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21" r:id="rId3"/>
    <p:sldMasterId id="2147483734" r:id="rId4"/>
    <p:sldMasterId id="2147483746" r:id="rId5"/>
  </p:sldMasterIdLst>
  <p:notesMasterIdLst>
    <p:notesMasterId r:id="rId111"/>
  </p:notesMasterIdLst>
  <p:sldIdLst>
    <p:sldId id="257" r:id="rId6"/>
    <p:sldId id="258" r:id="rId7"/>
    <p:sldId id="755" r:id="rId8"/>
    <p:sldId id="300" r:id="rId9"/>
    <p:sldId id="758" r:id="rId10"/>
    <p:sldId id="291" r:id="rId11"/>
    <p:sldId id="292" r:id="rId12"/>
    <p:sldId id="293" r:id="rId13"/>
    <p:sldId id="757" r:id="rId14"/>
    <p:sldId id="294" r:id="rId15"/>
    <p:sldId id="759" r:id="rId16"/>
    <p:sldId id="295" r:id="rId17"/>
    <p:sldId id="754" r:id="rId18"/>
    <p:sldId id="261" r:id="rId19"/>
    <p:sldId id="326" r:id="rId20"/>
    <p:sldId id="327" r:id="rId21"/>
    <p:sldId id="328" r:id="rId22"/>
    <p:sldId id="329" r:id="rId23"/>
    <p:sldId id="718" r:id="rId24"/>
    <p:sldId id="354" r:id="rId25"/>
    <p:sldId id="726" r:id="rId26"/>
    <p:sldId id="742" r:id="rId27"/>
    <p:sldId id="743" r:id="rId28"/>
    <p:sldId id="744" r:id="rId29"/>
    <p:sldId id="741" r:id="rId30"/>
    <p:sldId id="358" r:id="rId31"/>
    <p:sldId id="502" r:id="rId32"/>
    <p:sldId id="800" r:id="rId33"/>
    <p:sldId id="801" r:id="rId34"/>
    <p:sldId id="338" r:id="rId35"/>
    <p:sldId id="714" r:id="rId36"/>
    <p:sldId id="355" r:id="rId37"/>
    <p:sldId id="749" r:id="rId38"/>
    <p:sldId id="753" r:id="rId39"/>
    <p:sldId id="296" r:id="rId40"/>
    <p:sldId id="266" r:id="rId41"/>
    <p:sldId id="267" r:id="rId42"/>
    <p:sldId id="716" r:id="rId43"/>
    <p:sldId id="268" r:id="rId44"/>
    <p:sldId id="766" r:id="rId45"/>
    <p:sldId id="339" r:id="rId46"/>
    <p:sldId id="376" r:id="rId47"/>
    <p:sldId id="748" r:id="rId48"/>
    <p:sldId id="750" r:id="rId49"/>
    <p:sldId id="751" r:id="rId50"/>
    <p:sldId id="762" r:id="rId51"/>
    <p:sldId id="771" r:id="rId52"/>
    <p:sldId id="788" r:id="rId53"/>
    <p:sldId id="270" r:id="rId54"/>
    <p:sldId id="271" r:id="rId55"/>
    <p:sldId id="806" r:id="rId56"/>
    <p:sldId id="361" r:id="rId57"/>
    <p:sldId id="272" r:id="rId58"/>
    <p:sldId id="364" r:id="rId59"/>
    <p:sldId id="802" r:id="rId60"/>
    <p:sldId id="803" r:id="rId61"/>
    <p:sldId id="721" r:id="rId62"/>
    <p:sldId id="722" r:id="rId63"/>
    <p:sldId id="727" r:id="rId64"/>
    <p:sldId id="395" r:id="rId65"/>
    <p:sldId id="396" r:id="rId66"/>
    <p:sldId id="804" r:id="rId67"/>
    <p:sldId id="767" r:id="rId68"/>
    <p:sldId id="789" r:id="rId69"/>
    <p:sldId id="778" r:id="rId70"/>
    <p:sldId id="777" r:id="rId71"/>
    <p:sldId id="779" r:id="rId72"/>
    <p:sldId id="784" r:id="rId73"/>
    <p:sldId id="785" r:id="rId74"/>
    <p:sldId id="786" r:id="rId75"/>
    <p:sldId id="780" r:id="rId76"/>
    <p:sldId id="783" r:id="rId77"/>
    <p:sldId id="768" r:id="rId78"/>
    <p:sldId id="792" r:id="rId79"/>
    <p:sldId id="709" r:id="rId80"/>
    <p:sldId id="370" r:id="rId81"/>
    <p:sldId id="371" r:id="rId82"/>
    <p:sldId id="372" r:id="rId83"/>
    <p:sldId id="375" r:id="rId84"/>
    <p:sldId id="770" r:id="rId85"/>
    <p:sldId id="769" r:id="rId86"/>
    <p:sldId id="711" r:id="rId87"/>
    <p:sldId id="710" r:id="rId88"/>
    <p:sldId id="793" r:id="rId89"/>
    <p:sldId id="465" r:id="rId90"/>
    <p:sldId id="498" r:id="rId91"/>
    <p:sldId id="386" r:id="rId92"/>
    <p:sldId id="794" r:id="rId93"/>
    <p:sldId id="492" r:id="rId94"/>
    <p:sldId id="805" r:id="rId95"/>
    <p:sldId id="497" r:id="rId96"/>
    <p:sldId id="494" r:id="rId97"/>
    <p:sldId id="795" r:id="rId98"/>
    <p:sldId id="388" r:id="rId99"/>
    <p:sldId id="796" r:id="rId100"/>
    <p:sldId id="389" r:id="rId101"/>
    <p:sldId id="797" r:id="rId102"/>
    <p:sldId id="289" r:id="rId103"/>
    <p:sldId id="290" r:id="rId104"/>
    <p:sldId id="304" r:id="rId105"/>
    <p:sldId id="706" r:id="rId106"/>
    <p:sldId id="707" r:id="rId107"/>
    <p:sldId id="715" r:id="rId108"/>
    <p:sldId id="798" r:id="rId109"/>
    <p:sldId id="799" r:id="rId110"/>
  </p:sldIdLst>
  <p:sldSz cx="9144000" cy="6858000" type="screen4x3"/>
  <p:notesSz cx="6670675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2273">
          <p15:clr>
            <a:srgbClr val="A4A3A4"/>
          </p15:clr>
        </p15:guide>
        <p15:guide id="3" orient="horz" pos="459">
          <p15:clr>
            <a:srgbClr val="A4A3A4"/>
          </p15:clr>
        </p15:guide>
        <p15:guide id="4" pos="3050">
          <p15:clr>
            <a:srgbClr val="A4A3A4"/>
          </p15:clr>
        </p15:guide>
        <p15:guide id="5" pos="612">
          <p15:clr>
            <a:srgbClr val="A4A3A4"/>
          </p15:clr>
        </p15:guide>
        <p15:guide id="6" pos="187">
          <p15:clr>
            <a:srgbClr val="A4A3A4"/>
          </p15:clr>
        </p15:guide>
        <p15:guide id="7" pos="5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33CC"/>
    <a:srgbClr val="FF3737"/>
    <a:srgbClr val="04CC55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328" autoAdjust="0"/>
  </p:normalViewPr>
  <p:slideViewPr>
    <p:cSldViewPr snapToObjects="1" showGuides="1">
      <p:cViewPr varScale="1">
        <p:scale>
          <a:sx n="71" d="100"/>
          <a:sy n="71" d="100"/>
        </p:scale>
        <p:origin x="1272" y="66"/>
      </p:cViewPr>
      <p:guideLst>
        <p:guide orient="horz" pos="1480"/>
        <p:guide orient="horz" pos="2273"/>
        <p:guide orient="horz" pos="459"/>
        <p:guide pos="3050"/>
        <p:guide pos="612"/>
        <p:guide pos="187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viewProps" Target="view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3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0495-58CC-4EF6-97F8-1133796C7C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5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5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80335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33A8-0DFE-46B0-8F21-47DBA717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6175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20490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575438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0295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84306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98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1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99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9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100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4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719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0044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16775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33565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34708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777766" y="9382048"/>
            <a:ext cx="2891353" cy="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7" y="4690229"/>
            <a:ext cx="5337163" cy="4444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2012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5A3E-1A16-433A-875D-10C178DDD9C7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C62D-2C84-44E0-BD94-22DABFE69D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0482-6DB4-43F6-A56F-84B219FE5C34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740-5D40-4234-BB56-21D7609B67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9B9F-9C78-41FA-8C66-EEA4571F01A2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880-1BD8-4C48-BF23-5146EAAAF8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6BB2C-226B-45A7-873E-CC8D32520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B1548-2BA3-40F8-8D6E-C51109FF9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5317-0817-40E0-BD04-1A9B16492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F3409-3797-45DF-AE4F-BB3C94A48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080BA-3CD2-4EC5-8F4F-ACA88574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E5546-159B-4AD4-B93C-EDA6D1C55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6714B-1EBF-4757-99D5-1C49FCF99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2475E-75C5-4169-9E44-E32FEC499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CF0EC-AEB7-4DA1-8F3B-CA4078BDA7EB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0B06-BCFC-4826-B448-D702D6984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EEF3C-4632-4A30-B1D1-3F05BC7E8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6EFD8-6EB5-4BBE-87F4-A38523468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46780-493A-43F2-A436-C9DC06B96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D70E-1CD1-487C-A2A7-8442818F388D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5A1-5681-4638-871F-CA3AE28DC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6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4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6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9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4719-6AA8-4DA2-8355-8D48648ACD6C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4760-DCE2-48D3-8831-A7033BA8A6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2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4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5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2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0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1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698-6126-45CB-98BE-D8AEF6F83135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9715-DE08-45EF-81A2-D3BC767A50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9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4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9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8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7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1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7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97A4-42E8-4224-AB8F-5BF112C274BF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2E94-A9E0-4445-A996-7F28EE1FBD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F58C-9A82-406D-AAF1-1D3A88FAE1EE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4390-3F1C-4E2A-8F8F-FADF133BE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541F-6335-484F-8466-96210B12654E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F6DF-1205-4A5D-9127-1D0718630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6AB1F-E4B8-4D45-A826-31DD067B875E}" type="datetimeFigureOut">
              <a:rPr lang="en-US">
                <a:solidFill>
                  <a:srgbClr val="000000"/>
                </a:solidFill>
              </a:rPr>
              <a:pPr/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D73C-6709-421A-8237-54F31F31D9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0AA9F-562B-4412-935D-349D4194DB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11/17/2015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46C4DC-FB77-4EA4-906D-1BC6795A1BB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914A-4919-40F1-8226-167E7384F5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Steve_Jobs_with_the_Apple_iPad_no_logo_(cropped)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images.anandtech.com/doci/8718/Power_model20nm.png" TargetMode="Externa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anandtech.com/doci/9193/RiscVsx86.png" TargetMode="Externa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284538"/>
            <a:ext cx="6705600" cy="29813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Dezső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hu-HU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15 October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036953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2.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2)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15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4825" y="1313765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The mobile boom</a:t>
            </a:r>
            <a:endParaRPr lang="hu-HU" sz="4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orldwide PC shipments by quarter, 1999-2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466655" y="1371600"/>
            <a:ext cx="6165685" cy="4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10" y="632169"/>
            <a:ext cx="736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by quarter, Q2 1999 – Q2 2013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[18]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References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[19]: </a:t>
            </a:r>
            <a:r>
              <a:rPr lang="en-US" sz="1400" dirty="0" err="1"/>
              <a:t>Golson</a:t>
            </a:r>
            <a:r>
              <a:rPr lang="en-US" sz="1400" dirty="0"/>
              <a:t> J., Steve Jobs Envisioned the </a:t>
            </a:r>
            <a:r>
              <a:rPr lang="en-US" sz="1400" dirty="0" err="1"/>
              <a:t>iPad</a:t>
            </a:r>
            <a:r>
              <a:rPr lang="en-US" sz="1400" dirty="0"/>
              <a:t> in </a:t>
            </a:r>
            <a:r>
              <a:rPr lang="en-US" sz="1400" dirty="0" smtClean="0"/>
              <a:t>1983, </a:t>
            </a:r>
            <a:r>
              <a:rPr lang="en-US" sz="1400" dirty="0" err="1" smtClean="0"/>
              <a:t>MacRumors</a:t>
            </a:r>
            <a:r>
              <a:rPr lang="en-US" sz="1400" dirty="0" smtClean="0"/>
              <a:t>, Oct. </a:t>
            </a:r>
            <a:r>
              <a:rPr lang="en-US" sz="1400" dirty="0"/>
              <a:t>2, </a:t>
            </a:r>
            <a:r>
              <a:rPr lang="en-US" sz="1400" dirty="0" smtClean="0"/>
              <a:t>2012,</a:t>
            </a:r>
          </a:p>
          <a:p>
            <a:r>
              <a:rPr lang="en-US" sz="1400" dirty="0"/>
              <a:t>          http://www.macrumors.com/2012/10/02/steve-jobs-envisioned-the-ipad-in-1983/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32" y="11787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[20]: </a:t>
            </a:r>
            <a:r>
              <a:rPr lang="en-US" sz="1400" dirty="0" err="1" smtClean="0"/>
              <a:t>Yarow</a:t>
            </a:r>
            <a:r>
              <a:rPr lang="en-US" sz="1400" dirty="0" smtClean="0"/>
              <a:t> J., </a:t>
            </a:r>
            <a:r>
              <a:rPr lang="en-US" sz="1400" dirty="0"/>
              <a:t>Steve Ballmer's Biggest Mistakes As CEO Of </a:t>
            </a:r>
            <a:r>
              <a:rPr lang="en-US" sz="1400" dirty="0" smtClean="0"/>
              <a:t>Microsoft, Business Insider, Aug. 27</a:t>
            </a:r>
          </a:p>
          <a:p>
            <a:r>
              <a:rPr lang="en-US" sz="1400" dirty="0"/>
              <a:t>           2013, </a:t>
            </a:r>
            <a:endParaRPr lang="en-US" sz="1400" dirty="0" smtClean="0"/>
          </a:p>
          <a:p>
            <a:r>
              <a:rPr lang="en-US" sz="1400" dirty="0"/>
              <a:t>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70" y="1628800"/>
            <a:ext cx="83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http</a:t>
            </a:r>
            <a:r>
              <a:rPr lang="en-US" sz="1400" dirty="0"/>
              <a:t>://</a:t>
            </a:r>
            <a:r>
              <a:rPr lang="en-US" sz="1400" dirty="0" smtClean="0"/>
              <a:t>www.businessinsider.com/steve-ballmers-most-epic-mistakes-as-ceo-of-microsoft-</a:t>
            </a:r>
          </a:p>
          <a:p>
            <a:r>
              <a:rPr lang="en-US" sz="1400" dirty="0" smtClean="0"/>
              <a:t>  2013-8?op=1</a:t>
            </a:r>
            <a:endParaRPr lang="en-US" sz="1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4210" y="2168860"/>
            <a:ext cx="8659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[21]: </a:t>
            </a:r>
            <a:r>
              <a:rPr lang="en-US" sz="1400" dirty="0" smtClean="0">
                <a:solidFill>
                  <a:srgbClr val="000000"/>
                </a:solidFill>
              </a:rPr>
              <a:t>Arora, P., Microsoft </a:t>
            </a:r>
            <a:r>
              <a:rPr lang="en-US" sz="1400" dirty="0">
                <a:solidFill>
                  <a:srgbClr val="000000"/>
                </a:solidFill>
              </a:rPr>
              <a:t>Is Not Killing The Surface RT Lineup</a:t>
            </a:r>
            <a:r>
              <a:rPr lang="en-US" sz="1400" dirty="0" smtClean="0">
                <a:solidFill>
                  <a:srgbClr val="000000"/>
                </a:solidFill>
              </a:rPr>
              <a:t>? Seeking Alpha, Aug. 25 2014,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</a:t>
            </a:r>
            <a:r>
              <a:rPr lang="en-US" sz="1400" dirty="0" smtClean="0"/>
              <a:t>http</a:t>
            </a:r>
            <a:r>
              <a:rPr lang="en-US" sz="1400" dirty="0"/>
              <a:t>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510" y="2725760"/>
            <a:ext cx="8225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[22]: Surface Pro 3 Fact sheet May </a:t>
            </a:r>
            <a:r>
              <a:rPr lang="en-US" sz="1400" dirty="0" smtClean="0">
                <a:solidFill>
                  <a:srgbClr val="000000"/>
                </a:solidFill>
              </a:rPr>
              <a:t>2014, Microsoft,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http://www.microsoft.com/global/eu/PublishingImages/Surfacepro3texhspecs.pdf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1510" y="3265820"/>
            <a:ext cx="592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23]: Microsoft Surface Pro, NDTV Gadget, May 2014,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</a:t>
            </a:r>
            <a:r>
              <a:rPr lang="en-US" sz="1400" dirty="0" smtClean="0">
                <a:solidFill>
                  <a:srgbClr val="000000"/>
                </a:solidFill>
              </a:rPr>
              <a:t>gadgets.ndtv.com/microsoft-surface-pro-3-1611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210" y="3825043"/>
            <a:ext cx="9095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[24]: </a:t>
            </a:r>
            <a:r>
              <a:rPr lang="en-US" sz="1400" dirty="0" err="1">
                <a:solidFill>
                  <a:srgbClr val="000000"/>
                </a:solidFill>
              </a:rPr>
              <a:t>Guenette</a:t>
            </a:r>
            <a:r>
              <a:rPr lang="en-US" sz="1400" dirty="0">
                <a:solidFill>
                  <a:srgbClr val="000000"/>
                </a:solidFill>
              </a:rPr>
              <a:t> S., Nearly $2 Billion In The Hole, Microsoft Continues To Dive Deeper Into </a:t>
            </a:r>
            <a:r>
              <a:rPr lang="en-US" sz="1400" dirty="0" smtClean="0">
                <a:solidFill>
                  <a:srgbClr val="000000"/>
                </a:solidFill>
              </a:rPr>
              <a:t>Tablets, 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          Seeking Alpha, Aug</a:t>
            </a:r>
            <a:r>
              <a:rPr lang="en-US" sz="1400" dirty="0">
                <a:solidFill>
                  <a:srgbClr val="000000"/>
                </a:solidFill>
              </a:rPr>
              <a:t>. 8, </a:t>
            </a:r>
            <a:r>
              <a:rPr lang="en-US" sz="1400" dirty="0" smtClean="0">
                <a:solidFill>
                  <a:srgbClr val="000000"/>
                </a:solidFill>
              </a:rPr>
              <a:t>2014,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   http://</a:t>
            </a:r>
            <a:r>
              <a:rPr lang="en-US" sz="1400" dirty="0" smtClean="0">
                <a:solidFill>
                  <a:srgbClr val="000000"/>
                </a:solidFill>
              </a:rPr>
              <a:t>seekingalpha.com/article/2402725-nearly-2-billion-in-the-hole-microsoft-continues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-</a:t>
            </a:r>
            <a:r>
              <a:rPr lang="en-US" sz="1400" dirty="0">
                <a:solidFill>
                  <a:srgbClr val="000000"/>
                </a:solidFill>
              </a:rPr>
              <a:t>to-dive-deeper-into-tablets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81115" y="4750985"/>
            <a:ext cx="755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[25]: </a:t>
            </a:r>
            <a:r>
              <a:rPr lang="en-US" sz="1400" dirty="0" err="1">
                <a:solidFill>
                  <a:srgbClr val="000000"/>
                </a:solidFill>
              </a:rPr>
              <a:t>Deskovich</a:t>
            </a:r>
            <a:r>
              <a:rPr lang="en-US" sz="1400" dirty="0">
                <a:solidFill>
                  <a:srgbClr val="000000"/>
                </a:solidFill>
              </a:rPr>
              <a:t> V., Microsoft: A Monopoly No More? </a:t>
            </a:r>
            <a:r>
              <a:rPr lang="en-US" sz="1400" dirty="0" smtClean="0">
                <a:solidFill>
                  <a:srgbClr val="000000"/>
                </a:solidFill>
              </a:rPr>
              <a:t>Seeking Alpha, Jul</a:t>
            </a:r>
            <a:r>
              <a:rPr lang="en-US" sz="1400" dirty="0">
                <a:solidFill>
                  <a:srgbClr val="000000"/>
                </a:solidFill>
              </a:rPr>
              <a:t>. 11, 2014</a:t>
            </a:r>
          </a:p>
          <a:p>
            <a:r>
              <a:rPr lang="en-US" sz="1400" dirty="0" smtClean="0"/>
              <a:t>          http</a:t>
            </a:r>
            <a:r>
              <a:rPr lang="en-US" sz="1400" dirty="0"/>
              <a:t>://</a:t>
            </a:r>
            <a:r>
              <a:rPr lang="en-US" sz="1400" dirty="0" smtClean="0"/>
              <a:t>seekingalpha.com/article/2309835-microsoft-a-monopoly-no-more</a:t>
            </a:r>
            <a:endParaRPr lang="en-US" sz="14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1115" y="5319210"/>
            <a:ext cx="86378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[26]: </a:t>
            </a:r>
            <a:r>
              <a:rPr lang="en-US" sz="1400" dirty="0" smtClean="0">
                <a:solidFill>
                  <a:srgbClr val="000000"/>
                </a:solidFill>
              </a:rPr>
              <a:t>Gill R., Intel’s </a:t>
            </a:r>
            <a:r>
              <a:rPr lang="en-US" sz="1400" dirty="0">
                <a:solidFill>
                  <a:srgbClr val="000000"/>
                </a:solidFill>
              </a:rPr>
              <a:t>Core i5-655K &amp; Core i7-875K: Overclocked and </a:t>
            </a:r>
            <a:r>
              <a:rPr lang="en-US" sz="1400" dirty="0" smtClean="0">
                <a:solidFill>
                  <a:srgbClr val="000000"/>
                </a:solidFill>
              </a:rPr>
              <a:t>Analyzed, </a:t>
            </a:r>
            <a:r>
              <a:rPr lang="en-US" sz="1400" dirty="0" err="1" smtClean="0">
                <a:solidFill>
                  <a:srgbClr val="000000"/>
                </a:solidFill>
              </a:rPr>
              <a:t>AnandTech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May 28 2010,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www.anandtech.com/show/3742/intels-core-i5655k-core-i7875k-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overclocked-and-</a:t>
            </a:r>
            <a:r>
              <a:rPr lang="en-US" sz="1400" dirty="0" err="1" smtClean="0"/>
              <a:t>analysed</a:t>
            </a:r>
            <a:r>
              <a:rPr lang="en-US" sz="1400" dirty="0" smtClean="0"/>
              <a:t>-</a:t>
            </a:r>
            <a:r>
              <a:rPr lang="en-US" sz="1400" dirty="0"/>
              <a:t>/</a:t>
            </a:r>
            <a:r>
              <a:rPr lang="en-US" sz="1400" dirty="0" smtClean="0"/>
              <a:t>2          </a:t>
            </a:r>
            <a:endParaRPr lang="en-US" sz="1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1510" y="6065711"/>
            <a:ext cx="89997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[27]: </a:t>
            </a:r>
            <a:r>
              <a:rPr lang="en-US" sz="1400" dirty="0" err="1" smtClean="0">
                <a:solidFill>
                  <a:srgbClr val="000000"/>
                </a:solidFill>
              </a:rPr>
              <a:t>Shimpi</a:t>
            </a:r>
            <a:r>
              <a:rPr lang="en-US" sz="1400" dirty="0" smtClean="0">
                <a:solidFill>
                  <a:srgbClr val="000000"/>
                </a:solidFill>
              </a:rPr>
              <a:t> A. L., AMD </a:t>
            </a:r>
            <a:r>
              <a:rPr lang="en-US" sz="1400" dirty="0" err="1">
                <a:solidFill>
                  <a:srgbClr val="000000"/>
                </a:solidFill>
              </a:rPr>
              <a:t>Beema</a:t>
            </a:r>
            <a:r>
              <a:rPr lang="en-US" sz="1400" dirty="0">
                <a:solidFill>
                  <a:srgbClr val="000000"/>
                </a:solidFill>
              </a:rPr>
              <a:t>/Mullins Architecture &amp; Performance </a:t>
            </a:r>
            <a:r>
              <a:rPr lang="en-US" sz="1400" dirty="0" smtClean="0">
                <a:solidFill>
                  <a:srgbClr val="000000"/>
                </a:solidFill>
              </a:rPr>
              <a:t>Preview, </a:t>
            </a:r>
            <a:r>
              <a:rPr lang="en-US" sz="1400" dirty="0" err="1" smtClean="0">
                <a:solidFill>
                  <a:srgbClr val="000000"/>
                </a:solidFill>
              </a:rPr>
              <a:t>AnandTech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April </a:t>
            </a:r>
            <a:r>
              <a:rPr lang="en-US" sz="1400" dirty="0">
                <a:solidFill>
                  <a:srgbClr val="000000"/>
                </a:solidFill>
              </a:rPr>
              <a:t>29, 2014, http://</a:t>
            </a:r>
            <a:r>
              <a:rPr lang="en-US" sz="1400" dirty="0" smtClean="0">
                <a:solidFill>
                  <a:srgbClr val="000000"/>
                </a:solidFill>
              </a:rPr>
              <a:t>www.anandtech.com/show/7974/amd-beema-mullins-architecture-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a10-micro-6700t-performance-preview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9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178" y="640539"/>
            <a:ext cx="84571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28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]: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Wilson S., &amp;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Wigginton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C., Making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open innovation work in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mobile - Insights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from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the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semiconductor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industry, Deloitte University Press, July 24v2013,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latin typeface="+mj-lt"/>
              </a:rPr>
              <a:t>http://dupress.com/articles/making-open-innovation-work-in-mobile</a:t>
            </a:r>
            <a:r>
              <a:rPr lang="en-US" sz="1400" dirty="0" smtClean="0">
                <a:latin typeface="+mj-lt"/>
              </a:rPr>
              <a:t>/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113" y="1383625"/>
            <a:ext cx="912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[30]: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Arora P., Wait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Microsoft Is Not Killing The Surface RT Lineup?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Seeking Alpha, Aug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25,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seekingalpha.com/article/2447735-wait-microsoft-is-not-killing-the-surface-rt-lineup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844" y="1968690"/>
            <a:ext cx="898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[31]: Hodgins K., Apple </a:t>
            </a:r>
            <a:r>
              <a:rPr lang="en-US" sz="1400" dirty="0">
                <a:latin typeface="+mj-lt"/>
              </a:rPr>
              <a:t>Maintains Narrowing Lead in Tablet Market </a:t>
            </a:r>
            <a:r>
              <a:rPr lang="en-US" sz="1400" dirty="0" smtClean="0">
                <a:latin typeface="+mj-lt"/>
              </a:rPr>
              <a:t>Share, </a:t>
            </a:r>
            <a:r>
              <a:rPr lang="en-US" sz="1400" dirty="0" err="1" smtClean="0">
                <a:latin typeface="+mj-lt"/>
              </a:rPr>
              <a:t>MacRumors</a:t>
            </a:r>
            <a:r>
              <a:rPr lang="en-US" sz="1400" dirty="0" smtClean="0">
                <a:latin typeface="+mj-lt"/>
              </a:rPr>
              <a:t>, May </a:t>
            </a:r>
            <a:r>
              <a:rPr lang="en-US" sz="1400" dirty="0">
                <a:latin typeface="+mj-lt"/>
              </a:rPr>
              <a:t>1, 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://www.macrumors.com/2014/05/01/apple-tablet-market-share-1q14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3779" y="2536915"/>
            <a:ext cx="9235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32]: Arora P., Wait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Microsoft Is Not Killing The Surface RT Lineup?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Seeking Alpha, Aug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25,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seekingalpha.com/article/2447735-wait-microsoft-is-not-killing-the-surface-rt-lineup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5542" y="3093815"/>
            <a:ext cx="8971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[33]: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Eul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H., &amp; Bell M., Mobile at Intel, Investor Meeting 2012, Intel,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www.cnx-software.com/pdf/Intel_2012/2012_Intel_Investor_Meeting_Eul_Bell.pdf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5542" y="3664660"/>
            <a:ext cx="90032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[34]: Qualcomm dominates smartphone chip and baseband, tablet processor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markets, Mobile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Europe, </a:t>
            </a:r>
            <a:r>
              <a:rPr lang="en-US" sz="1400" dirty="0" smtClean="0">
                <a:latin typeface="+mj-lt"/>
              </a:rPr>
              <a:t>February 17 </a:t>
            </a:r>
            <a:r>
              <a:rPr lang="en-US" sz="1400" dirty="0">
                <a:latin typeface="+mj-lt"/>
              </a:rPr>
              <a:t>2014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www.mobileeurope.co.uk/Press-Wire/qualcomm-dominates-smartphone-chip-and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-baseband-tablet-processor-markets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9876" y="4600763"/>
            <a:ext cx="88806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[35]: Gartner Says Worldwide Tablet Sales Grew 68 Percent in 2013, With Android Capturing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62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Percent of the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Market, Gartner, Newsroom, March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3,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2014,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          http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://www.gartner.com/newsroom/id/2674215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8113" y="5384841"/>
            <a:ext cx="9130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36]: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Trefis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Team,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Why Intel Can Gain Additional Share In The Mobile Market, Forbes, 5/09/2014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www.forbes.com/sites/greatspeculations/2014/05/09/why-intel-can-gain-additional-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share-in-the-mobile-market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(4)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510" y="665111"/>
            <a:ext cx="878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[37]: Meeker M., Devitt S., Vu L., Internet </a:t>
            </a:r>
            <a:r>
              <a:rPr lang="en-US" sz="1400" dirty="0">
                <a:latin typeface="+mj-lt"/>
              </a:rPr>
              <a:t>Trends, </a:t>
            </a:r>
            <a:r>
              <a:rPr lang="en-US" sz="1400" dirty="0" smtClean="0">
                <a:latin typeface="+mj-lt"/>
              </a:rPr>
              <a:t>CM Summit, Morgan Stanley, New York,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June </a:t>
            </a:r>
            <a:r>
              <a:rPr lang="en-US" sz="1400" dirty="0">
                <a:latin typeface="+mj-lt"/>
              </a:rPr>
              <a:t>7, </a:t>
            </a:r>
            <a:r>
              <a:rPr lang="en-US" sz="1400" dirty="0" smtClean="0">
                <a:latin typeface="+mj-lt"/>
              </a:rPr>
              <a:t>2010, http</a:t>
            </a:r>
            <a:r>
              <a:rPr lang="en-US" sz="1400" dirty="0">
                <a:latin typeface="+mj-lt"/>
              </a:rPr>
              <a:t>://demo.tizra.com/Morgan-Stanley-Internet-Trends-June-7-2010/3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510" y="1205171"/>
            <a:ext cx="743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[38]: Hardy E., BlackBerry Pearl 8100 </a:t>
            </a:r>
            <a:r>
              <a:rPr lang="en-US" sz="1400" dirty="0" smtClean="0">
                <a:latin typeface="+mj-lt"/>
              </a:rPr>
              <a:t>Review, </a:t>
            </a:r>
            <a:r>
              <a:rPr lang="en-US" sz="1400" dirty="0" err="1" smtClean="0">
                <a:latin typeface="+mj-lt"/>
              </a:rPr>
              <a:t>Brighthand</a:t>
            </a:r>
            <a:r>
              <a:rPr lang="en-US" sz="1400" dirty="0" smtClean="0">
                <a:latin typeface="+mj-lt"/>
              </a:rPr>
              <a:t>, November 15 2006,</a:t>
            </a:r>
          </a:p>
          <a:p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://www.brighthand.com/phonereview/blackberry-pearl-8100-review</a:t>
            </a:r>
            <a:r>
              <a:rPr lang="en-US" sz="1400" dirty="0" smtClean="0">
                <a:latin typeface="+mj-lt"/>
              </a:rPr>
              <a:t>/</a:t>
            </a:r>
            <a:endParaRPr lang="en-US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15" y="1762071"/>
            <a:ext cx="6631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</a:t>
            </a:r>
            <a:r>
              <a:rPr lang="en-US" sz="1400" dirty="0" smtClean="0">
                <a:latin typeface="+mj-lt"/>
              </a:rPr>
              <a:t>39]: Nokia 7650, Wikipedia, </a:t>
            </a:r>
            <a:r>
              <a:rPr lang="en-US" sz="1400" dirty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en.wikipedia.org/wiki/Nokia_7650 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510" y="2112529"/>
            <a:ext cx="88344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[40]: </a:t>
            </a:r>
            <a:r>
              <a:rPr lang="en-US" sz="1400" dirty="0">
                <a:latin typeface="+mj-lt"/>
              </a:rPr>
              <a:t>Bokil-</a:t>
            </a:r>
            <a:r>
              <a:rPr lang="en-US" sz="1400" dirty="0" err="1">
                <a:latin typeface="+mj-lt"/>
              </a:rPr>
              <a:t>Paranjape</a:t>
            </a:r>
            <a:r>
              <a:rPr lang="en-US" sz="1400" dirty="0">
                <a:latin typeface="+mj-lt"/>
              </a:rPr>
              <a:t> S., Worldwide smartphone sales hit 267 million in Q1 2014: Trend </a:t>
            </a:r>
            <a:r>
              <a:rPr lang="en-US" sz="1400" dirty="0" smtClean="0">
                <a:latin typeface="+mj-lt"/>
              </a:rPr>
              <a:t>Force, 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</a:t>
            </a:r>
            <a:r>
              <a:rPr lang="en-US" sz="1400" dirty="0" err="1" smtClean="0">
                <a:latin typeface="+mj-lt"/>
              </a:rPr>
              <a:t>Phonearena</a:t>
            </a:r>
            <a:r>
              <a:rPr lang="en-US" sz="1400" dirty="0" smtClean="0">
                <a:latin typeface="+mj-lt"/>
              </a:rPr>
              <a:t>,</a:t>
            </a:r>
            <a:r>
              <a:rPr lang="hu-H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April </a:t>
            </a:r>
            <a:r>
              <a:rPr lang="en-US" sz="1400" dirty="0">
                <a:latin typeface="+mj-lt"/>
              </a:rPr>
              <a:t>18 2014, http://</a:t>
            </a:r>
            <a:r>
              <a:rPr lang="en-US" sz="1400" dirty="0" smtClean="0">
                <a:latin typeface="+mj-lt"/>
              </a:rPr>
              <a:t>www.fonearena.com/blog/101450/worldwide-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</a:t>
            </a:r>
            <a:r>
              <a:rPr lang="en-US" sz="1400" dirty="0" smtClean="0">
                <a:latin typeface="+mj-lt"/>
              </a:rPr>
              <a:t>smartphone-sales-hit-267-million-in-q1-2014-trend-force.html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385" y="2861354"/>
            <a:ext cx="88705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[41]: </a:t>
            </a:r>
            <a:r>
              <a:rPr lang="en-US" sz="1400" dirty="0" err="1" smtClean="0">
                <a:latin typeface="+mj-lt"/>
              </a:rPr>
              <a:t>Grifiths</a:t>
            </a:r>
            <a:r>
              <a:rPr lang="en-US" sz="1400" dirty="0" smtClean="0">
                <a:latin typeface="+mj-lt"/>
              </a:rPr>
              <a:t> H., </a:t>
            </a:r>
            <a:r>
              <a:rPr lang="en-US" sz="1400" dirty="0">
                <a:latin typeface="+mj-lt"/>
              </a:rPr>
              <a:t>How the ubiquity of </a:t>
            </a:r>
            <a:r>
              <a:rPr lang="en-US" sz="1400" dirty="0" smtClean="0">
                <a:latin typeface="+mj-lt"/>
              </a:rPr>
              <a:t>today’s smartphones </a:t>
            </a:r>
            <a:r>
              <a:rPr lang="en-US" sz="1400" dirty="0">
                <a:latin typeface="+mj-lt"/>
              </a:rPr>
              <a:t>make an </a:t>
            </a:r>
            <a:r>
              <a:rPr lang="en-US" sz="1400" dirty="0" smtClean="0">
                <a:latin typeface="+mj-lt"/>
              </a:rPr>
              <a:t>ideal platform </a:t>
            </a:r>
            <a:r>
              <a:rPr lang="en-US" sz="1400" dirty="0">
                <a:latin typeface="+mj-lt"/>
              </a:rPr>
              <a:t>for </a:t>
            </a:r>
            <a:r>
              <a:rPr lang="en-US" sz="1400" dirty="0" smtClean="0">
                <a:latin typeface="+mj-lt"/>
              </a:rPr>
              <a:t>delivering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campus-based </a:t>
            </a:r>
            <a:r>
              <a:rPr lang="en-US" sz="1400" dirty="0">
                <a:latin typeface="+mj-lt"/>
              </a:rPr>
              <a:t>services, </a:t>
            </a:r>
            <a:r>
              <a:rPr lang="en-US" sz="1400" dirty="0" err="1">
                <a:latin typeface="+mj-lt"/>
              </a:rPr>
              <a:t>Ombiel</a:t>
            </a:r>
            <a:r>
              <a:rPr lang="en-US" sz="1400" dirty="0">
                <a:latin typeface="+mj-lt"/>
              </a:rPr>
              <a:t>, 2010, </a:t>
            </a:r>
            <a:r>
              <a:rPr lang="en-US" sz="1400" dirty="0" smtClean="0">
                <a:latin typeface="+mj-lt"/>
              </a:rPr>
              <a:t>   </a:t>
            </a:r>
          </a:p>
          <a:p>
            <a:r>
              <a:rPr lang="en-US" sz="1400" dirty="0" smtClean="0">
                <a:latin typeface="+mj-lt"/>
              </a:rPr>
              <a:t>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www.rms-inc.com/files/datasheets/Ombiel_Whitepaper.pdf</a:t>
            </a:r>
            <a:endParaRPr lang="en-US" sz="1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510" y="3590436"/>
            <a:ext cx="8734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[42]: Richter F</a:t>
            </a:r>
            <a:r>
              <a:rPr lang="en-US" sz="1400" dirty="0">
                <a:latin typeface="+mj-lt"/>
              </a:rPr>
              <a:t>., Android To Retain Big Lead In Maturing Smartphone </a:t>
            </a:r>
            <a:r>
              <a:rPr lang="en-US" sz="1400" dirty="0" smtClean="0">
                <a:latin typeface="+mj-lt"/>
              </a:rPr>
              <a:t>Market, </a:t>
            </a:r>
            <a:r>
              <a:rPr lang="en-US" sz="1400" dirty="0" err="1" smtClean="0">
                <a:latin typeface="+mj-lt"/>
              </a:rPr>
              <a:t>Statista</a:t>
            </a:r>
            <a:r>
              <a:rPr lang="en-US" sz="1400" dirty="0" smtClean="0">
                <a:latin typeface="+mj-lt"/>
              </a:rPr>
              <a:t>, March 4</a:t>
            </a:r>
          </a:p>
          <a:p>
            <a:r>
              <a:rPr lang="en-US" sz="1400" dirty="0">
                <a:latin typeface="+mj-lt"/>
              </a:rPr>
              <a:t>          2014, http://www.statista.com/chart/1961/smartphone-market-share-2014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510" y="4147336"/>
            <a:ext cx="83563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[43]: Smartphone Apps Processor Revenue Reached $4.7 Billion in Q1 2014 says </a:t>
            </a:r>
            <a:r>
              <a:rPr lang="en-US" sz="1400" dirty="0" smtClean="0">
                <a:latin typeface="+mj-lt"/>
              </a:rPr>
              <a:t>Strategy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Analytics, Strategy Analytics, </a:t>
            </a:r>
            <a:r>
              <a:rPr lang="en-US" sz="1400" dirty="0">
                <a:latin typeface="+mj-lt"/>
              </a:rPr>
              <a:t>J</a:t>
            </a:r>
            <a:r>
              <a:rPr lang="en-US" sz="1400" dirty="0" smtClean="0">
                <a:latin typeface="+mj-lt"/>
              </a:rPr>
              <a:t>uly 14 2014, </a:t>
            </a:r>
          </a:p>
          <a:p>
            <a:r>
              <a:rPr lang="en-US" sz="1400" dirty="0">
                <a:latin typeface="+mj-lt"/>
              </a:rPr>
              <a:t>          http://www.strategyanalytics.com/default.aspx?mod=pressreleaseviewer&amp;a0=5543</a:t>
            </a:r>
            <a:endParaRPr lang="en-US" sz="1400" dirty="0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510" y="4876997"/>
            <a:ext cx="87140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[44]: Klug B. &amp; </a:t>
            </a:r>
            <a:r>
              <a:rPr lang="en-US" sz="1400" dirty="0" err="1">
                <a:latin typeface="+mj-lt"/>
              </a:rPr>
              <a:t>Shimpi</a:t>
            </a:r>
            <a:r>
              <a:rPr lang="en-US" sz="1400" dirty="0">
                <a:latin typeface="+mj-lt"/>
              </a:rPr>
              <a:t> A. L., Qualcomm's New Snapdragon S4: MSM8960 &amp; Krait </a:t>
            </a:r>
            <a:r>
              <a:rPr lang="en-US" sz="1400" dirty="0" smtClean="0">
                <a:latin typeface="+mj-lt"/>
              </a:rPr>
              <a:t>Architecture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Explored, </a:t>
            </a:r>
            <a:r>
              <a:rPr lang="en-US" sz="1400" dirty="0" err="1" smtClean="0">
                <a:latin typeface="+mj-lt"/>
              </a:rPr>
              <a:t>AnandTech</a:t>
            </a:r>
            <a:r>
              <a:rPr lang="en-US" sz="1400" dirty="0" smtClean="0">
                <a:latin typeface="+mj-lt"/>
              </a:rPr>
              <a:t>, Oct. 7 2011</a:t>
            </a:r>
            <a:r>
              <a:rPr lang="en-US" sz="1400" dirty="0">
                <a:latin typeface="+mj-lt"/>
              </a:rPr>
              <a:t>, http://</a:t>
            </a:r>
            <a:r>
              <a:rPr lang="en-US" sz="1400" dirty="0" smtClean="0">
                <a:latin typeface="+mj-lt"/>
              </a:rPr>
              <a:t>www.anandtech.com/show/4940/qualcomm-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new-snapdragon-s4-msm8960-krait-architecture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848" y="5615661"/>
            <a:ext cx="9045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[45]: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Lomas N., Report: Intel Gained Just 0.2% Of Smartphone Chip Market In 1H As Qualcomm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 Milked LTE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Lead,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Tech Crunch, Oct. 5 2012, http://techcrunch.com/2012/10/05/report-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 intel-gained-just-0-2-of-smartphone-chip-market-in-1h-as-qualcomm-milked-lte-lead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(5)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3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0" y="637035"/>
            <a:ext cx="89795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[46]: Klug B., Intel XMM7160 LTE Modem Demonstrated on Live </a:t>
            </a:r>
            <a:r>
              <a:rPr lang="en-US" sz="1400" dirty="0" smtClean="0">
                <a:latin typeface="+mj-lt"/>
              </a:rPr>
              <a:t>Network, </a:t>
            </a:r>
            <a:r>
              <a:rPr lang="en-US" sz="1400" dirty="0" err="1" smtClean="0">
                <a:latin typeface="+mj-lt"/>
              </a:rPr>
              <a:t>AnandTech</a:t>
            </a:r>
            <a:r>
              <a:rPr lang="en-US" sz="1400" dirty="0" smtClean="0">
                <a:latin typeface="+mj-lt"/>
              </a:rPr>
              <a:t>, Sept. 11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2013, </a:t>
            </a:r>
            <a:r>
              <a:rPr lang="en-US" sz="1400" dirty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www.anandtech.com/show/7321/intel-xmm7160-lte-modem-demonstrated-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on-live-network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. References (6)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510" y="1425445"/>
            <a:ext cx="896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[47]: </a:t>
            </a:r>
            <a:r>
              <a:rPr lang="en-US" sz="1400" dirty="0" err="1">
                <a:latin typeface="+mj-lt"/>
              </a:rPr>
              <a:t>Bocha</a:t>
            </a:r>
            <a:r>
              <a:rPr lang="en-US" sz="1400" dirty="0">
                <a:latin typeface="+mj-lt"/>
              </a:rPr>
              <a:t>, Apple iPhone </a:t>
            </a:r>
            <a:r>
              <a:rPr lang="en-US" sz="1400" dirty="0" err="1" smtClean="0">
                <a:latin typeface="+mj-lt"/>
              </a:rPr>
              <a:t>megateszt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Mobilarena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smtClean="0"/>
              <a:t>2007-07-23,</a:t>
            </a: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://mobilarena.hu/teszt/apple_iphone_megateszt_a_bunbeeses_almaja/bevezeto.html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" y="2017415"/>
            <a:ext cx="839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[48]: </a:t>
            </a:r>
            <a:r>
              <a:rPr lang="en-US" sz="1400" dirty="0" err="1">
                <a:latin typeface="+mj-lt"/>
              </a:rPr>
              <a:t>Shimpi</a:t>
            </a:r>
            <a:r>
              <a:rPr lang="en-US" sz="1400" dirty="0">
                <a:latin typeface="+mj-lt"/>
              </a:rPr>
              <a:t> A.L., Apple's Cyclone Microarchitecture Detailed, </a:t>
            </a:r>
            <a:r>
              <a:rPr lang="en-US" sz="1400" dirty="0" err="1">
                <a:latin typeface="+mj-lt"/>
              </a:rPr>
              <a:t>AnandTech</a:t>
            </a:r>
            <a:r>
              <a:rPr lang="en-US" sz="1400" dirty="0">
                <a:latin typeface="+mj-lt"/>
              </a:rPr>
              <a:t>, March 31 2014,</a:t>
            </a:r>
          </a:p>
          <a:p>
            <a:r>
              <a:rPr lang="en-US" sz="1400" dirty="0">
                <a:latin typeface="+mj-lt"/>
              </a:rPr>
              <a:t>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://www.anandtech.com/show/7910/apples-cyclone-microarchitecture-detailed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385" y="2595575"/>
            <a:ext cx="88361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[49]: </a:t>
            </a:r>
            <a:r>
              <a:rPr lang="en-US" sz="1400" dirty="0" err="1" smtClean="0">
                <a:latin typeface="+mj-lt"/>
              </a:rPr>
              <a:t>Dilger</a:t>
            </a:r>
            <a:r>
              <a:rPr lang="en-US" sz="1400" dirty="0" smtClean="0">
                <a:latin typeface="+mj-lt"/>
              </a:rPr>
              <a:t> D.E., </a:t>
            </a:r>
            <a:r>
              <a:rPr lang="en-US" sz="1400" dirty="0">
                <a:latin typeface="+mj-lt"/>
              </a:rPr>
              <a:t>Apple's new A8X powered iPad Air 2 smokes new Android tablets, including </a:t>
            </a:r>
            <a:endParaRPr lang="en-US" sz="14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</a:t>
            </a:r>
            <a:r>
              <a:rPr lang="en-US" sz="1400" dirty="0" err="1" smtClean="0">
                <a:latin typeface="+mj-lt"/>
              </a:rPr>
              <a:t>Nvidia's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Tegra</a:t>
            </a:r>
            <a:r>
              <a:rPr lang="en-US" sz="1400" dirty="0">
                <a:latin typeface="+mj-lt"/>
              </a:rPr>
              <a:t> K1 Shield Tablet [u</a:t>
            </a:r>
            <a:r>
              <a:rPr lang="en-US" sz="1400" dirty="0" smtClean="0">
                <a:latin typeface="+mj-lt"/>
              </a:rPr>
              <a:t>], Apple Insider, Oct. 21 2014,    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appleinsider.com/articles/14/10/21/apples-new-a8x-powered-ipad-air-2-smokes-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new-android-tablets-including-nvidias-tegra-k1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510" y="3633776"/>
            <a:ext cx="89936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[50]: </a:t>
            </a:r>
            <a:r>
              <a:rPr lang="en-US" sz="1400" dirty="0" err="1" smtClean="0">
                <a:latin typeface="+mj-lt"/>
              </a:rPr>
              <a:t>Dilger</a:t>
            </a:r>
            <a:r>
              <a:rPr lang="en-US" sz="1400" dirty="0" smtClean="0">
                <a:latin typeface="+mj-lt"/>
              </a:rPr>
              <a:t> D.E., </a:t>
            </a:r>
            <a:r>
              <a:rPr lang="en-US" sz="1400" dirty="0">
                <a:latin typeface="+mj-lt"/>
              </a:rPr>
              <a:t>Apple Inc. A8X iPad chip causing big problems for Intel, Qualcomm, Samsung </a:t>
            </a:r>
            <a:endParaRPr lang="en-US" sz="14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and </a:t>
            </a:r>
            <a:r>
              <a:rPr lang="en-US" sz="1400" dirty="0" err="1" smtClean="0">
                <a:latin typeface="+mj-lt"/>
              </a:rPr>
              <a:t>Nvidia</a:t>
            </a:r>
            <a:r>
              <a:rPr lang="en-US" sz="1400" dirty="0" smtClean="0">
                <a:latin typeface="+mj-lt"/>
              </a:rPr>
              <a:t>, Apple Insider, Nov. 14 2014,</a:t>
            </a:r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           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appleinsider.com/articles/14/11/15/apple-inc-a8x-ipad-chip-causing-big-problems-</a:t>
            </a:r>
          </a:p>
          <a:p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      for-intel-</a:t>
            </a:r>
            <a:r>
              <a:rPr lang="en-US" sz="1400" dirty="0" err="1" smtClean="0">
                <a:latin typeface="+mj-lt"/>
              </a:rPr>
              <a:t>qualcomm</a:t>
            </a:r>
            <a:r>
              <a:rPr lang="en-US" sz="1400" dirty="0" smtClean="0">
                <a:latin typeface="+mj-lt"/>
              </a:rPr>
              <a:t>-</a:t>
            </a:r>
            <a:r>
              <a:rPr lang="en-US" sz="1400" dirty="0" err="1" smtClean="0">
                <a:latin typeface="+mj-lt"/>
              </a:rPr>
              <a:t>samsung</a:t>
            </a:r>
            <a:r>
              <a:rPr lang="en-US" sz="1400" dirty="0" smtClean="0">
                <a:latin typeface="+mj-lt"/>
              </a:rPr>
              <a:t>-and-</a:t>
            </a:r>
            <a:r>
              <a:rPr lang="en-US" sz="1400" dirty="0" err="1" smtClean="0">
                <a:latin typeface="+mj-lt"/>
              </a:rPr>
              <a:t>nvidia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161510" y="4668425"/>
            <a:ext cx="825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[</a:t>
            </a:r>
            <a:r>
              <a:rPr lang="hu-HU" sz="1400" dirty="0" smtClean="0">
                <a:latin typeface="+mj-lt"/>
              </a:rPr>
              <a:t>51</a:t>
            </a:r>
            <a:r>
              <a:rPr lang="en-US" sz="1400" dirty="0">
                <a:latin typeface="+mj-lt"/>
              </a:rPr>
              <a:t>]: De </a:t>
            </a:r>
            <a:r>
              <a:rPr lang="en-US" sz="1400" dirty="0" err="1">
                <a:latin typeface="+mj-lt"/>
              </a:rPr>
              <a:t>Gelas</a:t>
            </a:r>
            <a:r>
              <a:rPr lang="en-US" sz="1400" dirty="0">
                <a:latin typeface="+mj-lt"/>
              </a:rPr>
              <a:t> J., The Intel Xeon E7-8800 v3 Review: The POWER8 Killer?, </a:t>
            </a:r>
            <a:r>
              <a:rPr lang="en-US" sz="1400" dirty="0" err="1">
                <a:latin typeface="+mj-lt"/>
              </a:rPr>
              <a:t>AnandTech</a:t>
            </a:r>
            <a:r>
              <a:rPr lang="en-US" sz="1400" dirty="0">
                <a:latin typeface="+mj-lt"/>
              </a:rPr>
              <a:t>,</a:t>
            </a:r>
          </a:p>
          <a:p>
            <a:r>
              <a:rPr lang="en-US" sz="1400" dirty="0">
                <a:latin typeface="+mj-lt"/>
              </a:rPr>
              <a:t>          </a:t>
            </a:r>
            <a:r>
              <a:rPr lang="hu-H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May </a:t>
            </a:r>
            <a:r>
              <a:rPr lang="en-US" sz="1400" dirty="0">
                <a:latin typeface="+mj-lt"/>
              </a:rPr>
              <a:t>8, 2015, http://www.anandtech.com/show/9193/the-xeon-e78800-v3-review</a:t>
            </a:r>
          </a:p>
        </p:txBody>
      </p:sp>
      <p:sp>
        <p:nvSpPr>
          <p:cNvPr id="12" name="Rectangle 23"/>
          <p:cNvSpPr/>
          <p:nvPr/>
        </p:nvSpPr>
        <p:spPr>
          <a:xfrm>
            <a:off x="161848" y="5267300"/>
            <a:ext cx="9180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52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]: Global PC shipments from 1st quarter 2009 to 2nd quarter 2015, by vendor (in million units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r>
              <a:rPr lang="hu-HU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          </a:t>
            </a:r>
            <a:r>
              <a:rPr lang="hu-HU" sz="1400" dirty="0" err="1" smtClean="0">
                <a:solidFill>
                  <a:srgbClr val="000000"/>
                </a:solidFill>
                <a:latin typeface="+mj-lt"/>
              </a:rPr>
              <a:t>Statista</a:t>
            </a:r>
            <a:r>
              <a:rPr lang="hu-HU" sz="1400" dirty="0">
                <a:solidFill>
                  <a:srgbClr val="000000"/>
                </a:solidFill>
                <a:latin typeface="+mj-lt"/>
              </a:rPr>
              <a:t>, http://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www.statista.com/statistics/263393/global-pc-shipments-since-1st-</a:t>
            </a:r>
          </a:p>
          <a:p>
            <a:r>
              <a:rPr lang="hu-HU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          quarter-2009-by-vendor</a:t>
            </a:r>
            <a:r>
              <a:rPr lang="hu-HU" sz="1400" dirty="0">
                <a:solidFill>
                  <a:srgbClr val="000000"/>
                </a:solidFill>
                <a:latin typeface="+mj-lt"/>
              </a:rPr>
              <a:t>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8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0" y="637035"/>
            <a:ext cx="8601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53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Gartner Says Worldwide Smartphone Sales Recorded Slowest Growth Rate Since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2013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</a:t>
            </a:r>
          </a:p>
          <a:p>
            <a:r>
              <a:rPr lang="hu-HU" sz="1400" dirty="0">
                <a:solidFill>
                  <a:srgbClr val="000000"/>
                </a:solidFill>
                <a:latin typeface="Verdana"/>
              </a:rPr>
              <a:t>           Gartner, </a:t>
            </a:r>
            <a:r>
              <a:rPr lang="hu-HU" sz="1400" dirty="0" err="1">
                <a:solidFill>
                  <a:srgbClr val="000000"/>
                </a:solidFill>
                <a:latin typeface="Verdana"/>
              </a:rPr>
              <a:t>Newsroom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Aug. 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20 2015, http://www.gartner.com/newsroom/id/3115517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. References (</a:t>
            </a:r>
            <a:r>
              <a:rPr lang="hu-HU" dirty="0" smtClean="0">
                <a:solidFill>
                  <a:srgbClr val="FFFFFF"/>
                </a:solidFill>
                <a:latin typeface="Verdana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)</a:t>
            </a:r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510" y="1240185"/>
            <a:ext cx="83124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54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Leswing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K., Asus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Zenfone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2 Preview: Intel's Best Chance In Years To Break Into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Smartphones, International Business Time, May 19 2015, 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http://www.ibtimes.com/asus-zenfone-2-preview-intels-best-chance-years-break-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smartphones-1929726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385" y="2249345"/>
            <a:ext cx="767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55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]: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Richter F.,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Tablets to Outsell PCs Worldwide by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2015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  <a:latin typeface="Verdana"/>
              </a:rPr>
              <a:t>Statista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 Febr. 28 2014,</a:t>
            </a:r>
          </a:p>
          <a:p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         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http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://www.statista.com/chart/1138/tablet-and-pc-shipment-forecast/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510" y="2834410"/>
            <a:ext cx="89936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5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]: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Dilger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D. E., After losing Apple's iPad business, Intel has bled $7 billion while heavily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subsidizing cheap x86 Atom Android tablets,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Appleinsider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November 16, 2014,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http://appleinsider.com/articles/14/11/16/after-losing-apples-ipad-business-intel-has-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bled-7-billion-while-heavily-subsidizing-cheap-x86-atom-android-tablets</a:t>
            </a:r>
          </a:p>
        </p:txBody>
      </p:sp>
      <p:sp>
        <p:nvSpPr>
          <p:cNvPr id="11" name="Rectangle 22"/>
          <p:cNvSpPr/>
          <p:nvPr/>
        </p:nvSpPr>
        <p:spPr>
          <a:xfrm>
            <a:off x="161510" y="3843570"/>
            <a:ext cx="880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57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Smartphone and tablet processor market share in 2014, May 7 2015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http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://mobilesemi.blogspot.hu/2015/05/smartphone-and-tablet-processor-market.html</a:t>
            </a:r>
          </a:p>
        </p:txBody>
      </p:sp>
      <p:sp>
        <p:nvSpPr>
          <p:cNvPr id="12" name="Rectangle 23"/>
          <p:cNvSpPr/>
          <p:nvPr/>
        </p:nvSpPr>
        <p:spPr>
          <a:xfrm>
            <a:off x="161848" y="4442445"/>
            <a:ext cx="9180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58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Cutress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I., The Intel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Skylake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Mobile and Desktop Launch, with Architecture Analysis,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AnandTech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Sept. 1 2015, http://www.anandtech.com/show/9582/intel-skylake-mobile-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desktop-launch-architecture-analysis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161848" y="5229200"/>
            <a:ext cx="9180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59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]: Klug B., The State of Qualcomm's Modems - WTR1605 and MDM9x25,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AnandTech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Jan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. 4 2013, http://www.anandtech.com/print/6541/the-state-of-qualcomms-modems-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          </a:t>
            </a:r>
            <a:r>
              <a:rPr lang="hu-HU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wtr1605-and-mdm9x25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177940" y="6008505"/>
            <a:ext cx="691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60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]: 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iPhone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6 Plus 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Teardown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iFixit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,</a:t>
            </a:r>
          </a:p>
          <a:p>
            <a:r>
              <a:rPr lang="hu-HU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 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https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://www.ifixit.com/Teardown/iPhone+6+Plus+Teardown/29206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10" y="637035"/>
            <a:ext cx="88497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61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Ho J., Qualcomm Details Hexagon 680 DSP in Snapdragon 820: Accelerated Imaging,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Verdana"/>
              </a:rPr>
              <a:t>AnandTech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August 24, 2015, http://www.anandtech.com/print/9552/qualcomm-details-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hexagon-680-dsp-in-snapdragon-820-accelerated-imaging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Verdana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. References (</a:t>
            </a:r>
            <a:r>
              <a:rPr lang="hu-HU" dirty="0">
                <a:solidFill>
                  <a:srgbClr val="FFFFFF"/>
                </a:solidFill>
                <a:latin typeface="Verdana"/>
              </a:rPr>
              <a:t>8</a:t>
            </a:r>
            <a:r>
              <a:rPr lang="en-US" dirty="0" smtClean="0">
                <a:solidFill>
                  <a:srgbClr val="FFFFFF"/>
                </a:solidFill>
                <a:latin typeface="Verdana"/>
              </a:rPr>
              <a:t>)</a:t>
            </a:r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510" y="1430196"/>
            <a:ext cx="85027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62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]: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QSC6055/QSC6065/QSC6075/QSC6085 Hardware Training, Introductions and Device 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Overview, 80-VC881-21 Rev. A, April 2007,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http://www.droid-developers.org/images/3/3c/Qsc6085-overview.pdf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385" y="2249345"/>
            <a:ext cx="863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63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James D., Inside Today’s Systems &amp; Chips: A Survey of the Past Year,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Chipworks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2013,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    http://theconfab.com/wp-content/uploads/2014/dick_james_confab14.pdf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510" y="2834410"/>
            <a:ext cx="89210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64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]: Global unit sales of current generation video game consoles from 2008 to 2014 (in million </a:t>
            </a:r>
            <a:endParaRPr lang="hu-HU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hu-HU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units)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  <a:latin typeface="Verdana"/>
              </a:rPr>
              <a:t>Statista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, http://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www.statista.com/statistics/276768/global-unit-sales-of-video-</a:t>
            </a:r>
          </a:p>
          <a:p>
            <a:r>
              <a:rPr lang="hu-HU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/>
              </a:rPr>
              <a:t>          </a:t>
            </a:r>
            <a:r>
              <a:rPr lang="hu-HU" sz="1400" dirty="0" err="1" smtClean="0">
                <a:solidFill>
                  <a:srgbClr val="000000"/>
                </a:solidFill>
                <a:latin typeface="Verdana"/>
              </a:rPr>
              <a:t>game-consoles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/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751" y="3571322"/>
            <a:ext cx="8945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[65]: Shimpi a. L., </a:t>
            </a:r>
            <a:r>
              <a:rPr lang="en-US" sz="1400" dirty="0">
                <a:latin typeface="+mj-lt"/>
              </a:rPr>
              <a:t>Qualcomm's </a:t>
            </a:r>
            <a:r>
              <a:rPr lang="en-US" sz="1400" dirty="0">
                <a:latin typeface="+mj-lt"/>
              </a:rPr>
              <a:t>Snapdragon 808/810: 20nm High-End 64-bit </a:t>
            </a:r>
            <a:r>
              <a:rPr lang="en-US" sz="1400" dirty="0" err="1">
                <a:latin typeface="+mj-lt"/>
              </a:rPr>
              <a:t>SoCs</a:t>
            </a:r>
            <a:r>
              <a:rPr lang="en-US" sz="1400" dirty="0">
                <a:latin typeface="+mj-lt"/>
              </a:rPr>
              <a:t> with LTE 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</a:t>
            </a:r>
            <a:r>
              <a:rPr lang="en-US" sz="1400" dirty="0" smtClean="0">
                <a:latin typeface="+mj-lt"/>
              </a:rPr>
              <a:t>Category</a:t>
            </a:r>
            <a:r>
              <a:rPr lang="hu-HU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6/7 </a:t>
            </a:r>
            <a:r>
              <a:rPr lang="en-US" sz="1400" dirty="0">
                <a:latin typeface="+mj-lt"/>
              </a:rPr>
              <a:t>Support in </a:t>
            </a:r>
            <a:r>
              <a:rPr lang="hu-HU" sz="1400" dirty="0">
                <a:latin typeface="+mj-lt"/>
              </a:rPr>
              <a:t>2015,  AnandTech, </a:t>
            </a:r>
            <a:r>
              <a:rPr lang="en-US" sz="1400" dirty="0">
                <a:latin typeface="+mj-lt"/>
              </a:rPr>
              <a:t>April </a:t>
            </a:r>
            <a:r>
              <a:rPr lang="en-US" sz="1400" dirty="0">
                <a:latin typeface="+mj-lt"/>
              </a:rPr>
              <a:t>7, </a:t>
            </a:r>
            <a:r>
              <a:rPr lang="en-US" sz="1400" dirty="0">
                <a:latin typeface="+mj-lt"/>
              </a:rPr>
              <a:t>2014</a:t>
            </a:r>
            <a:r>
              <a:rPr lang="hu-HU" sz="1400" dirty="0">
                <a:latin typeface="+mj-lt"/>
              </a:rPr>
              <a:t>,</a:t>
            </a:r>
          </a:p>
          <a:p>
            <a:r>
              <a:rPr lang="hu-HU" sz="1400" dirty="0" smtClean="0">
                <a:latin typeface="+mj-lt"/>
              </a:rPr>
              <a:t>           </a:t>
            </a:r>
            <a:r>
              <a:rPr lang="en-US" sz="1400" dirty="0" smtClean="0">
                <a:latin typeface="+mj-lt"/>
              </a:rPr>
              <a:t>http</a:t>
            </a:r>
            <a:r>
              <a:rPr lang="en-US" sz="1400" dirty="0">
                <a:latin typeface="+mj-lt"/>
              </a:rPr>
              <a:t>://</a:t>
            </a:r>
            <a:r>
              <a:rPr lang="en-US" sz="1400" dirty="0" smtClean="0">
                <a:latin typeface="+mj-lt"/>
              </a:rPr>
              <a:t>www.anandtech.com/show/7925/qualcomms-snapdragon-808810-20nm-highend-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</a:t>
            </a:r>
            <a:r>
              <a:rPr lang="en-US" sz="1400" dirty="0" smtClean="0">
                <a:latin typeface="+mj-lt"/>
              </a:rPr>
              <a:t>64bit-socs-with-lte-category-67-support-in-2015</a:t>
            </a:r>
            <a:endParaRPr lang="en-US" sz="1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88" y="4599130"/>
            <a:ext cx="8536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latin typeface="+mj-lt"/>
              </a:rPr>
              <a:t>[66]: Frumusanu A. &amp; Smith R., </a:t>
            </a:r>
            <a:r>
              <a:rPr lang="en-US" sz="1400" dirty="0">
                <a:latin typeface="+mj-lt"/>
              </a:rPr>
              <a:t>ARM </a:t>
            </a:r>
            <a:r>
              <a:rPr lang="en-US" sz="1400" dirty="0">
                <a:latin typeface="+mj-lt"/>
              </a:rPr>
              <a:t>A53/A57/T760 investigated - Samsung Galaxy Note 4 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</a:t>
            </a:r>
            <a:r>
              <a:rPr lang="en-US" sz="1400" dirty="0" err="1" smtClean="0">
                <a:latin typeface="+mj-lt"/>
              </a:rPr>
              <a:t>Exynos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Revie</a:t>
            </a:r>
            <a:r>
              <a:rPr lang="hu-HU" sz="1400" dirty="0" smtClean="0">
                <a:latin typeface="+mj-lt"/>
              </a:rPr>
              <a:t>w,</a:t>
            </a:r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AnandTech</a:t>
            </a:r>
            <a:r>
              <a:rPr lang="hu-HU" sz="1400" dirty="0">
                <a:latin typeface="+mj-lt"/>
              </a:rPr>
              <a:t>, </a:t>
            </a:r>
            <a:r>
              <a:rPr lang="en-US" sz="1400" dirty="0">
                <a:latin typeface="+mj-lt"/>
              </a:rPr>
              <a:t>February </a:t>
            </a:r>
            <a:r>
              <a:rPr lang="en-US" sz="1400" dirty="0">
                <a:latin typeface="+mj-lt"/>
              </a:rPr>
              <a:t>10, </a:t>
            </a:r>
            <a:r>
              <a:rPr lang="en-US" sz="1400" dirty="0">
                <a:latin typeface="+mj-lt"/>
              </a:rPr>
              <a:t>201</a:t>
            </a:r>
            <a:r>
              <a:rPr lang="hu-HU" sz="1400" dirty="0">
                <a:latin typeface="+mj-lt"/>
              </a:rPr>
              <a:t>5, </a:t>
            </a:r>
            <a:endParaRPr lang="hu-HU" sz="1400" dirty="0" smtClean="0">
              <a:latin typeface="+mj-lt"/>
            </a:endParaRPr>
          </a:p>
          <a:p>
            <a:r>
              <a:rPr lang="hu-HU" sz="1400" dirty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         http</a:t>
            </a:r>
            <a:r>
              <a:rPr lang="hu-HU" sz="1400" dirty="0">
                <a:latin typeface="+mj-lt"/>
              </a:rPr>
              <a:t>://</a:t>
            </a:r>
            <a:r>
              <a:rPr lang="hu-HU" sz="1400" dirty="0" smtClean="0">
                <a:latin typeface="+mj-lt"/>
              </a:rPr>
              <a:t>www.anandtech.com/print/8718/the-samsung-galaxy-note-4-exynos-review</a:t>
            </a:r>
            <a:r>
              <a:rPr lang="en-US" sz="1400" dirty="0" smtClean="0">
                <a:latin typeface="+mj-lt"/>
              </a:rPr>
              <a:t> </a:t>
            </a:r>
            <a:r>
              <a:rPr lang="hu-HU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7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(8)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3363" r="3052" b="14636"/>
          <a:stretch/>
        </p:blipFill>
        <p:spPr bwMode="auto">
          <a:xfrm>
            <a:off x="91105" y="1118376"/>
            <a:ext cx="8913195" cy="48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10" y="632169"/>
            <a:ext cx="855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by quarter Q1 2009 </a:t>
            </a:r>
            <a:r>
              <a:rPr lang="en-US" dirty="0">
                <a:solidFill>
                  <a:srgbClr val="2D2D8A"/>
                </a:solidFill>
                <a:latin typeface="+mj-lt"/>
              </a:rPr>
              <a:t>– 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Q2 2015 by vendor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52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5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10" y="1074608"/>
            <a:ext cx="896249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Both in the desktop and notebook segments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Intel’s market share is ≈ 80 %,</a:t>
            </a:r>
            <a:r>
              <a:rPr lang="en-US" sz="1600" dirty="0">
                <a:solidFill>
                  <a:srgbClr val="2D2D8A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whereas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AMD’s share remains about 20 %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[15], [16].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64" y="614319"/>
            <a:ext cx="819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Market share of Intel and AMD in desktops and traditional notebooks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(9)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</a:t>
            </a:r>
          </a:p>
        </p:txBody>
      </p:sp>
    </p:spTree>
    <p:extLst>
      <p:ext uri="{BB962C8B-B14F-4D97-AF65-F5344CB8AC3E}">
        <p14:creationId xmlns:p14="http://schemas.microsoft.com/office/powerpoint/2010/main" val="1689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7745" r="8049" b="27333"/>
          <a:stretch/>
        </p:blipFill>
        <p:spPr bwMode="auto">
          <a:xfrm>
            <a:off x="-18510" y="1776516"/>
            <a:ext cx="9149439" cy="23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2189" y="1944799"/>
            <a:ext cx="1624741" cy="371776"/>
          </a:xfrm>
          <a:prstGeom prst="rect">
            <a:avLst/>
          </a:prstGeom>
          <a:solidFill>
            <a:srgbClr val="43A1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039" y="1776515"/>
            <a:ext cx="6878890" cy="371776"/>
          </a:xfrm>
          <a:prstGeom prst="rect">
            <a:avLst/>
          </a:prstGeom>
          <a:solidFill>
            <a:srgbClr val="2D9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795" y="1776515"/>
            <a:ext cx="5130569" cy="1200059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6835" y="2148291"/>
            <a:ext cx="4770529" cy="250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10" y="998730"/>
            <a:ext cx="651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Diversification </a:t>
            </a:r>
            <a:r>
              <a:rPr lang="en-US" dirty="0">
                <a:solidFill>
                  <a:srgbClr val="333399"/>
                </a:solidFill>
              </a:rPr>
              <a:t>of mobile devices mainly after 2005 </a:t>
            </a:r>
            <a:r>
              <a:rPr lang="en-US" dirty="0">
                <a:solidFill>
                  <a:srgbClr val="000000"/>
                </a:solidFill>
              </a:rPr>
              <a:t>[2]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smartphones (1)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2010" y="4836855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mobile boom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603" y="626164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2. Emergence and spread of smartphones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65" y="628610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Emergence of smartphones-1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998730"/>
            <a:ext cx="5625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Forerunners</a:t>
            </a:r>
            <a:r>
              <a:rPr lang="en-US" sz="1600" dirty="0" smtClean="0"/>
              <a:t> of smartphones emerged already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3333FF"/>
                </a:solidFill>
              </a:rPr>
              <a:t>at the beginning of the 2000’s</a:t>
            </a:r>
            <a:r>
              <a:rPr lang="en-US" sz="1600" dirty="0" smtClean="0"/>
              <a:t>, like </a:t>
            </a:r>
            <a:r>
              <a:rPr lang="en-US" sz="1600" dirty="0" smtClean="0">
                <a:solidFill>
                  <a:srgbClr val="3333FF"/>
                </a:solidFill>
              </a:rPr>
              <a:t>Nokia’s 7650</a:t>
            </a:r>
          </a:p>
          <a:p>
            <a:r>
              <a:rPr lang="en-US" sz="1600" dirty="0" smtClean="0"/>
              <a:t>     (shipped in 2002). </a:t>
            </a:r>
            <a:endParaRPr lang="en-US" sz="1600" dirty="0"/>
          </a:p>
        </p:txBody>
      </p:sp>
      <p:pic>
        <p:nvPicPr>
          <p:cNvPr id="6" name="Picture 15" descr="http://upload.wikimedia.org/wikipedia/commons/thumb/d/da/Nokia_7650_01.jpg/320px-Nokia_765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8740"/>
            <a:ext cx="1710190" cy="45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2140" y="590427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Nokia’s 7650 [39]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3646" y="1853825"/>
            <a:ext cx="577350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7650 became the </a:t>
            </a:r>
            <a:r>
              <a:rPr lang="en-US" sz="1600" dirty="0" smtClean="0">
                <a:solidFill>
                  <a:srgbClr val="3333FF"/>
                </a:solidFill>
              </a:rPr>
              <a:t>first widely available phone</a:t>
            </a:r>
          </a:p>
          <a:p>
            <a:r>
              <a:rPr lang="en-US" sz="1600" dirty="0" smtClean="0">
                <a:solidFill>
                  <a:srgbClr val="3333FF"/>
                </a:solidFill>
              </a:rPr>
              <a:t>      with camera and color screen </a:t>
            </a:r>
            <a:r>
              <a:rPr lang="en-US" sz="1600" dirty="0" smtClean="0"/>
              <a:t>but supported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>
                <a:solidFill>
                  <a:srgbClr val="3333FF"/>
                </a:solidFill>
              </a:rPr>
              <a:t>no video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the first Nokia phone running under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Symbian OS.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511" y="1043735"/>
            <a:ext cx="4870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3333FF"/>
                </a:solidFill>
              </a:rPr>
              <a:t>emergence of </a:t>
            </a:r>
            <a:r>
              <a:rPr lang="en-US" sz="1600" dirty="0" smtClean="0">
                <a:solidFill>
                  <a:srgbClr val="FF0000"/>
                </a:solidFill>
              </a:rPr>
              <a:t>smartphones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/>
              <a:t>is often</a:t>
            </a:r>
          </a:p>
          <a:p>
            <a:r>
              <a:rPr lang="en-US" sz="1600" dirty="0" smtClean="0"/>
              <a:t>      contributed to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rgbClr val="3333FF"/>
                </a:solidFill>
              </a:rPr>
              <a:t>BlackBerry Pearl </a:t>
            </a:r>
            <a:r>
              <a:rPr lang="en-US" sz="1600" dirty="0" smtClean="0">
                <a:solidFill>
                  <a:srgbClr val="3333FF"/>
                </a:solidFill>
              </a:rPr>
              <a:t>8100</a:t>
            </a:r>
          </a:p>
          <a:p>
            <a:r>
              <a:rPr lang="en-US" sz="1600" dirty="0" smtClean="0"/>
              <a:t>      line of </a:t>
            </a:r>
            <a:r>
              <a:rPr lang="en-US" sz="1600" dirty="0"/>
              <a:t>the Canadian firm </a:t>
            </a:r>
            <a:r>
              <a:rPr lang="en-US" sz="1600" dirty="0">
                <a:solidFill>
                  <a:srgbClr val="3333FF"/>
                </a:solidFill>
              </a:rPr>
              <a:t>RIM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(</a:t>
            </a:r>
            <a:r>
              <a:rPr lang="en-US" sz="1600" dirty="0"/>
              <a:t>Research in Motion</a:t>
            </a:r>
            <a:r>
              <a:rPr lang="en-US" sz="1600" dirty="0" smtClean="0"/>
              <a:t>)[</a:t>
            </a:r>
            <a:r>
              <a:rPr lang="en-US" sz="1600" dirty="0"/>
              <a:t>5</a:t>
            </a:r>
            <a:r>
              <a:rPr lang="en-US" sz="1600" dirty="0" smtClean="0"/>
              <a:t>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phone – shipped in </a:t>
            </a:r>
            <a:r>
              <a:rPr lang="en-US" sz="1600" dirty="0" smtClean="0">
                <a:solidFill>
                  <a:srgbClr val="3333FF"/>
                </a:solidFill>
              </a:rPr>
              <a:t>2006</a:t>
            </a:r>
            <a:r>
              <a:rPr lang="en-US" sz="1600" dirty="0" smtClean="0"/>
              <a:t> -  supported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beyond a camera also </a:t>
            </a:r>
            <a:r>
              <a:rPr lang="en-US" sz="1600" dirty="0" smtClean="0">
                <a:solidFill>
                  <a:srgbClr val="3333FF"/>
                </a:solidFill>
              </a:rPr>
              <a:t>video and became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   very popular in the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run under the </a:t>
            </a:r>
            <a:r>
              <a:rPr lang="en-US" sz="1600" dirty="0" smtClean="0">
                <a:solidFill>
                  <a:srgbClr val="3333FF"/>
                </a:solidFill>
              </a:rPr>
              <a:t>BlackBerry OS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4196" y="632340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Emergence of smartphones-2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http://www.brighthand.com/assets/5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65" y="1087000"/>
            <a:ext cx="28575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3600" y="6084295"/>
            <a:ext cx="332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Figure: RIM’s </a:t>
            </a:r>
            <a:r>
              <a:rPr lang="en-US" sz="1400" dirty="0" err="1" smtClean="0"/>
              <a:t>BlackBarry</a:t>
            </a:r>
            <a:r>
              <a:rPr lang="en-US" sz="1400" dirty="0" smtClean="0"/>
              <a:t> Perl 8100</a:t>
            </a:r>
          </a:p>
          <a:p>
            <a:pPr algn="ctr"/>
            <a:r>
              <a:rPr lang="en-US" sz="1400" dirty="0" smtClean="0"/>
              <a:t> (2006) [38]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8" y="63234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spread of smartphones-1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68" y="1036830"/>
            <a:ext cx="894527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In 2007 </a:t>
            </a:r>
            <a:r>
              <a:rPr lang="en-US" sz="1600" dirty="0">
                <a:solidFill>
                  <a:srgbClr val="FF0000"/>
                </a:solidFill>
              </a:rPr>
              <a:t>Apple’s iPhone </a:t>
            </a:r>
            <a:r>
              <a:rPr lang="en-US" sz="1600" dirty="0">
                <a:solidFill>
                  <a:srgbClr val="000000"/>
                </a:solidFill>
              </a:rPr>
              <a:t>gave a </a:t>
            </a:r>
            <a:r>
              <a:rPr lang="en-US" sz="1600" dirty="0">
                <a:solidFill>
                  <a:srgbClr val="3333FF"/>
                </a:solidFill>
              </a:rPr>
              <a:t>strong momentum </a:t>
            </a:r>
            <a:r>
              <a:rPr lang="en-US" sz="1600" dirty="0">
                <a:solidFill>
                  <a:srgbClr val="000000"/>
                </a:solidFill>
              </a:rPr>
              <a:t>for rapid spreading of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smartphones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3333FF"/>
                </a:solidFill>
              </a:rPr>
              <a:t>    </a:t>
            </a:r>
            <a:r>
              <a:rPr lang="en-US" sz="1600" dirty="0"/>
              <a:t>It run under the </a:t>
            </a:r>
            <a:r>
              <a:rPr lang="en-US" sz="1600" dirty="0">
                <a:solidFill>
                  <a:srgbClr val="3333FF"/>
                </a:solidFill>
              </a:rPr>
              <a:t>iPhone OS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3333FF"/>
                </a:solidFill>
              </a:rPr>
              <a:t>renamed later to iOS </a:t>
            </a:r>
            <a:r>
              <a:rPr lang="en-US" sz="1600" dirty="0"/>
              <a:t>in 2010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6" name="Picture 3" descr="http://mobilarena.hu/dl/cnt/2007-07/1654/steve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60" y="2303875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570" y="6150786"/>
            <a:ext cx="800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Steve Jobs introducing the iPhone at </a:t>
            </a:r>
            <a:r>
              <a:rPr lang="en-US" sz="1600" dirty="0" err="1" smtClean="0"/>
              <a:t>MacWorld</a:t>
            </a:r>
            <a:r>
              <a:rPr lang="en-US" sz="1600" dirty="0" smtClean="0"/>
              <a:t> Expo in 1/2007 [47]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96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10" y="6513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Remark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82333"/>
            <a:ext cx="8946488" cy="7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After the introduction of iPhone (2007) Steve Ballmer </a:t>
            </a:r>
            <a:r>
              <a:rPr lang="en-US" sz="1600" dirty="0" smtClean="0"/>
              <a:t>(CEO of Microsoft) said in an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interview [20]: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574462"/>
            <a:ext cx="8835677" cy="16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FF0000"/>
                </a:solidFill>
              </a:rPr>
              <a:t>There's </a:t>
            </a:r>
            <a:r>
              <a:rPr lang="en-US" sz="1600" dirty="0">
                <a:solidFill>
                  <a:srgbClr val="FF0000"/>
                </a:solidFill>
              </a:rPr>
              <a:t>no chance that the iPhone is going to get any significant </a:t>
            </a:r>
            <a:r>
              <a:rPr lang="en-US" sz="1600" dirty="0" smtClean="0">
                <a:solidFill>
                  <a:srgbClr val="FF0000"/>
                </a:solidFill>
              </a:rPr>
              <a:t>market share.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No </a:t>
            </a:r>
            <a:r>
              <a:rPr lang="en-US" sz="1600" dirty="0" smtClean="0">
                <a:solidFill>
                  <a:srgbClr val="FF0000"/>
                </a:solidFill>
              </a:rPr>
              <a:t>chance…</a:t>
            </a:r>
          </a:p>
          <a:p>
            <a:r>
              <a:rPr lang="en-US" sz="1600" dirty="0" smtClean="0"/>
              <a:t>But </a:t>
            </a:r>
            <a:r>
              <a:rPr lang="en-US" sz="1600" dirty="0"/>
              <a:t>if you actually take a look at the 1.3 billion phones that get sold, I'd </a:t>
            </a:r>
            <a:r>
              <a:rPr lang="en-US" sz="1600" dirty="0" smtClean="0"/>
              <a:t>prefer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have </a:t>
            </a:r>
            <a:r>
              <a:rPr lang="en-US" sz="1600" dirty="0">
                <a:solidFill>
                  <a:srgbClr val="3333FF"/>
                </a:solidFill>
              </a:rPr>
              <a:t>our software in 60% or 70% or 80% </a:t>
            </a:r>
            <a:r>
              <a:rPr lang="en-US" sz="1600" dirty="0"/>
              <a:t>of them, than I </a:t>
            </a:r>
            <a:r>
              <a:rPr lang="en-US" sz="1600" dirty="0" smtClean="0"/>
              <a:t>would </a:t>
            </a:r>
            <a:r>
              <a:rPr lang="en-US" sz="1600" dirty="0"/>
              <a:t>to have </a:t>
            </a:r>
            <a:r>
              <a:rPr lang="en-US" sz="1600" dirty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rgbClr val="3333FF"/>
                </a:solidFill>
              </a:rPr>
              <a:t>%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or 3%, which is what Apple might </a:t>
            </a:r>
            <a:r>
              <a:rPr lang="en-US" sz="1600" dirty="0" smtClean="0">
                <a:solidFill>
                  <a:srgbClr val="3333FF"/>
                </a:solidFill>
              </a:rPr>
              <a:t>get”.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68" y="63234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spread of smartphones-2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68" y="1036830"/>
            <a:ext cx="894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Google’s </a:t>
            </a:r>
            <a:r>
              <a:rPr lang="en-US" sz="1600" dirty="0">
                <a:solidFill>
                  <a:srgbClr val="FF0000"/>
                </a:solidFill>
              </a:rPr>
              <a:t>Android </a:t>
            </a:r>
            <a:r>
              <a:rPr lang="en-US" sz="1600" dirty="0">
                <a:solidFill>
                  <a:srgbClr val="000000"/>
                </a:solidFill>
              </a:rPr>
              <a:t>was unveiled also in </a:t>
            </a:r>
            <a:r>
              <a:rPr lang="en-US" sz="1600" dirty="0">
                <a:solidFill>
                  <a:srgbClr val="3333FF"/>
                </a:solidFill>
              </a:rPr>
              <a:t>2007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first Android-powered phones 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     sold </a:t>
            </a:r>
            <a:r>
              <a:rPr lang="en-US" sz="1600" dirty="0">
                <a:solidFill>
                  <a:srgbClr val="3333FF"/>
                </a:solidFill>
              </a:rPr>
              <a:t>in 10/2008 </a:t>
            </a:r>
            <a:r>
              <a:rPr lang="en-US" sz="1600" dirty="0">
                <a:solidFill>
                  <a:srgbClr val="000000"/>
                </a:solidFill>
              </a:rPr>
              <a:t>[6].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752560" y="1989624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The smartphone boom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251520" y="738804"/>
            <a:ext cx="1446213" cy="42062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Contents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752560" y="1462574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The traditional computer market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746780" y="3037749"/>
            <a:ext cx="787493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4. </a:t>
            </a: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Requirements of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devices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1940" y="4105169"/>
            <a:ext cx="786977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6. Conclusions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2559" y="4607129"/>
            <a:ext cx="7869155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7. References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2560" y="2513763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3. The tablet boom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2559" y="3577809"/>
            <a:ext cx="7869154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5. How leading IT vendors addressed the mobile boom?</a:t>
            </a:r>
            <a:endParaRPr lang="hu-HU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1530" y="2002634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1530" y="2505205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1530" y="303774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1530" y="354032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46629" y="411786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6629" y="462044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54056" y="1470090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3" y="631785"/>
            <a:ext cx="795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shipments of PCs vs. smartphones 2005-2013 </a:t>
            </a:r>
            <a:r>
              <a:rPr lang="en-US" dirty="0" smtClean="0"/>
              <a:t>[37]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463" y="1262965"/>
            <a:ext cx="8640621" cy="5255137"/>
            <a:chOff x="296863" y="1414223"/>
            <a:chExt cx="8640621" cy="52551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/>
            <a:stretch/>
          </p:blipFill>
          <p:spPr bwMode="auto">
            <a:xfrm>
              <a:off x="296863" y="1414223"/>
              <a:ext cx="8640621" cy="5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61710" y="2881971"/>
              <a:ext cx="2900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PCs: Desktop PCs + notebook PCs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" t="95373" r="70341" b="2314"/>
            <a:stretch/>
          </p:blipFill>
          <p:spPr bwMode="auto">
            <a:xfrm>
              <a:off x="296863" y="6540500"/>
              <a:ext cx="2433637" cy="12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9674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563" y="631785"/>
            <a:ext cx="903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unit shipment estimates of PCs vs. smartphones 2011-2017 </a:t>
            </a:r>
            <a:r>
              <a:rPr lang="en-US" dirty="0" smtClean="0"/>
              <a:t>[28]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645159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9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23583"/>
              </p:ext>
            </p:extLst>
          </p:nvPr>
        </p:nvGraphicFramePr>
        <p:xfrm>
          <a:off x="701570" y="1313765"/>
          <a:ext cx="6930766" cy="3360599"/>
        </p:xfrm>
        <a:graphic>
          <a:graphicData uri="http://schemas.openxmlformats.org/drawingml/2006/table">
            <a:tbl>
              <a:tblPr/>
              <a:tblGrid>
                <a:gridCol w="2087043"/>
                <a:gridCol w="1127227"/>
                <a:gridCol w="1238832"/>
                <a:gridCol w="1238832"/>
                <a:gridCol w="1238832"/>
              </a:tblGrid>
              <a:tr h="74679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Company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Samsung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72,072.5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76,129.2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Apple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48,085.5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35,345.3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Huawei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25,825.8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17,657.7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Lenovo*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16,405.9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19,081.2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Xiaomi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16,064.9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12,540.8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Others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151,221.7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129,630.2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400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Total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329,676.4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100.0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290,384.4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100.0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4200" y="5769260"/>
            <a:ext cx="573313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Table 1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Worldwide Smartphone Sales to End Users by Vendor in 2Q15 (Thousands of Units)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Source: Gartner (August 2015)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90" y="629165"/>
            <a:ext cx="811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smartphone sales to end user by vendor in 2Q 2015 </a:t>
            </a:r>
            <a:r>
              <a:rPr lang="en-US" dirty="0" smtClean="0"/>
              <a:t>[</a:t>
            </a:r>
            <a:r>
              <a:rPr lang="hu-HU" dirty="0" smtClean="0"/>
              <a:t>53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4594" y="504918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(Thousands of units)</a:t>
            </a:r>
            <a:endParaRPr lang="en-US" sz="1300" dirty="0"/>
          </a:p>
        </p:txBody>
      </p:sp>
      <p:sp>
        <p:nvSpPr>
          <p:cNvPr id="8" name="Rounded Rectangle 7"/>
          <p:cNvSpPr/>
          <p:nvPr/>
        </p:nvSpPr>
        <p:spPr>
          <a:xfrm>
            <a:off x="3839218" y="1378373"/>
            <a:ext cx="1395155" cy="337537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25990"/>
            <a:ext cx="6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2009 </a:t>
            </a:r>
            <a:r>
              <a:rPr lang="en-US" dirty="0" smtClean="0"/>
              <a:t>[41]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9663" y="1284650"/>
            <a:ext cx="7242757" cy="4664630"/>
            <a:chOff x="1109663" y="1538790"/>
            <a:chExt cx="6924675" cy="434959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9"/>
            <a:stretch/>
          </p:blipFill>
          <p:spPr bwMode="auto">
            <a:xfrm>
              <a:off x="1109663" y="1583795"/>
              <a:ext cx="6924675" cy="430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17205" y="3203975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</a:rPr>
                <a:t>Nokia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1770" y="4781762"/>
              <a:ext cx="12346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3333FF"/>
                  </a:solidFill>
                </a:rPr>
                <a:t>RIM</a:t>
              </a:r>
            </a:p>
            <a:p>
              <a:r>
                <a:rPr lang="en-US" sz="1300" dirty="0" smtClean="0">
                  <a:solidFill>
                    <a:srgbClr val="3333FF"/>
                  </a:solidFill>
                </a:rPr>
                <a:t>(BlackBerry)</a:t>
              </a:r>
              <a:endParaRPr lang="en-US" sz="1300" dirty="0">
                <a:solidFill>
                  <a:srgbClr val="3333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2188" y="3357863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Apple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1790" y="210575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9377" y="1538790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9900"/>
                  </a:solidFill>
                </a:rPr>
                <a:t>Google</a:t>
              </a:r>
              <a:endParaRPr lang="en-US" sz="1400" dirty="0">
                <a:solidFill>
                  <a:srgbClr val="FF9900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fographic: Android To Retain Big Lead In Maturing Smartphone Market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12003"/>
          <a:stretch/>
        </p:blipFill>
        <p:spPr bwMode="auto">
          <a:xfrm>
            <a:off x="206515" y="1223755"/>
            <a:ext cx="8732037" cy="46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02170" y="1766430"/>
            <a:ext cx="1800200" cy="2970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15" y="625990"/>
            <a:ext cx="785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OSs in 2012-2014 </a:t>
            </a:r>
            <a:r>
              <a:rPr lang="en-US" dirty="0" smtClean="0"/>
              <a:t>[42]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11085"/>
              </p:ext>
            </p:extLst>
          </p:nvPr>
        </p:nvGraphicFramePr>
        <p:xfrm>
          <a:off x="656565" y="1223753"/>
          <a:ext cx="7201323" cy="2025227"/>
        </p:xfrm>
        <a:graphic>
          <a:graphicData uri="http://schemas.openxmlformats.org/drawingml/2006/table">
            <a:tbl>
              <a:tblPr/>
              <a:tblGrid>
                <a:gridCol w="1962664"/>
                <a:gridCol w="1365305"/>
                <a:gridCol w="1291118"/>
                <a:gridCol w="1291118"/>
                <a:gridCol w="1291118"/>
              </a:tblGrid>
              <a:tr h="57199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Operating System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2Q15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</a:t>
                      </a:r>
                      <a:endParaRPr lang="en-US" sz="1300"/>
                    </a:p>
                    <a:p>
                      <a:pPr algn="ctr"/>
                      <a:r>
                        <a:rPr lang="en-US" sz="1300" b="1"/>
                        <a:t>Units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2Q14 Market Share (%)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Android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271,010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243,484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48,086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35,345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Windows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8,198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8,095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BlackBerry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2,044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Others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1,229.0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1,416.8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05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Total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329,676.4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100.0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290,384.4</a:t>
                      </a:r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100.0</a:t>
                      </a:r>
                      <a:endParaRPr lang="en-US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0663" y="5852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Worldwide Smartphone Sales to End Users by Operating System in 2Q15 (Thousands of Units)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Source: Gartner (August 2015)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765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smartphone sales to end user by OS in 2Q 2015 </a:t>
            </a:r>
            <a:r>
              <a:rPr lang="en-US" dirty="0" smtClean="0"/>
              <a:t>[</a:t>
            </a:r>
            <a:r>
              <a:rPr lang="hu-HU" dirty="0" smtClean="0"/>
              <a:t>53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4594" y="504918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(Thousands of units)</a:t>
            </a:r>
            <a:endParaRPr lang="en-US" sz="1300" dirty="0"/>
          </a:p>
        </p:txBody>
      </p:sp>
      <p:sp>
        <p:nvSpPr>
          <p:cNvPr id="8" name="Rounded Rectangle 7"/>
          <p:cNvSpPr/>
          <p:nvPr/>
        </p:nvSpPr>
        <p:spPr>
          <a:xfrm>
            <a:off x="3961535" y="1223753"/>
            <a:ext cx="1395155" cy="211523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3" y="625304"/>
            <a:ext cx="834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Worldwide market share of application processors </a:t>
            </a:r>
            <a:r>
              <a:rPr lang="en-US" dirty="0" smtClean="0">
                <a:solidFill>
                  <a:srgbClr val="2D2D8A"/>
                </a:solidFill>
              </a:rPr>
              <a:t>in Q1 2014 used </a:t>
            </a:r>
            <a:r>
              <a:rPr lang="en-US" dirty="0">
                <a:solidFill>
                  <a:srgbClr val="2D2D8A"/>
                </a:solidFill>
              </a:rPr>
              <a:t>in </a:t>
            </a:r>
            <a:endParaRPr lang="en-US" dirty="0" smtClean="0">
              <a:solidFill>
                <a:srgbClr val="2D2D8A"/>
              </a:solidFill>
            </a:endParaRP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smartphones (</a:t>
            </a:r>
            <a:r>
              <a:rPr lang="en-US" dirty="0">
                <a:solidFill>
                  <a:srgbClr val="2D2D8A"/>
                </a:solidFill>
              </a:rPr>
              <a:t>based on revenue)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62703"/>
              </p:ext>
            </p:extLst>
          </p:nvPr>
        </p:nvGraphicFramePr>
        <p:xfrm>
          <a:off x="251520" y="1450960"/>
          <a:ext cx="8633465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2705"/>
                <a:gridCol w="952599"/>
                <a:gridCol w="1927721"/>
                <a:gridCol w="28803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Vendor</a:t>
                      </a:r>
                      <a:endParaRPr lang="hu-HU" sz="13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Market </a:t>
                      </a:r>
                      <a:r>
                        <a:rPr lang="hu-HU" sz="1300" b="1" dirty="0" err="1" smtClean="0"/>
                        <a:t>share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Processor</a:t>
                      </a:r>
                      <a:r>
                        <a:rPr lang="hu-HU" sz="1300" b="1" dirty="0" smtClean="0"/>
                        <a:t> line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err="1" smtClean="0"/>
                        <a:t>Core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b="1" dirty="0" smtClean="0"/>
                        <a:t>ISA</a:t>
                      </a:r>
                      <a:endParaRPr lang="hu-HU" sz="13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Qualcomm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53 %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Snapdragon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200-800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Qualcomm designed </a:t>
                      </a:r>
                      <a:r>
                        <a:rPr lang="hu-HU" sz="1300" dirty="0" err="1" smtClean="0"/>
                        <a:t>Krait</a:t>
                      </a:r>
                      <a:r>
                        <a:rPr lang="en-US" sz="1300" dirty="0" smtClean="0"/>
                        <a:t> cores</a:t>
                      </a:r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 line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ARMv7/v8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(USA)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16 %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Apple A6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hu-HU" sz="1300" dirty="0" smtClean="0">
                          <a:solidFill>
                            <a:srgbClr val="000000"/>
                          </a:solidFill>
                        </a:rPr>
                        <a:t>Apple</a:t>
                      </a:r>
                      <a:r>
                        <a:rPr lang="hu-HU" sz="1300" baseline="0" dirty="0" smtClean="0">
                          <a:solidFill>
                            <a:srgbClr val="000000"/>
                          </a:solidFill>
                        </a:rPr>
                        <a:t> A7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 </a:t>
                      </a:r>
                      <a:r>
                        <a:rPr lang="hu-HU" sz="1300" dirty="0" err="1" smtClean="0"/>
                        <a:t>Cortex</a:t>
                      </a:r>
                      <a:r>
                        <a:rPr lang="hu-HU" sz="1300" dirty="0" smtClean="0"/>
                        <a:t> A8</a:t>
                      </a:r>
                    </a:p>
                    <a:p>
                      <a:pPr algn="ctr"/>
                      <a:r>
                        <a:rPr lang="en-US" sz="1300" dirty="0" smtClean="0"/>
                        <a:t>Apple designed Cyclone core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MediaTek</a:t>
                      </a:r>
                      <a:endParaRPr lang="en-US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(Taiwan)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13 %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MT6595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MT67xx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4xARM Cortex A7/ 4xA17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hu-HU" sz="13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4xARM Cortex A53/4x A57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(ARM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big.LITTLE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/>
                        <a:t>ARMv7</a:t>
                      </a:r>
                    </a:p>
                    <a:p>
                      <a:pPr algn="ctr"/>
                      <a:endParaRPr lang="hu-HU" sz="1300" dirty="0" smtClean="0"/>
                    </a:p>
                    <a:p>
                      <a:pPr algn="ctr"/>
                      <a:r>
                        <a:rPr lang="hu-HU" sz="1300" dirty="0" smtClean="0"/>
                        <a:t>ARMv8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Samsung (S. Korea)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Exynos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 line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  <a:endParaRPr lang="hu-HU" sz="12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solidFill>
                            <a:srgbClr val="000000"/>
                          </a:solidFill>
                        </a:rPr>
                        <a:t>ARM v8</a:t>
                      </a: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rgbClr val="000000"/>
                          </a:solidFill>
                        </a:rPr>
                        <a:t>Spreadtrum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(China)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SC77xx/88xx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 Cortex A5/A7 </a:t>
                      </a:r>
                      <a:endParaRPr lang="hu-HU" sz="13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89124"/>
              </p:ext>
            </p:extLst>
          </p:nvPr>
        </p:nvGraphicFramePr>
        <p:xfrm>
          <a:off x="199200" y="1088740"/>
          <a:ext cx="8730969" cy="57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74"/>
                <a:gridCol w="900100"/>
                <a:gridCol w="1080120"/>
                <a:gridCol w="2115235"/>
                <a:gridCol w="1125125"/>
                <a:gridCol w="1035115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Released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CPU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length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bit</a:t>
                      </a:r>
                      <a:r>
                        <a:rPr lang="en-US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Clock rate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Connectivity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nm FinFET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Kryo 2.2 GHz (DC)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Kryo 1.7 GHz (DC)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H2/2014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828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H1/2015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nm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A57 (DC)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930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450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801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Q2/2013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Q3/2014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 +</a:t>
                      </a: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9789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Q1/2013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WiFi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1H/2014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A53 (QC)</a:t>
                      </a:r>
                      <a:r>
                        <a:rPr lang="hu-HU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Q4/2013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Krait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300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LTE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nm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A5 (QC)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Cortex</a:t>
                      </a: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A7 (QC)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 </a:t>
                      </a:r>
                      <a:r>
                        <a:rPr lang="hu-HU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GHz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3G</a:t>
                      </a:r>
                      <a:endParaRPr lang="hu-HU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910" y="625990"/>
            <a:ext cx="606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features of the Qualcomm </a:t>
            </a:r>
            <a:r>
              <a:rPr lang="en-US" dirty="0" err="1" smtClean="0">
                <a:solidFill>
                  <a:schemeClr val="accent6"/>
                </a:solidFill>
              </a:rPr>
              <a:t>Snapdragoon</a:t>
            </a:r>
            <a:r>
              <a:rPr lang="en-US" dirty="0" smtClean="0">
                <a:solidFill>
                  <a:schemeClr val="accent6"/>
                </a:solidFill>
              </a:rPr>
              <a:t> lines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7284" r="3036"/>
          <a:stretch/>
        </p:blipFill>
        <p:spPr>
          <a:xfrm>
            <a:off x="90010" y="1268760"/>
            <a:ext cx="8982490" cy="445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863" y="593685"/>
            <a:ext cx="53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Qualcomm’s Snapdragon 810 platform [65]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86"/>
          <a:stretch/>
        </p:blipFill>
        <p:spPr>
          <a:xfrm>
            <a:off x="149529" y="1133745"/>
            <a:ext cx="8847475" cy="4905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15" y="638690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Qualcomm’s RF-360 Radio Frequency unit [65]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515" y="1008022"/>
            <a:ext cx="3600400" cy="8908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 The traditional computer market</a:t>
            </a:r>
          </a:p>
        </p:txBody>
      </p:sp>
    </p:spTree>
    <p:extLst>
      <p:ext uri="{BB962C8B-B14F-4D97-AF65-F5344CB8AC3E}">
        <p14:creationId xmlns:p14="http://schemas.microsoft.com/office/powerpoint/2010/main" val="3802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487598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579576" y="4922273"/>
            <a:ext cx="921708" cy="1026529"/>
            <a:chOff x="6722587" y="2216856"/>
            <a:chExt cx="921708" cy="1026529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075295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048391" y="4566347"/>
            <a:ext cx="921708" cy="1026529"/>
            <a:chOff x="6722587" y="2216856"/>
            <a:chExt cx="921708" cy="102652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366141" y="2173848"/>
            <a:ext cx="14045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Trail+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Medfield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(2012)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Merrifield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500" y="124399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Moorefield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7122" y="747827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Morganfield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(2015?)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2661" y="4508995"/>
            <a:ext cx="1114408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Lexington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(2013)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68012" y="4134792"/>
            <a:ext cx="89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Slayton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(2014)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3310" y="3632503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Riverton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(2015)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77345" y="4043343"/>
            <a:ext cx="143500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C000"/>
                </a:solidFill>
              </a:rPr>
              <a:t>Binghampton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(2016)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8386" y="3575972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Z2580-2520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6268/6360/7160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7414" y="5878397"/>
            <a:ext cx="1042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Z2420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9258" y="3989361"/>
            <a:ext cx="10631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Z2480/2460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n-US" sz="1100" dirty="0" smtClean="0">
                <a:solidFill>
                  <a:schemeClr val="bg1"/>
                </a:solidFill>
              </a:rPr>
              <a:t>xSaltwell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6260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97025" y="3072838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Z34x0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7160/7260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13398" y="5518357"/>
            <a:ext cx="1186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+A-GOLD 620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7522" y="5027305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51308" y="5433813"/>
            <a:ext cx="94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</a:rPr>
              <a:t>Zxxx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2xAirmont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527" y="2612637"/>
            <a:ext cx="1439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Z35xx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4xSilvermont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7260/2/35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+XMM 7360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293" y="932203"/>
            <a:ext cx="617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Intel’s Atom platforms targeting smartphones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(based on [33])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489245" y="291242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Morestown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(2010)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774" y="4278996"/>
            <a:ext cx="891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Z6xx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+Wireless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module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9310" y="1708198"/>
            <a:ext cx="3721100" cy="4781142"/>
            <a:chOff x="1231900" y="1283939"/>
            <a:chExt cx="3721100" cy="4781142"/>
          </a:xfrm>
        </p:grpSpPr>
        <p:pic>
          <p:nvPicPr>
            <p:cNvPr id="3" name="Picture 2" descr="http://images.anandtech.com/doci/7321/baytrail-0429_678x45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" r="46367"/>
            <a:stretch/>
          </p:blipFill>
          <p:spPr bwMode="auto">
            <a:xfrm>
              <a:off x="1231900" y="1283939"/>
              <a:ext cx="3721100" cy="478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726795" y="4155985"/>
              <a:ext cx="1215135" cy="10801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96349" y="2888940"/>
              <a:ext cx="1012613" cy="94510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8913" y="627063"/>
            <a:ext cx="201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Intel’s XMM line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30" y="998730"/>
            <a:ext cx="617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G/4G modem + transceiver implemented on two chips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34775" y="496790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3G/4G modem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69790" y="3595688"/>
            <a:ext cx="1351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Transceiver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51773" y="3785751"/>
            <a:ext cx="20830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59340" y="5133395"/>
            <a:ext cx="147543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560" y="5703348"/>
            <a:ext cx="267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Implementation</a:t>
            </a:r>
          </a:p>
          <a:p>
            <a:r>
              <a:rPr lang="en-US" sz="1600" dirty="0" smtClean="0"/>
              <a:t>example of the two chip</a:t>
            </a:r>
          </a:p>
          <a:p>
            <a:r>
              <a:rPr lang="en-US" sz="1600" dirty="0" smtClean="0"/>
              <a:t>XMM7160 [46]</a:t>
            </a:r>
            <a:endParaRPr lang="en-US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8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113" y="3175"/>
            <a:ext cx="9144001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9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998730"/>
            <a:ext cx="926369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Despite great efforts Intel could not yet become one of the 5 largest suppliers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of smartphone application processors.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According to industry sources in 2014 </a:t>
            </a:r>
            <a:r>
              <a:rPr lang="en-US" sz="1600" dirty="0" smtClean="0">
                <a:solidFill>
                  <a:srgbClr val="0070C0"/>
                </a:solidFill>
              </a:rPr>
              <a:t>I</a:t>
            </a:r>
            <a:r>
              <a:rPr lang="en-US" sz="1600" dirty="0" smtClean="0">
                <a:solidFill>
                  <a:srgbClr val="3333FF"/>
                </a:solidFill>
              </a:rPr>
              <a:t>ntel achieved less than 1 % </a:t>
            </a:r>
            <a:r>
              <a:rPr lang="en-US" sz="1600" dirty="0" smtClean="0">
                <a:solidFill>
                  <a:srgbClr val="FF0000"/>
                </a:solidFill>
              </a:rPr>
              <a:t>share in revenue </a:t>
            </a:r>
            <a:endParaRPr lang="en-US" sz="1600" dirty="0" smtClean="0">
              <a:solidFill>
                <a:srgbClr val="3333FF"/>
              </a:solidFill>
            </a:endParaRPr>
          </a:p>
          <a:p>
            <a:r>
              <a:rPr lang="en-US" sz="1600" dirty="0" smtClean="0">
                <a:solidFill>
                  <a:srgbClr val="3333FF"/>
                </a:solidFill>
              </a:rPr>
              <a:t> in smartphone application processors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38" y="634560"/>
            <a:ext cx="661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share in smartphone application processors </a:t>
            </a:r>
            <a:r>
              <a:rPr lang="en-US" dirty="0" smtClean="0"/>
              <a:t>[</a:t>
            </a:r>
            <a:r>
              <a:rPr lang="hu-HU" dirty="0" smtClean="0"/>
              <a:t>54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Emergence and spread of smartphones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</a:t>
            </a:r>
          </a:p>
        </p:txBody>
      </p:sp>
    </p:spTree>
    <p:extLst>
      <p:ext uri="{BB962C8B-B14F-4D97-AF65-F5344CB8AC3E}">
        <p14:creationId xmlns:p14="http://schemas.microsoft.com/office/powerpoint/2010/main" val="37697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93" y="63324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Emergence of 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377350"/>
            <a:ext cx="657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Tablets were </a:t>
            </a:r>
            <a:r>
              <a:rPr lang="en-US" sz="1600" dirty="0" smtClean="0">
                <a:solidFill>
                  <a:srgbClr val="3333FF"/>
                </a:solidFill>
              </a:rPr>
              <a:t>envisioned </a:t>
            </a:r>
            <a:r>
              <a:rPr lang="en-US" sz="1600" dirty="0">
                <a:solidFill>
                  <a:srgbClr val="3333FF"/>
                </a:solidFill>
              </a:rPr>
              <a:t>by </a:t>
            </a:r>
            <a:r>
              <a:rPr lang="en-US" sz="1600" dirty="0" smtClean="0">
                <a:solidFill>
                  <a:srgbClr val="3333FF"/>
                </a:solidFill>
              </a:rPr>
              <a:t>Steve Jobs </a:t>
            </a:r>
            <a:r>
              <a:rPr lang="en-US" sz="1600" dirty="0">
                <a:solidFill>
                  <a:srgbClr val="000000"/>
                </a:solidFill>
              </a:rPr>
              <a:t>already </a:t>
            </a:r>
            <a:r>
              <a:rPr lang="en-US" sz="1600" dirty="0">
                <a:solidFill>
                  <a:srgbClr val="3333FF"/>
                </a:solidFill>
              </a:rPr>
              <a:t>in 1983 </a:t>
            </a:r>
            <a:r>
              <a:rPr lang="en-US" sz="1600" dirty="0">
                <a:solidFill>
                  <a:srgbClr val="000000"/>
                </a:solidFill>
              </a:rPr>
              <a:t>saying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10" y="1737390"/>
            <a:ext cx="879101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”Apple’s strategy is really simple. What we want to do is </a:t>
            </a:r>
            <a:r>
              <a:rPr lang="en-US" sz="1600" dirty="0">
                <a:solidFill>
                  <a:srgbClr val="FF0000"/>
                </a:solidFill>
              </a:rPr>
              <a:t>we want to put an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incredibly great  computer in a book that you can carry around</a:t>
            </a:r>
            <a:r>
              <a:rPr lang="en-US" sz="1600" dirty="0">
                <a:solidFill>
                  <a:srgbClr val="000000"/>
                </a:solidFill>
              </a:rPr>
              <a:t> with you and learn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how to use in 20 minutes.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... And we </a:t>
            </a:r>
            <a:r>
              <a:rPr lang="en-US" sz="1600" dirty="0">
                <a:solidFill>
                  <a:srgbClr val="FF0000"/>
                </a:solidFill>
              </a:rPr>
              <a:t>really want to do it with a radio link </a:t>
            </a:r>
            <a:r>
              <a:rPr lang="en-US" sz="1600" dirty="0">
                <a:solidFill>
                  <a:srgbClr val="000000"/>
                </a:solidFill>
              </a:rPr>
              <a:t>in it so you don’t have to hook up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to anything  and you’re in communication with all of these larger databases and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other computers” </a:t>
            </a:r>
            <a:r>
              <a:rPr lang="en-US" sz="1600" dirty="0" smtClean="0">
                <a:solidFill>
                  <a:srgbClr val="000000"/>
                </a:solidFill>
              </a:rPr>
              <a:t>[19].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10" y="99873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Visioning tablets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tablets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0" y="1392160"/>
            <a:ext cx="888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2010: Apple’s </a:t>
            </a:r>
            <a:r>
              <a:rPr lang="en-US" sz="1600" dirty="0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 smtClean="0">
                <a:solidFill>
                  <a:srgbClr val="3333FF"/>
                </a:solidFill>
              </a:rPr>
              <a:t>9.7</a:t>
            </a:r>
            <a:r>
              <a:rPr lang="hu-HU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“ </a:t>
            </a:r>
            <a:r>
              <a:rPr lang="en-US" sz="1600" dirty="0">
                <a:solidFill>
                  <a:srgbClr val="3333FF"/>
                </a:solidFill>
              </a:rPr>
              <a:t>screen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3333FF"/>
                </a:solidFill>
              </a:rPr>
              <a:t>touch screen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Wi-Fi or </a:t>
            </a:r>
            <a:r>
              <a:rPr lang="en-US" sz="1600" dirty="0">
                <a:solidFill>
                  <a:srgbClr val="000000"/>
                </a:solidFill>
              </a:rPr>
              <a:t>additionally </a:t>
            </a:r>
            <a:r>
              <a:rPr lang="en-US" sz="1600" dirty="0">
                <a:solidFill>
                  <a:srgbClr val="3333FF"/>
                </a:solidFill>
              </a:rPr>
              <a:t>wireless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3G broadband internet connection </a:t>
            </a:r>
            <a:r>
              <a:rPr lang="en-US" sz="1600" dirty="0">
                <a:solidFill>
                  <a:srgbClr val="000000"/>
                </a:solidFill>
              </a:rPr>
              <a:t>(mobile internet connection), operating under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3333FF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[12].</a:t>
            </a:r>
          </a:p>
        </p:txBody>
      </p:sp>
      <p:pic>
        <p:nvPicPr>
          <p:cNvPr id="3074" name="Picture 2" descr="File:Steve Jobs with the Apple iPad no logo (cropp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1" y="2583196"/>
            <a:ext cx="2416294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210" y="625990"/>
            <a:ext cx="856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Designs giving the final push for rapid spreading of tablets around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10" y="1039378"/>
            <a:ext cx="8176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From 2009 on: </a:t>
            </a:r>
            <a:r>
              <a:rPr lang="en-US" sz="1600" dirty="0">
                <a:solidFill>
                  <a:srgbClr val="FF0000"/>
                </a:solidFill>
              </a:rPr>
              <a:t>Android-based tablets </a:t>
            </a:r>
            <a:r>
              <a:rPr lang="en-US" sz="1600" dirty="0">
                <a:solidFill>
                  <a:srgbClr val="000000"/>
                </a:solidFill>
              </a:rPr>
              <a:t>arrived the market from many vendors.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730" y="5899757"/>
            <a:ext cx="502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Figure: </a:t>
            </a:r>
            <a:r>
              <a:rPr lang="en-US" sz="1400" dirty="0" smtClean="0">
                <a:solidFill>
                  <a:srgbClr val="000000"/>
                </a:solidFill>
              </a:rPr>
              <a:t>Steve Jobs </a:t>
            </a:r>
            <a:r>
              <a:rPr lang="en-US" sz="1400" dirty="0">
                <a:solidFill>
                  <a:srgbClr val="000000"/>
                </a:solidFill>
              </a:rPr>
              <a:t>introducing the iPad in 2010 [12]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31785"/>
            <a:ext cx="533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tablets-1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173" y="1268760"/>
            <a:ext cx="8505945" cy="5390828"/>
            <a:chOff x="1280160" y="1583795"/>
            <a:chExt cx="7811671" cy="487955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16324" r="-3"/>
            <a:stretch/>
          </p:blipFill>
          <p:spPr bwMode="auto">
            <a:xfrm>
              <a:off x="1280161" y="1583795"/>
              <a:ext cx="7811670" cy="48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910" r="79997" b="83676"/>
            <a:stretch/>
          </p:blipFill>
          <p:spPr bwMode="auto">
            <a:xfrm rot="5400000">
              <a:off x="793985" y="2204986"/>
              <a:ext cx="1125127" cy="1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650" y="220596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212532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3750" y="545451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45451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5" y="631785"/>
            <a:ext cx="54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</a:t>
            </a:r>
            <a:r>
              <a:rPr lang="en-US" dirty="0" smtClean="0">
                <a:solidFill>
                  <a:srgbClr val="333399"/>
                </a:solidFill>
              </a:rPr>
              <a:t>tablets-2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515" y="998730"/>
            <a:ext cx="580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in 1 tablets (≈ attachable keyboard + touchscreen)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494075"/>
            <a:ext cx="46169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Example: </a:t>
            </a:r>
            <a:r>
              <a:rPr lang="en-US" sz="1600" dirty="0">
                <a:solidFill>
                  <a:srgbClr val="3333FF"/>
                </a:solidFill>
              </a:rPr>
              <a:t>Windows Surface Pro 3 (8/2014)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Aim: Replacing laptops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5" y="998730"/>
            <a:ext cx="893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Besides smartphones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tablets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all their alternative designs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that  </a:t>
            </a:r>
            <a:r>
              <a:rPr lang="en-US" sz="1600" dirty="0">
                <a:solidFill>
                  <a:srgbClr val="000000"/>
                </a:solidFill>
              </a:rPr>
              <a:t>provide also keyboard/mouse </a:t>
            </a:r>
            <a:r>
              <a:rPr lang="en-US" sz="1600" dirty="0" smtClean="0">
                <a:solidFill>
                  <a:srgbClr val="000000"/>
                </a:solidFill>
              </a:rPr>
              <a:t>input, such </a:t>
            </a:r>
            <a:r>
              <a:rPr lang="en-US" sz="1600" dirty="0">
                <a:solidFill>
                  <a:srgbClr val="000000"/>
                </a:solidFill>
              </a:rPr>
              <a:t>as convertibles </a:t>
            </a:r>
            <a:r>
              <a:rPr lang="en-US" sz="1600" dirty="0" smtClean="0">
                <a:solidFill>
                  <a:srgbClr val="000000"/>
                </a:solidFill>
              </a:rPr>
              <a:t>or 2 in 1 designs) </a:t>
            </a:r>
            <a:r>
              <a:rPr lang="en-US" sz="1600" dirty="0">
                <a:solidFill>
                  <a:srgbClr val="3333FF"/>
                </a:solidFill>
              </a:rPr>
              <a:t>have recently the highest growth potential</a:t>
            </a:r>
            <a:r>
              <a:rPr lang="en-US" sz="1600" dirty="0">
                <a:solidFill>
                  <a:srgbClr val="000000"/>
                </a:solidFill>
              </a:rPr>
              <a:t>, as indicated in the Figure below (12/1012) [3].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1" y="2077005"/>
            <a:ext cx="9144000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575" y="36558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497" y="320582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5941" y="27107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Tablets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8857" y="3932870"/>
            <a:ext cx="0" cy="1208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28693" y="3482820"/>
            <a:ext cx="0" cy="84812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22150" y="3019849"/>
            <a:ext cx="0" cy="6231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6555" y="6420816"/>
            <a:ext cx="817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Figure: Yearly worldwide sales figures of desktops, notebooks and tablets [3]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48" y="620463"/>
            <a:ext cx="69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tablet sales in the first half of the </a:t>
            </a:r>
            <a:r>
              <a:rPr lang="en-US" dirty="0" smtClean="0">
                <a:solidFill>
                  <a:srgbClr val="2D2D8A"/>
                </a:solidFill>
              </a:rPr>
              <a:t>2010’s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685" y="638690"/>
            <a:ext cx="42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1. The traditional computer market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1398" y="2198480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61656" y="2198480"/>
            <a:ext cx="1960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37726" y="1571417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736573" y="1817480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70678" y="1261791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22336" y="2673701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0420" y="2701951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5533" y="2198480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1051" y="2662030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6" idx="1"/>
          </p:cNvCxnSpPr>
          <p:nvPr/>
        </p:nvCxnSpPr>
        <p:spPr>
          <a:xfrm flipH="1">
            <a:off x="1799555" y="1817480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0908" y="1817480"/>
            <a:ext cx="2925763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296" y="263143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3654025"/>
            <a:ext cx="899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Major trend in the first half of the 2000’s: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spreading of laptops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(first mobile devices)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703662" y="208735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775818" y="209195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1228" y="2082592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dirty="0"/>
          </a:p>
        </p:txBody>
      </p:sp>
      <p:pic>
        <p:nvPicPr>
          <p:cNvPr id="10242" name="Picture 2" descr="Infographic: Tablets to Outsell PCs Worldwide by 2015 | Stati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2"/>
          <a:stretch/>
        </p:blipFill>
        <p:spPr bwMode="auto">
          <a:xfrm>
            <a:off x="836585" y="1493785"/>
            <a:ext cx="7426188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563" y="622415"/>
            <a:ext cx="734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PC, laptop and tablet shipments 2012 – 2018 </a:t>
            </a:r>
            <a:r>
              <a:rPr lang="en-US" dirty="0" smtClean="0"/>
              <a:t>[</a:t>
            </a:r>
            <a:r>
              <a:rPr lang="hu-HU" dirty="0" smtClean="0"/>
              <a:t>55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(Shipments in million units)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1875" y="2438890"/>
            <a:ext cx="1395310" cy="30153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dc_1Q14_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0" y="1763815"/>
            <a:ext cx="8114835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75" y="633066"/>
            <a:ext cx="860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1Q/2014 worldwide tablet shipments and market shares by vendors </a:t>
            </a:r>
            <a:r>
              <a:rPr lang="en-US" dirty="0" smtClean="0">
                <a:solidFill>
                  <a:srgbClr val="000000"/>
                </a:solidFill>
              </a:rPr>
              <a:t>[31]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1025240"/>
            <a:ext cx="305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(Shipments in million units)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311861" y="1718810"/>
            <a:ext cx="1312980" cy="268152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22791" r="2534" b="13504"/>
          <a:stretch/>
        </p:blipFill>
        <p:spPr bwMode="auto">
          <a:xfrm>
            <a:off x="161510" y="1206499"/>
            <a:ext cx="8890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372" y="625990"/>
            <a:ext cx="898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market share of tablet OS shipments 2010 - 2014 by quarter </a:t>
            </a:r>
            <a:r>
              <a:rPr lang="en-US" dirty="0" smtClean="0"/>
              <a:t>[25] </a:t>
            </a:r>
            <a:endParaRPr lang="en-US" dirty="0"/>
          </a:p>
        </p:txBody>
      </p:sp>
      <p:pic>
        <p:nvPicPr>
          <p:cNvPr id="6" name="Picture 1" descr="http://static.cdn-seekingalpha.com/uploads/2014/7/11806781_14050248217038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 r="83183" b="3095"/>
          <a:stretch/>
        </p:blipFill>
        <p:spPr bwMode="auto">
          <a:xfrm>
            <a:off x="-18510" y="5706999"/>
            <a:ext cx="1601788" cy="6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0678559">
            <a:off x="1390358" y="2491387"/>
            <a:ext cx="6696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1" t="51695" r="9522" b="41635"/>
          <a:stretch/>
        </p:blipFill>
        <p:spPr bwMode="auto">
          <a:xfrm>
            <a:off x="32305" y="728662"/>
            <a:ext cx="9072500" cy="611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25767" y="1152872"/>
            <a:ext cx="921708" cy="1026529"/>
            <a:chOff x="6722587" y="2216856"/>
            <a:chExt cx="921708" cy="10265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96845" y="3017988"/>
            <a:ext cx="921708" cy="1026529"/>
            <a:chOff x="6722587" y="2216856"/>
            <a:chExt cx="921708" cy="10265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69558" y="2604357"/>
            <a:ext cx="921708" cy="1026529"/>
            <a:chOff x="6722587" y="2216856"/>
            <a:chExt cx="921708" cy="10265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041486" y="2110919"/>
            <a:ext cx="921708" cy="1026529"/>
            <a:chOff x="6722587" y="2216856"/>
            <a:chExt cx="921708" cy="102652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481305" y="1647927"/>
            <a:ext cx="921708" cy="1026529"/>
            <a:chOff x="6722587" y="2216856"/>
            <a:chExt cx="921708" cy="10265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947375" y="4008270"/>
            <a:ext cx="921708" cy="1026529"/>
            <a:chOff x="6722587" y="2216856"/>
            <a:chExt cx="921708" cy="102652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505812" y="4362844"/>
            <a:ext cx="921708" cy="1026529"/>
            <a:chOff x="6722587" y="2216856"/>
            <a:chExt cx="921708" cy="102652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438277" y="2173848"/>
            <a:ext cx="12602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b="1" dirty="0" smtClean="0">
                <a:solidFill>
                  <a:srgbClr val="FFC000"/>
                </a:solidFill>
              </a:rPr>
              <a:t>Clover Trail</a:t>
            </a:r>
            <a:endParaRPr lang="en-US" sz="1100" b="1" dirty="0" smtClean="0">
              <a:solidFill>
                <a:srgbClr val="FFFFFF"/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(2012)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96845" y="26227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Oak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(2011)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0971" y="170007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Bay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(2013)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6597" y="124399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rgbClr val="FFC000"/>
                </a:solidFill>
              </a:rPr>
              <a:t>Cherry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5519" y="74782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Willow Trail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(2015?)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37400" y="3775885"/>
            <a:ext cx="131478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(Sophia 3G)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7383" y="3434795"/>
            <a:ext cx="139493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Atom X3</a:t>
            </a:r>
          </a:p>
          <a:p>
            <a:pPr algn="ctr"/>
            <a:r>
              <a:rPr lang="en-US" sz="1300" b="1" dirty="0" smtClean="0">
                <a:solidFill>
                  <a:srgbClr val="FFC000"/>
                </a:solidFill>
              </a:rPr>
              <a:t>(Sophia LTE)</a:t>
            </a:r>
          </a:p>
          <a:p>
            <a:pPr algn="ctr">
              <a:lnSpc>
                <a:spcPts val="15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(2015)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1579" y="3575972"/>
            <a:ext cx="10422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Z2760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2xSaltwell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32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6260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97276" y="3989361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Z670/650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 no XMM 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</a:t>
            </a:r>
            <a:r>
              <a:rPr lang="en-US" sz="1100" dirty="0" err="1" smtClean="0">
                <a:solidFill>
                  <a:srgbClr val="FFFFFF"/>
                </a:solidFill>
              </a:rPr>
              <a:t>MeeGo</a:t>
            </a:r>
            <a:r>
              <a:rPr lang="en-US" sz="1100" dirty="0" smtClean="0">
                <a:solidFill>
                  <a:srgbClr val="FFFFFF"/>
                </a:solidFill>
              </a:rPr>
              <a:t>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8173" y="3072838"/>
            <a:ext cx="15231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Z37x0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4</a:t>
            </a:r>
            <a:r>
              <a:rPr lang="en-US" sz="1100" dirty="0" smtClean="0">
                <a:solidFill>
                  <a:srgbClr val="FFFFFF"/>
                </a:solidFill>
              </a:rPr>
              <a:t>xSilvermont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2</a:t>
            </a:r>
            <a:r>
              <a:rPr lang="en-US" sz="1100" dirty="0" smtClean="0">
                <a:solidFill>
                  <a:srgbClr val="FFFFFF"/>
                </a:solidFill>
              </a:rPr>
              <a:t>2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6260/7160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7297" y="5314854"/>
            <a:ext cx="116249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C3000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2xSilvermont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integrated 3G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13449" y="4954485"/>
            <a:ext cx="12186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C3400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28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integrated LTE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modem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4704" y="2612637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Z4xxx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4xAirmont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7160/7260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4962" y="2147338"/>
            <a:ext cx="10470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Z5xxx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4xGoldmont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14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+XMM 7360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W/A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7138" y="93220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Intel’s platforms targeting tablets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(based on [</a:t>
            </a:r>
            <a:r>
              <a:rPr lang="hu-HU" dirty="0" smtClean="0">
                <a:solidFill>
                  <a:srgbClr val="FFFFFF"/>
                </a:solidFill>
              </a:rPr>
              <a:t>11</a:t>
            </a:r>
            <a:r>
              <a:rPr lang="en-US" dirty="0" smtClean="0">
                <a:solidFill>
                  <a:srgbClr val="FFFFFF"/>
                </a:solidFill>
              </a:rPr>
              <a:t>])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9847" y="1578533"/>
            <a:ext cx="0" cy="4896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00" y="1852090"/>
            <a:ext cx="400110" cy="25004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solidFill>
                  <a:srgbClr val="CCECFF"/>
                </a:solidFill>
              </a:rPr>
              <a:t>Performance (not to scale)</a:t>
            </a:r>
            <a:endParaRPr lang="en-US" sz="1400" dirty="0">
              <a:solidFill>
                <a:srgbClr val="CCEC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8596" y="3307623"/>
            <a:ext cx="921708" cy="1026529"/>
            <a:chOff x="6722587" y="2216856"/>
            <a:chExt cx="921708" cy="1026529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2" t="30844" r="9522" b="51344"/>
            <a:stretch/>
          </p:blipFill>
          <p:spPr bwMode="auto">
            <a:xfrm>
              <a:off x="6766560" y="2256971"/>
              <a:ext cx="845420" cy="98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61" t="49351" r="9522" b="41635"/>
            <a:stretch/>
          </p:blipFill>
          <p:spPr bwMode="auto">
            <a:xfrm rot="325995">
              <a:off x="6722587" y="2216856"/>
              <a:ext cx="92170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49044" y="291242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solidFill>
                  <a:srgbClr val="FFC000"/>
                </a:solidFill>
              </a:rPr>
              <a:t>Menlow</a:t>
            </a:r>
            <a:endParaRPr lang="en-US" sz="13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(2008)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8760" y="4278996"/>
            <a:ext cx="9076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Z5xx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1xBonnell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45 nm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+ no XMM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W/</a:t>
            </a:r>
            <a:r>
              <a:rPr lang="en-US" sz="1100" dirty="0" err="1" smtClean="0">
                <a:solidFill>
                  <a:srgbClr val="FFFFFF"/>
                </a:solidFill>
              </a:rPr>
              <a:t>Moblin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296597" y="5843099"/>
            <a:ext cx="1290738" cy="360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781762" y="5486704"/>
            <a:ext cx="1290738" cy="360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913" y="625990"/>
            <a:ext cx="723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share in tablet application processors </a:t>
            </a:r>
            <a:r>
              <a:rPr lang="en-US" dirty="0" smtClean="0"/>
              <a:t>[</a:t>
            </a:r>
            <a:r>
              <a:rPr lang="hu-HU" dirty="0" smtClean="0"/>
              <a:t>35</a:t>
            </a:r>
            <a:r>
              <a:rPr lang="en-US" dirty="0" smtClean="0"/>
              <a:t>], [</a:t>
            </a:r>
            <a:r>
              <a:rPr lang="hu-HU" dirty="0" smtClean="0"/>
              <a:t>36</a:t>
            </a:r>
            <a:r>
              <a:rPr lang="en-US" dirty="0" smtClean="0"/>
              <a:t>], [</a:t>
            </a:r>
            <a:r>
              <a:rPr lang="hu-HU" dirty="0" smtClean="0"/>
              <a:t>56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60" y="998730"/>
            <a:ext cx="33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Intel’s subsidies for OEMs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01" y="1313765"/>
            <a:ext cx="828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 the past four years Intel pays </a:t>
            </a:r>
            <a:r>
              <a:rPr lang="en-US" sz="1600" dirty="0" smtClean="0">
                <a:solidFill>
                  <a:srgbClr val="FF0000"/>
                </a:solidFill>
              </a:rPr>
              <a:t>significant subsidies </a:t>
            </a:r>
            <a:r>
              <a:rPr lang="en-US" sz="1600" dirty="0" smtClean="0"/>
              <a:t>(~ 50 $/tablet)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netbook and tablet manufacturers </a:t>
            </a:r>
            <a:r>
              <a:rPr lang="en-US" sz="1600" dirty="0" smtClean="0"/>
              <a:t>to switch from ARM based processors to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x86 Atom processors.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6863" y="2438890"/>
            <a:ext cx="8771953" cy="116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2014 Intel achieved the </a:t>
            </a:r>
            <a:r>
              <a:rPr lang="en-US" sz="1600" dirty="0" smtClean="0">
                <a:solidFill>
                  <a:srgbClr val="0070C0"/>
                </a:solidFill>
              </a:rPr>
              <a:t>2. place in the worldwide market share in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tablet application processors</a:t>
            </a:r>
            <a:r>
              <a:rPr lang="en-US" sz="1600" dirty="0" smtClean="0"/>
              <a:t> (regarding revenues).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 two years Intel mobile division </a:t>
            </a:r>
            <a:r>
              <a:rPr lang="en-US" sz="1600" dirty="0" smtClean="0">
                <a:solidFill>
                  <a:srgbClr val="0070C0"/>
                </a:solidFill>
              </a:rPr>
              <a:t>has lost 7 billion $.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According to industry sources for 2015 Intel will stop paying subsidies for OEMs.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7940" y="2114563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59643"/>
              </p:ext>
            </p:extLst>
          </p:nvPr>
        </p:nvGraphicFramePr>
        <p:xfrm>
          <a:off x="2771800" y="1673805"/>
          <a:ext cx="373541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71019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2014 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[</a:t>
                      </a:r>
                      <a:r>
                        <a:rPr lang="hu-HU" sz="1200" dirty="0" smtClean="0"/>
                        <a:t>57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Intel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1257300" algn="l"/>
                        </a:tabLst>
                      </a:pPr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Samsung (S. Korea)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871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Worldwide market share of application processors used in tablets in 2014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(based on revenue) </a:t>
            </a:r>
            <a:r>
              <a:rPr lang="en-US" dirty="0" smtClean="0"/>
              <a:t>[</a:t>
            </a:r>
            <a:r>
              <a:rPr lang="hu-HU" dirty="0" smtClean="0"/>
              <a:t>57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Emergence and spread of tablets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66578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Key requirement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of mobile devices (tablets, smartphones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Key requirement of mobile devices (tablets, smartphones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4552420" y="1524683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853946" y="1699308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274315" y="1699308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856490" y="1699308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40391" y="1273031"/>
            <a:ext cx="603006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Key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requirements of </a:t>
            </a: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mobile devices (tablets, </a:t>
            </a: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smartphones)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75860" y="1969183"/>
            <a:ext cx="1596911" cy="4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Connectivity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(3G/4G/Wi-Fi)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7791" y="1969183"/>
            <a:ext cx="2172390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power operation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823785" y="183265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39505" y="183583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65" y="629165"/>
            <a:ext cx="727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Verdana"/>
              </a:rPr>
              <a:t>4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. Key requirement of mobile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devices (tablets,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smartphones)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745" y="2551547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(Section 4.1)</a:t>
            </a:r>
            <a:endParaRPr lang="en-US" sz="13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97125" y="2551547"/>
            <a:ext cx="11320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(Section 4.2)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745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71677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operation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operation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638690"/>
            <a:ext cx="306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4.1 Low power operation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76" y="1012893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will be expressed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1550" y="1358770"/>
            <a:ext cx="8189486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either by specifying </a:t>
            </a:r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power consumption</a:t>
            </a:r>
            <a:r>
              <a:rPr lang="en-US" sz="1600" dirty="0"/>
              <a:t>, </a:t>
            </a:r>
            <a:r>
              <a:rPr lang="en-US" sz="1600" dirty="0" smtClean="0"/>
              <a:t>e.g. the TDP value of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processor in </a:t>
            </a:r>
            <a:r>
              <a:rPr lang="en-US" sz="1600" dirty="0"/>
              <a:t>Watt,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or </a:t>
            </a:r>
            <a:r>
              <a:rPr lang="en-US" sz="1600" dirty="0"/>
              <a:t>in in </a:t>
            </a:r>
            <a:r>
              <a:rPr lang="en-US" sz="1600" dirty="0" smtClean="0">
                <a:solidFill>
                  <a:srgbClr val="FF0000"/>
                </a:solidFill>
              </a:rPr>
              <a:t>length of the operating hours </a:t>
            </a:r>
            <a:r>
              <a:rPr lang="en-US" sz="1600" dirty="0" smtClean="0"/>
              <a:t>of the device under given conditions.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5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698202" y="2410158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Athlon64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019293" y="2424448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99916" y="2398487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4" y="239243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15751" y="1935419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00743" y="1935419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748303" y="1308356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3796417" y="1554419"/>
            <a:ext cx="953948" cy="29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24312" y="998730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19167" y="1935419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1810132" y="1554419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33203" y="1554419"/>
            <a:ext cx="2887102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764917" y="182429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729452" y="182888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574862" y="1819531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257015" y="1942388"/>
            <a:ext cx="9797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Laptops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>
            <a:stCxn id="9" idx="1"/>
          </p:cNvCxnSpPr>
          <p:nvPr/>
        </p:nvCxnSpPr>
        <p:spPr>
          <a:xfrm>
            <a:off x="4748304" y="1554419"/>
            <a:ext cx="1049050" cy="304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702284" y="182082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879" y="2432168"/>
            <a:ext cx="174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Intel’s Celeron lines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AMD’s Duron lines</a:t>
            </a:r>
          </a:p>
        </p:txBody>
      </p:sp>
      <p:sp>
        <p:nvSpPr>
          <p:cNvPr id="22" name="Oval 21"/>
          <p:cNvSpPr/>
          <p:nvPr/>
        </p:nvSpPr>
        <p:spPr>
          <a:xfrm>
            <a:off x="5257015" y="1897319"/>
            <a:ext cx="979755" cy="45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07" y="638690"/>
            <a:ext cx="843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Contrasting the design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paradigms of traditional and mobile processors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676" y="1088740"/>
            <a:ext cx="7902324" cy="1664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681" y="1754523"/>
            <a:ext cx="2828018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313765"/>
            <a:ext cx="2432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31376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721" y="1758020"/>
            <a:ext cx="3164264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176426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785" y="2865421"/>
            <a:ext cx="7825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In this point let’s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focus on the microarchitecture of CPUs </a:t>
            </a:r>
            <a:r>
              <a:rPr lang="en-US" sz="1600" dirty="0" smtClean="0">
                <a:latin typeface="Verdana"/>
              </a:rPr>
              <a:t>(processor cores)</a:t>
            </a:r>
            <a:endParaRPr lang="en-US" sz="1600" dirty="0">
              <a:latin typeface="Verdana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(3)</a:t>
            </a:r>
            <a:endParaRPr lang="en-US" dirty="0"/>
          </a:p>
        </p:txBody>
      </p:sp>
      <p:pic>
        <p:nvPicPr>
          <p:cNvPr id="3" name="Picture 4" descr="http://images.anandtech.com/doci/9552/Snapdragon_820_Diagram2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477" r="23114" b="13378"/>
          <a:stretch/>
        </p:blipFill>
        <p:spPr bwMode="auto">
          <a:xfrm>
            <a:off x="2173920" y="1573977"/>
            <a:ext cx="4783345" cy="4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95" y="629398"/>
            <a:ext cx="777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Example: Block diagram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of</a:t>
            </a:r>
            <a:r>
              <a:rPr lang="hu-HU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Qualcomm’s </a:t>
            </a:r>
            <a:r>
              <a:rPr lang="en-US" dirty="0">
                <a:solidFill>
                  <a:schemeClr val="accent6"/>
                </a:solidFill>
              </a:rPr>
              <a:t>Snapdragon</a:t>
            </a:r>
            <a:r>
              <a:rPr lang="en-US" dirty="0">
                <a:solidFill>
                  <a:schemeClr val="accent6"/>
                </a:solidFill>
              </a:rPr>
              <a:t> 820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hu-HU" dirty="0" smtClean="0">
                <a:solidFill>
                  <a:schemeClr val="accent6"/>
                </a:solidFill>
              </a:rPr>
              <a:t> (2015)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hu-HU" dirty="0">
                <a:solidFill>
                  <a:schemeClr val="accent6"/>
                </a:solidFill>
              </a:rPr>
              <a:t>61</a:t>
            </a:r>
            <a:r>
              <a:rPr lang="en-US" dirty="0" smtClean="0">
                <a:solidFill>
                  <a:schemeClr val="accent6"/>
                </a:solidFill>
              </a:rPr>
              <a:t>]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578" y="4194085"/>
            <a:ext cx="2392672" cy="193521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 flipH="1">
            <a:off x="4552420" y="1524683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2853946" y="1699308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274315" y="1699308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2856490" y="1699308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81691" y="1273031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Key criteria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36875" y="1969183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1724" y="1969183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823785" y="183265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239505" y="183583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910" y="637661"/>
            <a:ext cx="751549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accent6"/>
                </a:solidFill>
                <a:latin typeface="Verdana" pitchFamily="34" charset="0"/>
              </a:rPr>
              <a:t>Key criteria for low power </a:t>
            </a:r>
            <a:r>
              <a:rPr lang="en-US" altLang="en-US" dirty="0" smtClean="0">
                <a:solidFill>
                  <a:schemeClr val="accent6"/>
                </a:solidFill>
                <a:latin typeface="Verdana" pitchFamily="34" charset="0"/>
              </a:rPr>
              <a:t>microarchitectures</a:t>
            </a:r>
            <a:endParaRPr lang="hu-HU" altLang="en-US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1750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4.1.2)</a:t>
            </a:r>
            <a:endParaRPr lang="en-US" sz="13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758" y="2393885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latin typeface="+mj-lt"/>
              </a:rPr>
              <a:t>(Section 4.1.3)</a:t>
            </a:r>
            <a:endParaRPr lang="en-US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679" y="625990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4.1.2 “</a:t>
            </a:r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arrow</a:t>
            </a:r>
            <a:r>
              <a:rPr lang="en-US" dirty="0">
                <a:solidFill>
                  <a:schemeClr val="accent6"/>
                </a:solidFill>
              </a:rPr>
              <a:t>” </a:t>
            </a:r>
            <a:r>
              <a:rPr lang="en-US" dirty="0" smtClean="0">
                <a:solidFill>
                  <a:schemeClr val="accent6"/>
                </a:solidFill>
              </a:rPr>
              <a:t>microarchitectures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05" y="998730"/>
            <a:ext cx="796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Microarchitecture of Intel’s and AMD’s recent traditional processors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5213"/>
            <a:ext cx="801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they are aiming at high </a:t>
            </a:r>
            <a:r>
              <a:rPr lang="en-US" sz="1600" dirty="0">
                <a:solidFill>
                  <a:srgbClr val="3333FF"/>
                </a:solidFill>
              </a:rPr>
              <a:t>performance/power </a:t>
            </a:r>
            <a:r>
              <a:rPr lang="en-US" sz="1600" dirty="0" smtClean="0">
                <a:solidFill>
                  <a:srgbClr val="000000"/>
                </a:solidFill>
              </a:rPr>
              <a:t>(in terms of </a:t>
            </a:r>
            <a:r>
              <a:rPr lang="en-US" sz="1600" dirty="0">
                <a:solidFill>
                  <a:srgbClr val="000000"/>
                </a:solidFill>
              </a:rPr>
              <a:t>GFLOPS/Watt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 smtClean="0">
                <a:solidFill>
                  <a:srgbClr val="333399"/>
                </a:solidFill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10847" y="1775253"/>
            <a:ext cx="161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consequently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5305" y="2113807"/>
            <a:ext cx="671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have </a:t>
            </a:r>
            <a:r>
              <a:rPr lang="en-US" sz="1600" dirty="0">
                <a:solidFill>
                  <a:srgbClr val="3333FF"/>
                </a:solidFill>
              </a:rPr>
              <a:t>wide microarchitectures</a:t>
            </a:r>
            <a:r>
              <a:rPr lang="en-US" sz="1600" dirty="0"/>
              <a:t>, as the next example </a:t>
            </a:r>
            <a:r>
              <a:rPr lang="en-US" sz="1600" dirty="0" smtClean="0"/>
              <a:t>shows: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705" y="5373507"/>
            <a:ext cx="920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Example: </a:t>
            </a:r>
            <a:r>
              <a:rPr lang="en-US" sz="1600" dirty="0" smtClean="0">
                <a:solidFill>
                  <a:srgbClr val="000000"/>
                </a:solidFill>
              </a:rPr>
              <a:t>Width of Intel’s </a:t>
            </a:r>
            <a:r>
              <a:rPr lang="en-US" sz="1600" dirty="0">
                <a:solidFill>
                  <a:srgbClr val="000000"/>
                </a:solidFill>
              </a:rPr>
              <a:t>Core </a:t>
            </a:r>
            <a:r>
              <a:rPr lang="en-US" sz="1600" dirty="0" smtClean="0">
                <a:solidFill>
                  <a:srgbClr val="000000"/>
                </a:solidFill>
              </a:rPr>
              <a:t>2 (2006) to </a:t>
            </a:r>
            <a:r>
              <a:rPr lang="en-US" sz="1600" dirty="0" err="1" smtClean="0">
                <a:solidFill>
                  <a:srgbClr val="000000"/>
                </a:solidFill>
              </a:rPr>
              <a:t>Skylake</a:t>
            </a:r>
            <a:r>
              <a:rPr lang="en-US" sz="1600" dirty="0" smtClean="0">
                <a:solidFill>
                  <a:srgbClr val="000000"/>
                </a:solidFill>
              </a:rPr>
              <a:t> (2015) </a:t>
            </a:r>
            <a:r>
              <a:rPr lang="en-US" sz="1600" dirty="0">
                <a:solidFill>
                  <a:srgbClr val="000000"/>
                </a:solidFill>
              </a:rPr>
              <a:t>processors </a:t>
            </a:r>
            <a:r>
              <a:rPr lang="en-US" sz="1600" dirty="0" smtClean="0">
                <a:solidFill>
                  <a:srgbClr val="000000"/>
                </a:solidFill>
              </a:rPr>
              <a:t>underlying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servers to laptops [10]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9582" y="2672335"/>
            <a:ext cx="7319825" cy="2476437"/>
            <a:chOff x="809582" y="2672335"/>
            <a:chExt cx="7319825" cy="2476437"/>
          </a:xfrm>
        </p:grpSpPr>
        <p:pic>
          <p:nvPicPr>
            <p:cNvPr id="10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82" y="2846940"/>
              <a:ext cx="7319825" cy="23018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52163" y="267233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</a:rPr>
                <a:t>64-bit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718921" y="3223315"/>
              <a:ext cx="628132" cy="16651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Kép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3" t="63515" r="77862" b="18243"/>
            <a:stretch/>
          </p:blipFill>
          <p:spPr>
            <a:xfrm>
              <a:off x="1919144" y="4089108"/>
              <a:ext cx="638824" cy="2399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34122" y="4014065"/>
              <a:ext cx="806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Skylake</a:t>
              </a:r>
              <a:endParaRPr 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463" y="6039290"/>
            <a:ext cx="8789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We note that AMD introduced 4-wide microarchitectures five years later, along with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  the Bulldozer line in 2011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07" y="953725"/>
            <a:ext cx="8341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reduce power consumption </a:t>
            </a:r>
            <a:r>
              <a:rPr lang="en-US" sz="1600" dirty="0">
                <a:solidFill>
                  <a:srgbClr val="3333FF"/>
                </a:solidFill>
              </a:rPr>
              <a:t>low power microarchitectures </a:t>
            </a:r>
            <a:r>
              <a:rPr lang="en-US" sz="1600" dirty="0" smtClean="0"/>
              <a:t>are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narrower </a:t>
            </a:r>
            <a:r>
              <a:rPr lang="en-US" sz="1600" dirty="0" smtClean="0"/>
              <a:t>than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</a:t>
            </a:r>
            <a:r>
              <a:rPr lang="en-US" sz="1600" dirty="0" smtClean="0"/>
              <a:t>recent traditional processors, as the next Figure demonstrates.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5650" y="625647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Microarchitectures of mobile processors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(7)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1511" y="659706"/>
            <a:ext cx="8754581" cy="6156000"/>
            <a:chOff x="161511" y="659706"/>
            <a:chExt cx="8754581" cy="6156000"/>
          </a:xfrm>
        </p:grpSpPr>
        <p:pic>
          <p:nvPicPr>
            <p:cNvPr id="5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11" y="659706"/>
              <a:ext cx="8754581" cy="6156000"/>
            </a:xfrm>
            <a:prstGeom prst="rect">
              <a:avLst/>
            </a:prstGeom>
          </p:spPr>
        </p:pic>
        <p:pic>
          <p:nvPicPr>
            <p:cNvPr id="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5827" r="46375" b="31992"/>
            <a:stretch/>
          </p:blipFill>
          <p:spPr>
            <a:xfrm>
              <a:off x="4053220" y="5276353"/>
              <a:ext cx="810000" cy="4511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053220" y="5727504"/>
              <a:ext cx="810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2920" r="46316" b="31991"/>
            <a:stretch/>
          </p:blipFill>
          <p:spPr>
            <a:xfrm>
              <a:off x="4147902" y="5390167"/>
              <a:ext cx="720081" cy="315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083" y="520732"/>
            <a:ext cx="822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features of ARM’s </a:t>
            </a:r>
            <a:r>
              <a:rPr lang="en-US" dirty="0">
                <a:solidFill>
                  <a:srgbClr val="2D2D8A"/>
                </a:solidFill>
              </a:rPr>
              <a:t>32-bit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1226256"/>
            <a:ext cx="9144000" cy="3237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608" y="634405"/>
            <a:ext cx="822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</a:t>
            </a:r>
            <a:r>
              <a:rPr lang="en-US" dirty="0">
                <a:solidFill>
                  <a:srgbClr val="2D2D8A"/>
                </a:solidFill>
              </a:rPr>
              <a:t>features of ARM’s 64-bit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79" y="4689140"/>
            <a:ext cx="6177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Remark: In the Cortex-A9 the NEON FP operates in order.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a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anandtech.com/doci/7910/Cycl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/>
          <a:stretch/>
        </p:blipFill>
        <p:spPr bwMode="auto">
          <a:xfrm>
            <a:off x="144464" y="1219199"/>
            <a:ext cx="8838026" cy="5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2416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96171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817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40187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202232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3204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213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22069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82290" y="3564015"/>
            <a:ext cx="0" cy="2253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73038" y="632340"/>
            <a:ext cx="917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Block diagram of Apple’s Cyclone core, introduced in the A7 SOC (2013) </a:t>
            </a:r>
            <a:r>
              <a:rPr lang="en-US" dirty="0" smtClean="0">
                <a:latin typeface="+mj-lt"/>
              </a:rPr>
              <a:t>[48]</a:t>
            </a:r>
            <a:endParaRPr lang="en-US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7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ttp://cdn1.appleinsider.com/gallery/10856-3294-PadAir2vsNexus9-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"/>
          <a:stretch/>
        </p:blipFill>
        <p:spPr bwMode="auto">
          <a:xfrm>
            <a:off x="38115" y="1178750"/>
            <a:ext cx="9080485" cy="54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8" y="626778"/>
            <a:ext cx="53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Geekbench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3.2 results of recent tablets </a:t>
            </a:r>
            <a:r>
              <a:rPr lang="en-US" dirty="0" smtClean="0">
                <a:latin typeface="+mj-lt"/>
              </a:rPr>
              <a:t>[49]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53171" y="3744035"/>
            <a:ext cx="94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3 Cyclone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+mj-lt"/>
              </a:rPr>
              <a:t> cores</a:t>
            </a:r>
            <a:endParaRPr lang="en-US" sz="11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327820" y="2266918"/>
            <a:ext cx="24018" cy="14760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515" y="1327150"/>
            <a:ext cx="8643328" cy="250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</a:t>
            </a:r>
            <a:r>
              <a:rPr lang="en-US" sz="1600" dirty="0" smtClean="0">
                <a:latin typeface="+mj-lt"/>
              </a:rPr>
              <a:t> not only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lost Apple as a perspective buyer </a:t>
            </a:r>
            <a:r>
              <a:rPr lang="en-US" sz="1600" dirty="0" smtClean="0">
                <a:latin typeface="+mj-lt"/>
              </a:rPr>
              <a:t>of their chips for the iPad line,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but the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iPad Air 2 also severely hit the perspective of their not so successful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Atom line.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NVIDIA’s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Tegra</a:t>
            </a:r>
            <a:r>
              <a:rPr lang="en-US" sz="1600" dirty="0" smtClean="0">
                <a:latin typeface="+mj-lt"/>
              </a:rPr>
              <a:t> 4 chips were not successful, so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the firm announced in 05/2014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that they will abandon the phone market.</a:t>
            </a:r>
          </a:p>
          <a:p>
            <a:r>
              <a:rPr lang="en-US" sz="1600" dirty="0" smtClean="0">
                <a:latin typeface="+mj-lt"/>
              </a:rPr>
              <a:t>    Apple’s iPad Air 2 with its 256 GPU EUs </a:t>
            </a:r>
            <a:r>
              <a:rPr lang="en-US" sz="1600" dirty="0"/>
              <a:t>became a very powerful rival </a:t>
            </a:r>
            <a:r>
              <a:rPr lang="en-US" sz="1600" dirty="0" smtClean="0"/>
              <a:t>to </a:t>
            </a:r>
            <a:r>
              <a:rPr lang="en-US" sz="1600" dirty="0" smtClean="0">
                <a:latin typeface="+mj-lt"/>
              </a:rPr>
              <a:t>NVIDIA’s 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subsequent 64-bit K1 chip that includes 192 GPU.</a:t>
            </a:r>
          </a:p>
          <a:p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As a consequence, </a:t>
            </a:r>
            <a:r>
              <a:rPr lang="hu-HU" sz="1600" dirty="0" smtClean="0">
                <a:latin typeface="+mj-lt"/>
              </a:rPr>
              <a:t>in 05/2015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NVIDIA </a:t>
            </a:r>
            <a:r>
              <a:rPr lang="hu-HU" sz="1600" dirty="0" smtClean="0">
                <a:solidFill>
                  <a:srgbClr val="0070C0"/>
                </a:solidFill>
                <a:latin typeface="+mj-lt"/>
              </a:rPr>
              <a:t>announces that the vendor will leave</a:t>
            </a:r>
          </a:p>
          <a:p>
            <a:r>
              <a:rPr lang="hu-HU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1600" dirty="0" smtClean="0">
                <a:solidFill>
                  <a:srgbClr val="0070C0"/>
                </a:solidFill>
                <a:latin typeface="+mj-lt"/>
              </a:rPr>
              <a:t>     the mobile chip business.</a:t>
            </a:r>
            <a:r>
              <a:rPr lang="en-US" sz="1600" dirty="0" smtClean="0">
                <a:latin typeface="+mj-lt"/>
              </a:rPr>
              <a:t>  </a:t>
            </a:r>
            <a:endParaRPr lang="en-US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80" y="629165"/>
            <a:ext cx="9138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Implications of the extremely high performance figures of Apple’s A8X-based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iPad Air 2 (including 3 Cyclone cores) </a:t>
            </a:r>
            <a:r>
              <a:rPr lang="en-US" dirty="0" smtClean="0">
                <a:latin typeface="+mj-lt"/>
              </a:rPr>
              <a:t>[50]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35" y="638690"/>
            <a:ext cx="896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Market share of leading processor firms in traditional computer segments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6695" y="1223755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x fc x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Vdd</a:t>
            </a:r>
            <a:r>
              <a:rPr lang="en-US" sz="1600" baseline="30000" dirty="0" smtClean="0">
                <a:solidFill>
                  <a:srgbClr val="000000"/>
                </a:solidFill>
                <a:latin typeface="Verdana"/>
              </a:rPr>
              <a:t>2</a:t>
            </a:r>
            <a:endParaRPr lang="en-US" sz="160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90" y="629165"/>
            <a:ext cx="347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4.1.3 Low clock frequency-1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930" y="1605281"/>
            <a:ext cx="677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addition: higher fc requires higher </a:t>
            </a:r>
            <a:r>
              <a:rPr lang="en-US" sz="1600" dirty="0" err="1" smtClean="0"/>
              <a:t>Vdd</a:t>
            </a:r>
            <a:r>
              <a:rPr lang="en-US" sz="1600" dirty="0" smtClean="0"/>
              <a:t> (</a:t>
            </a:r>
            <a:r>
              <a:rPr lang="en-US" sz="1600" dirty="0" err="1" smtClean="0"/>
              <a:t>Vdd</a:t>
            </a:r>
            <a:r>
              <a:rPr lang="en-US" sz="1600" dirty="0" smtClean="0"/>
              <a:t> ≈ </a:t>
            </a:r>
            <a:r>
              <a:rPr lang="en-US" sz="1600" dirty="0" err="1" smtClean="0"/>
              <a:t>const</a:t>
            </a:r>
            <a:r>
              <a:rPr lang="en-US" sz="1600" dirty="0" smtClean="0"/>
              <a:t> x fc).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020216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Basics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anandtech.com/doci/3742/graph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2140" r="1336" b="4413"/>
          <a:stretch/>
        </p:blipFill>
        <p:spPr bwMode="auto">
          <a:xfrm>
            <a:off x="1148305" y="2242961"/>
            <a:ext cx="6751095" cy="33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8510" y="5769260"/>
            <a:ext cx="938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Core voltage (</a:t>
            </a:r>
            <a:r>
              <a:rPr lang="en-US" sz="1600" dirty="0" err="1" smtClean="0"/>
              <a:t>Vdd</a:t>
            </a:r>
            <a:r>
              <a:rPr lang="en-US" sz="1600" dirty="0" smtClean="0"/>
              <a:t>) vs. clock frequency (fc) for Intel’s </a:t>
            </a:r>
            <a:r>
              <a:rPr lang="en-US" sz="1600" dirty="0" err="1" smtClean="0"/>
              <a:t>Westmere</a:t>
            </a:r>
            <a:r>
              <a:rPr lang="en-US" sz="1600" dirty="0" smtClean="0"/>
              <a:t> processors [26] 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690" y="2633137"/>
            <a:ext cx="2888931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2-4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259" y="2192379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Traditional CPUs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9165" y="2192379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7515" y="2636634"/>
            <a:ext cx="3659592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(typically </a:t>
            </a:r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1-2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874278" y="2642882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980" y="625990"/>
            <a:ext cx="286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 Low clock frequency-2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52088" y="1628799"/>
            <a:ext cx="36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2665" y="1493785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fc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92148" y="1493785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</a:t>
            </a:r>
            <a:r>
              <a:rPr lang="en-US" sz="1600" dirty="0" err="1" smtClean="0"/>
              <a:t>Vdd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5122318" y="1628800"/>
            <a:ext cx="360000" cy="108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2378" y="1493785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</a:t>
            </a:r>
            <a:r>
              <a:rPr lang="en-US" sz="1600" dirty="0" smtClean="0"/>
              <a:t>D</a:t>
            </a:r>
            <a:r>
              <a:rPr lang="hu-HU" sz="1600" dirty="0" smtClean="0"/>
              <a:t> (D ~ const. x fc</a:t>
            </a:r>
            <a:r>
              <a:rPr lang="hu-HU" sz="1600" baseline="30000" dirty="0" smtClean="0"/>
              <a:t>3</a:t>
            </a:r>
            <a:r>
              <a:rPr lang="hu-HU" sz="1600" dirty="0" smtClean="0"/>
              <a:t>)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515" y="1133745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follows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1026" name="Picture 2" descr="http://images.anandtech.com/doci/8718/Power_model20n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/>
          <a:stretch/>
        </p:blipFill>
        <p:spPr bwMode="auto">
          <a:xfrm>
            <a:off x="791580" y="1223755"/>
            <a:ext cx="73808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0658" y="2807350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28 nm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7587" y="3564015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20 nm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7095" y="5049180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28 nm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3648" y="5287289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20 nm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7937" y="624018"/>
            <a:ext cx="848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 consumption vs. fc in Samsung's 28 and 20 nm processors [66]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4.1 Low power operation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32096"/>
              </p:ext>
            </p:extLst>
          </p:nvPr>
        </p:nvGraphicFramePr>
        <p:xfrm>
          <a:off x="476546" y="1584085"/>
          <a:ext cx="843607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013"/>
                <a:gridCol w="1406013"/>
                <a:gridCol w="1406013"/>
                <a:gridCol w="1406013"/>
                <a:gridCol w="1406013"/>
                <a:gridCol w="1406013"/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TDP</a:t>
                      </a:r>
                    </a:p>
                    <a:p>
                      <a:pPr algn="ctr"/>
                      <a:r>
                        <a:rPr lang="en-US" sz="1400" b="1" dirty="0" smtClean="0"/>
                        <a:t>(W)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 cores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Graphics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of</a:t>
                      </a:r>
                    </a:p>
                    <a:p>
                      <a:pPr algn="ctr"/>
                      <a:r>
                        <a:rPr lang="en-US" sz="1400" b="1" dirty="0" smtClean="0"/>
                        <a:t>graphics EUs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eDRAM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 frequency</a:t>
                      </a:r>
                    </a:p>
                    <a:p>
                      <a:pPr algn="ctr"/>
                      <a:r>
                        <a:rPr lang="en-US" sz="1400" b="1" dirty="0" smtClean="0"/>
                        <a:t>up to (GHz)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 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 530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anchor="ctr"/>
                </a:tc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560" y="638690"/>
            <a:ext cx="885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Example: Max. base frequency of </a:t>
            </a:r>
            <a:r>
              <a:rPr lang="en-US" dirty="0" err="1" smtClean="0">
                <a:solidFill>
                  <a:srgbClr val="2D2D8A"/>
                </a:solidFill>
              </a:rPr>
              <a:t>Skylake</a:t>
            </a:r>
            <a:r>
              <a:rPr lang="en-US" dirty="0" smtClean="0">
                <a:solidFill>
                  <a:srgbClr val="2D2D8A"/>
                </a:solidFill>
              </a:rPr>
              <a:t> models with different TDPs and 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configurations </a:t>
            </a:r>
            <a:r>
              <a:rPr lang="en-US" dirty="0" smtClean="0">
                <a:solidFill>
                  <a:srgbClr val="000000"/>
                </a:solidFill>
              </a:rPr>
              <a:t>(Based on data from [</a:t>
            </a:r>
            <a:r>
              <a:rPr lang="hu-HU" dirty="0" smtClean="0">
                <a:solidFill>
                  <a:srgbClr val="000000"/>
                </a:solidFill>
              </a:rPr>
              <a:t>58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544525"/>
            <a:ext cx="8591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r>
              <a:rPr lang="en-US" sz="1600" dirty="0" smtClean="0">
                <a:solidFill>
                  <a:srgbClr val="000000"/>
                </a:solidFill>
              </a:rPr>
              <a:t> that low TDP can be achieved first of all </a:t>
            </a:r>
            <a:r>
              <a:rPr lang="en-US" sz="1600" dirty="0" smtClean="0">
                <a:solidFill>
                  <a:srgbClr val="0070C0"/>
                </a:solidFill>
              </a:rPr>
              <a:t>by reducing the core frequency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limiting the computer resources (cores, GPU EUs) provided.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570" y="1449070"/>
            <a:ext cx="900100" cy="37808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97324" y="1449070"/>
            <a:ext cx="1415299" cy="37808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701570" y="1691630"/>
            <a:ext cx="7889103" cy="52223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4.2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Connectivity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Connectivity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263" y="638690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4.2 Connectivity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5" y="1043735"/>
            <a:ext cx="616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Connectivity may include (depending on the device type)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1403775"/>
            <a:ext cx="561942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LAN connectivity 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Wi-Fi connectivity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mobile broadband connectivity (recently 3G/4G).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2348880"/>
            <a:ext cx="7557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Subsequently, we will focus only on the mobile broadband connectivity.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37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655" y="638690"/>
            <a:ext cx="891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Simplified view of a platform providing mobile broadband connectivity </a:t>
            </a:r>
            <a:r>
              <a:rPr lang="en-US" dirty="0" smtClean="0"/>
              <a:t>[</a:t>
            </a:r>
            <a:r>
              <a:rPr lang="hu-HU" dirty="0" smtClean="0"/>
              <a:t>59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56765" y="6174305"/>
            <a:ext cx="1712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PA: Power Amplifier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" y="1284416"/>
            <a:ext cx="9144000" cy="4806262"/>
            <a:chOff x="1" y="1284416"/>
            <a:chExt cx="9144000" cy="4806262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1284416"/>
              <a:ext cx="9144000" cy="4806262"/>
              <a:chOff x="1" y="1284416"/>
              <a:chExt cx="9144000" cy="4806262"/>
            </a:xfrm>
          </p:grpSpPr>
          <p:pic>
            <p:nvPicPr>
              <p:cNvPr id="11266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" t="6227" r="2267" b="4058"/>
              <a:stretch/>
            </p:blipFill>
            <p:spPr bwMode="auto">
              <a:xfrm>
                <a:off x="1" y="1284416"/>
                <a:ext cx="9144000" cy="4806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96344" y="4155448"/>
                <a:ext cx="5261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(DSP)</a:t>
                </a:r>
                <a:endParaRPr lang="en-US" sz="900" dirty="0"/>
              </a:p>
            </p:txBody>
          </p:sp>
          <p:pic>
            <p:nvPicPr>
              <p:cNvPr id="7" name="Picture 2" descr="http://images.anandtech.com/doci/6541/RadioToday2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52" t="28455" r="17364" b="62278"/>
              <a:stretch/>
            </p:blipFill>
            <p:spPr bwMode="auto">
              <a:xfrm>
                <a:off x="6024517" y="2438890"/>
                <a:ext cx="2925325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87135" y="2438890"/>
                <a:ext cx="33201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Modem + Application Processor</a:t>
                </a:r>
              </a:p>
              <a:p>
                <a:pPr algn="ctr"/>
                <a:r>
                  <a:rPr lang="en-US" sz="13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(assuming an integrated implementation)</a:t>
                </a:r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6505" y="1284416"/>
                <a:ext cx="2025225" cy="6144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53335" y="2419285"/>
              <a:ext cx="47947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RF</a:t>
              </a:r>
              <a:endParaRPr lang="en-US" sz="1300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(3)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87266" y="2883137"/>
            <a:ext cx="3589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Use of integrated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application processor and modem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07526" y="2370374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31885" y="2033845"/>
            <a:ext cx="5966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Integration of the application processor and the modem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46106" y="3997060"/>
            <a:ext cx="34900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Qualcomm’s MSM product offerings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since ~ 1996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including their Snapdragon families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4399" y="2883137"/>
            <a:ext cx="3695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Use of discrete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application processor and modem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6055" y="3517801"/>
            <a:ext cx="3692036" cy="10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</a:rPr>
              <a:t>Intel’s  Atom line (2008)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except recent Atom X3 (Sophia (2015)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Apple’s own processor designs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(Swift (2012), Cyclone (2013)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22064" y="2611085"/>
            <a:ext cx="2185462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5234" y="2611085"/>
            <a:ext cx="2175894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419" y="351175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197216" y="27766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579828" y="2767249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870" y="4780729"/>
            <a:ext cx="3535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NVIDIA’s </a:t>
            </a:r>
            <a:r>
              <a:rPr lang="en-US" sz="1400" dirty="0" err="1" smtClean="0"/>
              <a:t>Tegra</a:t>
            </a:r>
            <a:r>
              <a:rPr lang="en-US" sz="1400" dirty="0" smtClean="0"/>
              <a:t> 2-4, K1 (since 2011)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21708" y="4780729"/>
            <a:ext cx="2441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NVIDIA’s </a:t>
            </a:r>
            <a:r>
              <a:rPr lang="en-US" sz="1400" dirty="0" err="1" smtClean="0"/>
              <a:t>Tegra</a:t>
            </a:r>
            <a:r>
              <a:rPr lang="en-US" sz="1400" dirty="0" smtClean="0"/>
              <a:t> 4i (2014)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995476" y="3547452"/>
            <a:ext cx="316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400" i="1" dirty="0">
                <a:solidFill>
                  <a:srgbClr val="000000"/>
                </a:solidFill>
              </a:rPr>
              <a:t>Intel’s  Atom </a:t>
            </a:r>
            <a:r>
              <a:rPr lang="en-US" sz="1400" i="1" dirty="0" smtClean="0">
                <a:solidFill>
                  <a:srgbClr val="000000"/>
                </a:solidFill>
              </a:rPr>
              <a:t>X3 (Sophia) </a:t>
            </a: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</a:rPr>
              <a:t>2015)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8511" y="5237684"/>
            <a:ext cx="432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MediaTek’s</a:t>
            </a:r>
            <a:r>
              <a:rPr lang="en-US" sz="1400" dirty="0" smtClean="0"/>
              <a:t> 6xxx/8xxx families (since ~ 2009)</a:t>
            </a:r>
          </a:p>
          <a:p>
            <a:pPr algn="ctr"/>
            <a:r>
              <a:rPr lang="en-US" sz="1400" dirty="0" smtClean="0"/>
              <a:t>except the 81xx line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3816" y="5237684"/>
            <a:ext cx="2717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MediaTek’s</a:t>
            </a:r>
            <a:r>
              <a:rPr lang="en-US" sz="1400" dirty="0" smtClean="0"/>
              <a:t> 81xx line (2013)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5263" y="628210"/>
            <a:ext cx="668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Integration of the application processor and the modem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561" y="5680829"/>
            <a:ext cx="3495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Samsung’s </a:t>
            </a:r>
            <a:r>
              <a:rPr lang="en-US" sz="1400" dirty="0" err="1" smtClean="0"/>
              <a:t>Exynos</a:t>
            </a:r>
            <a:r>
              <a:rPr lang="en-US" sz="1400" dirty="0" smtClean="0"/>
              <a:t> 3/4/5/7 families</a:t>
            </a:r>
          </a:p>
          <a:p>
            <a:pPr algn="ctr"/>
            <a:r>
              <a:rPr lang="en-US" sz="1400" dirty="0" smtClean="0"/>
              <a:t>(since ~ 2010)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431" y="1001721"/>
            <a:ext cx="8699369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Integrating the modem </a:t>
            </a:r>
            <a:r>
              <a:rPr lang="en-US" sz="1600" dirty="0" smtClean="0"/>
              <a:t>into the chip results in </a:t>
            </a:r>
            <a:r>
              <a:rPr lang="en-US" sz="1600" dirty="0" smtClean="0">
                <a:solidFill>
                  <a:srgbClr val="0070C0"/>
                </a:solidFill>
              </a:rPr>
              <a:t>less costs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shorter time to 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market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Qualcomm pioneered </a:t>
            </a:r>
            <a:r>
              <a:rPr lang="en-US" sz="1600" dirty="0" smtClean="0"/>
              <a:t>this move designing integrated parts already about 1996.</a:t>
            </a:r>
            <a:endParaRPr lang="en-US" sz="1600" dirty="0"/>
          </a:p>
        </p:txBody>
      </p:sp>
      <p:grpSp>
        <p:nvGrpSpPr>
          <p:cNvPr id="24" name="Csoportba foglalás 34"/>
          <p:cNvGrpSpPr>
            <a:grpSpLocks/>
          </p:cNvGrpSpPr>
          <p:nvPr/>
        </p:nvGrpSpPr>
        <p:grpSpPr bwMode="auto">
          <a:xfrm>
            <a:off x="1506108" y="6368234"/>
            <a:ext cx="5534025" cy="71437"/>
            <a:chOff x="2132013" y="3222600"/>
            <a:chExt cx="5186362" cy="103238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1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  <p:bldP spid="11" grpId="0"/>
      <p:bldP spid="14" grpId="0"/>
      <p:bldP spid="16" grpId="0" animBg="1"/>
      <p:bldP spid="17" grpId="0" animBg="1"/>
      <p:bldP spid="22" grpId="0"/>
      <p:bldP spid="23" grpId="0"/>
      <p:bldP spid="25" grpId="0"/>
      <p:bldP spid="26" grpId="0"/>
      <p:bldP spid="27" grpId="0"/>
      <p:bldP spid="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3nevzfk7ii3be.cloudfront.net/igi/t2Cw1XeX2HnFS4s1.hu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15039"/>
          <a:stretch/>
        </p:blipFill>
        <p:spPr bwMode="auto">
          <a:xfrm>
            <a:off x="334675" y="1727845"/>
            <a:ext cx="8467725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29499" r="4531" b="13251"/>
          <a:stretch/>
        </p:blipFill>
        <p:spPr bwMode="auto">
          <a:xfrm>
            <a:off x="2006715" y="1121861"/>
            <a:ext cx="3825425" cy="37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94" y="628843"/>
            <a:ext cx="905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of using discrete application processor and modem: The iPhone 6+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06715" y="1121861"/>
            <a:ext cx="3825425" cy="8219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06715" y="1976956"/>
            <a:ext cx="3825425" cy="41098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6765" y="2683520"/>
            <a:ext cx="3253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PAD: Integrated Power Amplifier-Duplexer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(4)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6244195" y="1005635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The front side of the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logic board </a:t>
            </a:r>
            <a:r>
              <a:rPr lang="en-US" dirty="0" smtClean="0"/>
              <a:t>[</a:t>
            </a:r>
            <a:r>
              <a:rPr lang="hu-HU" dirty="0" smtClean="0"/>
              <a:t>60</a:t>
            </a:r>
            <a:r>
              <a:rPr lang="en-US" dirty="0" smtClean="0"/>
              <a:t>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(5)</a:t>
            </a:r>
            <a:endParaRPr lang="en-US" dirty="0"/>
          </a:p>
        </p:txBody>
      </p:sp>
      <p:pic>
        <p:nvPicPr>
          <p:cNvPr id="1028" name="Picture 4" descr="http://images.anandtech.com/doci/9552/Snapdragon_820_Diagram2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477" r="23114" b="13378"/>
          <a:stretch/>
        </p:blipFill>
        <p:spPr bwMode="auto">
          <a:xfrm>
            <a:off x="2173920" y="1708992"/>
            <a:ext cx="4783345" cy="4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8610"/>
            <a:ext cx="811388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</a:t>
            </a:r>
            <a:r>
              <a:rPr lang="en-US" dirty="0" smtClean="0">
                <a:solidFill>
                  <a:schemeClr val="accent6"/>
                </a:solidFill>
              </a:rPr>
              <a:t> of using an integrated application processor and a modem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(Qualcomm’s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Snapdragon</a:t>
            </a:r>
            <a:r>
              <a:rPr lang="en-US" dirty="0" smtClean="0">
                <a:solidFill>
                  <a:schemeClr val="accent6"/>
                </a:solidFill>
              </a:rPr>
              <a:t> 820) </a:t>
            </a:r>
            <a:r>
              <a:rPr lang="en-US" dirty="0" smtClean="0"/>
              <a:t>[</a:t>
            </a:r>
            <a:r>
              <a:rPr lang="hu-HU" dirty="0" smtClean="0"/>
              <a:t>61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8955" y="1955273"/>
            <a:ext cx="1755195" cy="15134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6985" y="4341800"/>
            <a:ext cx="2385265" cy="18284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tcandor.com/wp-content/uploads/2012/07/server-q112-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51520" y="1223755"/>
            <a:ext cx="7973884" cy="54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639" y="626000"/>
            <a:ext cx="809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Server market revenues by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vendor ($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US Billion) – 2003-2012 </a:t>
            </a:r>
            <a:r>
              <a:rPr lang="en-US" dirty="0" smtClean="0">
                <a:latin typeface="+mj-lt"/>
              </a:rPr>
              <a:t>[14]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410" y="14937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≈75 %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00" y="49664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≈18 %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563424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 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595" y="18088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Intel/AMD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3654025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IBM POWER/Sun etc.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90" y="5004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+mj-lt"/>
              </a:rPr>
              <a:t>IBM</a:t>
            </a:r>
            <a:endParaRPr lang="en-US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</a:t>
            </a:r>
            <a:r>
              <a:rPr lang="hu-HU" dirty="0" smtClean="0"/>
              <a:t>4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22394"/>
              </p:ext>
            </p:extLst>
          </p:nvPr>
        </p:nvGraphicFramePr>
        <p:xfrm>
          <a:off x="296863" y="1628800"/>
          <a:ext cx="4230131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445"/>
                <a:gridCol w="193668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</a:t>
                      </a:r>
                      <a:r>
                        <a:rPr lang="hu-HU" sz="1200" dirty="0" smtClean="0"/>
                        <a:t>in Q1 </a:t>
                      </a:r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(revenue) [</a:t>
                      </a:r>
                      <a:r>
                        <a:rPr lang="hu-HU" sz="1200" dirty="0" smtClean="0"/>
                        <a:t>34</a:t>
                      </a:r>
                      <a:r>
                        <a:rPr lang="en-US" sz="1200" dirty="0" smtClean="0"/>
                        <a:t>]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MediaTek</a:t>
                      </a:r>
                      <a:r>
                        <a:rPr lang="en-US" sz="1200" dirty="0" smtClean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Spreadtrum</a:t>
                      </a:r>
                      <a:r>
                        <a:rPr lang="en-US" sz="1200" dirty="0" smtClean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84761"/>
              </p:ext>
            </p:extLst>
          </p:nvPr>
        </p:nvGraphicFramePr>
        <p:xfrm>
          <a:off x="4977045" y="1634763"/>
          <a:ext cx="3735415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/>
                <a:gridCol w="171019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 smtClean="0"/>
                        <a:t>worldwide market share </a:t>
                      </a:r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4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(revenue</a:t>
                      </a:r>
                      <a:r>
                        <a:rPr lang="hu-HU" sz="1200" dirty="0" smtClean="0"/>
                        <a:t>)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[</a:t>
                      </a:r>
                      <a:r>
                        <a:rPr lang="hu-HU" sz="1200" dirty="0" smtClean="0"/>
                        <a:t>57</a:t>
                      </a:r>
                      <a:r>
                        <a:rPr lang="en-US" sz="1200" dirty="0" smtClean="0"/>
                        <a:t>] </a:t>
                      </a:r>
                      <a:endParaRPr lang="en-US" sz="12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27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Intel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smtClean="0"/>
                        <a:t>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9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Qualcomm (USA)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hu-HU" sz="1200" dirty="0" smtClean="0"/>
                        <a:t>6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563" y="634560"/>
            <a:ext cx="877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market share of smartphone and tablet application processors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dirty="0" smtClean="0">
                <a:solidFill>
                  <a:schemeClr val="accent6"/>
                </a:solidFill>
              </a:rPr>
              <a:t>201</a:t>
            </a:r>
            <a:r>
              <a:rPr lang="hu-HU" dirty="0" smtClean="0">
                <a:solidFill>
                  <a:schemeClr val="accent6"/>
                </a:solidFill>
              </a:rPr>
              <a:t>4 </a:t>
            </a:r>
            <a:r>
              <a:rPr lang="en-US" dirty="0" smtClean="0">
                <a:solidFill>
                  <a:schemeClr val="accent6"/>
                </a:solidFill>
              </a:rPr>
              <a:t>(based on </a:t>
            </a:r>
            <a:r>
              <a:rPr lang="en-US" dirty="0" smtClean="0">
                <a:solidFill>
                  <a:schemeClr val="accent6"/>
                </a:solidFill>
              </a:rPr>
              <a:t>revenue)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10" y="1937220"/>
            <a:ext cx="482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Qualcomm provides  </a:t>
            </a:r>
            <a:r>
              <a:rPr lang="en-US" sz="1600" dirty="0" smtClean="0">
                <a:solidFill>
                  <a:srgbClr val="0070C0"/>
                </a:solidFill>
              </a:rPr>
              <a:t>single chip solutions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for feature </a:t>
            </a:r>
            <a:r>
              <a:rPr lang="en-US" sz="1600" dirty="0">
                <a:solidFill>
                  <a:srgbClr val="0070C0"/>
                </a:solidFill>
              </a:rPr>
              <a:t>phones</a:t>
            </a:r>
            <a:r>
              <a:rPr lang="en-US" sz="1600" dirty="0" smtClean="0"/>
              <a:t>, termed as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QSCs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Qualcomm Single Chips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21178" r="59852" b="25353"/>
          <a:stretch/>
        </p:blipFill>
        <p:spPr bwMode="auto">
          <a:xfrm>
            <a:off x="5080933" y="2033845"/>
            <a:ext cx="3721537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696" y="2798930"/>
            <a:ext cx="370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QSCs integrate the functions of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113965"/>
            <a:ext cx="3098541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MSMs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RF Transmitters (RF </a:t>
            </a:r>
            <a:r>
              <a:rPr lang="en-US" sz="1600" dirty="0" err="1" smtClean="0"/>
              <a:t>Tx</a:t>
            </a:r>
            <a:r>
              <a:rPr lang="en-US" sz="1600" dirty="0" smtClean="0"/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RF Receivers (RF Rx)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Power manager ICs (PM)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73700" y="4374105"/>
            <a:ext cx="395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as illustrated on the </a:t>
            </a:r>
            <a:r>
              <a:rPr lang="en-US" sz="1600" dirty="0"/>
              <a:t>Figure </a:t>
            </a:r>
            <a:r>
              <a:rPr lang="en-US" sz="1600" dirty="0" smtClean="0"/>
              <a:t>left [</a:t>
            </a:r>
            <a:r>
              <a:rPr lang="hu-HU" sz="1600" dirty="0" smtClean="0"/>
              <a:t>62</a:t>
            </a:r>
            <a:r>
              <a:rPr lang="en-US" sz="1600" dirty="0" smtClean="0"/>
              <a:t>].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563" y="638690"/>
            <a:ext cx="811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Integrating the application processor, the modem, RF transmitter,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RF receiver and power manager IC onto a single chip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268760"/>
            <a:ext cx="838562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became </a:t>
            </a:r>
            <a:r>
              <a:rPr lang="hu-HU" sz="1600" dirty="0" smtClean="0"/>
              <a:t>f</a:t>
            </a:r>
            <a:r>
              <a:rPr lang="en-US" sz="1600" dirty="0" err="1" smtClean="0"/>
              <a:t>easible</a:t>
            </a:r>
            <a:r>
              <a:rPr lang="en-US" sz="1600" dirty="0" smtClean="0"/>
              <a:t> </a:t>
            </a:r>
            <a:r>
              <a:rPr lang="en-US" sz="1600" dirty="0" smtClean="0"/>
              <a:t>for less demanding applications, e.g. for feature phones.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Example: </a:t>
            </a:r>
            <a:r>
              <a:rPr lang="en-US" sz="1600" dirty="0">
                <a:solidFill>
                  <a:srgbClr val="0070C0"/>
                </a:solidFill>
              </a:rPr>
              <a:t>Qualcomm’s QSCs (Qualcomm Single Chips)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3930" y="6309320"/>
            <a:ext cx="4414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Qualcomm’s integrated QSC [</a:t>
            </a:r>
            <a:r>
              <a:rPr lang="hu-HU" sz="1600" dirty="0" smtClean="0"/>
              <a:t>62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5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5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908720"/>
            <a:ext cx="499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6"/>
                </a:solidFill>
              </a:rPr>
              <a:t>Using </a:t>
            </a:r>
            <a:r>
              <a:rPr lang="en-US" dirty="0" err="1" smtClean="0">
                <a:solidFill>
                  <a:schemeClr val="accent6"/>
                </a:solidFill>
              </a:rPr>
              <a:t>PoP</a:t>
            </a:r>
            <a:r>
              <a:rPr lang="en-US" dirty="0" smtClean="0">
                <a:solidFill>
                  <a:schemeClr val="accent6"/>
                </a:solidFill>
              </a:rPr>
              <a:t> (Package on Package) memory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4.2 Connectivity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(8)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2166640"/>
            <a:ext cx="8982490" cy="1519935"/>
            <a:chOff x="0" y="3124200"/>
            <a:chExt cx="8982490" cy="151993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81" b="27195"/>
            <a:stretch/>
          </p:blipFill>
          <p:spPr bwMode="auto">
            <a:xfrm>
              <a:off x="0" y="3124200"/>
              <a:ext cx="8982490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56965" y="4336358"/>
              <a:ext cx="2606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400" dirty="0">
                  <a:solidFill>
                    <a:srgbClr val="0070C0"/>
                  </a:solidFill>
                </a:rPr>
                <a:t>1GB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70C0"/>
                  </a:solidFill>
                </a:rPr>
                <a:t>LPDDR3-1600 </a:t>
              </a:r>
              <a:r>
                <a:rPr lang="en-US" sz="1400" dirty="0">
                  <a:solidFill>
                    <a:srgbClr val="0070C0"/>
                  </a:solidFill>
                </a:rPr>
                <a:t>SDRAM</a:t>
              </a:r>
              <a:endParaRPr lang="en-US" sz="1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76845" y="3786820"/>
            <a:ext cx="3022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Apple’s A7 </a:t>
            </a:r>
            <a:r>
              <a:rPr lang="en-US" sz="1600" dirty="0" err="1" smtClean="0"/>
              <a:t>PoP</a:t>
            </a:r>
            <a:r>
              <a:rPr lang="en-US" sz="1600" dirty="0" smtClean="0"/>
              <a:t> [</a:t>
            </a:r>
            <a:r>
              <a:rPr lang="hu-HU" sz="1600" dirty="0" smtClean="0"/>
              <a:t>63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388" y="625990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181" y="1301239"/>
            <a:ext cx="870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processor die  and the memory die or dies are </a:t>
            </a:r>
            <a:r>
              <a:rPr lang="en-US" sz="1600" dirty="0">
                <a:solidFill>
                  <a:srgbClr val="0070C0"/>
                </a:solidFill>
              </a:rPr>
              <a:t>mounted in the same package</a:t>
            </a:r>
            <a:r>
              <a:rPr lang="en-US" sz="1600" dirty="0"/>
              <a:t>.</a:t>
            </a:r>
          </a:p>
          <a:p>
            <a:r>
              <a:rPr lang="en-US" sz="1600" dirty="0"/>
              <a:t>E.g. In Apple’s A7 Package-on-Package processor, as used in the iPhone 5s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971550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How leading IT vendors addressed 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mobile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boom?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1" y="2425880"/>
            <a:ext cx="6975747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5.2 Microsoft’s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31641" y="1898830"/>
            <a:ext cx="6975747" cy="4870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600" y="1919678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2422249"/>
            <a:ext cx="410724" cy="3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2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63" y="1090448"/>
            <a:ext cx="8730633" cy="12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27" y="1088740"/>
            <a:ext cx="87559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Intel’s and AMD’s traditional CPUs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designed for high performance/power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consequently they are wide and power hungry,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algn="ctr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but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mobile devices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require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consumption, so</a:t>
            </a:r>
            <a:endParaRPr lang="en-US" sz="1600" dirty="0">
              <a:solidFill>
                <a:srgbClr val="3333FF"/>
              </a:solidFill>
              <a:latin typeface="+mj-lt"/>
            </a:endParaRPr>
          </a:p>
          <a:p>
            <a:pPr algn="ctr">
              <a:spcAft>
                <a:spcPts val="4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Intel’s and AMD’s traditional microarchitectures are not suited for mobile devices. 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65" y="629165"/>
            <a:ext cx="638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5.1 Intel’s and AMD’s response to the mobile boom-1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boom (1)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ima Dezső\Documents\market_data\PCs-smartphones-and-tablets-unit-shipment-forecast-until-2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7412"/>
          <a:stretch/>
        </p:blipFill>
        <p:spPr bwMode="auto">
          <a:xfrm>
            <a:off x="1106733" y="1214696"/>
            <a:ext cx="6840642" cy="56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521" y="631785"/>
            <a:ext cx="910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Total shipments of smartphones vs. PCs and tablets 2011-2017 </a:t>
            </a:r>
            <a:r>
              <a:rPr lang="en-US" dirty="0" smtClean="0">
                <a:latin typeface="+mj-lt"/>
              </a:rPr>
              <a:t>[28]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72" y="6451593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Gartner (2013)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93263" y="1808820"/>
            <a:ext cx="3478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Smartphone and tablet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will vastly exceed PC shipments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(desktops and notebooks)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j-lt"/>
              </a:rPr>
              <a:t>in a few years </a:t>
            </a:r>
            <a:endParaRPr lang="en-US" sz="1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smtClean="0"/>
              <a:t> 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7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500" y="1647899"/>
            <a:ext cx="8955995" cy="2288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80" y="2730406"/>
            <a:ext cx="89710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  <a:latin typeface="+mj-lt"/>
              </a:rPr>
              <a:t>Intel and AMD were forced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546" y="3054586"/>
            <a:ext cx="855095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introduce novel narrow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(e.g. 2-wide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),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low-power microarchitectures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their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CPUs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and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clock them at a relative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rate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05310" y="2150910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33745"/>
            <a:ext cx="9132540" cy="972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04" y="1204150"/>
            <a:ext cx="8564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To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avoid shrinking market shares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on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global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processor market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and benefit from the rapidly increasing mobile market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Intel and AMD need processors that are competitive with ARM based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designes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25990"/>
            <a:ext cx="607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and AMD’s response to the mobile boom-2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71590" y="634478"/>
            <a:ext cx="6195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of Intel’s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basic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architectures</a:t>
            </a:r>
            <a:r>
              <a:rPr lang="hu-HU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Based on 2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688" y="1275665"/>
            <a:ext cx="8810625" cy="4905970"/>
            <a:chOff x="166688" y="1275665"/>
            <a:chExt cx="8810625" cy="4905970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1275665"/>
              <a:ext cx="8810625" cy="49059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89123" y="5399539"/>
              <a:ext cx="774571" cy="438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</a:rPr>
                <a:t>2008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9522" y="570444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in-order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9762" y="3719060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4-wide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4697" y="5694570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in 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6959" y="5700078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9215" y="4509120"/>
              <a:ext cx="8576350" cy="16402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87335" y="5700103"/>
              <a:ext cx="1130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2-wide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out-of-order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49" t="85161" r="14165" b="8654"/>
            <a:stretch/>
          </p:blipFill>
          <p:spPr bwMode="auto">
            <a:xfrm>
              <a:off x="7819063" y="5453596"/>
              <a:ext cx="668372" cy="30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813870" y="540962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5" t="44089" r="2785" b="52551"/>
          <a:stretch/>
        </p:blipFill>
        <p:spPr bwMode="auto">
          <a:xfrm>
            <a:off x="7483165" y="3158970"/>
            <a:ext cx="1291138" cy="49505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7" name="Rounded Rectangle 16"/>
          <p:cNvSpPr/>
          <p:nvPr/>
        </p:nvSpPr>
        <p:spPr>
          <a:xfrm>
            <a:off x="7496611" y="340649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2330" y="3146874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Broadwell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3392168"/>
            <a:ext cx="7745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14 nm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489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309" y="1043735"/>
            <a:ext cx="8979187" cy="5331582"/>
            <a:chOff x="57309" y="383672"/>
            <a:chExt cx="8979187" cy="5331582"/>
          </a:xfrm>
        </p:grpSpPr>
        <p:cxnSp>
          <p:nvCxnSpPr>
            <p:cNvPr id="39" name="Egyenes összekötő 38"/>
            <p:cNvCxnSpPr/>
            <p:nvPr/>
          </p:nvCxnSpPr>
          <p:spPr>
            <a:xfrm flipV="1">
              <a:off x="1331640" y="401403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églalap 24"/>
            <p:cNvSpPr/>
            <p:nvPr/>
          </p:nvSpPr>
          <p:spPr>
            <a:xfrm>
              <a:off x="115326" y="584684"/>
              <a:ext cx="8921170" cy="5130570"/>
            </a:xfrm>
            <a:prstGeom prst="rect">
              <a:avLst/>
            </a:prstGeom>
            <a:gradFill>
              <a:gsLst>
                <a:gs pos="32000">
                  <a:schemeClr val="tx1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 dirty="0">
                <a:solidFill>
                  <a:srgbClr val="FFFFFF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123920" y="524919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2011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3986935" y="5270935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2012</a:t>
              </a: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012160" y="526520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2013</a:t>
              </a:r>
            </a:p>
          </p:txBody>
        </p:sp>
        <p:cxnSp>
          <p:nvCxnSpPr>
            <p:cNvPr id="54" name="Egyenes összekötő 53"/>
            <p:cNvCxnSpPr/>
            <p:nvPr/>
          </p:nvCxnSpPr>
          <p:spPr>
            <a:xfrm flipV="1">
              <a:off x="7812360" y="405224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 flipV="1">
              <a:off x="3491880" y="391356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 flipV="1">
              <a:off x="5652120" y="383672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zövegdoboz 65"/>
            <p:cNvSpPr txBox="1"/>
            <p:nvPr/>
          </p:nvSpPr>
          <p:spPr>
            <a:xfrm>
              <a:off x="2730199" y="121475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~10/2011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4100180" y="1238563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~5/2012</a:t>
              </a:r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6396135" y="1238563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</a:t>
              </a:r>
              <a:r>
                <a:rPr lang="en-US" sz="1000" dirty="0" smtClean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Szövegdoboz 74"/>
            <p:cNvSpPr txBox="1"/>
            <p:nvPr/>
          </p:nvSpPr>
          <p:spPr>
            <a:xfrm>
              <a:off x="1380788" y="36668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1/2011</a:t>
              </a:r>
            </a:p>
          </p:txBody>
        </p:sp>
        <p:sp>
          <p:nvSpPr>
            <p:cNvPr id="78" name="Szövegdoboz 77"/>
            <p:cNvSpPr txBox="1"/>
            <p:nvPr/>
          </p:nvSpPr>
          <p:spPr>
            <a:xfrm>
              <a:off x="5247075" y="36541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5/2013</a:t>
              </a: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94013" y="1500462"/>
              <a:ext cx="97654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Bulldozer</a:t>
              </a:r>
              <a:endParaRPr lang="hu-HU" sz="1100" b="1" dirty="0">
                <a:solidFill>
                  <a:srgbClr val="FFFFFF"/>
                </a:solidFill>
              </a:endParaRPr>
            </a:p>
            <a:p>
              <a:pPr algn="ctr"/>
              <a:r>
                <a:rPr lang="hu-HU" sz="10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000" b="1" dirty="0">
                  <a:solidFill>
                    <a:srgbClr val="FFFFFF"/>
                  </a:solidFill>
                </a:rPr>
                <a:t> 15h</a:t>
              </a:r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57309" y="3957286"/>
              <a:ext cx="1459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100" b="1" dirty="0">
                  <a:solidFill>
                    <a:srgbClr val="FFFFFF"/>
                  </a:solidFill>
                </a:rPr>
                <a:t> 14h/16h</a:t>
              </a: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215446" y="995524"/>
              <a:ext cx="2241319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Optimized</a:t>
              </a:r>
              <a:r>
                <a:rPr lang="hu-HU" sz="105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dirty="0" err="1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en-US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hu-HU" sz="1050" dirty="0" smtClean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Performance</a:t>
              </a:r>
              <a:endParaRPr lang="hu-HU" sz="105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98160" y="3279402"/>
              <a:ext cx="1412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Low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hu-HU" sz="1100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3062919" y="1564546"/>
              <a:ext cx="1293057" cy="550308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Bulldozer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00h-0Fh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32nm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4355976" y="1574794"/>
              <a:ext cx="2330574" cy="529812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Piledriver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10h-1Fh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 nm</a:t>
              </a:r>
            </a:p>
          </p:txBody>
        </p:sp>
        <p:sp>
          <p:nvSpPr>
            <p:cNvPr id="7" name="Lekerekített téglalap 6"/>
            <p:cNvSpPr/>
            <p:nvPr/>
          </p:nvSpPr>
          <p:spPr>
            <a:xfrm>
              <a:off x="6708305" y="1565437"/>
              <a:ext cx="2188779" cy="52981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Steamroller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30h-3Fh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5536710" y="3933056"/>
              <a:ext cx="2224101" cy="57606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Jaguar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1547664" y="3933056"/>
              <a:ext cx="4014936" cy="57606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Bobcat</a:t>
              </a:r>
              <a:endParaRPr lang="hu-HU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40nm</a:t>
              </a: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238200" y="2958852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231756" y="728700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655" y="625990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</a:rPr>
              <a:t>Evolution of AMD’s basic architectures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Lekerekített téglalap 7"/>
          <p:cNvSpPr/>
          <p:nvPr/>
        </p:nvSpPr>
        <p:spPr>
          <a:xfrm>
            <a:off x="7722351" y="4595408"/>
            <a:ext cx="1112050" cy="576064"/>
          </a:xfrm>
          <a:prstGeom prst="roundRect">
            <a:avLst/>
          </a:prstGeom>
          <a:solidFill>
            <a:srgbClr val="00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Puma</a:t>
            </a:r>
            <a:endParaRPr lang="hu-HU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28nm</a:t>
            </a:r>
          </a:p>
        </p:txBody>
      </p:sp>
      <p:sp>
        <p:nvSpPr>
          <p:cNvPr id="33" name="Szövegdoboz 51"/>
          <p:cNvSpPr txBox="1"/>
          <p:nvPr/>
        </p:nvSpPr>
        <p:spPr>
          <a:xfrm>
            <a:off x="7857365" y="5914353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201</a:t>
            </a:r>
            <a:r>
              <a:rPr lang="en-US" sz="12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2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1756" y="6191352"/>
            <a:ext cx="8570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47664" y="6149623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5995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70140" y="6145678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76755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83370" y="6146347"/>
            <a:ext cx="0" cy="9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77"/>
          <p:cNvSpPr txBox="1"/>
          <p:nvPr/>
        </p:nvSpPr>
        <p:spPr>
          <a:xfrm>
            <a:off x="7452320" y="4305087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r>
              <a:rPr lang="hu-HU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/201</a:t>
            </a:r>
            <a:r>
              <a:rPr lang="en-US" sz="1000" dirty="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4</a:t>
            </a:r>
            <a:endParaRPr lang="hu-HU" sz="1000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250" y="5359365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7175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5780" y="5385207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0435" y="2999942"/>
            <a:ext cx="1056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en-US" sz="1100" dirty="0" smtClean="0">
                <a:solidFill>
                  <a:schemeClr val="bg1"/>
                </a:solidFill>
              </a:rPr>
              <a:t>-wide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out-of-order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8160" y="3939465"/>
            <a:ext cx="8805368" cy="22522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10" y="631437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x86 server market share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[17]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  </a:t>
            </a:r>
            <a:endParaRPr lang="en-US" dirty="0">
              <a:solidFill>
                <a:srgbClr val="2D2D8A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6595" y="1056754"/>
            <a:ext cx="8135004" cy="5579216"/>
            <a:chOff x="926595" y="1056754"/>
            <a:chExt cx="8135004" cy="5579216"/>
          </a:xfrm>
        </p:grpSpPr>
        <p:pic>
          <p:nvPicPr>
            <p:cNvPr id="550917" name="Picture 5" descr="amd_intc_server_mkt_tren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"/>
            <a:stretch/>
          </p:blipFill>
          <p:spPr bwMode="auto">
            <a:xfrm>
              <a:off x="926595" y="1056754"/>
              <a:ext cx="6400800" cy="556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 flipH="1" flipV="1">
              <a:off x="2202945" y="2542893"/>
              <a:ext cx="0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0" name="Text Box 8"/>
            <p:cNvSpPr txBox="1">
              <a:spLocks noChangeArrowheads="1"/>
            </p:cNvSpPr>
            <p:nvPr/>
          </p:nvSpPr>
          <p:spPr bwMode="auto">
            <a:xfrm>
              <a:off x="1893383" y="2993743"/>
              <a:ext cx="1411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Quad DP</a:t>
              </a:r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 flipV="1">
              <a:off x="3309433" y="2061881"/>
              <a:ext cx="7937" cy="495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2834770" y="2563531"/>
              <a:ext cx="9794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DP</a:t>
              </a:r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V="1">
              <a:off x="4117470" y="2012668"/>
              <a:ext cx="6350" cy="40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4" name="Text Box 12"/>
            <p:cNvSpPr txBox="1">
              <a:spLocks noChangeArrowheads="1"/>
            </p:cNvSpPr>
            <p:nvPr/>
          </p:nvSpPr>
          <p:spPr bwMode="auto">
            <a:xfrm>
              <a:off x="3771395" y="2400018"/>
              <a:ext cx="990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MP</a:t>
              </a:r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 flipV="1">
              <a:off x="5773233" y="1820581"/>
              <a:ext cx="7937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6" name="Text Box 14"/>
            <p:cNvSpPr txBox="1">
              <a:spLocks noChangeArrowheads="1"/>
            </p:cNvSpPr>
            <p:nvPr/>
          </p:nvSpPr>
          <p:spPr bwMode="auto">
            <a:xfrm>
              <a:off x="4922333" y="2271431"/>
              <a:ext cx="1682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Nehalem-EX DP/MP</a:t>
              </a:r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 flipV="1">
              <a:off x="1683833" y="2607981"/>
              <a:ext cx="12700" cy="619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8" name="Text Box 16"/>
            <p:cNvSpPr txBox="1">
              <a:spLocks noChangeArrowheads="1"/>
            </p:cNvSpPr>
            <p:nvPr/>
          </p:nvSpPr>
          <p:spPr bwMode="auto">
            <a:xfrm>
              <a:off x="1272670" y="3287431"/>
              <a:ext cx="95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DP</a:t>
              </a:r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3076070" y="4752693"/>
              <a:ext cx="0" cy="698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2274383" y="4441543"/>
              <a:ext cx="15668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Barcelona MP</a:t>
              </a:r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4246058" y="4995581"/>
              <a:ext cx="11112" cy="469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3488820" y="4684431"/>
              <a:ext cx="15287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Shanghai MP</a:t>
              </a:r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>
              <a:off x="6047870" y="5514693"/>
              <a:ext cx="0" cy="368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5082670" y="5203543"/>
              <a:ext cx="19002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Magny Course MP</a:t>
              </a:r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>
              <a:off x="5057270" y="5209893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4319083" y="4911443"/>
              <a:ext cx="1489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Istambul MP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7325" y="6174305"/>
              <a:ext cx="1564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Source: IDC,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Mercury Research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The traditional computer </a:t>
            </a:r>
            <a:r>
              <a:rPr lang="en-US" dirty="0" smtClean="0"/>
              <a:t>market (</a:t>
            </a:r>
            <a:r>
              <a:rPr lang="hu-HU" dirty="0" smtClean="0"/>
              <a:t>5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742" y="1628800"/>
            <a:ext cx="334700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Nintendo Wii U (2012)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Sony </a:t>
            </a:r>
            <a:r>
              <a:rPr lang="en-US" sz="1600" dirty="0" err="1" smtClean="0"/>
              <a:t>Playstation</a:t>
            </a:r>
            <a:r>
              <a:rPr lang="en-US" sz="1600" dirty="0" smtClean="0"/>
              <a:t> 4 (2013)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Mixrosoft</a:t>
            </a:r>
            <a:r>
              <a:rPr lang="en-US" sz="1600" dirty="0" smtClean="0"/>
              <a:t> Xbox One (2013).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82563" y="628210"/>
            <a:ext cx="737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Use of AMD’s low power Jaguar architecture in game consoles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1043735"/>
            <a:ext cx="8729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Most recent game consoles </a:t>
            </a:r>
            <a:r>
              <a:rPr lang="en-US" sz="1600" dirty="0" smtClean="0"/>
              <a:t>are based on  AMD’s low power </a:t>
            </a:r>
            <a:r>
              <a:rPr lang="en-US" sz="1600" dirty="0" smtClean="0">
                <a:solidFill>
                  <a:srgbClr val="FF0000"/>
                </a:solidFill>
              </a:rPr>
              <a:t>Jaguar architecture</a:t>
            </a:r>
            <a:r>
              <a:rPr lang="en-US" sz="1600" dirty="0" smtClean="0"/>
              <a:t>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including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2618910"/>
            <a:ext cx="8620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These consoles have a significant global market share, as indicated in the next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Figure.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42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563" y="627063"/>
            <a:ext cx="909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Global unit sales of current generation video game consoles 2008-2014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64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(in million units)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863" y="1538790"/>
            <a:ext cx="8687277" cy="4883346"/>
            <a:chOff x="296863" y="1676399"/>
            <a:chExt cx="8687277" cy="488334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t="9569" r="3343" b="11148"/>
            <a:stretch/>
          </p:blipFill>
          <p:spPr bwMode="auto">
            <a:xfrm>
              <a:off x="296863" y="1676399"/>
              <a:ext cx="8687277" cy="488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209036" y="5994286"/>
              <a:ext cx="1710190" cy="270029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81689" y="6264315"/>
              <a:ext cx="1485165" cy="2700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12360" y="5998745"/>
              <a:ext cx="1125125" cy="27003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210" y="631785"/>
            <a:ext cx="716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effort needed to achieve considerable power reduction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815" y="1036830"/>
            <a:ext cx="882587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their designs both Intel and AMD lay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great emphasis on the reduction of power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  <a:latin typeface="+mj-lt"/>
              </a:rPr>
              <a:t>  consumption.</a:t>
            </a:r>
          </a:p>
          <a:p>
            <a:r>
              <a:rPr lang="en-US" sz="1600" dirty="0" smtClean="0"/>
              <a:t>To illustrate this we show a set of AMD’s power management techniques introduced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 a timeframe of about five years.   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(8)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anandtech.com/doci/7974/Screen-Shot-2014-04-29-at-1.07.24-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/>
        </p:blipFill>
        <p:spPr bwMode="auto">
          <a:xfrm>
            <a:off x="268572" y="1270000"/>
            <a:ext cx="8603955" cy="53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5" y="639763"/>
            <a:ext cx="96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AMD’s technologies developed to reduce power consumption (2008-2014) </a:t>
            </a:r>
            <a:r>
              <a:rPr lang="en-US" dirty="0" smtClean="0"/>
              <a:t>[27]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5.1 Intel’s and AMD’s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5.2 Microsoft’s </a:t>
            </a:r>
            <a:r>
              <a:rPr lang="en-US" sz="1900" dirty="0">
                <a:solidFill>
                  <a:srgbClr val="FFFFFF"/>
                </a:solidFill>
                <a:latin typeface="Verdana" pitchFamily="34" charset="0"/>
              </a:rPr>
              <a:t>response to the mobile </a:t>
            </a:r>
            <a:r>
              <a:rPr lang="en-US" sz="1900" dirty="0" smtClean="0">
                <a:solidFill>
                  <a:srgbClr val="FFFFFF"/>
                </a:solidFill>
                <a:latin typeface="Verdana" pitchFamily="34" charset="0"/>
              </a:rPr>
              <a:t>boom</a:t>
            </a:r>
            <a:endParaRPr 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static.cdn-seekingalpha.com/uploads/2014/7/10/11806781-1405025375504182-Vladislav-Deshkovich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b="11562"/>
          <a:stretch/>
        </p:blipFill>
        <p:spPr bwMode="auto">
          <a:xfrm>
            <a:off x="718955" y="1628800"/>
            <a:ext cx="76958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563" y="625990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034443"/>
            <a:ext cx="514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software revenues in 2013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boom (1)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545" y="1075961"/>
            <a:ext cx="7630615" cy="2331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2010</a:t>
            </a:r>
            <a:r>
              <a:rPr lang="en-US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Windows </a:t>
            </a:r>
            <a:r>
              <a:rPr lang="en-US" sz="1600" dirty="0">
                <a:solidFill>
                  <a:srgbClr val="FF0000"/>
                </a:solidFill>
              </a:rPr>
              <a:t>Phone 7 </a:t>
            </a:r>
            <a:r>
              <a:rPr lang="en-US" sz="1600" dirty="0">
                <a:solidFill>
                  <a:srgbClr val="000000"/>
                </a:solidFill>
              </a:rPr>
              <a:t>(later Windows Phone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2012</a:t>
            </a:r>
            <a:r>
              <a:rPr lang="en-US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FF0000"/>
                </a:solidFill>
              </a:rPr>
              <a:t>Windows 8:</a:t>
            </a:r>
            <a:r>
              <a:rPr lang="en-US" sz="1600" dirty="0">
                <a:solidFill>
                  <a:srgbClr val="000000"/>
                </a:solidFill>
              </a:rPr>
              <a:t> aim to cover PCs, notebooks and also </a:t>
            </a:r>
            <a:r>
              <a:rPr lang="en-US" sz="1600" dirty="0" smtClean="0">
                <a:solidFill>
                  <a:srgbClr val="000000"/>
                </a:solidFill>
              </a:rPr>
              <a:t>tablets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2013</a:t>
            </a:r>
            <a:r>
              <a:rPr lang="en-US" sz="1600" dirty="0" smtClean="0">
                <a:solidFill>
                  <a:srgbClr val="000000"/>
                </a:solidFill>
              </a:rPr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Windows 8.1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      Windows 8.1 with </a:t>
            </a:r>
            <a:r>
              <a:rPr lang="en-US" sz="1600" dirty="0" smtClean="0">
                <a:solidFill>
                  <a:srgbClr val="FF0000"/>
                </a:solidFill>
              </a:rPr>
              <a:t>Bing</a:t>
            </a:r>
            <a:r>
              <a:rPr lang="hu-HU" sz="1600" dirty="0" smtClean="0">
                <a:solidFill>
                  <a:srgbClr val="FF0000"/>
                </a:solidFill>
              </a:rPr>
              <a:t> (Search Engine)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low cost devices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      Windows 9 skipped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2014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FF0000"/>
                </a:solidFill>
              </a:rPr>
              <a:t>Windows 10 Technical Preview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2015      Windows 10 general availability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10" y="3940313"/>
            <a:ext cx="8803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     </a:t>
            </a:r>
            <a:r>
              <a:rPr lang="en-US" sz="1600" dirty="0">
                <a:solidFill>
                  <a:srgbClr val="0070C0"/>
                </a:solidFill>
              </a:rPr>
              <a:t>Market reflections</a:t>
            </a:r>
            <a:r>
              <a:rPr lang="en-US" sz="1600" dirty="0">
                <a:solidFill>
                  <a:srgbClr val="000000"/>
                </a:solidFill>
              </a:rPr>
              <a:t>: Windows Phone 7 and Windows 8 earned </a:t>
            </a:r>
            <a:r>
              <a:rPr lang="en-US" sz="1600" dirty="0">
                <a:solidFill>
                  <a:srgbClr val="0070C0"/>
                </a:solidFill>
              </a:rPr>
              <a:t>moderate success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    Android </a:t>
            </a:r>
            <a:r>
              <a:rPr lang="en-US" sz="1600" dirty="0">
                <a:solidFill>
                  <a:srgbClr val="000000"/>
                </a:solidFill>
              </a:rPr>
              <a:t>and iOS dominate </a:t>
            </a:r>
            <a:r>
              <a:rPr lang="en-US" sz="1600" dirty="0" smtClean="0">
                <a:solidFill>
                  <a:srgbClr val="000000"/>
                </a:solidFill>
              </a:rPr>
              <a:t>further on the </a:t>
            </a:r>
            <a:r>
              <a:rPr lang="en-US" sz="1600" dirty="0">
                <a:solidFill>
                  <a:srgbClr val="000000"/>
                </a:solidFill>
              </a:rPr>
              <a:t>market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15" y="3093058"/>
            <a:ext cx="892314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Windows </a:t>
            </a:r>
            <a:r>
              <a:rPr lang="hu-HU" sz="1600" dirty="0" smtClean="0">
                <a:solidFill>
                  <a:srgbClr val="FF0000"/>
                </a:solidFill>
              </a:rPr>
              <a:t>Phone </a:t>
            </a:r>
            <a:r>
              <a:rPr lang="en-US" sz="1600" dirty="0" smtClean="0">
                <a:solidFill>
                  <a:srgbClr val="FF0000"/>
                </a:solidFill>
              </a:rPr>
              <a:t>7 </a:t>
            </a:r>
            <a:r>
              <a:rPr lang="en-US" sz="1600" dirty="0" smtClean="0"/>
              <a:t>was Microsoft’s </a:t>
            </a:r>
            <a:r>
              <a:rPr lang="en-US" sz="1600" dirty="0" smtClean="0">
                <a:solidFill>
                  <a:srgbClr val="0070C0"/>
                </a:solidFill>
              </a:rPr>
              <a:t>first OS designed for phones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Windows 8</a:t>
            </a:r>
            <a:r>
              <a:rPr lang="en-US" sz="1600" dirty="0" smtClean="0"/>
              <a:t> was Microsoft’s try </a:t>
            </a:r>
            <a:r>
              <a:rPr lang="en-US" sz="1600" dirty="0">
                <a:solidFill>
                  <a:srgbClr val="0070C0"/>
                </a:solidFill>
              </a:rPr>
              <a:t>to cover the whole spectrum of computers </a:t>
            </a:r>
            <a:r>
              <a:rPr lang="en-US" sz="1600" dirty="0" smtClean="0"/>
              <a:t>from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server through desktops and notebooks till touchscreen tablets </a:t>
            </a:r>
            <a:r>
              <a:rPr lang="en-US" sz="1600" dirty="0">
                <a:solidFill>
                  <a:srgbClr val="0070C0"/>
                </a:solidFill>
              </a:rPr>
              <a:t>by a single OS.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374" y="4773317"/>
            <a:ext cx="804899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 5/2014 Microsoft announced that </a:t>
            </a:r>
            <a:r>
              <a:rPr lang="en-US" sz="1600" dirty="0" smtClean="0">
                <a:solidFill>
                  <a:srgbClr val="FF0000"/>
                </a:solidFill>
              </a:rPr>
              <a:t>Windows 8.1 with Bing.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It is the same as Windows 8, but is shipped with the Internet Explorer as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      the default search engine.</a:t>
            </a:r>
          </a:p>
          <a:p>
            <a:r>
              <a:rPr lang="en-US" sz="1600" dirty="0" smtClean="0"/>
              <a:t>    It will be delivered </a:t>
            </a:r>
            <a:r>
              <a:rPr lang="en-US" sz="1600" dirty="0">
                <a:solidFill>
                  <a:srgbClr val="0070C0"/>
                </a:solidFill>
              </a:rPr>
              <a:t>for hardware manufacturers for free</a:t>
            </a:r>
            <a:r>
              <a:rPr lang="en-US" sz="1600" dirty="0" smtClean="0"/>
              <a:t>.  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2563" y="625990"/>
            <a:ext cx="57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036" y="5927479"/>
            <a:ext cx="8959056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Windows 10 </a:t>
            </a:r>
            <a:r>
              <a:rPr lang="en-US" sz="1600" dirty="0" smtClean="0"/>
              <a:t>is released in 07/2015, it provides an updated Start menu.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To encourage its adoption Microsoft made it available </a:t>
            </a:r>
            <a:r>
              <a:rPr lang="en-US" sz="1600" dirty="0" smtClean="0">
                <a:solidFill>
                  <a:srgbClr val="0070C0"/>
                </a:solidFill>
              </a:rPr>
              <a:t>free of charge during its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first year of availability</a:t>
            </a:r>
            <a:r>
              <a:rPr lang="en-US" sz="1600" dirty="0" smtClean="0"/>
              <a:t> to users with genuine copies of Windows 7/Windows 8.1.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3989" y="4484068"/>
            <a:ext cx="4901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Windows 8.1 </a:t>
            </a:r>
            <a:r>
              <a:rPr lang="en-US" sz="1600" dirty="0">
                <a:solidFill>
                  <a:srgbClr val="000000"/>
                </a:solidFill>
              </a:rPr>
              <a:t>is an </a:t>
            </a:r>
            <a:r>
              <a:rPr lang="en-US" sz="1600" dirty="0">
                <a:solidFill>
                  <a:srgbClr val="0070C0"/>
                </a:solidFill>
              </a:rPr>
              <a:t>upgrade for Windows 8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515" y="1412290"/>
            <a:ext cx="888171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</a:t>
            </a:r>
            <a:r>
              <a:rPr lang="en-US" sz="1600" dirty="0"/>
              <a:t>think that in a back-looking view, </a:t>
            </a:r>
            <a:r>
              <a:rPr lang="en-US" sz="1600" dirty="0">
                <a:solidFill>
                  <a:srgbClr val="3333FF"/>
                </a:solidFill>
              </a:rPr>
              <a:t>people would say we were a </a:t>
            </a:r>
            <a:r>
              <a:rPr lang="en-US" sz="1600" dirty="0" smtClean="0">
                <a:solidFill>
                  <a:srgbClr val="3333FF"/>
                </a:solidFill>
              </a:rPr>
              <a:t>software company</a:t>
            </a:r>
            <a:r>
              <a:rPr lang="en-US" sz="16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That's </a:t>
            </a:r>
            <a:r>
              <a:rPr lang="en-US" sz="1600" dirty="0"/>
              <a:t>kind of how we were born.</a:t>
            </a:r>
          </a:p>
          <a:p>
            <a:r>
              <a:rPr lang="en-US" sz="1600" dirty="0"/>
              <a:t>I think when you look forward, our core capability will be software, (but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3333FF"/>
                </a:solidFill>
              </a:rPr>
              <a:t>you'll probably think of us more as a devices-and-services company</a:t>
            </a:r>
            <a:r>
              <a:rPr lang="en-US" sz="1600" dirty="0" smtClean="0"/>
              <a:t>.” [22]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63422" y="3383995"/>
            <a:ext cx="640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Transitioning Microsoft into a devices-and-services company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20" y="102021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Ballmer (CEO of Microsoft in 9/2012):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4505310" y="2735975"/>
            <a:ext cx="108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63" y="625990"/>
            <a:ext cx="57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  <a:r>
              <a:rPr lang="en-US" dirty="0" smtClean="0">
                <a:solidFill>
                  <a:schemeClr val="accent6"/>
                </a:solidFill>
              </a:rPr>
              <a:t>.2 Microsoft’s response to the mobile boom-3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570" y="3789040"/>
            <a:ext cx="7952818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2012: Introduction of the </a:t>
            </a:r>
            <a:r>
              <a:rPr lang="en-US" sz="1600" dirty="0" smtClean="0">
                <a:solidFill>
                  <a:srgbClr val="3333FF"/>
                </a:solidFill>
              </a:rPr>
              <a:t>Surface line of tablets running under Windows</a:t>
            </a:r>
            <a:endParaRPr lang="en-US" sz="1600" dirty="0" smtClean="0"/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2013: </a:t>
            </a:r>
            <a:r>
              <a:rPr lang="en-US" sz="1600" dirty="0" smtClean="0">
                <a:solidFill>
                  <a:srgbClr val="3333FF"/>
                </a:solidFill>
              </a:rPr>
              <a:t>Xbox One </a:t>
            </a:r>
            <a:r>
              <a:rPr lang="en-US" sz="1600" dirty="0" smtClean="0"/>
              <a:t>game console (8 AMD </a:t>
            </a:r>
            <a:r>
              <a:rPr lang="en-US" sz="1600" dirty="0"/>
              <a:t>J</a:t>
            </a:r>
            <a:r>
              <a:rPr lang="en-US" sz="1600" dirty="0" smtClean="0"/>
              <a:t>aguar cores,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                (successor to Xbox 360)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2013: Microsoft purchases </a:t>
            </a:r>
            <a:r>
              <a:rPr lang="en-US" sz="1600" dirty="0">
                <a:solidFill>
                  <a:srgbClr val="3333FF"/>
                </a:solidFill>
              </a:rPr>
              <a:t>Nokia’s phone </a:t>
            </a:r>
            <a:r>
              <a:rPr lang="en-US" sz="1600" dirty="0" smtClean="0">
                <a:solidFill>
                  <a:srgbClr val="3333FF"/>
                </a:solidFill>
              </a:rPr>
              <a:t>business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971859" y="2118052"/>
            <a:ext cx="18918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Surface Pro lines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743329" y="1605289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833224" y="1268760"/>
            <a:ext cx="3874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Microsoft’s Surface family of tablets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4671" y="2118052"/>
            <a:ext cx="14863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Surface lines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2298" y="2618910"/>
            <a:ext cx="4358244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First Surface tablets are NVIDIA’s </a:t>
            </a:r>
            <a:r>
              <a:rPr lang="en-US" dirty="0" err="1" smtClean="0">
                <a:solidFill>
                  <a:srgbClr val="000000"/>
                </a:solidFill>
              </a:rPr>
              <a:t>Tegra</a:t>
            </a:r>
            <a:r>
              <a:rPr lang="en-US" dirty="0" smtClean="0">
                <a:solidFill>
                  <a:srgbClr val="000000"/>
                </a:solidFill>
              </a:rPr>
              <a:t> based</a:t>
            </a:r>
          </a:p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</a:rPr>
              <a:t>and run under Windows RT/Windows 8.1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Recent Surface tablets are Intel’s Atom based</a:t>
            </a:r>
          </a:p>
          <a:p>
            <a:pPr algn="ctr" eaLnBrk="1" fontAlgn="base" hangingPunct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and are running under Windows 8.1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57867" y="1846000"/>
            <a:ext cx="2185462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1037" y="1846000"/>
            <a:ext cx="2175894" cy="18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533019" y="201152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915631" y="200216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1367" y="2623509"/>
            <a:ext cx="3506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Surface Pro tablets are Core 2 based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and run under Windows 8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or subsequent Windows versions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3885" y="3752502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end models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3334" y="3745244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Less expensive models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6655" y="643346"/>
            <a:ext cx="62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Overview of the Microsoft’s Surface family of tablets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25226"/>
              </p:ext>
            </p:extLst>
          </p:nvPr>
        </p:nvGraphicFramePr>
        <p:xfrm>
          <a:off x="297115" y="1472020"/>
          <a:ext cx="8460350" cy="1698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175"/>
                <a:gridCol w="990110"/>
                <a:gridCol w="1530170"/>
                <a:gridCol w="1215135"/>
                <a:gridCol w="900100"/>
                <a:gridCol w="2354660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Tegra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RT/Windows 8.1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en-US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05/2015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Atom X7-Z8700</a:t>
                      </a:r>
                    </a:p>
                    <a:p>
                      <a:pPr algn="ctr"/>
                      <a:r>
                        <a:rPr lang="en-US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Airmont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core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575" y="3360476"/>
            <a:ext cx="7500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ARM/Intel Atom-based Surface RT /Surface 2 tablets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5515" y="622415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tablets</a:t>
            </a:r>
            <a:r>
              <a:rPr lang="en-US" sz="1600" dirty="0" smtClean="0">
                <a:solidFill>
                  <a:schemeClr val="accent6"/>
                </a:solidFill>
              </a:rPr>
              <a:t>-2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975211"/>
            <a:ext cx="527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Main features of Microsoft’s Surface tablet lines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87"/>
            <a:ext cx="9144000" cy="393700"/>
          </a:xfrm>
        </p:spPr>
        <p:txBody>
          <a:bodyPr/>
          <a:lstStyle/>
          <a:p>
            <a:r>
              <a:rPr lang="en-US" dirty="0"/>
              <a:t>1. The traditional computer market </a:t>
            </a:r>
            <a:r>
              <a:rPr lang="en-US" dirty="0" smtClean="0"/>
              <a:t>(</a:t>
            </a:r>
            <a:r>
              <a:rPr lang="hu-HU" smtClean="0"/>
              <a:t>6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1026" name="Picture 2" descr="C:\Users\Sima Dezső\Documents\intel_haswell_ex\The Intel Xeon E7-8800 v3 Review The POWER8 Killer - Print View_files\RiscVsx86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9936" b="4671"/>
          <a:stretch/>
        </p:blipFill>
        <p:spPr bwMode="auto">
          <a:xfrm>
            <a:off x="146605" y="1223755"/>
            <a:ext cx="8745875" cy="36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76" y="638690"/>
            <a:ext cx="898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Worldwide market share of x86 and RISC 4S/4S+ servers (by volume) </a:t>
            </a:r>
            <a:r>
              <a:rPr lang="en-US" dirty="0" smtClean="0">
                <a:latin typeface="+mj-lt"/>
              </a:rPr>
              <a:t>[</a:t>
            </a:r>
            <a:r>
              <a:rPr lang="hu-HU" dirty="0" smtClean="0">
                <a:latin typeface="+mj-lt"/>
              </a:rPr>
              <a:t>51</a:t>
            </a:r>
            <a:r>
              <a:rPr lang="en-US" dirty="0" smtClean="0">
                <a:latin typeface="+mj-lt"/>
              </a:rPr>
              <a:t>]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348" y="5686508"/>
            <a:ext cx="280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MSS: Market Segment Share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717286"/>
            <a:ext cx="3813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Source: IDC World Wide Server Tracker Q4’14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2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44812"/>
              </p:ext>
            </p:extLst>
          </p:nvPr>
        </p:nvGraphicFramePr>
        <p:xfrm>
          <a:off x="276920" y="1493785"/>
          <a:ext cx="8705570" cy="1952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185"/>
                <a:gridCol w="1016382"/>
                <a:gridCol w="1698683"/>
                <a:gridCol w="1247378"/>
                <a:gridCol w="938687"/>
                <a:gridCol w="2295255"/>
              </a:tblGrid>
              <a:tr h="468935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Model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Processor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Word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Ivy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Bridge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</a:t>
                      </a:r>
                      <a:r>
                        <a:rPr lang="hu-HU" sz="13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10/2013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 3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6/2014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Haswell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i3/i5/i7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8.1 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Surface Pro 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11/2015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Skylake m3/i5/i7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64-bit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Windows 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</a:t>
                      </a:r>
                      <a:r>
                        <a:rPr lang="hu-HU" sz="13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</a:t>
                      </a:r>
                      <a:endParaRPr lang="hu-HU"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6655" y="3834045"/>
            <a:ext cx="613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Table: Microsoft’s Intel Core 2-based Surface Pro tablets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5515" y="622415"/>
            <a:ext cx="35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Microsoft’s Surface </a:t>
            </a:r>
            <a:r>
              <a:rPr lang="en-US" dirty="0" smtClean="0">
                <a:solidFill>
                  <a:schemeClr val="accent6"/>
                </a:solidFill>
              </a:rPr>
              <a:t>tablets</a:t>
            </a:r>
            <a:r>
              <a:rPr lang="en-US" sz="1600" dirty="0" smtClean="0">
                <a:solidFill>
                  <a:schemeClr val="accent6"/>
                </a:solidFill>
              </a:rPr>
              <a:t>-</a:t>
            </a:r>
            <a:r>
              <a:rPr lang="hu-HU" sz="1600" dirty="0" smtClean="0">
                <a:solidFill>
                  <a:schemeClr val="accent6"/>
                </a:solidFill>
              </a:rPr>
              <a:t>3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15" y="975211"/>
            <a:ext cx="548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Main features of Microsoft’s Surface </a:t>
            </a:r>
            <a:r>
              <a:rPr lang="hu-HU" sz="1600" dirty="0" smtClean="0">
                <a:solidFill>
                  <a:srgbClr val="FF0000"/>
                </a:solidFill>
              </a:rPr>
              <a:t>Pro </a:t>
            </a:r>
            <a:r>
              <a:rPr lang="en-US" sz="1600" dirty="0" smtClean="0">
                <a:solidFill>
                  <a:srgbClr val="FF0000"/>
                </a:solidFill>
              </a:rPr>
              <a:t>tablet </a:t>
            </a:r>
            <a:r>
              <a:rPr lang="en-US" sz="1600" dirty="0" smtClean="0">
                <a:solidFill>
                  <a:srgbClr val="FF0000"/>
                </a:solidFill>
              </a:rPr>
              <a:t>lines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515" y="2025655"/>
            <a:ext cx="4668400" cy="3158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Microsoft Surface Pr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61" y="1945013"/>
            <a:ext cx="3769909" cy="28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263" y="627063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Windows Surface Pro 3 (8/2014)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64" y="987140"/>
            <a:ext cx="306000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2 </a:t>
            </a:r>
            <a:r>
              <a:rPr lang="en-US" dirty="0"/>
              <a:t>in 1 tablet 12”</a:t>
            </a:r>
          </a:p>
          <a:p>
            <a:r>
              <a:rPr lang="en-US" dirty="0"/>
              <a:t>Aim: Replacing laptops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615" y="527420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laptop [22]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932" y="5274205"/>
            <a:ext cx="2422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Intel’s Surface Pro 3</a:t>
            </a:r>
          </a:p>
          <a:p>
            <a:pPr algn="ctr"/>
            <a:r>
              <a:rPr lang="en-US" sz="1600" dirty="0" smtClean="0"/>
              <a:t> used as a tablet [23]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cdn-seekingalpha.com/uploads/2014/8/7/29943265-14074307073642259-Steve-Guenette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/>
          <a:stretch/>
        </p:blipFill>
        <p:spPr bwMode="auto">
          <a:xfrm>
            <a:off x="1165430" y="1239049"/>
            <a:ext cx="6795755" cy="33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465" y="629165"/>
            <a:ext cx="780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Early financial performance of Microsoft’s Surface business </a:t>
            </a:r>
            <a:r>
              <a:rPr lang="en-US" dirty="0" smtClean="0"/>
              <a:t>[24]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5.2 Microsoft’s response to the mobile boom 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Verdan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6. Conclusions</a:t>
            </a:r>
          </a:p>
        </p:txBody>
      </p:sp>
    </p:spTree>
    <p:extLst>
      <p:ext uri="{BB962C8B-B14F-4D97-AF65-F5344CB8AC3E}">
        <p14:creationId xmlns:p14="http://schemas.microsoft.com/office/powerpoint/2010/main" val="2499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Conclusions 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910" y="638923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6. Conclusions-1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505" y="1043734"/>
            <a:ext cx="4743062" cy="1395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35" y="1434406"/>
            <a:ext cx="2117503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new paradigms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devices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1088740"/>
            <a:ext cx="462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Informatics came into a </a:t>
            </a:r>
            <a:r>
              <a:rPr lang="en-US" sz="1600" dirty="0">
                <a:solidFill>
                  <a:srgbClr val="FF0000"/>
                </a:solidFill>
              </a:rPr>
              <a:t>transitional phase </a:t>
            </a:r>
          </a:p>
        </p:txBody>
      </p:sp>
    </p:spTree>
    <p:extLst>
      <p:ext uri="{BB962C8B-B14F-4D97-AF65-F5344CB8AC3E}">
        <p14:creationId xmlns:p14="http://schemas.microsoft.com/office/powerpoint/2010/main" val="41127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Conclusions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978" y="1023796"/>
            <a:ext cx="894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Established companies </a:t>
            </a:r>
            <a:r>
              <a:rPr lang="en-US" sz="1600" dirty="0" smtClean="0">
                <a:solidFill>
                  <a:srgbClr val="3333FF"/>
                </a:solidFill>
              </a:rPr>
              <a:t>have to </a:t>
            </a:r>
            <a:r>
              <a:rPr lang="en-US" sz="1600" dirty="0" smtClean="0">
                <a:solidFill>
                  <a:srgbClr val="FF0000"/>
                </a:solidFill>
              </a:rPr>
              <a:t>respond early, quick and in an appropriate way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to the new challenges, else…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35" y="1665382"/>
            <a:ext cx="88059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8/2010 Intel acquires </a:t>
            </a:r>
            <a:r>
              <a:rPr lang="en-US" sz="1600" dirty="0" smtClean="0">
                <a:solidFill>
                  <a:srgbClr val="3333FF"/>
                </a:solidFill>
              </a:rPr>
              <a:t>Infineon’s</a:t>
            </a:r>
            <a:r>
              <a:rPr lang="en-US" sz="1600" dirty="0" smtClean="0"/>
              <a:t> (former Siemens) </a:t>
            </a:r>
            <a:r>
              <a:rPr lang="en-US" sz="1600" dirty="0" smtClean="0">
                <a:solidFill>
                  <a:srgbClr val="3333FF"/>
                </a:solidFill>
              </a:rPr>
              <a:t>Wireless Solutions </a:t>
            </a:r>
            <a:r>
              <a:rPr lang="en-US" sz="1600" dirty="0" smtClean="0"/>
              <a:t>business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8/2011 Google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business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</a:t>
            </a:r>
            <a:r>
              <a:rPr lang="en-US" sz="1600" dirty="0" smtClean="0">
                <a:solidFill>
                  <a:srgbClr val="3333FF"/>
                </a:solidFill>
              </a:rPr>
              <a:t>BlackBerry</a:t>
            </a:r>
            <a:r>
              <a:rPr lang="en-US" sz="1600" dirty="0" smtClean="0"/>
              <a:t> lays off 4500 employees (~ 40% of their workforce)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1/2014 Lenovo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  <a:r>
              <a:rPr lang="en-US" sz="1600" dirty="0" smtClean="0"/>
              <a:t> from Google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5/2014 NVIDIA states that they will moving out from the smartphone market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6/2014 Broadcom decides to exit the baseband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491" y="628495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Conclusions-2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409" y="1730326"/>
            <a:ext cx="411984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1/2011 AMD:        </a:t>
            </a:r>
            <a:r>
              <a:rPr lang="en-US" sz="1600" dirty="0" smtClean="0">
                <a:solidFill>
                  <a:srgbClr val="000000"/>
                </a:solidFill>
              </a:rPr>
              <a:t>  Dirk </a:t>
            </a:r>
            <a:r>
              <a:rPr lang="en-US" sz="1600" dirty="0">
                <a:solidFill>
                  <a:srgbClr val="000000"/>
                </a:solidFill>
              </a:rPr>
              <a:t>Meyer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11/2012 Intel:       </a:t>
            </a: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>
                <a:solidFill>
                  <a:srgbClr val="000000"/>
                </a:solidFill>
              </a:rPr>
              <a:t>Paul </a:t>
            </a:r>
            <a:r>
              <a:rPr lang="en-US" sz="1600" dirty="0" err="1">
                <a:solidFill>
                  <a:srgbClr val="000000"/>
                </a:solidFill>
              </a:rPr>
              <a:t>Otellini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8/2013 Microsoft: </a:t>
            </a:r>
            <a:r>
              <a:rPr lang="en-US" sz="1600" dirty="0" smtClean="0">
                <a:solidFill>
                  <a:srgbClr val="000000"/>
                </a:solidFill>
              </a:rPr>
              <a:t>  Steve </a:t>
            </a:r>
            <a:r>
              <a:rPr lang="en-US" sz="1600" dirty="0">
                <a:solidFill>
                  <a:srgbClr val="000000"/>
                </a:solidFill>
              </a:rPr>
              <a:t>Ballmer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15" y="1043735"/>
            <a:ext cx="83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Even the largest IT firms have a hard time to cope with </a:t>
            </a:r>
            <a:r>
              <a:rPr lang="en-US" sz="1600" dirty="0" smtClean="0"/>
              <a:t>as indicated by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3333FF"/>
                </a:solidFill>
              </a:rPr>
              <a:t>resignation </a:t>
            </a:r>
            <a:r>
              <a:rPr lang="en-US" sz="1600" dirty="0">
                <a:solidFill>
                  <a:srgbClr val="3333FF"/>
                </a:solidFill>
              </a:rPr>
              <a:t>of  AMD’s, Intel’s and Microsoft’s </a:t>
            </a:r>
            <a:r>
              <a:rPr lang="en-US" sz="1600" dirty="0" smtClean="0">
                <a:solidFill>
                  <a:srgbClr val="3333FF"/>
                </a:solidFill>
              </a:rPr>
              <a:t>CEOs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Chief Execution Officers</a:t>
            </a:r>
            <a:r>
              <a:rPr lang="en-US" sz="1600" dirty="0" smtClean="0">
                <a:solidFill>
                  <a:srgbClr val="000000"/>
                </a:solidFill>
              </a:rPr>
              <a:t>):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dirty="0" smtClean="0"/>
              <a:t>6. Conclusions (3)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2882035"/>
            <a:ext cx="7740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But it is also an </a:t>
            </a:r>
            <a:r>
              <a:rPr lang="en-US" sz="1600" dirty="0">
                <a:solidFill>
                  <a:srgbClr val="FF0000"/>
                </a:solidFill>
              </a:rPr>
              <a:t>opportunity and challenge </a:t>
            </a:r>
            <a:r>
              <a:rPr lang="en-US" sz="1600" dirty="0">
                <a:solidFill>
                  <a:srgbClr val="3333FF"/>
                </a:solidFill>
              </a:rPr>
              <a:t>for individuals and institutions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to catch up with the progress and make benefit of it.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560" y="63892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Conclusions-3</a:t>
            </a:r>
            <a:endParaRPr lang="en-US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66403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7. References</a:t>
            </a:r>
          </a:p>
        </p:txBody>
      </p:sp>
    </p:spTree>
    <p:extLst>
      <p:ext uri="{BB962C8B-B14F-4D97-AF65-F5344CB8AC3E}">
        <p14:creationId xmlns:p14="http://schemas.microsoft.com/office/powerpoint/2010/main" val="42442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1005760"/>
            <a:ext cx="621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[1]: </a:t>
            </a:r>
            <a:r>
              <a:rPr lang="hu-HU" sz="1400" dirty="0">
                <a:solidFill>
                  <a:srgbClr val="000000"/>
                </a:solidFill>
              </a:rPr>
              <a:t>Bártfai D., Merre felé tartanak a hardverek?, Aug. 22-24 2007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2124203"/>
            <a:ext cx="8603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>
                <a:solidFill>
                  <a:srgbClr val="000000"/>
                </a:solidFill>
              </a:rPr>
              <a:t>AMD 2013 Mobility APU Introduction,</a:t>
            </a:r>
            <a:r>
              <a:rPr lang="hu-HU" dirty="0">
                <a:solidFill>
                  <a:srgbClr val="000000"/>
                </a:solidFill>
              </a:rPr>
              <a:t> May 22 2013,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http://www.slideshare.net/AMD/amd-2013-mobility-apu-introduction-deck-final-for-lp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716347"/>
            <a:ext cx="8297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Frommer</a:t>
            </a:r>
            <a:r>
              <a:rPr lang="hu-HU" dirty="0">
                <a:solidFill>
                  <a:srgbClr val="000000"/>
                </a:solidFill>
              </a:rPr>
              <a:t> D</a:t>
            </a:r>
            <a:r>
              <a:rPr lang="en-US" dirty="0">
                <a:solidFill>
                  <a:srgbClr val="000000"/>
                </a:solidFill>
              </a:rPr>
              <a:t>., CHART OF THE DAY: Smartphone Sales To Beat PC Sales By 2011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Business </a:t>
            </a:r>
            <a:r>
              <a:rPr lang="hu-HU" dirty="0" err="1">
                <a:solidFill>
                  <a:srgbClr val="000000"/>
                </a:solidFill>
              </a:rPr>
              <a:t>Insider</a:t>
            </a:r>
            <a:r>
              <a:rPr lang="hu-HU" dirty="0">
                <a:solidFill>
                  <a:srgbClr val="000000"/>
                </a:solidFill>
              </a:rPr>
              <a:t>, Aug. 21 2009, </a:t>
            </a:r>
            <a:r>
              <a:rPr lang="en-US" dirty="0">
                <a:solidFill>
                  <a:srgbClr val="000000"/>
                </a:solidFill>
              </a:rPr>
              <a:t>http://www.businessinsider.com/chart-of-the-day-</a:t>
            </a:r>
            <a:endParaRPr lang="hu-H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smartphone-sales-to-beat-pc-sales-by-2011-2009-8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3555145"/>
            <a:ext cx="7363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Wikipedia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BlackBerry</a:t>
            </a:r>
            <a:r>
              <a:rPr lang="hu-HU" dirty="0">
                <a:solidFill>
                  <a:srgbClr val="000000"/>
                </a:solidFill>
              </a:rPr>
              <a:t> Pearl, http://en.wikipedia.org/wiki/BlackBerry_Pearl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176213" y="3875931"/>
            <a:ext cx="6702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kern="0" dirty="0" err="1">
                <a:solidFill>
                  <a:srgbClr val="000000"/>
                </a:solidFill>
                <a:cs typeface="Times New Roman" pitchFamily="18" charset="0"/>
              </a:rPr>
              <a:t>Wikipedia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Android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operating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system</a:t>
            </a:r>
            <a:r>
              <a:rPr lang="hu-HU" dirty="0">
                <a:solidFill>
                  <a:srgbClr val="000000"/>
                </a:solidFill>
              </a:rPr>
              <a:t>)</a:t>
            </a:r>
            <a:r>
              <a:rPr lang="hu-HU" kern="0" dirty="0">
                <a:solidFill>
                  <a:srgbClr val="000000"/>
                </a:solidFill>
              </a:rPr>
              <a:t>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         http://en.wikipedia.org/wiki/Android_%28operating_system%29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349071"/>
            <a:ext cx="9204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[2]: </a:t>
            </a:r>
            <a:r>
              <a:rPr lang="hu-HU" sz="1400" dirty="0">
                <a:solidFill>
                  <a:srgbClr val="000000"/>
                </a:solidFill>
              </a:rPr>
              <a:t>Smith S.L</a:t>
            </a:r>
            <a:r>
              <a:rPr lang="en-US" sz="1400" dirty="0">
                <a:solidFill>
                  <a:srgbClr val="000000"/>
                </a:solidFill>
              </a:rPr>
              <a:t>., </a:t>
            </a:r>
            <a:r>
              <a:rPr lang="hu-HU" sz="1400" dirty="0">
                <a:solidFill>
                  <a:srgbClr val="000000"/>
                </a:solidFill>
              </a:rPr>
              <a:t>Intel </a:t>
            </a:r>
            <a:r>
              <a:rPr lang="hu-HU" sz="1400" dirty="0" err="1">
                <a:solidFill>
                  <a:srgbClr val="000000"/>
                </a:solidFill>
              </a:rPr>
              <a:t>Strategy</a:t>
            </a:r>
            <a:r>
              <a:rPr lang="hu-HU" sz="1400" dirty="0">
                <a:solidFill>
                  <a:srgbClr val="000000"/>
                </a:solidFill>
              </a:rPr>
              <a:t> &amp;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Update, </a:t>
            </a:r>
            <a:r>
              <a:rPr lang="hu-HU" sz="1400" dirty="0" err="1">
                <a:solidFill>
                  <a:srgbClr val="000000"/>
                </a:solidFill>
              </a:rPr>
              <a:t>Barclays</a:t>
            </a:r>
            <a:r>
              <a:rPr lang="hu-HU" sz="1400" dirty="0">
                <a:solidFill>
                  <a:srgbClr val="000000"/>
                </a:solidFill>
              </a:rPr>
              <a:t> Capital Global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Conf</a:t>
            </a:r>
            <a:r>
              <a:rPr lang="hu-HU" sz="1400" dirty="0">
                <a:solidFill>
                  <a:srgbClr val="000000"/>
                </a:solidFill>
              </a:rPr>
              <a:t>.,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Dec. 2011, http://files.shareholder.com/downloads/INTC/1576180143x0x526852/c9868a3a-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494e-4506-bcc6-a631aca1fd75/Steve%20Smith%20Barclays%20Dec%202011.pdf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174625" y="4443371"/>
            <a:ext cx="9036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Ciufo</a:t>
            </a:r>
            <a:r>
              <a:rPr lang="hu-HU" dirty="0">
                <a:solidFill>
                  <a:srgbClr val="000000"/>
                </a:solidFill>
              </a:rPr>
              <a:t> C.A., </a:t>
            </a:r>
            <a:r>
              <a:rPr lang="en-US" dirty="0" err="1">
                <a:solidFill>
                  <a:srgbClr val="000000"/>
                </a:solidFill>
              </a:rPr>
              <a:t>Tizen</a:t>
            </a:r>
            <a:r>
              <a:rPr lang="en-US" dirty="0">
                <a:solidFill>
                  <a:srgbClr val="000000"/>
                </a:solidFill>
              </a:rPr>
              <a:t> OS for Smartphones – Intel’s Biggest Bet Yet</a:t>
            </a:r>
            <a:r>
              <a:rPr lang="hu-HU" dirty="0">
                <a:solidFill>
                  <a:srgbClr val="000000"/>
                </a:solidFill>
              </a:rPr>
              <a:t>, Jan. 4 2013,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http://eecatalog.com/caciufo/2013/01/04/samsung-hedges-apple-google-bets-with-intels-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html5-based-tizen/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209500"/>
            <a:ext cx="8050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Introduction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Next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Generation</a:t>
            </a:r>
            <a:r>
              <a:rPr lang="hu-HU" dirty="0">
                <a:solidFill>
                  <a:srgbClr val="000000"/>
                </a:solidFill>
              </a:rPr>
              <a:t> Intel Atom </a:t>
            </a:r>
            <a:r>
              <a:rPr lang="hu-HU" dirty="0" err="1">
                <a:solidFill>
                  <a:srgbClr val="000000"/>
                </a:solidFill>
              </a:rPr>
              <a:t>Processor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Oak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Trail</a:t>
            </a:r>
            <a:r>
              <a:rPr lang="hu-HU" dirty="0">
                <a:solidFill>
                  <a:srgbClr val="000000"/>
                </a:solidFill>
              </a:rPr>
              <a:t> Z670, 4/2011,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http://newsroom.intel.com/docs/DOC-1976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1115" y="5800337"/>
            <a:ext cx="8404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[9]: </a:t>
            </a:r>
            <a:r>
              <a:rPr lang="en-US" dirty="0">
                <a:solidFill>
                  <a:srgbClr val="000000"/>
                </a:solidFill>
              </a:rPr>
              <a:t>Apple Maintains 48 Percent Share of Global Branded Tablet Shipments in Q1 2013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         </a:t>
            </a:r>
            <a:r>
              <a:rPr lang="hu-HU" dirty="0" err="1">
                <a:solidFill>
                  <a:srgbClr val="000000"/>
                </a:solidFill>
              </a:rPr>
              <a:t>Strategy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Analytics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April</a:t>
            </a:r>
            <a:r>
              <a:rPr lang="hu-HU" dirty="0">
                <a:solidFill>
                  <a:srgbClr val="000000"/>
                </a:solidFill>
              </a:rPr>
              <a:t> 25 2013, Boston,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http://www.strategyanalytics.com/default.aspx?mod=pressreleaseviewer&amp;a0=5351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29" y="616409"/>
            <a:ext cx="176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7. References</a:t>
            </a:r>
          </a:p>
        </p:txBody>
      </p:sp>
    </p:spTree>
    <p:extLst>
      <p:ext uri="{BB962C8B-B14F-4D97-AF65-F5344CB8AC3E}">
        <p14:creationId xmlns:p14="http://schemas.microsoft.com/office/powerpoint/2010/main" val="31452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498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[10]: </a:t>
            </a:r>
            <a:r>
              <a:rPr lang="hu-HU" sz="1400" dirty="0" err="1">
                <a:solidFill>
                  <a:srgbClr val="000000"/>
                </a:solidFill>
              </a:rPr>
              <a:t>Goto</a:t>
            </a:r>
            <a:r>
              <a:rPr lang="hu-HU" sz="1400" dirty="0">
                <a:solidFill>
                  <a:srgbClr val="000000"/>
                </a:solidFill>
              </a:rPr>
              <a:t> H., ARM </a:t>
            </a:r>
            <a:r>
              <a:rPr lang="hu-HU" sz="1400" dirty="0" err="1">
                <a:solidFill>
                  <a:srgbClr val="000000"/>
                </a:solidFill>
              </a:rPr>
              <a:t>Cortex</a:t>
            </a:r>
            <a:r>
              <a:rPr lang="hu-HU" sz="1400" dirty="0">
                <a:solidFill>
                  <a:srgbClr val="000000"/>
                </a:solidFill>
              </a:rPr>
              <a:t> – A </a:t>
            </a:r>
            <a:r>
              <a:rPr lang="hu-HU" sz="1400" dirty="0" err="1">
                <a:solidFill>
                  <a:srgbClr val="000000"/>
                </a:solidFill>
              </a:rPr>
              <a:t>Family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Architecture</a:t>
            </a:r>
            <a:r>
              <a:rPr lang="hu-HU" sz="1400" dirty="0">
                <a:solidFill>
                  <a:srgbClr val="000000"/>
                </a:solidFill>
              </a:rPr>
              <a:t>, 2010,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</a:t>
            </a:r>
            <a:r>
              <a:rPr lang="en-US" sz="1400" dirty="0">
                <a:solidFill>
                  <a:srgbClr val="000000"/>
                </a:solidFill>
              </a:rPr>
              <a:t>http://pc.watch.impress.co.jp/video/pcw/docs/423/409/p1.pdf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. References </a:t>
            </a:r>
            <a:r>
              <a:rPr lang="en-US" dirty="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66525"/>
            <a:ext cx="52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[12]: Wikipedia, </a:t>
            </a:r>
            <a:r>
              <a:rPr lang="en-US" dirty="0" err="1" smtClean="0">
                <a:solidFill>
                  <a:srgbClr val="000000"/>
                </a:solidFill>
              </a:rPr>
              <a:t>iPad</a:t>
            </a:r>
            <a:r>
              <a:rPr lang="en-US" dirty="0" smtClean="0">
                <a:solidFill>
                  <a:srgbClr val="000000"/>
                </a:solidFill>
              </a:rPr>
              <a:t>, http://en.wikipedia.org/wiki/IPad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256060"/>
            <a:ext cx="9204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[11]: </a:t>
            </a:r>
            <a:r>
              <a:rPr lang="hu-HU" sz="1400" dirty="0" err="1">
                <a:solidFill>
                  <a:srgbClr val="000000"/>
                </a:solidFill>
              </a:rPr>
              <a:t>Eul</a:t>
            </a:r>
            <a:r>
              <a:rPr lang="hu-HU" sz="1400" dirty="0">
                <a:solidFill>
                  <a:srgbClr val="000000"/>
                </a:solidFill>
              </a:rPr>
              <a:t> H., Bell M., Mobile </a:t>
            </a:r>
            <a:r>
              <a:rPr lang="hu-HU" sz="1400" dirty="0" err="1">
                <a:solidFill>
                  <a:srgbClr val="000000"/>
                </a:solidFill>
              </a:rPr>
              <a:t>at</a:t>
            </a:r>
            <a:r>
              <a:rPr lang="hu-HU" sz="1400" dirty="0">
                <a:solidFill>
                  <a:srgbClr val="000000"/>
                </a:solidFill>
              </a:rPr>
              <a:t> Intel, </a:t>
            </a:r>
            <a:r>
              <a:rPr lang="hu-HU" sz="1400" dirty="0" err="1">
                <a:solidFill>
                  <a:srgbClr val="000000"/>
                </a:solidFill>
              </a:rPr>
              <a:t>Investor</a:t>
            </a:r>
            <a:r>
              <a:rPr lang="hu-HU" sz="1400" dirty="0">
                <a:solidFill>
                  <a:srgbClr val="000000"/>
                </a:solidFill>
              </a:rPr>
              <a:t> Meeting 2012,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http://www.cnx-software.com/pdf/Intel_2012/2012_Intel_Investor_Meeting_Eul_Bell.pdf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213" y="2225806"/>
            <a:ext cx="8707577" cy="3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[13]: </a:t>
            </a:r>
            <a:r>
              <a:rPr lang="hu-HU" dirty="0" err="1" smtClean="0">
                <a:solidFill>
                  <a:srgbClr val="000000"/>
                </a:solidFill>
              </a:rPr>
              <a:t>Tablet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Next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Generation</a:t>
            </a:r>
            <a:r>
              <a:rPr lang="hu-HU" dirty="0" smtClean="0">
                <a:solidFill>
                  <a:srgbClr val="000000"/>
                </a:solidFill>
              </a:rPr>
              <a:t> Intel Atom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and Microsoft Windows 8,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IDF 2012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4625" y="2753925"/>
            <a:ext cx="924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[14]: </a:t>
            </a:r>
            <a:r>
              <a:rPr lang="hu-HU" dirty="0" smtClean="0">
                <a:solidFill>
                  <a:srgbClr val="000000"/>
                </a:solidFill>
              </a:rPr>
              <a:t>The $15.3 </a:t>
            </a:r>
            <a:r>
              <a:rPr lang="hu-HU" dirty="0" err="1" smtClean="0">
                <a:solidFill>
                  <a:srgbClr val="000000"/>
                </a:solidFill>
              </a:rPr>
              <a:t>Billion</a:t>
            </a:r>
            <a:r>
              <a:rPr lang="hu-HU" dirty="0" smtClean="0">
                <a:solidFill>
                  <a:srgbClr val="000000"/>
                </a:solidFill>
              </a:rPr>
              <a:t> Server Market – </a:t>
            </a:r>
            <a:r>
              <a:rPr lang="hu-HU" dirty="0" err="1" smtClean="0">
                <a:solidFill>
                  <a:srgbClr val="000000"/>
                </a:solidFill>
              </a:rPr>
              <a:t>Surprisingly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Buoyant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Q1 2012, IT </a:t>
            </a:r>
            <a:r>
              <a:rPr lang="hu-HU" dirty="0" err="1" smtClean="0">
                <a:solidFill>
                  <a:srgbClr val="000000"/>
                </a:solidFill>
              </a:rPr>
              <a:t>Candor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3 2012,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http://www.itcandor.com/server-q112/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6213" y="3327311"/>
            <a:ext cx="8946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[15]: </a:t>
            </a:r>
            <a:r>
              <a:rPr lang="hu-HU" dirty="0" err="1" smtClean="0">
                <a:solidFill>
                  <a:srgbClr val="000000"/>
                </a:solidFill>
              </a:rPr>
              <a:t>Shah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Intel Loses Laptop Chip Market Share to AMD in </a:t>
            </a:r>
            <a:r>
              <a:rPr lang="en-US" dirty="0" smtClean="0">
                <a:solidFill>
                  <a:srgbClr val="000000"/>
                </a:solidFill>
              </a:rPr>
              <a:t>Q3</a:t>
            </a:r>
            <a:r>
              <a:rPr lang="hu-HU" dirty="0" smtClean="0">
                <a:solidFill>
                  <a:srgbClr val="000000"/>
                </a:solidFill>
              </a:rPr>
              <a:t>, PC World, Nov.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://www.pcworld.com/article/243114/intel_loses_laptop_chip_market_share_to_amd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_q3.html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213" y="4170750"/>
            <a:ext cx="8260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[16]: </a:t>
            </a:r>
            <a:r>
              <a:rPr lang="hu-HU" kern="0" dirty="0" err="1" smtClean="0">
                <a:solidFill>
                  <a:srgbClr val="000000"/>
                </a:solidFill>
                <a:cs typeface="Times New Roman" pitchFamily="18" charset="0"/>
              </a:rPr>
              <a:t>Perry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D., </a:t>
            </a:r>
            <a:r>
              <a:rPr lang="en-US" dirty="0">
                <a:solidFill>
                  <a:srgbClr val="000000"/>
                </a:solidFill>
              </a:rPr>
              <a:t>AMD Steals Market Share From </a:t>
            </a:r>
            <a:r>
              <a:rPr lang="en-US" dirty="0" smtClean="0">
                <a:solidFill>
                  <a:srgbClr val="000000"/>
                </a:solidFill>
              </a:rPr>
              <a:t>Intel</a:t>
            </a:r>
            <a:r>
              <a:rPr lang="hu-HU" kern="0" dirty="0" smtClean="0">
                <a:solidFill>
                  <a:srgbClr val="000000"/>
                </a:solidFill>
              </a:rPr>
              <a:t>, Tom’s Hardware, </a:t>
            </a:r>
            <a:r>
              <a:rPr lang="hu-HU" kern="0" dirty="0" err="1" smtClean="0">
                <a:solidFill>
                  <a:srgbClr val="000000"/>
                </a:solidFill>
              </a:rPr>
              <a:t>March</a:t>
            </a:r>
            <a:r>
              <a:rPr lang="hu-HU" kern="0" dirty="0" smtClean="0">
                <a:solidFill>
                  <a:srgbClr val="000000"/>
                </a:solidFill>
              </a:rPr>
              <a:t> 16 2012,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http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://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www.tomshardware.com/news/amd-intel-cpu-processor,15041.html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7465" y="4779729"/>
            <a:ext cx="89615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[17]: </a:t>
            </a:r>
            <a:r>
              <a:rPr lang="hu-HU" dirty="0" err="1" smtClean="0">
                <a:solidFill>
                  <a:srgbClr val="000000"/>
                </a:solidFill>
              </a:rPr>
              <a:t>Shilov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AMD Shows Off Opteron "</a:t>
            </a:r>
            <a:r>
              <a:rPr lang="en-US" dirty="0" err="1">
                <a:solidFill>
                  <a:srgbClr val="000000"/>
                </a:solidFill>
              </a:rPr>
              <a:t>Interlagos</a:t>
            </a:r>
            <a:r>
              <a:rPr lang="en-US" dirty="0">
                <a:solidFill>
                  <a:srgbClr val="000000"/>
                </a:solidFill>
              </a:rPr>
              <a:t>" Again: No Performance Benchmarks, 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Design Wins, No Launch Date </a:t>
            </a:r>
            <a:r>
              <a:rPr lang="en-US" dirty="0" smtClean="0">
                <a:solidFill>
                  <a:srgbClr val="000000"/>
                </a:solidFill>
              </a:rPr>
              <a:t>Announced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Xbit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Labs</a:t>
            </a:r>
            <a:r>
              <a:rPr lang="hu-HU" dirty="0" smtClean="0">
                <a:solidFill>
                  <a:srgbClr val="000000"/>
                </a:solidFill>
              </a:rPr>
              <a:t>, Aug.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http://www.xbitlabs.com/news/cpu/display/20110803103016_AMD_Shows_Off_Opteron_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Interlagos</a:t>
            </a:r>
            <a:r>
              <a:rPr lang="hu-HU" dirty="0" smtClean="0">
                <a:solidFill>
                  <a:srgbClr val="000000"/>
                </a:solidFill>
              </a:rPr>
              <a:t>_Again_No_Performance_</a:t>
            </a:r>
            <a:r>
              <a:rPr lang="hu-HU" dirty="0" err="1" smtClean="0">
                <a:solidFill>
                  <a:srgbClr val="000000"/>
                </a:solidFill>
              </a:rPr>
              <a:t>Benchmarks</a:t>
            </a:r>
            <a:r>
              <a:rPr lang="hu-HU" dirty="0" smtClean="0">
                <a:solidFill>
                  <a:srgbClr val="000000"/>
                </a:solidFill>
              </a:rPr>
              <a:t>_No_Design_</a:t>
            </a:r>
            <a:r>
              <a:rPr lang="hu-HU" dirty="0" err="1" smtClean="0">
                <a:solidFill>
                  <a:srgbClr val="000000"/>
                </a:solidFill>
              </a:rPr>
              <a:t>Wins</a:t>
            </a:r>
            <a:r>
              <a:rPr lang="hu-HU" dirty="0" smtClean="0">
                <a:solidFill>
                  <a:srgbClr val="000000"/>
                </a:solidFill>
              </a:rPr>
              <a:t>_No_</a:t>
            </a:r>
            <a:r>
              <a:rPr lang="hu-HU" dirty="0" err="1" smtClean="0">
                <a:solidFill>
                  <a:srgbClr val="000000"/>
                </a:solidFill>
              </a:rPr>
              <a:t>Launch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Date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Announced.html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994285"/>
            <a:ext cx="8779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[18</a:t>
            </a:r>
            <a:r>
              <a:rPr lang="en-US" dirty="0">
                <a:solidFill>
                  <a:srgbClr val="000000"/>
                </a:solidFill>
              </a:rPr>
              <a:t>]: Arthur C., PC business still waning as Microsoft's Windows 8 fails to lift </a:t>
            </a:r>
            <a:r>
              <a:rPr lang="en-US" dirty="0" smtClean="0">
                <a:solidFill>
                  <a:srgbClr val="000000"/>
                </a:solidFill>
              </a:rPr>
              <a:t>it, </a:t>
            </a:r>
            <a:r>
              <a:rPr lang="en-US" dirty="0"/>
              <a:t>11 July </a:t>
            </a:r>
            <a:r>
              <a:rPr lang="en-US" dirty="0" smtClean="0"/>
              <a:t>2013,</a:t>
            </a:r>
          </a:p>
          <a:p>
            <a:r>
              <a:rPr lang="en-US" dirty="0"/>
              <a:t> </a:t>
            </a:r>
            <a:r>
              <a:rPr lang="en-US" dirty="0" smtClean="0"/>
              <a:t>         http</a:t>
            </a:r>
            <a:r>
              <a:rPr lang="en-US" dirty="0"/>
              <a:t>://www.theguardian.com/technology/2013/jul/11/pc-business-microsoft-windows-8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73665</TotalTime>
  <Words>7083</Words>
  <Application>Microsoft Office PowerPoint</Application>
  <PresentationFormat>On-screen Show (4:3)</PresentationFormat>
  <Paragraphs>1330</Paragraphs>
  <Slides>105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105</vt:i4>
      </vt:variant>
    </vt:vector>
  </HeadingPairs>
  <TitlesOfParts>
    <vt:vector size="117" baseType="lpstr">
      <vt:lpstr>Arial</vt:lpstr>
      <vt:lpstr>Calibri</vt:lpstr>
      <vt:lpstr>Garamond</vt:lpstr>
      <vt:lpstr>Symbol</vt:lpstr>
      <vt:lpstr>Times New Roman</vt:lpstr>
      <vt:lpstr>Verdana</vt:lpstr>
      <vt:lpstr>Wingdings</vt:lpstr>
      <vt:lpstr>3_Default Design</vt:lpstr>
      <vt:lpstr>1_Level</vt:lpstr>
      <vt:lpstr>2_Level</vt:lpstr>
      <vt:lpstr>3_Level</vt:lpstr>
      <vt:lpstr>6_Default Design</vt:lpstr>
      <vt:lpstr>PowerPoint Presentation</vt:lpstr>
      <vt:lpstr>PowerPoint Presentation</vt:lpstr>
      <vt:lpstr>PowerPoint Presentation</vt:lpstr>
      <vt:lpstr> 1. The traditional computer market (1) </vt:lpstr>
      <vt:lpstr>1. The traditional computer market (2)</vt:lpstr>
      <vt:lpstr> 1. The traditional computer market (3) </vt:lpstr>
      <vt:lpstr> 1. The traditional computer market (4) </vt:lpstr>
      <vt:lpstr> 1. The traditional computer market (5) </vt:lpstr>
      <vt:lpstr>1. The traditional computer market (6)</vt:lpstr>
      <vt:lpstr> 1. The traditional computer market (7) </vt:lpstr>
      <vt:lpstr>1. The traditional computer market (8)</vt:lpstr>
      <vt:lpstr> 1. The traditional computer market (9) </vt:lpstr>
      <vt:lpstr>PowerPoint Presentation</vt:lpstr>
      <vt:lpstr> 2. Emergence and spread of smartphones (1) </vt:lpstr>
      <vt:lpstr>2. Emergence and spread of smartphones (2)</vt:lpstr>
      <vt:lpstr>2. Emergence and spread of smartphones (3)</vt:lpstr>
      <vt:lpstr>2. Emergence and spread of smartphones (4)</vt:lpstr>
      <vt:lpstr>2. Emergence and spread of smartphones (5)</vt:lpstr>
      <vt:lpstr>2. Emergence and spread of smartphones (6)</vt:lpstr>
      <vt:lpstr>2. Emergence and spread of smartphones (7)</vt:lpstr>
      <vt:lpstr>2. Emergence and spread of smartphones (8)</vt:lpstr>
      <vt:lpstr>2. Emergence and spread of smartphones (9)</vt:lpstr>
      <vt:lpstr>2. Emergence and spread of smartphones (10)</vt:lpstr>
      <vt:lpstr>2. Emergence and spread of smartphones (11)</vt:lpstr>
      <vt:lpstr>2. Emergence and spread of smartphones (12)</vt:lpstr>
      <vt:lpstr>2. Emergence and spread of smartphones (13)</vt:lpstr>
      <vt:lpstr>2. Emergence and spread of smartphones (14)</vt:lpstr>
      <vt:lpstr>2. Emergence and spread of smartphones (15)</vt:lpstr>
      <vt:lpstr>2. Emergence and spread of smartphones (16)</vt:lpstr>
      <vt:lpstr>2. Emergence and spread of smartphones (17)</vt:lpstr>
      <vt:lpstr>2. Emergence and spread of smartphones (18)</vt:lpstr>
      <vt:lpstr>2. Emergence and spread of smartphones (19)</vt:lpstr>
      <vt:lpstr>2. Emergence and spread of smartphones (20)</vt:lpstr>
      <vt:lpstr>PowerPoint Presentation</vt:lpstr>
      <vt:lpstr>3. Emergence and spread of tablets (1)</vt:lpstr>
      <vt:lpstr>3. Emergence and spread of tablets (2)</vt:lpstr>
      <vt:lpstr>3. Emergence and spread of tablets (3)</vt:lpstr>
      <vt:lpstr>3. Emergence and spread of tablets (4)</vt:lpstr>
      <vt:lpstr>3. Emergence and spread of tablets (5)</vt:lpstr>
      <vt:lpstr>3. Emergence and spread of tablets (6)</vt:lpstr>
      <vt:lpstr>3. Emergence and spread of tablets (7)</vt:lpstr>
      <vt:lpstr>3. Emergence and spread of tablets (8)</vt:lpstr>
      <vt:lpstr>3. Emergence and spread of tablets (9)</vt:lpstr>
      <vt:lpstr>3. Emergence and spread of tablets (10)</vt:lpstr>
      <vt:lpstr>3. Emergence and spread of tablets (11)</vt:lpstr>
      <vt:lpstr>PowerPoint Presentation</vt:lpstr>
      <vt:lpstr>4. Key requirement of mobile devices (tablets, smartphones)</vt:lpstr>
      <vt:lpstr>PowerPoint Presentation</vt:lpstr>
      <vt:lpstr>4.1 Low power operation (1)</vt:lpstr>
      <vt:lpstr>4.1 Low power operation (2)</vt:lpstr>
      <vt:lpstr>4.1 Low power operation (3)</vt:lpstr>
      <vt:lpstr>4.1 Low power operation (4)</vt:lpstr>
      <vt:lpstr>4.1 Low power operation (5)</vt:lpstr>
      <vt:lpstr>4.1 Low power operation (6)</vt:lpstr>
      <vt:lpstr>4.1 Low power operation (7)</vt:lpstr>
      <vt:lpstr>4.1 Low power operation (7a)</vt:lpstr>
      <vt:lpstr>4.1 Low power operation (8)</vt:lpstr>
      <vt:lpstr>4.1 Low power operation (9)</vt:lpstr>
      <vt:lpstr>4.1 Low power operation (10)</vt:lpstr>
      <vt:lpstr>4.1 Low power operation (11)</vt:lpstr>
      <vt:lpstr>4.1 Low power operation (12)</vt:lpstr>
      <vt:lpstr>4.1 Low power operation (13)</vt:lpstr>
      <vt:lpstr>4.1 Low power operation (14)</vt:lpstr>
      <vt:lpstr>PowerPoint Presentation</vt:lpstr>
      <vt:lpstr>4.2 Connectivity (1)</vt:lpstr>
      <vt:lpstr>4.2 Connectivity (2)</vt:lpstr>
      <vt:lpstr>4.2 Connectivity (3)</vt:lpstr>
      <vt:lpstr>4.2 Connectivity (4)</vt:lpstr>
      <vt:lpstr>4.2 Connectivity (5)</vt:lpstr>
      <vt:lpstr>4.2 Connectivity (6)</vt:lpstr>
      <vt:lpstr>4.2 Connectivity (7)</vt:lpstr>
      <vt:lpstr>4.2 Connectivity (8)</vt:lpstr>
      <vt:lpstr>PowerPoint Presentation</vt:lpstr>
      <vt:lpstr>PowerPoint Presentation</vt:lpstr>
      <vt:lpstr> 5.1 Intel’s and AMD’s response to the mobile boom (1) </vt:lpstr>
      <vt:lpstr> 5.1 Intel’s and AMD’s response to the mobile boom (2)  (1)</vt:lpstr>
      <vt:lpstr> 5.1 Intel’s and AMD’s response to the mobile boom (3) </vt:lpstr>
      <vt:lpstr> 5.1 Intel’s and AMD’s response to the mobile boom (4) </vt:lpstr>
      <vt:lpstr> 5.1 Intel’s and AMD’s response to the mobile boom (5) </vt:lpstr>
      <vt:lpstr>5.1 Intel’s and AMD’s response to the mobile boom (6)</vt:lpstr>
      <vt:lpstr>5.1 Intel’s and AMD’s response to the mobile boom (7)</vt:lpstr>
      <vt:lpstr> 5.1 Intel’s and AMD’s response to the mobile boom (8) </vt:lpstr>
      <vt:lpstr> 5.1 Intel’s and AMD’s response to the mobile boom (9) </vt:lpstr>
      <vt:lpstr>PowerPoint Presentation</vt:lpstr>
      <vt:lpstr> 5.2 Microsoft’s response to the mobile boom (1) </vt:lpstr>
      <vt:lpstr> 5.2 Microsoft’s response to the mobile boom (2) </vt:lpstr>
      <vt:lpstr> 5.2 Microsoft’s response to the mobile boom (3) </vt:lpstr>
      <vt:lpstr>5.2 Microsoft’s response to the mobile boom (4)</vt:lpstr>
      <vt:lpstr> 5.2 Microsoft’s response to the mobile boom (5) </vt:lpstr>
      <vt:lpstr> 5.2 Microsoft’s response to the mobile boom (6) </vt:lpstr>
      <vt:lpstr> 5.2 Microsoft’s response to the mobile boom (7) </vt:lpstr>
      <vt:lpstr> 5.2 Microsoft’s response to the mobile boom (8) </vt:lpstr>
      <vt:lpstr>PowerPoint Presentation</vt:lpstr>
      <vt:lpstr>6. Conclusions (1)</vt:lpstr>
      <vt:lpstr>6. Conclusions (2)</vt:lpstr>
      <vt:lpstr>6. Conclusions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847</cp:revision>
  <cp:lastPrinted>2014-12-11T07:55:08Z</cp:lastPrinted>
  <dcterms:created xsi:type="dcterms:W3CDTF">2013-08-31T03:20:32Z</dcterms:created>
  <dcterms:modified xsi:type="dcterms:W3CDTF">2015-11-18T06:38:16Z</dcterms:modified>
</cp:coreProperties>
</file>