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3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872F1-03BC-4E3E-83AF-5C483139D97B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102B4-EAEC-45C5-BED5-94ED82052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8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B784C-0CE6-4D47-8F52-8DBE4E85EE7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866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B79A414-E239-4197-9C72-BE7E2F0B3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8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F286BB-3F6F-42E1-A81B-B15123850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2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8D7AB8CC-E3BB-4996-AEFA-356CB70AC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74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BBE1E43-4B64-4081-B5EC-220B08B76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28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73FE5-D902-46D2-B81E-D30B1B136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92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6E968-35E0-4B35-93A0-B15D0E853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47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B5FFC-FA84-4AEA-89BC-1D553877B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60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47D0E-16C3-4DAF-96FF-5E1C947BE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59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90EC1-472F-4BAD-8ECB-5423D333F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80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  <a:solidFill>
            <a:srgbClr val="0000FF"/>
          </a:solidFill>
        </p:spPr>
        <p:txBody>
          <a:bodyPr/>
          <a:lstStyle>
            <a:lvl1pPr algn="ctr">
              <a:defRPr sz="1800">
                <a:latin typeface="+mn-lt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72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2071-DB06-4AA1-83C1-2DED61C5B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1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40BE07-A114-4229-A434-81848DB19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26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41734-B569-4339-B0D1-FF3E7241C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31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5D4C2-91AB-4B86-88E5-12CA82A29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02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87231-833E-45D8-9B6D-EA572D4A8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03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68057-C9E1-4654-A59A-099A3AF35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76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CC148-84BA-4689-B465-D20516F99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2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93FAE26-13E2-4ED6-8BE1-7D8B1014A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87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EAFF025-74C9-4082-A1D8-BF8069E86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56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125382A-3DF0-4797-BE0F-445E10A4F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4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1B349859-308B-44EF-A27B-55BF25424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2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68BD18B-46BE-49D5-8E30-1AECAEBD1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26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79B6EA3-FDDD-438E-9163-541F1F5CE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3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4A9BE35-29C3-4B97-839D-9DE43E662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24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6F7CB5-7D1B-420E-9AC6-03B292490C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47DF1A-9F14-4ECB-A856-F82C4AE6D1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images.anandtech.com/doci/9193/RiscVsx86.png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79425" y="3498850"/>
            <a:ext cx="8150225" cy="2760663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altLang="en-US" smtClean="0">
                <a:solidFill>
                  <a:schemeClr val="bg1"/>
                </a:solidFill>
                <a:latin typeface="Verdana" pitchFamily="34" charset="0"/>
              </a:rPr>
              <a:t>Dezső Sima</a:t>
            </a:r>
            <a:endParaRPr lang="hu-HU" altLang="en-US" smtClean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582738"/>
            <a:ext cx="9144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The world market of processors</a:t>
            </a:r>
            <a:endParaRPr lang="hu-HU" altLang="en-US" sz="4000" dirty="0">
              <a:solidFill>
                <a:srgbClr val="FF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104555" y="6208713"/>
            <a:ext cx="288091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Aft>
                <a:spcPct val="55000"/>
              </a:spcAft>
              <a:buFontTx/>
              <a:buNone/>
            </a:pPr>
            <a:r>
              <a:rPr lang="en-US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September </a:t>
            </a:r>
            <a:r>
              <a:rPr lang="hu-HU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20</a:t>
            </a:r>
            <a:r>
              <a:rPr lang="en-US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15</a:t>
            </a:r>
            <a:r>
              <a:rPr lang="hu-HU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</a:t>
            </a:r>
            <a:endParaRPr lang="en-US" altLang="en-US" sz="1600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3500" y="5543550"/>
            <a:ext cx="899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err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Vers</a:t>
            </a: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1.0</a:t>
            </a:r>
            <a:endParaRPr lang="en-US" altLang="en-US" sz="18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87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</a:t>
            </a:r>
            <a:r>
              <a:rPr lang="en-US" dirty="0"/>
              <a:t>The processor war induced by the mobile boom </a:t>
            </a:r>
            <a:r>
              <a:rPr lang="hu-HU" dirty="0"/>
              <a:t>(</a:t>
            </a:r>
            <a:r>
              <a:rPr lang="hu-HU" dirty="0" smtClean="0"/>
              <a:t>1</a:t>
            </a:r>
            <a:r>
              <a:rPr lang="en-US" dirty="0" smtClean="0"/>
              <a:t>0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8913" y="625990"/>
            <a:ext cx="6939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Intel’s share in tablet application processors </a:t>
            </a:r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hu-HU" dirty="0">
                <a:solidFill>
                  <a:srgbClr val="000000"/>
                </a:solidFill>
              </a:rPr>
              <a:t>8</a:t>
            </a:r>
            <a:r>
              <a:rPr lang="en-US" dirty="0">
                <a:solidFill>
                  <a:srgbClr val="000000"/>
                </a:solidFill>
              </a:rPr>
              <a:t>], [</a:t>
            </a:r>
            <a:r>
              <a:rPr lang="hu-HU" dirty="0">
                <a:solidFill>
                  <a:srgbClr val="000000"/>
                </a:solidFill>
              </a:rPr>
              <a:t>9</a:t>
            </a:r>
            <a:r>
              <a:rPr lang="en-US" dirty="0">
                <a:solidFill>
                  <a:srgbClr val="000000"/>
                </a:solidFill>
              </a:rPr>
              <a:t>], [20]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510" y="998730"/>
            <a:ext cx="336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Intel’s subsidies for OEMs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001" y="1313765"/>
            <a:ext cx="82894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Over the past four years Intel pays </a:t>
            </a:r>
            <a:r>
              <a:rPr lang="en-US" sz="1600" dirty="0">
                <a:solidFill>
                  <a:srgbClr val="FF0000"/>
                </a:solidFill>
              </a:rPr>
              <a:t>significant subsidies </a:t>
            </a:r>
            <a:r>
              <a:rPr lang="en-US" sz="1600" dirty="0">
                <a:solidFill>
                  <a:srgbClr val="000000"/>
                </a:solidFill>
              </a:rPr>
              <a:t>(~ 50 $/tablet) </a:t>
            </a:r>
            <a:r>
              <a:rPr lang="en-US" sz="1600" dirty="0">
                <a:solidFill>
                  <a:srgbClr val="0070C0"/>
                </a:solidFill>
              </a:rPr>
              <a:t>to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    netbook and tablet manufacturers </a:t>
            </a:r>
            <a:r>
              <a:rPr lang="en-US" sz="1600" dirty="0">
                <a:solidFill>
                  <a:srgbClr val="000000"/>
                </a:solidFill>
              </a:rPr>
              <a:t>to switch from ARM based processors to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    x86 Atom processors.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863" y="2438890"/>
            <a:ext cx="8771953" cy="1166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In 2014 Intel achieved the </a:t>
            </a:r>
            <a:r>
              <a:rPr lang="en-US" sz="1600" dirty="0">
                <a:solidFill>
                  <a:srgbClr val="0070C0"/>
                </a:solidFill>
              </a:rPr>
              <a:t>2. place in the worldwide market share in</a:t>
            </a:r>
          </a:p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      tablet application processors</a:t>
            </a:r>
            <a:r>
              <a:rPr lang="en-US" sz="1600" dirty="0">
                <a:solidFill>
                  <a:srgbClr val="000000"/>
                </a:solidFill>
              </a:rPr>
              <a:t> (regarding revenues).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In two years Intel mobile division </a:t>
            </a:r>
            <a:r>
              <a:rPr lang="en-US" sz="1600" dirty="0">
                <a:solidFill>
                  <a:srgbClr val="0070C0"/>
                </a:solidFill>
              </a:rPr>
              <a:t>has lost 7 billion $.</a:t>
            </a: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According to industry sources for 2015 Intel will stop paying subsidies for OEMs.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515" y="2114563"/>
            <a:ext cx="1018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Results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7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</a:t>
            </a:r>
            <a:r>
              <a:rPr lang="en-US" dirty="0"/>
              <a:t>The processor war induced by the mobile boom </a:t>
            </a:r>
            <a:r>
              <a:rPr lang="hu-HU" dirty="0" smtClean="0"/>
              <a:t>(</a:t>
            </a:r>
            <a:r>
              <a:rPr lang="en-US" dirty="0" smtClean="0"/>
              <a:t>2</a:t>
            </a:r>
            <a:r>
              <a:rPr lang="hu-HU" dirty="0" smtClean="0"/>
              <a:t>)</a:t>
            </a:r>
            <a:endParaRPr lang="en-US" dirty="0"/>
          </a:p>
        </p:txBody>
      </p:sp>
      <p:pic>
        <p:nvPicPr>
          <p:cNvPr id="1026" name="Picture 2" descr="C:\Users\Sima Dezső\Documents\intel_haswell_ex\The Intel Xeon E7-8800 v3 Review The POWER8 Killer - Print View_files\RiscVsx86_575px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6" b="4671"/>
          <a:stretch/>
        </p:blipFill>
        <p:spPr bwMode="auto">
          <a:xfrm>
            <a:off x="288053" y="1324131"/>
            <a:ext cx="8559422" cy="345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0576" y="638690"/>
            <a:ext cx="6180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Market share of x86 and RISC 4S/4S+ servers [16]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2328" y="5319210"/>
            <a:ext cx="2805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MSS: Market Segment Share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545" y="5011433"/>
            <a:ext cx="4412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Source: IDC World Wide Server Tracker Q4’14 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910" y="1074608"/>
            <a:ext cx="8962490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</a:rPr>
              <a:t>Both in the desktop and notebook segments </a:t>
            </a:r>
          </a:p>
          <a:p>
            <a:pPr marL="285750" indent="-285750">
              <a:spcAft>
                <a:spcPts val="4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3333FF"/>
                </a:solidFill>
              </a:rPr>
              <a:t>Intel’s market share is ≈ 80 %,</a:t>
            </a:r>
            <a:r>
              <a:rPr lang="en-US" sz="1600" dirty="0">
                <a:solidFill>
                  <a:srgbClr val="2D2D8A"/>
                </a:solidFill>
              </a:rPr>
              <a:t> </a:t>
            </a:r>
            <a:r>
              <a:rPr lang="en-US" sz="1600" dirty="0">
                <a:solidFill>
                  <a:srgbClr val="3333FF"/>
                </a:solidFill>
              </a:rPr>
              <a:t>whereas</a:t>
            </a:r>
          </a:p>
          <a:p>
            <a:pPr marL="285750" indent="-285750">
              <a:spcAft>
                <a:spcPts val="4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3333FF"/>
                </a:solidFill>
              </a:rPr>
              <a:t>AMD’s share remains about 20 %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[17], [18].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839" y="614319"/>
            <a:ext cx="8190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Market share of Intel and AMD in desktops and traditional notebooks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3</a:t>
            </a:r>
            <a:r>
              <a:rPr lang="hu-HU" dirty="0"/>
              <a:t>. </a:t>
            </a:r>
            <a:r>
              <a:rPr lang="en-US" dirty="0"/>
              <a:t>The processor war induced by the mobile boom </a:t>
            </a:r>
            <a:r>
              <a:rPr lang="hu-HU" dirty="0" smtClean="0"/>
              <a:t>(</a:t>
            </a:r>
            <a:r>
              <a:rPr lang="en-US" dirty="0" smtClean="0"/>
              <a:t>3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5811"/>
              </p:ext>
            </p:extLst>
          </p:nvPr>
        </p:nvGraphicFramePr>
        <p:xfrm>
          <a:off x="611560" y="1628800"/>
          <a:ext cx="3645405" cy="2311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5225"/>
                <a:gridCol w="162018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Smartphone application processors</a:t>
                      </a:r>
                    </a:p>
                    <a:p>
                      <a:pPr algn="ctr"/>
                      <a:r>
                        <a:rPr lang="en-US" sz="1200" dirty="0" smtClean="0"/>
                        <a:t>worldwide market share 2014 (revenue) [</a:t>
                      </a:r>
                      <a:r>
                        <a:rPr lang="hu-HU" sz="1200" dirty="0" smtClean="0"/>
                        <a:t>5</a:t>
                      </a:r>
                      <a:r>
                        <a:rPr lang="en-US" sz="1200" dirty="0" smtClean="0"/>
                        <a:t>] 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Qualcomm (USA)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52 %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Apple (USA)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MediaTek</a:t>
                      </a:r>
                      <a:r>
                        <a:rPr lang="en-US" sz="1200" dirty="0" smtClean="0"/>
                        <a:t> (Taiwan)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Spreadtrum</a:t>
                      </a:r>
                      <a:r>
                        <a:rPr lang="en-US" sz="1200" dirty="0" smtClean="0"/>
                        <a:t> (China)      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Samsung (S. Korea)</a:t>
                      </a:r>
                      <a:endParaRPr lang="en-US" sz="12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413818"/>
              </p:ext>
            </p:extLst>
          </p:nvPr>
        </p:nvGraphicFramePr>
        <p:xfrm>
          <a:off x="4797025" y="1634763"/>
          <a:ext cx="3645405" cy="2311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5225"/>
                <a:gridCol w="162018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Tablet application processors</a:t>
                      </a:r>
                    </a:p>
                    <a:p>
                      <a:pPr algn="ctr"/>
                      <a:r>
                        <a:rPr lang="en-US" sz="1200" dirty="0" smtClean="0"/>
                        <a:t>worldwide market share 2014 (revenue</a:t>
                      </a:r>
                      <a:r>
                        <a:rPr lang="hu-HU" sz="1200" dirty="0" smtClean="0"/>
                        <a:t>)</a:t>
                      </a:r>
                      <a:r>
                        <a:rPr lang="en-US" sz="1200" dirty="0" smtClean="0"/>
                        <a:t> [</a:t>
                      </a:r>
                      <a:r>
                        <a:rPr lang="hu-HU" sz="1200" dirty="0" smtClean="0"/>
                        <a:t>5</a:t>
                      </a:r>
                      <a:r>
                        <a:rPr lang="en-US" sz="1200" dirty="0" smtClean="0"/>
                        <a:t>] </a:t>
                      </a:r>
                      <a:endParaRPr lang="en-US" sz="12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Apple (USA)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27 %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Intel (USA)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Qualcomm (USA)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MediaTek</a:t>
                      </a:r>
                      <a:r>
                        <a:rPr lang="en-US" sz="1200" dirty="0" smtClean="0"/>
                        <a:t> (Taiwan)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Samsung (S. Korea)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2563" y="634560"/>
            <a:ext cx="9415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Worldwide market share of application processors used in smartphones and </a:t>
            </a:r>
          </a:p>
          <a:p>
            <a:r>
              <a:rPr lang="en-US" dirty="0">
                <a:solidFill>
                  <a:srgbClr val="2D2D8A"/>
                </a:solidFill>
              </a:rPr>
              <a:t> </a:t>
            </a:r>
            <a:r>
              <a:rPr lang="en-US" dirty="0">
                <a:solidFill>
                  <a:srgbClr val="2D2D8A"/>
                </a:solidFill>
              </a:rPr>
              <a:t> tablets in 2014 (based on revenue) </a:t>
            </a:r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hu-HU" dirty="0">
                <a:solidFill>
                  <a:srgbClr val="000000"/>
                </a:solidFill>
              </a:rPr>
              <a:t>5</a:t>
            </a:r>
            <a:r>
              <a:rPr lang="en-US" dirty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hu-HU" dirty="0" smtClean="0"/>
              <a:t>3. </a:t>
            </a:r>
            <a:r>
              <a:rPr lang="en-US" dirty="0" smtClean="0"/>
              <a:t>The processor war induced by the mobile boom </a:t>
            </a:r>
            <a:r>
              <a:rPr lang="hu-HU" dirty="0" smtClean="0"/>
              <a:t>(</a:t>
            </a:r>
            <a:r>
              <a:rPr lang="en-US" dirty="0" smtClean="0"/>
              <a:t>4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54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293" y="631654"/>
            <a:ext cx="808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Mostly used CPU </a:t>
            </a:r>
            <a:r>
              <a:rPr lang="en-US" dirty="0">
                <a:solidFill>
                  <a:srgbClr val="2D2D8A"/>
                </a:solidFill>
              </a:rPr>
              <a:t>processors </a:t>
            </a:r>
            <a:r>
              <a:rPr lang="en-US" dirty="0">
                <a:solidFill>
                  <a:srgbClr val="2D2D8A"/>
                </a:solidFill>
              </a:rPr>
              <a:t>in smartphones and tablets (2014) </a:t>
            </a:r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hu-HU" dirty="0">
                <a:solidFill>
                  <a:srgbClr val="000000"/>
                </a:solidFill>
              </a:rPr>
              <a:t>6</a:t>
            </a:r>
            <a:r>
              <a:rPr lang="en-US" dirty="0">
                <a:solidFill>
                  <a:srgbClr val="000000"/>
                </a:solidFill>
              </a:rPr>
              <a:t>] 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210840"/>
              </p:ext>
            </p:extLst>
          </p:nvPr>
        </p:nvGraphicFramePr>
        <p:xfrm>
          <a:off x="626549" y="1313765"/>
          <a:ext cx="7680866" cy="3688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2705"/>
                <a:gridCol w="1927721"/>
                <a:gridCol w="2880320"/>
                <a:gridCol w="108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Vendor</a:t>
                      </a:r>
                      <a:endParaRPr lang="hu-HU" sz="13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b="1" dirty="0" err="1" smtClean="0"/>
                        <a:t>Processor</a:t>
                      </a:r>
                      <a:r>
                        <a:rPr lang="hu-HU" sz="1300" b="1" dirty="0" smtClean="0"/>
                        <a:t> line</a:t>
                      </a:r>
                      <a:endParaRPr lang="hu-HU" sz="1300" b="1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b="1" dirty="0" err="1" smtClean="0"/>
                        <a:t>Core</a:t>
                      </a:r>
                      <a:endParaRPr lang="hu-HU" sz="1300" b="1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b="1" dirty="0" smtClean="0"/>
                        <a:t>ISA</a:t>
                      </a:r>
                      <a:endParaRPr lang="hu-HU" sz="1300" b="1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57208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Qualcomm</a:t>
                      </a:r>
                    </a:p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 (USA) 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Snapdragon</a:t>
                      </a:r>
                    </a:p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 200-800 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Qualcomm designed </a:t>
                      </a:r>
                      <a:r>
                        <a:rPr lang="hu-HU" sz="1300" dirty="0" err="1" smtClean="0"/>
                        <a:t>Krait</a:t>
                      </a:r>
                      <a:r>
                        <a:rPr lang="en-US" sz="1300" dirty="0" smtClean="0"/>
                        <a:t> cores</a:t>
                      </a:r>
                      <a:endParaRPr lang="hu-HU" sz="1300" dirty="0" smtClean="0"/>
                    </a:p>
                    <a:p>
                      <a:pPr algn="ctr"/>
                      <a:r>
                        <a:rPr lang="hu-HU" sz="1300" dirty="0" smtClean="0"/>
                        <a:t>ARM </a:t>
                      </a:r>
                      <a:r>
                        <a:rPr lang="hu-HU" sz="1300" dirty="0" err="1" smtClean="0"/>
                        <a:t>Cortex</a:t>
                      </a:r>
                      <a:r>
                        <a:rPr lang="hu-HU" sz="1300" dirty="0" smtClean="0"/>
                        <a:t> A line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/>
                        <a:t>ARMv7</a:t>
                      </a:r>
                    </a:p>
                    <a:p>
                      <a:pPr algn="ctr"/>
                      <a:r>
                        <a:rPr lang="hu-HU" sz="1300" dirty="0" smtClean="0"/>
                        <a:t>ARMv7/v8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57946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Apple</a:t>
                      </a:r>
                    </a:p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 (USA) 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Apple A6</a:t>
                      </a:r>
                      <a:endParaRPr lang="hu-HU" sz="13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hu-HU" sz="1300" dirty="0" smtClean="0">
                          <a:solidFill>
                            <a:srgbClr val="000000"/>
                          </a:solidFill>
                        </a:rPr>
                        <a:t>Apple</a:t>
                      </a:r>
                      <a:r>
                        <a:rPr lang="hu-HU" sz="1300" baseline="0" dirty="0" smtClean="0">
                          <a:solidFill>
                            <a:srgbClr val="000000"/>
                          </a:solidFill>
                        </a:rPr>
                        <a:t> A7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/>
                        <a:t>ARM </a:t>
                      </a:r>
                      <a:r>
                        <a:rPr lang="hu-HU" sz="1300" dirty="0" err="1" smtClean="0"/>
                        <a:t>Cortex</a:t>
                      </a:r>
                      <a:r>
                        <a:rPr lang="hu-HU" sz="1300" dirty="0" smtClean="0"/>
                        <a:t> A8</a:t>
                      </a:r>
                    </a:p>
                    <a:p>
                      <a:pPr algn="ctr"/>
                      <a:r>
                        <a:rPr lang="en-US" sz="1300" dirty="0" smtClean="0"/>
                        <a:t>Apple designed Cyclone core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/>
                        <a:t>ARMv7</a:t>
                      </a:r>
                    </a:p>
                    <a:p>
                      <a:pPr algn="ctr"/>
                      <a:r>
                        <a:rPr lang="hu-HU" sz="1300" dirty="0" smtClean="0"/>
                        <a:t>ARMv8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103688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solidFill>
                            <a:srgbClr val="000000"/>
                          </a:solidFill>
                        </a:rPr>
                        <a:t>MediaTek</a:t>
                      </a:r>
                      <a:endParaRPr lang="en-US" sz="13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 (Taiwan) 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MT6595</a:t>
                      </a:r>
                      <a:endParaRPr lang="hu-HU" sz="13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endParaRPr lang="hu-HU" sz="13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MT67xx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4xARM Cortex A7/ 4xA17</a:t>
                      </a:r>
                      <a:endParaRPr lang="hu-HU" sz="13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(ARM </a:t>
                      </a:r>
                      <a:r>
                        <a:rPr lang="en-US" sz="1300" dirty="0" err="1" smtClean="0">
                          <a:solidFill>
                            <a:srgbClr val="000000"/>
                          </a:solidFill>
                        </a:rPr>
                        <a:t>big.LITTLE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hu-HU" sz="13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4xARM Cortex A53/4x A57</a:t>
                      </a:r>
                      <a:endParaRPr lang="hu-HU" sz="12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(ARM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</a:rPr>
                        <a:t>big.LITTLE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/>
                        <a:t>ARMv7</a:t>
                      </a:r>
                    </a:p>
                    <a:p>
                      <a:pPr algn="ctr"/>
                      <a:endParaRPr lang="hu-HU" sz="1300" dirty="0" smtClean="0"/>
                    </a:p>
                    <a:p>
                      <a:pPr algn="ctr"/>
                      <a:r>
                        <a:rPr lang="hu-HU" sz="1300" dirty="0" smtClean="0"/>
                        <a:t>ARMv8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54389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Samsung (S. Korea) 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rgbClr val="000000"/>
                          </a:solidFill>
                        </a:rPr>
                        <a:t>Exynos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ARM Cortex A line 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ARMv7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solidFill>
                            <a:srgbClr val="000000"/>
                          </a:solidFill>
                        </a:rPr>
                        <a:t>Spreadtrum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 (China) 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SC77xx/88xx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ARM Cortex A5/A7 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ARMv7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hu-HU" dirty="0" smtClean="0"/>
              <a:t>3. </a:t>
            </a:r>
            <a:r>
              <a:rPr lang="en-US" dirty="0" smtClean="0"/>
              <a:t>The processor war induced by the mobile boom </a:t>
            </a:r>
            <a:r>
              <a:rPr lang="hu-HU" dirty="0" smtClean="0"/>
              <a:t>(</a:t>
            </a:r>
            <a:r>
              <a:rPr lang="en-US" dirty="0" smtClean="0"/>
              <a:t>5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84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 rot="20678559">
            <a:off x="1390358" y="2491387"/>
            <a:ext cx="6696000" cy="14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1" t="51695" r="9522" b="41635"/>
          <a:stretch/>
        </p:blipFill>
        <p:spPr bwMode="auto">
          <a:xfrm>
            <a:off x="32305" y="728662"/>
            <a:ext cx="9072500" cy="611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925767" y="1152872"/>
            <a:ext cx="921708" cy="1026529"/>
            <a:chOff x="6722587" y="2216856"/>
            <a:chExt cx="921708" cy="102652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2096845" y="3017988"/>
            <a:ext cx="921708" cy="1026529"/>
            <a:chOff x="6722587" y="2216856"/>
            <a:chExt cx="921708" cy="102652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3569558" y="2604357"/>
            <a:ext cx="921708" cy="1026529"/>
            <a:chOff x="6722587" y="2216856"/>
            <a:chExt cx="921708" cy="102652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5041486" y="2110919"/>
            <a:ext cx="921708" cy="1026529"/>
            <a:chOff x="6722587" y="2216856"/>
            <a:chExt cx="921708" cy="1026529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6481305" y="1647927"/>
            <a:ext cx="921708" cy="1026529"/>
            <a:chOff x="6722587" y="2216856"/>
            <a:chExt cx="921708" cy="102652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7947375" y="4487598"/>
            <a:ext cx="921708" cy="1026529"/>
            <a:chOff x="6722587" y="2216856"/>
            <a:chExt cx="921708" cy="1026529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3579576" y="4922273"/>
            <a:ext cx="921708" cy="1026529"/>
            <a:chOff x="6722587" y="2216856"/>
            <a:chExt cx="921708" cy="1026529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6505812" y="4075295"/>
            <a:ext cx="921708" cy="1026529"/>
            <a:chOff x="6722587" y="2216856"/>
            <a:chExt cx="921708" cy="1026529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5048391" y="4566347"/>
            <a:ext cx="921708" cy="1026529"/>
            <a:chOff x="6722587" y="2216856"/>
            <a:chExt cx="921708" cy="1026529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3366141" y="2173848"/>
            <a:ext cx="14045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300" b="1" dirty="0">
                <a:solidFill>
                  <a:srgbClr val="FFC000"/>
                </a:solidFill>
              </a:rPr>
              <a:t>Clover Trail+</a:t>
            </a:r>
            <a:endParaRPr lang="en-US" sz="1100" b="1" dirty="0">
              <a:solidFill>
                <a:srgbClr val="FFFFFF"/>
              </a:solidFill>
            </a:endParaRPr>
          </a:p>
          <a:p>
            <a:pPr algn="ctr">
              <a:lnSpc>
                <a:spcPts val="1500"/>
              </a:lnSpc>
            </a:pPr>
            <a:r>
              <a:rPr lang="en-US" sz="1100" dirty="0">
                <a:solidFill>
                  <a:srgbClr val="FFFFFF"/>
                </a:solidFill>
              </a:rPr>
              <a:t>(2013)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96845" y="2622788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solidFill>
                  <a:srgbClr val="FFC000"/>
                </a:solidFill>
              </a:rPr>
              <a:t>Medfield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(2012)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80971" y="1700079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solidFill>
                  <a:srgbClr val="FFC000"/>
                </a:solidFill>
              </a:rPr>
              <a:t>Merrifield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(2014)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85500" y="1243992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solidFill>
                  <a:srgbClr val="FFC000"/>
                </a:solidFill>
              </a:rPr>
              <a:t>Moorefield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(2014)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47122" y="747827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>
                <a:solidFill>
                  <a:srgbClr val="FFC000"/>
                </a:solidFill>
              </a:rPr>
              <a:t>Morganfield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(2015?)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82661" y="4508995"/>
            <a:ext cx="1114408" cy="453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300" b="1" dirty="0">
                <a:solidFill>
                  <a:srgbClr val="FFC000"/>
                </a:solidFill>
              </a:rPr>
              <a:t>Lexington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(2013)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68012" y="4134792"/>
            <a:ext cx="892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>
                <a:solidFill>
                  <a:srgbClr val="FFC000"/>
                </a:solidFill>
              </a:rPr>
              <a:t>Slayton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(2014)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03310" y="3632503"/>
            <a:ext cx="982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b="1" dirty="0">
                <a:solidFill>
                  <a:srgbClr val="FFC000"/>
                </a:solidFill>
              </a:rPr>
              <a:t>Riverton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(2015)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77345" y="4043343"/>
            <a:ext cx="1435008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b="1" dirty="0" err="1">
                <a:solidFill>
                  <a:srgbClr val="FFC000"/>
                </a:solidFill>
              </a:rPr>
              <a:t>Binghampton</a:t>
            </a:r>
            <a:endParaRPr lang="en-US" sz="1300" b="1" dirty="0">
              <a:solidFill>
                <a:srgbClr val="FFC000"/>
              </a:solidFill>
            </a:endParaRPr>
          </a:p>
          <a:p>
            <a:pPr algn="ctr">
              <a:lnSpc>
                <a:spcPts val="1500"/>
              </a:lnSpc>
            </a:pPr>
            <a:r>
              <a:rPr lang="en-US" sz="1100" dirty="0">
                <a:solidFill>
                  <a:srgbClr val="FFFFFF"/>
                </a:solidFill>
              </a:rPr>
              <a:t>(2016)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88386" y="3575972"/>
            <a:ext cx="18886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Z2580-2520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2xSaltwell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32 nm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+XMM 6268/6360/7160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27414" y="5878397"/>
            <a:ext cx="10422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Z2420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1</a:t>
            </a:r>
            <a:r>
              <a:rPr lang="en-US" sz="1100" dirty="0">
                <a:solidFill>
                  <a:srgbClr val="FFFFFF"/>
                </a:solidFill>
              </a:rPr>
              <a:t>xSaltwell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32 nm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+XMM 6265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89258" y="3989361"/>
            <a:ext cx="106311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Z2480/2460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1</a:t>
            </a:r>
            <a:r>
              <a:rPr lang="en-US" sz="1100" dirty="0">
                <a:solidFill>
                  <a:srgbClr val="FFFFFF"/>
                </a:solidFill>
              </a:rPr>
              <a:t>xSaltwell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32 nm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+XMM 6260</a:t>
            </a:r>
          </a:p>
          <a:p>
            <a:pPr algn="ctr"/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97025" y="3072838"/>
            <a:ext cx="14654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Z34x0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2xSilvermont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2</a:t>
            </a:r>
            <a:r>
              <a:rPr lang="en-US" sz="1100" dirty="0">
                <a:solidFill>
                  <a:srgbClr val="FFFFFF"/>
                </a:solidFill>
              </a:rPr>
              <a:t>2 nm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+XMM 7160/7260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13398" y="5518357"/>
            <a:ext cx="11865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Z3xxx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2xSilvermont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22 nm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+A-GOLD 620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97522" y="5027305"/>
            <a:ext cx="9220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>
                <a:solidFill>
                  <a:srgbClr val="FFFFFF"/>
                </a:solidFill>
              </a:rPr>
              <a:t>Zxxxx</a:t>
            </a:r>
            <a:endParaRPr lang="en-US" sz="1100" dirty="0">
              <a:solidFill>
                <a:srgbClr val="FFFFFF"/>
              </a:solidFill>
            </a:endParaRP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2xAirmont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14 nm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+?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951308" y="5433813"/>
            <a:ext cx="9428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>
                <a:solidFill>
                  <a:srgbClr val="FFFFFF"/>
                </a:solidFill>
              </a:rPr>
              <a:t>Zxxx</a:t>
            </a:r>
            <a:endParaRPr lang="en-US" sz="1100" dirty="0">
              <a:solidFill>
                <a:srgbClr val="FFFFFF"/>
              </a:solidFill>
            </a:endParaRP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2xAirmont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14 nm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+?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82411" y="2612637"/>
            <a:ext cx="1350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Z35xx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4xSilvermont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2</a:t>
            </a:r>
            <a:r>
              <a:rPr lang="en-US" sz="1100" dirty="0">
                <a:solidFill>
                  <a:srgbClr val="FFFFFF"/>
                </a:solidFill>
              </a:rPr>
              <a:t>2 nm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+</a:t>
            </a:r>
            <a:r>
              <a:rPr lang="en-US" sz="1100">
                <a:solidFill>
                  <a:srgbClr val="FFFFFF"/>
                </a:solidFill>
              </a:rPr>
              <a:t>XMM 7260/2/3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54962" y="2147338"/>
            <a:ext cx="1047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Z5xxx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4xGoldmont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14 nm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+XMM 7360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2293" y="932203"/>
            <a:ext cx="6179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Intel’s Atom platforms targeting smartphones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(based on [</a:t>
            </a:r>
            <a:r>
              <a:rPr lang="hu-HU" dirty="0">
                <a:solidFill>
                  <a:srgbClr val="FFFFFF"/>
                </a:solidFill>
              </a:rPr>
              <a:t>11</a:t>
            </a:r>
            <a:r>
              <a:rPr lang="en-US" dirty="0">
                <a:solidFill>
                  <a:srgbClr val="FFFFFF"/>
                </a:solidFill>
              </a:rPr>
              <a:t>])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59847" y="1578533"/>
            <a:ext cx="0" cy="48960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1500" y="1852090"/>
            <a:ext cx="400110" cy="250049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dirty="0">
                <a:solidFill>
                  <a:srgbClr val="CCECFF"/>
                </a:solidFill>
              </a:rPr>
              <a:t>Performance (not to scale)</a:t>
            </a:r>
            <a:endParaRPr lang="en-US" sz="1400" dirty="0">
              <a:solidFill>
                <a:srgbClr val="CCECFF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18596" y="3307623"/>
            <a:ext cx="921708" cy="1026529"/>
            <a:chOff x="6722587" y="2216856"/>
            <a:chExt cx="921708" cy="1026529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" name="TextBox 59"/>
          <p:cNvSpPr txBox="1"/>
          <p:nvPr/>
        </p:nvSpPr>
        <p:spPr>
          <a:xfrm>
            <a:off x="489245" y="2912423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err="1">
                <a:solidFill>
                  <a:srgbClr val="FFC000"/>
                </a:solidFill>
              </a:rPr>
              <a:t>Morestown</a:t>
            </a:r>
            <a:endParaRPr lang="en-US" sz="1300" b="1" dirty="0">
              <a:solidFill>
                <a:srgbClr val="FFC000"/>
              </a:solidFill>
            </a:endParaRP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(2010)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96774" y="4278996"/>
            <a:ext cx="891591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Z6xx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1xBonnell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45 nm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+Wireless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 module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hu-HU" dirty="0" smtClean="0"/>
              <a:t>3. </a:t>
            </a:r>
            <a:r>
              <a:rPr lang="en-US" dirty="0" smtClean="0"/>
              <a:t>The processor war induced by the mobile boom </a:t>
            </a:r>
            <a:r>
              <a:rPr lang="hu-HU" dirty="0" smtClean="0"/>
              <a:t>(</a:t>
            </a:r>
            <a:r>
              <a:rPr lang="en-US" dirty="0" smtClean="0"/>
              <a:t>6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44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 rot="20678559">
            <a:off x="1390358" y="2491387"/>
            <a:ext cx="6696000" cy="14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1" t="51695" r="9522" b="41635"/>
          <a:stretch/>
        </p:blipFill>
        <p:spPr bwMode="auto">
          <a:xfrm>
            <a:off x="32305" y="728662"/>
            <a:ext cx="9072500" cy="611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925767" y="1152872"/>
            <a:ext cx="921708" cy="1026529"/>
            <a:chOff x="6722587" y="2216856"/>
            <a:chExt cx="921708" cy="102652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2096845" y="3017988"/>
            <a:ext cx="921708" cy="1026529"/>
            <a:chOff x="6722587" y="2216856"/>
            <a:chExt cx="921708" cy="102652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3569558" y="2604357"/>
            <a:ext cx="921708" cy="1026529"/>
            <a:chOff x="6722587" y="2216856"/>
            <a:chExt cx="921708" cy="102652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5041486" y="2110919"/>
            <a:ext cx="921708" cy="1026529"/>
            <a:chOff x="6722587" y="2216856"/>
            <a:chExt cx="921708" cy="1026529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6481305" y="1647927"/>
            <a:ext cx="921708" cy="1026529"/>
            <a:chOff x="6722587" y="2216856"/>
            <a:chExt cx="921708" cy="102652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7947375" y="4008270"/>
            <a:ext cx="921708" cy="1026529"/>
            <a:chOff x="6722587" y="2216856"/>
            <a:chExt cx="921708" cy="1026529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6505812" y="4362844"/>
            <a:ext cx="921708" cy="1026529"/>
            <a:chOff x="6722587" y="2216856"/>
            <a:chExt cx="921708" cy="1026529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3438277" y="2173848"/>
            <a:ext cx="126028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300" b="1" dirty="0">
                <a:solidFill>
                  <a:srgbClr val="FFC000"/>
                </a:solidFill>
              </a:rPr>
              <a:t>Clover Trail</a:t>
            </a:r>
            <a:endParaRPr lang="en-US" sz="1100" b="1" dirty="0">
              <a:solidFill>
                <a:srgbClr val="FFFFFF"/>
              </a:solidFill>
            </a:endParaRPr>
          </a:p>
          <a:p>
            <a:pPr algn="ctr">
              <a:lnSpc>
                <a:spcPts val="1500"/>
              </a:lnSpc>
            </a:pPr>
            <a:r>
              <a:rPr lang="en-US" sz="1100" dirty="0">
                <a:solidFill>
                  <a:srgbClr val="FFFFFF"/>
                </a:solidFill>
              </a:rPr>
              <a:t>(2012)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96845" y="2622788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solidFill>
                  <a:srgbClr val="FFC000"/>
                </a:solidFill>
              </a:rPr>
              <a:t>Oak Trail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(2011)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80971" y="1700079"/>
            <a:ext cx="101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solidFill>
                  <a:srgbClr val="FFC000"/>
                </a:solidFill>
              </a:rPr>
              <a:t>Bay Trail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(2013)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96597" y="1243992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solidFill>
                  <a:srgbClr val="FFC000"/>
                </a:solidFill>
              </a:rPr>
              <a:t>Cherry Trail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(2015)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45519" y="747827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>
                <a:solidFill>
                  <a:srgbClr val="FFC000"/>
                </a:solidFill>
              </a:rPr>
              <a:t>Willow Trail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(2015?)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337400" y="3775885"/>
            <a:ext cx="1314784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b="1" dirty="0">
                <a:solidFill>
                  <a:srgbClr val="FFC000"/>
                </a:solidFill>
              </a:rPr>
              <a:t>Atom X3</a:t>
            </a:r>
          </a:p>
          <a:p>
            <a:pPr algn="ctr"/>
            <a:r>
              <a:rPr lang="en-US" sz="1300" b="1" dirty="0">
                <a:solidFill>
                  <a:srgbClr val="FFC000"/>
                </a:solidFill>
              </a:rPr>
              <a:t>(Sophia 3G)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(2015)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7383" y="3434795"/>
            <a:ext cx="1394934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b="1" dirty="0">
                <a:solidFill>
                  <a:srgbClr val="FFC000"/>
                </a:solidFill>
              </a:rPr>
              <a:t>Atom X3</a:t>
            </a:r>
          </a:p>
          <a:p>
            <a:pPr algn="ctr"/>
            <a:r>
              <a:rPr lang="en-US" sz="1300" b="1" dirty="0">
                <a:solidFill>
                  <a:srgbClr val="FFC000"/>
                </a:solidFill>
              </a:rPr>
              <a:t>(Sophia LTE)</a:t>
            </a:r>
          </a:p>
          <a:p>
            <a:pPr algn="ctr">
              <a:lnSpc>
                <a:spcPts val="1500"/>
              </a:lnSpc>
            </a:pPr>
            <a:r>
              <a:rPr lang="en-US" sz="1100" dirty="0">
                <a:solidFill>
                  <a:srgbClr val="FFFFFF"/>
                </a:solidFill>
              </a:rPr>
              <a:t>(2015)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11579" y="3575972"/>
            <a:ext cx="104227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Z2760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2xSaltwell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32 nm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+XMM 6260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W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97276" y="3989361"/>
            <a:ext cx="104708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Z670/650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1xBonnell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45 nm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+ no XMM 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W/</a:t>
            </a:r>
            <a:r>
              <a:rPr lang="en-US" sz="1100" dirty="0" err="1">
                <a:solidFill>
                  <a:srgbClr val="FFFFFF"/>
                </a:solidFill>
              </a:rPr>
              <a:t>MeeGo</a:t>
            </a:r>
            <a:r>
              <a:rPr lang="en-US" sz="1100" dirty="0">
                <a:solidFill>
                  <a:srgbClr val="FFFFFF"/>
                </a:solidFill>
              </a:rPr>
              <a:t>/A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68173" y="3072838"/>
            <a:ext cx="1523174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Z37x0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4</a:t>
            </a:r>
            <a:r>
              <a:rPr lang="en-US" sz="1100" dirty="0">
                <a:solidFill>
                  <a:srgbClr val="FFFFFF"/>
                </a:solidFill>
              </a:rPr>
              <a:t>xSilvermont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2</a:t>
            </a:r>
            <a:r>
              <a:rPr lang="en-US" sz="1100" dirty="0">
                <a:solidFill>
                  <a:srgbClr val="FFFFFF"/>
                </a:solidFill>
              </a:rPr>
              <a:t>2 nm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+XMM 6260/7160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W/A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77297" y="5314854"/>
            <a:ext cx="116249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C3000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2xSilvermont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28 nm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integrated 3G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modem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13449" y="4954485"/>
            <a:ext cx="121860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C3400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4xAirmont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28 nm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integrated LTE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modem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24704" y="2612637"/>
            <a:ext cx="146546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Z4xxx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4xAirmont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14 nm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+XMM 7160/7260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W/A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54962" y="2147338"/>
            <a:ext cx="104708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Z5xxx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4xGoldmont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14 nm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+XMM 7360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W/A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7138" y="932203"/>
            <a:ext cx="4750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Intel’s platforms targeting tablets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(based on [</a:t>
            </a:r>
            <a:r>
              <a:rPr lang="hu-HU" dirty="0">
                <a:solidFill>
                  <a:srgbClr val="FFFFFF"/>
                </a:solidFill>
              </a:rPr>
              <a:t>11</a:t>
            </a:r>
            <a:r>
              <a:rPr lang="en-US" dirty="0">
                <a:solidFill>
                  <a:srgbClr val="FFFFFF"/>
                </a:solidFill>
              </a:rPr>
              <a:t>])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59847" y="1578533"/>
            <a:ext cx="0" cy="48960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1500" y="1852090"/>
            <a:ext cx="400110" cy="250049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dirty="0">
                <a:solidFill>
                  <a:srgbClr val="CCECFF"/>
                </a:solidFill>
              </a:rPr>
              <a:t>Performance (not to scale)</a:t>
            </a:r>
            <a:endParaRPr lang="en-US" sz="1400" dirty="0">
              <a:solidFill>
                <a:srgbClr val="CCECFF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18596" y="3307623"/>
            <a:ext cx="921708" cy="1026529"/>
            <a:chOff x="6722587" y="2216856"/>
            <a:chExt cx="921708" cy="1026529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" name="TextBox 59"/>
          <p:cNvSpPr txBox="1"/>
          <p:nvPr/>
        </p:nvSpPr>
        <p:spPr>
          <a:xfrm>
            <a:off x="649044" y="2912423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err="1">
                <a:solidFill>
                  <a:srgbClr val="FFC000"/>
                </a:solidFill>
              </a:rPr>
              <a:t>Menlow</a:t>
            </a:r>
            <a:endParaRPr lang="en-US" sz="1300" b="1" dirty="0">
              <a:solidFill>
                <a:srgbClr val="FFC000"/>
              </a:solidFill>
            </a:endParaRP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(2008)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88760" y="4278996"/>
            <a:ext cx="90762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Z5xx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1xBonnell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45 nm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+ no XMM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W/</a:t>
            </a:r>
            <a:r>
              <a:rPr lang="en-US" sz="1100" dirty="0" err="1">
                <a:solidFill>
                  <a:srgbClr val="FFFFFF"/>
                </a:solidFill>
              </a:rPr>
              <a:t>Moblin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hu-HU" dirty="0" smtClean="0"/>
              <a:t>3. </a:t>
            </a:r>
            <a:r>
              <a:rPr lang="en-US" dirty="0" smtClean="0"/>
              <a:t>The processor war induced by the mobile boom </a:t>
            </a:r>
            <a:r>
              <a:rPr lang="hu-HU" dirty="0" smtClean="0"/>
              <a:t>(</a:t>
            </a:r>
            <a:r>
              <a:rPr lang="en-US" dirty="0" smtClean="0"/>
              <a:t>7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99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465" y="631785"/>
            <a:ext cx="8285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Intel’s effort to optimize their devices from the software point of view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35865" y="2181977"/>
            <a:ext cx="7851570" cy="4037333"/>
            <a:chOff x="500850" y="1448780"/>
            <a:chExt cx="7851570" cy="4037333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850" y="1448780"/>
              <a:ext cx="7851570" cy="4037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 3"/>
            <p:cNvSpPr/>
            <p:nvPr/>
          </p:nvSpPr>
          <p:spPr bwMode="auto">
            <a:xfrm>
              <a:off x="5543615" y="2226982"/>
              <a:ext cx="2745305" cy="318223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03340" y="1049530"/>
            <a:ext cx="8173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In their 2012 Investor meeting (5/2012) Intel revealed that </a:t>
            </a:r>
            <a:r>
              <a:rPr lang="en-US" sz="1600" dirty="0">
                <a:solidFill>
                  <a:srgbClr val="3333FF"/>
                </a:solidFill>
              </a:rPr>
              <a:t>more than 3000 </a:t>
            </a:r>
          </a:p>
          <a:p>
            <a:r>
              <a:rPr lang="en-US" sz="1600" dirty="0">
                <a:solidFill>
                  <a:srgbClr val="3333FF"/>
                </a:solidFill>
              </a:rPr>
              <a:t>  engineers are working on OS support</a:t>
            </a:r>
            <a:r>
              <a:rPr lang="en-US" sz="1600" dirty="0">
                <a:solidFill>
                  <a:srgbClr val="000000"/>
                </a:solidFill>
              </a:rPr>
              <a:t>, among them about </a:t>
            </a:r>
            <a:r>
              <a:rPr lang="en-US" sz="1600" dirty="0">
                <a:solidFill>
                  <a:srgbClr val="FF0000"/>
                </a:solidFill>
              </a:rPr>
              <a:t>1200 engineers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 are dedicated to  Android</a:t>
            </a:r>
            <a:r>
              <a:rPr lang="en-US" sz="1600" dirty="0">
                <a:solidFill>
                  <a:srgbClr val="000000"/>
                </a:solidFill>
              </a:rPr>
              <a:t>, as  indicated below [11].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hu-HU" dirty="0" smtClean="0"/>
              <a:t>3. </a:t>
            </a:r>
            <a:r>
              <a:rPr lang="en-US" dirty="0" smtClean="0"/>
              <a:t>The processor war induced by the mobile boom </a:t>
            </a:r>
            <a:r>
              <a:rPr lang="hu-HU" dirty="0" smtClean="0"/>
              <a:t>(</a:t>
            </a:r>
            <a:r>
              <a:rPr lang="en-US" dirty="0" smtClean="0"/>
              <a:t>8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60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</a:t>
            </a:r>
            <a:r>
              <a:rPr lang="en-US" dirty="0"/>
              <a:t>The processor war induced by the mobile boom </a:t>
            </a:r>
            <a:r>
              <a:rPr lang="hu-HU" dirty="0" smtClean="0"/>
              <a:t>(</a:t>
            </a:r>
            <a:r>
              <a:rPr lang="en-US" dirty="0" smtClean="0"/>
              <a:t>9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0560" y="998730"/>
            <a:ext cx="9263690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Despite great efforts Intel could not yet become one of the 5 largest suppliers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  of smartphone application processors.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According to industry sources in 2014 </a:t>
            </a:r>
            <a:r>
              <a:rPr lang="en-US" sz="1600" dirty="0">
                <a:solidFill>
                  <a:srgbClr val="0070C0"/>
                </a:solidFill>
              </a:rPr>
              <a:t>I</a:t>
            </a:r>
            <a:r>
              <a:rPr lang="en-US" sz="1600" dirty="0">
                <a:solidFill>
                  <a:srgbClr val="3333FF"/>
                </a:solidFill>
              </a:rPr>
              <a:t>ntel achieved less than 1 % </a:t>
            </a:r>
            <a:r>
              <a:rPr lang="en-US" sz="1600" dirty="0">
                <a:solidFill>
                  <a:srgbClr val="FF0000"/>
                </a:solidFill>
              </a:rPr>
              <a:t>share in revenue </a:t>
            </a:r>
            <a:endParaRPr lang="en-US" sz="1600" dirty="0">
              <a:solidFill>
                <a:srgbClr val="3333FF"/>
              </a:solidFill>
            </a:endParaRPr>
          </a:p>
          <a:p>
            <a:r>
              <a:rPr lang="en-US" sz="1600" dirty="0">
                <a:solidFill>
                  <a:srgbClr val="3333FF"/>
                </a:solidFill>
              </a:rPr>
              <a:t> in smartphone application processors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438" y="634560"/>
            <a:ext cx="6616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Intel’s share in smartphone application processors </a:t>
            </a:r>
            <a:r>
              <a:rPr lang="en-US" dirty="0">
                <a:solidFill>
                  <a:srgbClr val="000000"/>
                </a:solidFill>
              </a:rPr>
              <a:t>[19]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2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Level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000000"/>
      </a:accent3>
      <a:accent4>
        <a:srgbClr val="FFFFF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854</Words>
  <Application>Microsoft Office PowerPoint</Application>
  <PresentationFormat>On-screen Show (4:3)</PresentationFormat>
  <Paragraphs>228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1_Default Design</vt:lpstr>
      <vt:lpstr>2_Level</vt:lpstr>
      <vt:lpstr>PowerPoint Presentation</vt:lpstr>
      <vt:lpstr>3. The processor war induced by the mobile boom (2)</vt:lpstr>
      <vt:lpstr>3. The processor war induced by the mobile boom (3)</vt:lpstr>
      <vt:lpstr>3. The processor war induced by the mobile boom (4)</vt:lpstr>
      <vt:lpstr>3. The processor war induced by the mobile boom (5)</vt:lpstr>
      <vt:lpstr>3. The processor war induced by the mobile boom (6)</vt:lpstr>
      <vt:lpstr>3. The processor war induced by the mobile boom (7)</vt:lpstr>
      <vt:lpstr>3. The processor war induced by the mobile boom (8)</vt:lpstr>
      <vt:lpstr>3. The processor war induced by the mobile boom (9)</vt:lpstr>
      <vt:lpstr>3. The processor war induced by the mobile boom (10)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Sima Dezső</dc:creator>
  <cp:lastModifiedBy>Sima Dezső</cp:lastModifiedBy>
  <cp:revision>1</cp:revision>
  <dcterms:created xsi:type="dcterms:W3CDTF">2015-09-08T18:30:00Z</dcterms:created>
  <dcterms:modified xsi:type="dcterms:W3CDTF">2015-09-08T18:34:17Z</dcterms:modified>
</cp:coreProperties>
</file>