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3" r:id="rId2"/>
    <p:sldMasterId id="2147483698" r:id="rId3"/>
    <p:sldMasterId id="2147483710" r:id="rId4"/>
    <p:sldMasterId id="2147483722" r:id="rId5"/>
    <p:sldMasterId id="2147483734" r:id="rId6"/>
  </p:sldMasterIdLst>
  <p:notesMasterIdLst>
    <p:notesMasterId r:id="rId176"/>
  </p:notesMasterIdLst>
  <p:sldIdLst>
    <p:sldId id="924" r:id="rId7"/>
    <p:sldId id="1138" r:id="rId8"/>
    <p:sldId id="926" r:id="rId9"/>
    <p:sldId id="952" r:id="rId10"/>
    <p:sldId id="998" r:id="rId11"/>
    <p:sldId id="954" r:id="rId12"/>
    <p:sldId id="956" r:id="rId13"/>
    <p:sldId id="957" r:id="rId14"/>
    <p:sldId id="958" r:id="rId15"/>
    <p:sldId id="1372" r:id="rId16"/>
    <p:sldId id="999" r:id="rId17"/>
    <p:sldId id="1170" r:id="rId18"/>
    <p:sldId id="1000" r:id="rId19"/>
    <p:sldId id="1001" r:id="rId20"/>
    <p:sldId id="1146" r:id="rId21"/>
    <p:sldId id="1002" r:id="rId22"/>
    <p:sldId id="1171" r:id="rId23"/>
    <p:sldId id="1147" r:id="rId24"/>
    <p:sldId id="1141" r:id="rId25"/>
    <p:sldId id="1004" r:id="rId26"/>
    <p:sldId id="1005" r:id="rId27"/>
    <p:sldId id="1139" r:id="rId28"/>
    <p:sldId id="1006" r:id="rId29"/>
    <p:sldId id="1007" r:id="rId30"/>
    <p:sldId id="1008" r:id="rId31"/>
    <p:sldId id="1309" r:id="rId32"/>
    <p:sldId id="1009" r:id="rId33"/>
    <p:sldId id="1010" r:id="rId34"/>
    <p:sldId id="1154" r:id="rId35"/>
    <p:sldId id="1155" r:id="rId36"/>
    <p:sldId id="1011" r:id="rId37"/>
    <p:sldId id="1012" r:id="rId38"/>
    <p:sldId id="1013" r:id="rId39"/>
    <p:sldId id="1369" r:id="rId40"/>
    <p:sldId id="1014" r:id="rId41"/>
    <p:sldId id="1173" r:id="rId42"/>
    <p:sldId id="1150" r:id="rId43"/>
    <p:sldId id="1151" r:id="rId44"/>
    <p:sldId id="1016" r:id="rId45"/>
    <p:sldId id="1165" r:id="rId46"/>
    <p:sldId id="1017" r:id="rId47"/>
    <p:sldId id="1018" r:id="rId48"/>
    <p:sldId id="1312" r:id="rId49"/>
    <p:sldId id="1314" r:id="rId50"/>
    <p:sldId id="1174" r:id="rId51"/>
    <p:sldId id="1152" r:id="rId52"/>
    <p:sldId id="1153" r:id="rId53"/>
    <p:sldId id="1019" r:id="rId54"/>
    <p:sldId id="1020" r:id="rId55"/>
    <p:sldId id="1021" r:id="rId56"/>
    <p:sldId id="1022" r:id="rId57"/>
    <p:sldId id="1023" r:id="rId58"/>
    <p:sldId id="1024" r:id="rId59"/>
    <p:sldId id="1317" r:id="rId60"/>
    <p:sldId id="1025" r:id="rId61"/>
    <p:sldId id="1026" r:id="rId62"/>
    <p:sldId id="1027" r:id="rId63"/>
    <p:sldId id="1028" r:id="rId64"/>
    <p:sldId id="1029" r:id="rId65"/>
    <p:sldId id="1030" r:id="rId66"/>
    <p:sldId id="1031" r:id="rId67"/>
    <p:sldId id="930" r:id="rId68"/>
    <p:sldId id="1176" r:id="rId69"/>
    <p:sldId id="931" r:id="rId70"/>
    <p:sldId id="1291" r:id="rId71"/>
    <p:sldId id="932" r:id="rId72"/>
    <p:sldId id="933" r:id="rId73"/>
    <p:sldId id="1292" r:id="rId74"/>
    <p:sldId id="935" r:id="rId75"/>
    <p:sldId id="1288" r:id="rId76"/>
    <p:sldId id="1156" r:id="rId77"/>
    <p:sldId id="1289" r:id="rId78"/>
    <p:sldId id="1290" r:id="rId79"/>
    <p:sldId id="1279" r:id="rId80"/>
    <p:sldId id="1282" r:id="rId81"/>
    <p:sldId id="1283" r:id="rId82"/>
    <p:sldId id="1286" r:id="rId83"/>
    <p:sldId id="1287" r:id="rId84"/>
    <p:sldId id="1316" r:id="rId85"/>
    <p:sldId id="1293" r:id="rId86"/>
    <p:sldId id="1071" r:id="rId87"/>
    <p:sldId id="1072" r:id="rId88"/>
    <p:sldId id="1067" r:id="rId89"/>
    <p:sldId id="1073" r:id="rId90"/>
    <p:sldId id="1371" r:id="rId91"/>
    <p:sldId id="1177" r:id="rId92"/>
    <p:sldId id="1157" r:id="rId93"/>
    <p:sldId id="1043" r:id="rId94"/>
    <p:sldId id="1074" r:id="rId95"/>
    <p:sldId id="1045" r:id="rId96"/>
    <p:sldId id="1127" r:id="rId97"/>
    <p:sldId id="1044" r:id="rId98"/>
    <p:sldId id="1047" r:id="rId99"/>
    <p:sldId id="1048" r:id="rId100"/>
    <p:sldId id="1318" r:id="rId101"/>
    <p:sldId id="1370" r:id="rId102"/>
    <p:sldId id="1051" r:id="rId103"/>
    <p:sldId id="1052" r:id="rId104"/>
    <p:sldId id="1053" r:id="rId105"/>
    <p:sldId id="1054" r:id="rId106"/>
    <p:sldId id="1055" r:id="rId107"/>
    <p:sldId id="1178" r:id="rId108"/>
    <p:sldId id="1059" r:id="rId109"/>
    <p:sldId id="1060" r:id="rId110"/>
    <p:sldId id="1061" r:id="rId111"/>
    <p:sldId id="1062" r:id="rId112"/>
    <p:sldId id="1137" r:id="rId113"/>
    <p:sldId id="1158" r:id="rId114"/>
    <p:sldId id="1081" r:id="rId115"/>
    <p:sldId id="1128" r:id="rId116"/>
    <p:sldId id="1129" r:id="rId117"/>
    <p:sldId id="1362" r:id="rId118"/>
    <p:sldId id="1088" r:id="rId119"/>
    <p:sldId id="1089" r:id="rId120"/>
    <p:sldId id="1091" r:id="rId121"/>
    <p:sldId id="1093" r:id="rId122"/>
    <p:sldId id="1363" r:id="rId123"/>
    <p:sldId id="1320" r:id="rId124"/>
    <p:sldId id="1321" r:id="rId125"/>
    <p:sldId id="1322" r:id="rId126"/>
    <p:sldId id="1323" r:id="rId127"/>
    <p:sldId id="1324" r:id="rId128"/>
    <p:sldId id="1325" r:id="rId129"/>
    <p:sldId id="1326" r:id="rId130"/>
    <p:sldId id="1327" r:id="rId131"/>
    <p:sldId id="1328" r:id="rId132"/>
    <p:sldId id="1329" r:id="rId133"/>
    <p:sldId id="1330" r:id="rId134"/>
    <p:sldId id="1331" r:id="rId135"/>
    <p:sldId id="1332" r:id="rId136"/>
    <p:sldId id="1364" r:id="rId137"/>
    <p:sldId id="1334" r:id="rId138"/>
    <p:sldId id="1335" r:id="rId139"/>
    <p:sldId id="1336" r:id="rId140"/>
    <p:sldId id="1337" r:id="rId141"/>
    <p:sldId id="1338" r:id="rId142"/>
    <p:sldId id="1339" r:id="rId143"/>
    <p:sldId id="1340" r:id="rId144"/>
    <p:sldId id="1341" r:id="rId145"/>
    <p:sldId id="1345" r:id="rId146"/>
    <p:sldId id="1365" r:id="rId147"/>
    <p:sldId id="1346" r:id="rId148"/>
    <p:sldId id="1358" r:id="rId149"/>
    <p:sldId id="1357" r:id="rId150"/>
    <p:sldId id="1360" r:id="rId151"/>
    <p:sldId id="1351" r:id="rId152"/>
    <p:sldId id="1132" r:id="rId153"/>
    <p:sldId id="1366" r:id="rId154"/>
    <p:sldId id="1136" r:id="rId155"/>
    <p:sldId id="1124" r:id="rId156"/>
    <p:sldId id="1160" r:id="rId157"/>
    <p:sldId id="1168" r:id="rId158"/>
    <p:sldId id="1169" r:id="rId159"/>
    <p:sldId id="1120" r:id="rId160"/>
    <p:sldId id="1375" r:id="rId161"/>
    <p:sldId id="1376" r:id="rId162"/>
    <p:sldId id="1377" r:id="rId163"/>
    <p:sldId id="1378" r:id="rId164"/>
    <p:sldId id="868" r:id="rId165"/>
    <p:sldId id="917" r:id="rId166"/>
    <p:sldId id="918" r:id="rId167"/>
    <p:sldId id="919" r:id="rId168"/>
    <p:sldId id="920" r:id="rId169"/>
    <p:sldId id="921" r:id="rId170"/>
    <p:sldId id="922" r:id="rId171"/>
    <p:sldId id="923" r:id="rId172"/>
    <p:sldId id="1180" r:id="rId173"/>
    <p:sldId id="1342" r:id="rId174"/>
    <p:sldId id="1373" r:id="rId17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 userDrawn="1">
          <p15:clr>
            <a:srgbClr val="A4A3A4"/>
          </p15:clr>
        </p15:guide>
        <p15:guide id="2" orient="horz" pos="3577" userDrawn="1">
          <p15:clr>
            <a:srgbClr val="A4A3A4"/>
          </p15:clr>
        </p15:guide>
        <p15:guide id="3" orient="horz" pos="1650" userDrawn="1">
          <p15:clr>
            <a:srgbClr val="A4A3A4"/>
          </p15:clr>
        </p15:guide>
        <p15:guide id="4" pos="555" userDrawn="1">
          <p15:clr>
            <a:srgbClr val="A4A3A4"/>
          </p15:clr>
        </p15:guide>
        <p15:guide id="5" pos="187">
          <p15:clr>
            <a:srgbClr val="A4A3A4"/>
          </p15:clr>
        </p15:guide>
        <p15:guide id="6" pos="1207" userDrawn="1">
          <p15:clr>
            <a:srgbClr val="A4A3A4"/>
          </p15:clr>
        </p15:guide>
        <p15:guide id="7" pos="5545" userDrawn="1">
          <p15:clr>
            <a:srgbClr val="A4A3A4"/>
          </p15:clr>
        </p15:guide>
        <p15:guide id="8" pos="442" userDrawn="1">
          <p15:clr>
            <a:srgbClr val="A4A3A4"/>
          </p15:clr>
        </p15:guide>
        <p15:guide id="9" orient="horz" pos="459">
          <p15:clr>
            <a:srgbClr val="A4A3A4"/>
          </p15:clr>
        </p15:guide>
        <p15:guide id="10" orient="horz" pos="1111" userDrawn="1">
          <p15:clr>
            <a:srgbClr val="A4A3A4"/>
          </p15:clr>
        </p15:guide>
        <p15:guide id="11" pos="4836" userDrawn="1">
          <p15:clr>
            <a:srgbClr val="A4A3A4"/>
          </p15:clr>
        </p15:guide>
        <p15:guide id="12" pos="7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3BDAFF"/>
    <a:srgbClr val="FFCDDE"/>
    <a:srgbClr val="C9F5FF"/>
    <a:srgbClr val="00CCFF"/>
    <a:srgbClr val="CCE9AD"/>
    <a:srgbClr val="FFE389"/>
    <a:srgbClr val="FFFFAF"/>
    <a:srgbClr val="DAEFC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9698" autoAdjust="0"/>
  </p:normalViewPr>
  <p:slideViewPr>
    <p:cSldViewPr snapToObjects="1" showGuides="1">
      <p:cViewPr>
        <p:scale>
          <a:sx n="75" d="100"/>
          <a:sy n="75" d="100"/>
        </p:scale>
        <p:origin x="1176" y="54"/>
      </p:cViewPr>
      <p:guideLst>
        <p:guide orient="horz" pos="431"/>
        <p:guide orient="horz" pos="3577"/>
        <p:guide orient="horz" pos="1650"/>
        <p:guide pos="555"/>
        <p:guide pos="187"/>
        <p:guide pos="1207"/>
        <p:guide pos="5545"/>
        <p:guide pos="442"/>
        <p:guide orient="horz" pos="459"/>
        <p:guide orient="horz" pos="1111"/>
        <p:guide pos="4836"/>
        <p:guide pos="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59" Type="http://schemas.openxmlformats.org/officeDocument/2006/relationships/slide" Target="slides/slide153.xml"/><Relationship Id="rId170" Type="http://schemas.openxmlformats.org/officeDocument/2006/relationships/slide" Target="slides/slide164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22" Type="http://schemas.openxmlformats.org/officeDocument/2006/relationships/slide" Target="slides/slide16.xml"/><Relationship Id="rId43" Type="http://schemas.openxmlformats.org/officeDocument/2006/relationships/slide" Target="slides/slide37.xml"/><Relationship Id="rId64" Type="http://schemas.openxmlformats.org/officeDocument/2006/relationships/slide" Target="slides/slide58.xml"/><Relationship Id="rId118" Type="http://schemas.openxmlformats.org/officeDocument/2006/relationships/slide" Target="slides/slide112.xml"/><Relationship Id="rId139" Type="http://schemas.openxmlformats.org/officeDocument/2006/relationships/slide" Target="slides/slide133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71" Type="http://schemas.openxmlformats.org/officeDocument/2006/relationships/slide" Target="slides/slide165.xml"/><Relationship Id="rId12" Type="http://schemas.openxmlformats.org/officeDocument/2006/relationships/slide" Target="slides/slide6.xml"/><Relationship Id="rId33" Type="http://schemas.openxmlformats.org/officeDocument/2006/relationships/slide" Target="slides/slide27.xml"/><Relationship Id="rId108" Type="http://schemas.openxmlformats.org/officeDocument/2006/relationships/slide" Target="slides/slide102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5" Type="http://schemas.openxmlformats.org/officeDocument/2006/relationships/slide" Target="slides/slide69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61" Type="http://schemas.openxmlformats.org/officeDocument/2006/relationships/slide" Target="slides/slide155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77" Type="http://schemas.openxmlformats.org/officeDocument/2006/relationships/presProps" Target="presProps.xml"/><Relationship Id="rId172" Type="http://schemas.openxmlformats.org/officeDocument/2006/relationships/slide" Target="slides/slide166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viewProps" Target="viewProp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slide" Target="slides/slide168.xml"/><Relationship Id="rId179" Type="http://schemas.openxmlformats.org/officeDocument/2006/relationships/theme" Target="theme/theme1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64" Type="http://schemas.openxmlformats.org/officeDocument/2006/relationships/slide" Target="slides/slide158.xml"/><Relationship Id="rId169" Type="http://schemas.openxmlformats.org/officeDocument/2006/relationships/slide" Target="slides/slide16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80" Type="http://schemas.openxmlformats.org/officeDocument/2006/relationships/tableStyles" Target="tableStyles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75" Type="http://schemas.openxmlformats.org/officeDocument/2006/relationships/slide" Target="slides/slide169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Relationship Id="rId165" Type="http://schemas.openxmlformats.org/officeDocument/2006/relationships/slide" Target="slides/slide159.xml"/><Relationship Id="rId27" Type="http://schemas.openxmlformats.org/officeDocument/2006/relationships/slide" Target="slides/slide21.xml"/><Relationship Id="rId48" Type="http://schemas.openxmlformats.org/officeDocument/2006/relationships/slide" Target="slides/slide42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34" Type="http://schemas.openxmlformats.org/officeDocument/2006/relationships/slide" Target="slides/slide128.xml"/><Relationship Id="rId80" Type="http://schemas.openxmlformats.org/officeDocument/2006/relationships/slide" Target="slides/slide74.xml"/><Relationship Id="rId155" Type="http://schemas.openxmlformats.org/officeDocument/2006/relationships/slide" Target="slides/slide149.xml"/><Relationship Id="rId176" Type="http://schemas.openxmlformats.org/officeDocument/2006/relationships/notesMaster" Target="notesMasters/notesMaster1.xml"/><Relationship Id="rId17" Type="http://schemas.openxmlformats.org/officeDocument/2006/relationships/slide" Target="slides/slide11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24" Type="http://schemas.openxmlformats.org/officeDocument/2006/relationships/slide" Target="slides/slide118.xml"/><Relationship Id="rId70" Type="http://schemas.openxmlformats.org/officeDocument/2006/relationships/slide" Target="slides/slide64.xml"/><Relationship Id="rId91" Type="http://schemas.openxmlformats.org/officeDocument/2006/relationships/slide" Target="slides/slide85.xml"/><Relationship Id="rId145" Type="http://schemas.openxmlformats.org/officeDocument/2006/relationships/slide" Target="slides/slide139.xml"/><Relationship Id="rId166" Type="http://schemas.openxmlformats.org/officeDocument/2006/relationships/slide" Target="slides/slide160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8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9" y="8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0B343-904A-4A98-B355-DF0C26D1A24D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21"/>
            <a:ext cx="5435600" cy="44691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433113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9" y="9433113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CD7CB-071C-4FF2-A716-D644C6C96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5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6BCE4B-AE99-45F1-B466-937507E2AA93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0275" name="Rectangle 7"/>
          <p:cNvSpPr txBox="1">
            <a:spLocks noGrp="1" noChangeArrowheads="1"/>
          </p:cNvSpPr>
          <p:nvPr/>
        </p:nvSpPr>
        <p:spPr bwMode="auto">
          <a:xfrm>
            <a:off x="5222879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3310B93-56F9-47C1-A5DE-C70526C3C11F}" type="slidenum">
              <a:rPr lang="en-US" altLang="en-US">
                <a:solidFill>
                  <a:srgbClr val="000000"/>
                </a:solidFill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0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9725" y="522288"/>
            <a:ext cx="3468688" cy="2603500"/>
          </a:xfrm>
          <a:ln/>
        </p:spPr>
      </p:sp>
      <p:sp>
        <p:nvSpPr>
          <p:cNvPr id="310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8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8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1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77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70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1E84D-6531-4626-9B29-0C156F10B46F}" type="slidenum">
              <a:rPr lang="en-GB" altLang="en-US">
                <a:solidFill>
                  <a:prstClr val="black"/>
                </a:solidFill>
              </a:rPr>
              <a:pPr/>
              <a:t>71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3588"/>
            <a:ext cx="4986338" cy="374015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073" y="4908808"/>
            <a:ext cx="5289329" cy="3919107"/>
          </a:xfrm>
        </p:spPr>
        <p:txBody>
          <a:bodyPr/>
          <a:lstStyle/>
          <a:p>
            <a:r>
              <a:rPr lang="en-US" altLang="en-US"/>
              <a:t>Versions mostly refer to the instruction set that the ARM core executes. </a:t>
            </a:r>
          </a:p>
          <a:p>
            <a:endParaRPr lang="en-US" altLang="en-US"/>
          </a:p>
          <a:p>
            <a:r>
              <a:rPr lang="en-US" altLang="en-US"/>
              <a:t>The ARM7, which is still the most often used core in a low-power design, executes the version 4T instruction set. Architectural extensions were added for version 5TE to include DSP instructions, such as 16-bit signed MLA instructions, saturation arithmetic, etc. The ARM926EJ-S and ARM1026EJ-S cores are examples of Version 5 architectures. Version 6 added instructions for doing byte manipulations and graphics algorithms more efficiently. The ARM11 family implemented the Version 6 architecture. Version 7 architectures (which include the Cortex family of cores, such as the Cortex A8, Cortex M3 and Cortex R4) extended the functionality by adding things such as Thumb2, low-power features, and more security.</a:t>
            </a:r>
          </a:p>
        </p:txBody>
      </p:sp>
    </p:spTree>
    <p:extLst>
      <p:ext uri="{BB962C8B-B14F-4D97-AF65-F5344CB8AC3E}">
        <p14:creationId xmlns:p14="http://schemas.microsoft.com/office/powerpoint/2010/main" val="898818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36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89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73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6BCE4B-AE99-45F1-B466-937507E2AA93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108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0275" name="Rectangle 7"/>
          <p:cNvSpPr txBox="1">
            <a:spLocks noGrp="1" noChangeArrowheads="1"/>
          </p:cNvSpPr>
          <p:nvPr/>
        </p:nvSpPr>
        <p:spPr bwMode="auto">
          <a:xfrm>
            <a:off x="5222879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3310B93-56F9-47C1-A5DE-C70526C3C11F}" type="slidenum">
              <a:rPr lang="en-US" altLang="en-US">
                <a:solidFill>
                  <a:srgbClr val="000000"/>
                </a:solidFill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108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0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9725" y="522288"/>
            <a:ext cx="3468688" cy="2603500"/>
          </a:xfrm>
          <a:ln/>
        </p:spPr>
      </p:sp>
      <p:sp>
        <p:nvSpPr>
          <p:cNvPr id="310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8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15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4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0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49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4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53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92687" cy="37465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7" y="4743345"/>
            <a:ext cx="5433372" cy="449568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0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4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03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4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89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4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38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160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97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161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369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162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87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163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48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164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0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83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165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27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166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83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167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83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168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1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10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6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00CA7-23C6-4EFD-8BE6-E26AD1C9DF9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50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91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59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47896" y="9434837"/>
            <a:ext cx="2945023" cy="49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2813" y="742950"/>
            <a:ext cx="4973637" cy="3732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53" y="4716624"/>
            <a:ext cx="5436235" cy="4469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77327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5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9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4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22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19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8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83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96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92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79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99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C492-C8E2-488D-A832-BAC0754F6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76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53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C1B-6D92-4B01-A3D3-A99A05064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4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5642-C730-422F-9828-E4FD01076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13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116C-4BBE-4689-A2AC-4E6356B0C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4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8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F23F-9933-4EC0-B3D5-0D08573FF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4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F5D7-CDC8-4FAE-881F-37475F3B7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91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EB4-7578-4600-A616-7F887C147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65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05A5-778F-43FE-B14A-06B9FA6E6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4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253A-7680-4316-85E0-8A63CDBE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19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FA5C-A6DE-4C4C-B68F-0E8D9176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D51F-ADCE-40D0-BF27-B62BBC75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2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A839-D65F-49C3-B927-07529CBB9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8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E3E9-C92A-4242-92B7-350C8CB7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04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9421-57B0-4F97-A410-959DF2CEE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14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FF02-553D-4335-84BF-A37B591A2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43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BD3FF-4C3D-40E9-9463-C0480A7E0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7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9A7D-2158-4551-AD13-E06D85D6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82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73D5-793F-43D4-8703-70E88EA3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47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6271-18CB-480A-B7E6-D52BEA909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00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0887-6531-4CA4-879B-0D93167E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85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2138E-9B43-42EF-A5F3-8A7D4C6E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90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7B11C3-7C78-4312-A770-E2334E1188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3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F2D18-9BB3-49AA-A2D5-F6BD04AF9C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1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7321BF-3E83-417C-93F9-0C67297C2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4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729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EF012B-4587-4302-9498-F93ADBBFD2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34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E6B654-A3FB-4B3D-AA96-32D239D0E7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0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2B4165-F4F0-4859-8375-4E8F3F74AB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36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CEEFCC-73C6-4E34-BA98-06816966ED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827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1EA548-8986-4F63-9E9A-7C9AB425FD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53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02BCDA-CD3D-459A-B5F6-7253ED4651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33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CE1C6-BAA7-44E9-A2FC-6C64E395E5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80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0FA391-E49C-4445-B1C9-8D082153F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49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286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292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297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56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16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296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141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0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03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45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1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9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5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7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222DB-D16D-4A8A-92BC-BB643043AAF9}" type="slidenum">
              <a:rPr lang="en-US" sz="1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4555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14CC6-81AB-4E13-9F33-5E08E66EF5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9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F5CF37-D3AB-4160-B42C-2A6D35D2A5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5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9A15A-9FCA-4B07-BEC3-4A718672D2E8}" type="slidenum">
              <a:rPr 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1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0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0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0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0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extremetech.com/wp-content/uploads/2015/11/A35-2.png" TargetMode="External"/><Relationship Id="rId1" Type="http://schemas.openxmlformats.org/officeDocument/2006/relationships/slideLayout" Target="../slideLayouts/slideLayout30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images.anandtech.com/doci/7739/Screen%20Shot%202014-02-04%20at%207.08.44%20PM.png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76"/>
            </a:gs>
            <a:gs pos="100000">
              <a:srgbClr val="333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4"/>
          <p:cNvSpPr>
            <a:spLocks noChangeArrowheads="1"/>
          </p:cNvSpPr>
          <p:nvPr/>
        </p:nvSpPr>
        <p:spPr bwMode="auto">
          <a:xfrm>
            <a:off x="1371600" y="3486150"/>
            <a:ext cx="640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US" altLang="en-US" sz="3600" dirty="0" err="1">
                <a:solidFill>
                  <a:srgbClr val="FFFFFF"/>
                </a:solidFill>
              </a:rPr>
              <a:t>Dezső</a:t>
            </a:r>
            <a:r>
              <a:rPr lang="en-US" altLang="en-US" sz="3600">
                <a:solidFill>
                  <a:srgbClr val="FFFFFF"/>
                </a:solidFill>
              </a:rPr>
              <a:t> Sima</a:t>
            </a: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157699" name="Text Box 5"/>
          <p:cNvSpPr txBox="1">
            <a:spLocks noChangeArrowheads="1"/>
          </p:cNvSpPr>
          <p:nvPr/>
        </p:nvSpPr>
        <p:spPr bwMode="auto">
          <a:xfrm>
            <a:off x="6635750" y="6230938"/>
            <a:ext cx="2004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© </a:t>
            </a:r>
            <a:r>
              <a:rPr lang="en-US" altLang="en-US" err="1">
                <a:solidFill>
                  <a:srgbClr val="FFFFFF"/>
                </a:solidFill>
              </a:rPr>
              <a:t>Dezső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US" altLang="en-US" err="1">
                <a:solidFill>
                  <a:srgbClr val="FFFFFF"/>
                </a:solidFill>
              </a:rPr>
              <a:t>Sima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US" altLang="en-US" smtClean="0">
                <a:solidFill>
                  <a:srgbClr val="FFFFFF"/>
                </a:solidFill>
              </a:rPr>
              <a:t>2015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7700" name="Text Box 7"/>
          <p:cNvSpPr txBox="1">
            <a:spLocks noChangeArrowheads="1"/>
          </p:cNvSpPr>
          <p:nvPr/>
        </p:nvSpPr>
        <p:spPr bwMode="auto">
          <a:xfrm>
            <a:off x="4229294" y="6218238"/>
            <a:ext cx="747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</a:rPr>
              <a:t>v1.</a:t>
            </a:r>
            <a:r>
              <a:rPr lang="hu-HU" altLang="en-US" smtClean="0">
                <a:solidFill>
                  <a:srgbClr val="FFFFFF"/>
                </a:solidFill>
              </a:rPr>
              <a:t>1</a:t>
            </a:r>
            <a:r>
              <a:rPr lang="en-US" altLang="en-US" smtClean="0">
                <a:solidFill>
                  <a:srgbClr val="FFFFFF"/>
                </a:solidFill>
              </a:rPr>
              <a:t>)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983638" y="1654175"/>
            <a:ext cx="51830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0000"/>
                </a:solidFill>
              </a:rPr>
              <a:t>ARM’s processor</a:t>
            </a:r>
            <a:r>
              <a:rPr lang="hu-HU" altLang="en-US" sz="3600" smtClean="0">
                <a:solidFill>
                  <a:srgbClr val="FF0000"/>
                </a:solidFill>
              </a:rPr>
              <a:t> lines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044583" y="5421313"/>
            <a:ext cx="3070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en-US" sz="2800" dirty="0" smtClean="0">
                <a:solidFill>
                  <a:srgbClr val="FFFFFF"/>
                </a:solidFill>
              </a:rPr>
              <a:t>November</a:t>
            </a:r>
            <a:r>
              <a:rPr lang="en-US" altLang="en-US" sz="2800" dirty="0" smtClean="0">
                <a:solidFill>
                  <a:srgbClr val="FFFFFF"/>
                </a:solidFill>
              </a:rPr>
              <a:t> </a:t>
            </a:r>
            <a:r>
              <a:rPr lang="en-US" altLang="en-US" sz="2800" dirty="0" smtClean="0">
                <a:solidFill>
                  <a:srgbClr val="FFFFFF"/>
                </a:solidFill>
              </a:rPr>
              <a:t>2015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Evolution of </a:t>
            </a:r>
            <a:r>
              <a:rPr lang="en-US" dirty="0"/>
              <a:t>ARM </a:t>
            </a:r>
            <a:r>
              <a:rPr lang="hu-HU" dirty="0" smtClean="0"/>
              <a:t>(7)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" y="1200321"/>
            <a:ext cx="8280582" cy="4973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180" y="646069"/>
            <a:ext cx="2356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Historical </a:t>
            </a:r>
            <a:r>
              <a:rPr lang="en-US" sz="1600" dirty="0" smtClean="0">
                <a:solidFill>
                  <a:srgbClr val="FF0000"/>
                </a:solidFill>
              </a:rPr>
              <a:t>remarks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-</a:t>
            </a:r>
            <a:r>
              <a:rPr lang="hu-HU" sz="1600" dirty="0">
                <a:solidFill>
                  <a:srgbClr val="FF0000"/>
                </a:solidFill>
              </a:rPr>
              <a:t>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727" y="6354325"/>
            <a:ext cx="6292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Figure: ARM's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recent </a:t>
            </a:r>
            <a:r>
              <a:rPr lang="en-US" sz="1600" dirty="0" smtClean="0">
                <a:solidFill>
                  <a:srgbClr val="000000"/>
                </a:solidFill>
              </a:rPr>
              <a:t>headquarters </a:t>
            </a:r>
            <a:r>
              <a:rPr lang="hu-HU" sz="1600" dirty="0" smtClean="0">
                <a:solidFill>
                  <a:srgbClr val="000000"/>
                </a:solidFill>
              </a:rPr>
              <a:t>in Cambridge (UK) [78]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29153"/>
              </p:ext>
            </p:extLst>
          </p:nvPr>
        </p:nvGraphicFramePr>
        <p:xfrm>
          <a:off x="116506" y="1223755"/>
          <a:ext cx="8910990" cy="5194688"/>
        </p:xfrm>
        <a:graphic>
          <a:graphicData uri="http://schemas.openxmlformats.org/drawingml/2006/table">
            <a:tbl>
              <a:tblPr/>
              <a:tblGrid>
                <a:gridCol w="1035114"/>
                <a:gridCol w="1485165"/>
                <a:gridCol w="4725525"/>
                <a:gridCol w="1035115"/>
                <a:gridCol w="630071"/>
              </a:tblGrid>
              <a:tr h="553777">
                <a:tc>
                  <a:txBody>
                    <a:bodyPr/>
                    <a:lstStyle/>
                    <a:p>
                      <a:pPr algn="ctr"/>
                      <a:endParaRPr lang="en-US" sz="1200">
                        <a:effectLst/>
                      </a:endParaRP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(SOC)</a:t>
                      </a:r>
                    </a:p>
                    <a:p>
                      <a:pPr algn="ctr"/>
                      <a:r>
                        <a:rPr lang="en-US" sz="1200" b="1" smtClean="0"/>
                        <a:t>System-</a:t>
                      </a:r>
                    </a:p>
                    <a:p>
                      <a:pPr algn="ctr"/>
                      <a:r>
                        <a:rPr lang="en-US" sz="1200" b="1" smtClean="0"/>
                        <a:t>On-a-Chip</a:t>
                      </a:r>
                      <a:endParaRPr lang="en-US" sz="1200" b="1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Notable Product(s) Containing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ARM Cortex-A model </a:t>
                      </a:r>
                      <a:endParaRPr lang="en-US" sz="1200" b="1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No. </a:t>
                      </a:r>
                      <a:r>
                        <a:rPr lang="en-US" sz="1200" b="1"/>
                        <a:t>of Cores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18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Apple</a:t>
                      </a:r>
                      <a:endParaRPr lang="en-US" sz="1200" b="1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/>
                        <a:t>A4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iPhone 4, iPod Touch (4th Gen), </a:t>
                      </a:r>
                      <a:r>
                        <a:rPr lang="en-US" sz="1200" err="1"/>
                        <a:t>iPad</a:t>
                      </a:r>
                      <a:r>
                        <a:rPr lang="en-US" sz="1200"/>
                        <a:t> (1st Gen), </a:t>
                      </a:r>
                      <a:r>
                        <a:rPr lang="en-US" sz="1200" err="1"/>
                        <a:t>AppleTV</a:t>
                      </a:r>
                      <a:r>
                        <a:rPr lang="en-US" sz="1200"/>
                        <a:t> (2nd Gen)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Cortex-A8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254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/>
                        <a:t>A5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iPhone 4S, </a:t>
                      </a:r>
                      <a:r>
                        <a:rPr lang="en-US" sz="1200" err="1"/>
                        <a:t>iPad</a:t>
                      </a:r>
                      <a:r>
                        <a:rPr lang="en-US" sz="1200"/>
                        <a:t> 2, </a:t>
                      </a:r>
                      <a:r>
                        <a:rPr lang="en-US" sz="1200" err="1"/>
                        <a:t>AppleTV</a:t>
                      </a:r>
                      <a:r>
                        <a:rPr lang="en-US" sz="1200"/>
                        <a:t> (3rd Gen)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Cortex-A9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254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/>
                        <a:t>A5X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err="1"/>
                        <a:t>iPad</a:t>
                      </a:r>
                      <a:r>
                        <a:rPr lang="en-US" sz="1200"/>
                        <a:t> (3rd Gen, Retina Display)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Cortex-A9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254718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Samsung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 err="1"/>
                        <a:t>Exynos</a:t>
                      </a:r>
                      <a:r>
                        <a:rPr lang="en-US" sz="1200" b="1"/>
                        <a:t> 3 Single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Samsung Galaxy S, Samsung Galaxy Nexus S, 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Cortex-A8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</a:tr>
              <a:tr h="254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 err="1"/>
                        <a:t>Exynos</a:t>
                      </a:r>
                      <a:r>
                        <a:rPr lang="en-US" sz="1200" b="1"/>
                        <a:t> 4 Dual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Samsung Galaxy SII, Samsung Galaxy Note (International)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Cortex-A9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</a:tr>
              <a:tr h="254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 err="1"/>
                        <a:t>Exynos</a:t>
                      </a:r>
                      <a:r>
                        <a:rPr lang="en-US" sz="1200" b="1"/>
                        <a:t> 4 Quad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Samsung Galaxy SIII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Cortex-A9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</a:tr>
              <a:tr h="363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 err="1"/>
                        <a:t>Exynos</a:t>
                      </a:r>
                      <a:r>
                        <a:rPr lang="en-US" sz="1200" b="1"/>
                        <a:t> 5 Dual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err="1" smtClean="0"/>
                        <a:t>Chrombook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Cortex-A15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</a:tr>
              <a:tr h="254718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err="1"/>
                        <a:t>Nvidia</a:t>
                      </a:r>
                      <a:endParaRPr lang="en-US" sz="1200" b="1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 err="1"/>
                        <a:t>Tegra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Microsoft Zune HD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(ARM11)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440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 err="1"/>
                        <a:t>Tegra</a:t>
                      </a:r>
                      <a:r>
                        <a:rPr lang="en-US" sz="1200" b="1"/>
                        <a:t> 2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ASUS </a:t>
                      </a:r>
                      <a:r>
                        <a:rPr lang="en-US" sz="1200" err="1"/>
                        <a:t>Eee</a:t>
                      </a:r>
                      <a:r>
                        <a:rPr lang="en-US" sz="1200"/>
                        <a:t> Pad Transformer, Samsung Galaxy Tab 10.1, Motorola </a:t>
                      </a:r>
                      <a:r>
                        <a:rPr lang="en-US" sz="1200" err="1"/>
                        <a:t>Xoom</a:t>
                      </a:r>
                      <a:r>
                        <a:rPr lang="en-US" sz="1200"/>
                        <a:t>, Dell Streak 7 &amp; Pro, Sony Tablet S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Cortex-A9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440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 err="1"/>
                        <a:t>Tegra</a:t>
                      </a:r>
                      <a:r>
                        <a:rPr lang="en-US" sz="1200" b="1"/>
                        <a:t> 3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ASUS Transformer Pad 300, ASUS Nexus 7, Acer </a:t>
                      </a:r>
                      <a:r>
                        <a:rPr lang="en-US" sz="1200" err="1"/>
                        <a:t>Iconia</a:t>
                      </a:r>
                      <a:r>
                        <a:rPr lang="en-US" sz="1200"/>
                        <a:t> Tab A510 &amp; A700, HTC One X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Cortex-A9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23896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Qualcomm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/>
                        <a:t>Snapdragon </a:t>
                      </a:r>
                      <a:r>
                        <a:rPr lang="en-US" sz="1200" b="1" smtClean="0"/>
                        <a:t>S1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smtClean="0"/>
                        <a:t>Large</a:t>
                      </a:r>
                      <a:r>
                        <a:rPr lang="en-US" sz="1200" baseline="0" smtClean="0"/>
                        <a:t> number of devices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(ARM11)/A5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</a:tr>
              <a:tr h="254718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Texas Instruments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/>
                        <a:t>OMAP 3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Barnes and Noble Nook Color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Cortex-A8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440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/>
                        <a:t>OMAP 4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Amazon Kindle Fire, Samsung Galaxy Tab 2, Blackberry Playbook, Samsung Galaxy Nexus, Barnes and Noble Nook Tablet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Cortex-A9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363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/>
                        <a:t>OMAP 5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N/A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Cortex-A15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8706" y="631785"/>
            <a:ext cx="614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Use of 32-bit ARM Cortex-A models in mobiles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18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r="3219"/>
          <a:stretch/>
        </p:blipFill>
        <p:spPr bwMode="auto">
          <a:xfrm>
            <a:off x="65837" y="1223755"/>
            <a:ext cx="9078163" cy="412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" y="632340"/>
            <a:ext cx="485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Total </a:t>
            </a:r>
            <a:r>
              <a:rPr lang="hu-HU" smtClean="0">
                <a:solidFill>
                  <a:srgbClr val="2D2D8A"/>
                </a:solidFill>
              </a:rPr>
              <a:t>number of </a:t>
            </a:r>
            <a:r>
              <a:rPr lang="en-US" smtClean="0">
                <a:solidFill>
                  <a:srgbClr val="2D2D8A"/>
                </a:solidFill>
              </a:rPr>
              <a:t>ARM chips shipped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19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10" y="5634245"/>
            <a:ext cx="889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SB</a:t>
            </a:r>
            <a:r>
              <a:rPr lang="hu-HU" sz="1400" smtClean="0">
                <a:solidFill>
                  <a:srgbClr val="000000"/>
                </a:solidFill>
              </a:rPr>
              <a:t>S</a:t>
            </a:r>
            <a:r>
              <a:rPr lang="en-US" sz="1400" smtClean="0">
                <a:solidFill>
                  <a:srgbClr val="000000"/>
                </a:solidFill>
              </a:rPr>
              <a:t>A: Server Base System Architecture, it is a standardized platform for servers built on 64-bit </a:t>
            </a:r>
          </a:p>
          <a:p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400" smtClean="0">
                <a:solidFill>
                  <a:srgbClr val="000000"/>
                </a:solidFill>
              </a:rPr>
              <a:t>      </a:t>
            </a:r>
            <a:r>
              <a:rPr lang="hu-HU" sz="1400" smtClean="0">
                <a:solidFill>
                  <a:srgbClr val="000000"/>
                </a:solidFill>
              </a:rPr>
              <a:t>    </a:t>
            </a:r>
            <a:r>
              <a:rPr lang="en-US" sz="1400" smtClean="0">
                <a:solidFill>
                  <a:srgbClr val="000000"/>
                </a:solidFill>
              </a:rPr>
              <a:t> ARM processors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6. Overview of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 smtClean="0">
                <a:solidFill>
                  <a:srgbClr val="FFFFFF"/>
                </a:solidFill>
              </a:rPr>
              <a:t>ARM’s Mali graphics series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628210"/>
            <a:ext cx="680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6. Overview of </a:t>
            </a:r>
            <a:r>
              <a:rPr lang="en-US" smtClean="0">
                <a:solidFill>
                  <a:srgbClr val="2D2D8A"/>
                </a:solidFill>
              </a:rPr>
              <a:t>ARM’s Mali graphics </a:t>
            </a:r>
            <a:r>
              <a:rPr lang="hu-HU" smtClean="0">
                <a:solidFill>
                  <a:srgbClr val="2D2D8A"/>
                </a:solidFill>
              </a:rPr>
              <a:t>series</a:t>
            </a:r>
            <a:r>
              <a:rPr lang="en-US" smtClean="0">
                <a:solidFill>
                  <a:srgbClr val="2D2D8A"/>
                </a:solidFill>
              </a:rPr>
              <a:t> (since 2010)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21650" y="3123845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Performance oriented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graphics </a:t>
            </a:r>
            <a:r>
              <a:rPr lang="hu-HU" altLang="en-US" sz="1300" b="1" smtClean="0">
                <a:solidFill>
                  <a:srgbClr val="000000"/>
                </a:solidFill>
              </a:rPr>
              <a:t>series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501770" y="2251638"/>
            <a:ext cx="378020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 Mali graphics </a:t>
            </a:r>
            <a:r>
              <a:rPr lang="hu-HU" altLang="en-US" sz="1300" b="1" smtClean="0">
                <a:solidFill>
                  <a:srgbClr val="000000"/>
                </a:solidFill>
              </a:rPr>
              <a:t>series</a:t>
            </a:r>
            <a:r>
              <a:rPr lang="en-US" altLang="en-US" sz="1300" b="1" smtClean="0">
                <a:solidFill>
                  <a:srgbClr val="000000"/>
                </a:solidFill>
              </a:rPr>
              <a:t> (since 2010)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2663709" y="2901467"/>
            <a:ext cx="35135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4391980" y="2619852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2633230" y="2890916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6176027" y="2884544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980251" y="3154677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Cost efficient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graphics </a:t>
            </a:r>
            <a:r>
              <a:rPr lang="hu-HU" altLang="en-US" sz="1300" b="1" smtClean="0">
                <a:solidFill>
                  <a:srgbClr val="000000"/>
                </a:solidFill>
              </a:rPr>
              <a:t>series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2598622" y="304327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6144762" y="303850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036830"/>
            <a:ext cx="889378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ARM also designs </a:t>
            </a:r>
            <a:r>
              <a:rPr lang="en-US" sz="1600">
                <a:solidFill>
                  <a:srgbClr val="000000"/>
                </a:solidFill>
              </a:rPr>
              <a:t>and </a:t>
            </a:r>
            <a:r>
              <a:rPr lang="en-US" sz="1600" smtClean="0">
                <a:solidFill>
                  <a:srgbClr val="000000"/>
                </a:solidFill>
              </a:rPr>
              <a:t>licenses </a:t>
            </a:r>
            <a:r>
              <a:rPr lang="en-US" sz="1600" smtClean="0">
                <a:solidFill>
                  <a:srgbClr val="FF0000"/>
                </a:solidFill>
              </a:rPr>
              <a:t>GPUs</a:t>
            </a:r>
            <a:r>
              <a:rPr lang="en-US" sz="1600" smtClean="0">
                <a:solidFill>
                  <a:srgbClr val="000000"/>
                </a:solidFill>
              </a:rPr>
              <a:t> to be used </a:t>
            </a:r>
            <a:r>
              <a:rPr lang="en-US" sz="1600" smtClean="0">
                <a:solidFill>
                  <a:srgbClr val="0070C0"/>
                </a:solidFill>
              </a:rPr>
              <a:t>as companion chips to their CPU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 chips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ARM’s GPU lines are designated as </a:t>
            </a:r>
            <a:r>
              <a:rPr lang="en-US" sz="1600" smtClean="0">
                <a:solidFill>
                  <a:srgbClr val="FF0000"/>
                </a:solidFill>
              </a:rPr>
              <a:t>Mali </a:t>
            </a:r>
            <a:r>
              <a:rPr lang="hu-HU" sz="1600" smtClean="0">
                <a:solidFill>
                  <a:srgbClr val="FF0000"/>
                </a:solidFill>
              </a:rPr>
              <a:t>graphicd series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6. Overview or </a:t>
            </a:r>
            <a:r>
              <a:rPr lang="en-US" smtClean="0"/>
              <a:t>ARM’s </a:t>
            </a:r>
            <a:r>
              <a:rPr lang="en-US"/>
              <a:t>Mali graphics </a:t>
            </a:r>
            <a:r>
              <a:rPr lang="hu-HU" smtClean="0"/>
              <a:t>series</a:t>
            </a:r>
            <a:r>
              <a:rPr lang="en-US" smtClean="0"/>
              <a:t> </a:t>
            </a:r>
            <a:r>
              <a:rPr lang="hu-HU" smtClean="0"/>
              <a:t>(1)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6" grpId="0"/>
      <p:bldP spid="18" grpId="0" animBg="1"/>
      <p:bldP spid="19" grpId="0" animBg="1"/>
      <p:bldP spid="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rm.com/images/mali-performance-efficient-roadmap-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0" y="1565429"/>
            <a:ext cx="4822254" cy="397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rm.com/images/mali-cost-efficient-roadmap-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50" y="1605395"/>
            <a:ext cx="4860540" cy="40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325" y="630202"/>
            <a:ext cx="7116051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mtClean="0">
                <a:solidFill>
                  <a:srgbClr val="2D2D8A"/>
                </a:solidFill>
              </a:rPr>
              <a:t>Overview of ARM’s Mali graphics </a:t>
            </a:r>
            <a:r>
              <a:rPr lang="hu-HU" smtClean="0">
                <a:solidFill>
                  <a:srgbClr val="2D2D8A"/>
                </a:solidFill>
              </a:rPr>
              <a:t>seeries</a:t>
            </a:r>
          </a:p>
          <a:p>
            <a:pPr>
              <a:spcAft>
                <a:spcPts val="300"/>
              </a:spcAft>
            </a:pPr>
            <a:r>
              <a:rPr lang="hu-HU" sz="1600" smtClean="0"/>
              <a:t>Only GPU parts announced </a:t>
            </a:r>
            <a:r>
              <a:rPr lang="en-US" sz="1600" smtClean="0"/>
              <a:t>since about 2010</a:t>
            </a:r>
            <a:r>
              <a:rPr lang="hu-HU" sz="1600" smtClean="0"/>
              <a:t> will be discussed</a:t>
            </a:r>
            <a:r>
              <a:rPr lang="en-US" sz="1600" smtClean="0"/>
              <a:t> </a:t>
            </a:r>
            <a:r>
              <a:rPr lang="en-US" sz="1600" smtClean="0">
                <a:solidFill>
                  <a:srgbClr val="000000"/>
                </a:solidFill>
              </a:rPr>
              <a:t>[</a:t>
            </a:r>
            <a:r>
              <a:rPr lang="hu-HU" sz="1600" smtClean="0">
                <a:solidFill>
                  <a:srgbClr val="000000"/>
                </a:solidFill>
              </a:rPr>
              <a:t>20</a:t>
            </a:r>
            <a:r>
              <a:rPr lang="en-US" sz="1600" smtClean="0">
                <a:solidFill>
                  <a:srgbClr val="000000"/>
                </a:solidFill>
              </a:rPr>
              <a:t>]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0" y="5712204"/>
            <a:ext cx="2383986" cy="7771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0000"/>
                </a:solidFill>
              </a:rPr>
              <a:t>Performance oriented</a:t>
            </a:r>
          </a:p>
          <a:p>
            <a:pPr algn="ctr">
              <a:spcAft>
                <a:spcPts val="30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graphics </a:t>
            </a:r>
            <a:r>
              <a:rPr lang="hu-HU" sz="1400" b="1" smtClean="0">
                <a:solidFill>
                  <a:srgbClr val="000000"/>
                </a:solidFill>
              </a:rPr>
              <a:t>series</a:t>
            </a:r>
            <a:endParaRPr lang="en-US" sz="1400" b="1" smtClean="0">
              <a:solidFill>
                <a:srgbClr val="000000"/>
              </a:solidFill>
            </a:endParaRPr>
          </a:p>
          <a:p>
            <a:pPr algn="ctr"/>
            <a:r>
              <a:rPr lang="en-US" sz="1400" i="1" smtClean="0">
                <a:solidFill>
                  <a:srgbClr val="000000"/>
                </a:solidFill>
              </a:rPr>
              <a:t>Mali-T6xx - Mali-T8xx</a:t>
            </a:r>
            <a:endParaRPr lang="en-US" sz="1400" i="1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8474" y="5713314"/>
            <a:ext cx="21804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0000"/>
                </a:solidFill>
              </a:rPr>
              <a:t>Cost efficient</a:t>
            </a:r>
          </a:p>
          <a:p>
            <a:pPr algn="ctr"/>
            <a:r>
              <a:rPr lang="en-US" sz="1400" b="1" smtClean="0">
                <a:solidFill>
                  <a:srgbClr val="000000"/>
                </a:solidFill>
              </a:rPr>
              <a:t>graphics </a:t>
            </a:r>
            <a:r>
              <a:rPr lang="hu-HU" sz="1400" b="1" smtClean="0">
                <a:solidFill>
                  <a:srgbClr val="000000"/>
                </a:solidFill>
              </a:rPr>
              <a:t>series</a:t>
            </a:r>
            <a:endParaRPr lang="en-US" sz="1400" b="1" smtClean="0">
              <a:solidFill>
                <a:srgbClr val="000000"/>
              </a:solidFill>
            </a:endParaRPr>
          </a:p>
          <a:p>
            <a:pPr algn="ctr"/>
            <a:r>
              <a:rPr lang="en-US" sz="1400" i="1" smtClean="0">
                <a:solidFill>
                  <a:srgbClr val="000000"/>
                </a:solidFill>
              </a:rPr>
              <a:t>Mali-T4xx - Mali-T8xx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6. Overview of </a:t>
            </a:r>
            <a:r>
              <a:rPr lang="en-US" smtClean="0"/>
              <a:t>ARM’s </a:t>
            </a:r>
            <a:r>
              <a:rPr lang="en-US"/>
              <a:t>Mali graphics lines </a:t>
            </a:r>
            <a:r>
              <a:rPr lang="hu-HU" smtClean="0"/>
              <a:t>(2)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rm.com/images/mali-t604-chip-diagram-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" y="1230660"/>
            <a:ext cx="3016933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arm.com/images/mali-t624-chip-diagram-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7" y="1230660"/>
            <a:ext cx="3016933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arm.com/images/mali-t628-chip-diagram-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72" y="1230660"/>
            <a:ext cx="3016933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www.arm.com/images/mali-t760-chip-diagram-L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67" y="3761355"/>
            <a:ext cx="3016933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www.arm.com/images/mali-t860-chip-diagram-L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761355"/>
            <a:ext cx="3016933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675" y="630238"/>
            <a:ext cx="660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ARM’s performance oriented </a:t>
            </a:r>
            <a:r>
              <a:rPr lang="hu-HU" smtClean="0">
                <a:solidFill>
                  <a:srgbClr val="2D2D8A"/>
                </a:solidFill>
              </a:rPr>
              <a:t>Mali </a:t>
            </a:r>
            <a:r>
              <a:rPr lang="en-US" smtClean="0">
                <a:solidFill>
                  <a:srgbClr val="2D2D8A"/>
                </a:solidFill>
              </a:rPr>
              <a:t>graphics </a:t>
            </a:r>
            <a:r>
              <a:rPr lang="hu-HU" smtClean="0">
                <a:solidFill>
                  <a:srgbClr val="2D2D8A"/>
                </a:solidFill>
              </a:rPr>
              <a:t>series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20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6. Overview of ARM’</a:t>
            </a:r>
            <a:r>
              <a:rPr lang="en-US" smtClean="0"/>
              <a:t>s </a:t>
            </a:r>
            <a:r>
              <a:rPr lang="en-US"/>
              <a:t>Mali graphics lines </a:t>
            </a:r>
            <a:r>
              <a:rPr lang="hu-HU" smtClean="0"/>
              <a:t>(3)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rm.com/images/mali-400-chip-diagram-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" y="1234235"/>
            <a:ext cx="3087478" cy="25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arm.com/images/mali-450-chip-diagram-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25" y="1251270"/>
            <a:ext cx="3087478" cy="25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www.arm.com/images/mali-t622-chip-diagram-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80" y="1255230"/>
            <a:ext cx="3087478" cy="25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www.arm.com/images/mali-t720-chip-diagram-L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" y="3804007"/>
            <a:ext cx="3087478" cy="25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http://www.arm.com/images/mali-t820-chip-diagram-L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98" y="3816725"/>
            <a:ext cx="3087478" cy="25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http://www.arm.com/images/mali-t830-chip-diagram-L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80" y="3823630"/>
            <a:ext cx="3087478" cy="25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4150" y="630238"/>
            <a:ext cx="536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ARM’s cost efficient </a:t>
            </a:r>
            <a:r>
              <a:rPr lang="hu-HU" smtClean="0">
                <a:solidFill>
                  <a:srgbClr val="2D2D8A"/>
                </a:solidFill>
              </a:rPr>
              <a:t>Mali </a:t>
            </a:r>
            <a:r>
              <a:rPr lang="en-US" smtClean="0">
                <a:solidFill>
                  <a:srgbClr val="2D2D8A"/>
                </a:solidFill>
              </a:rPr>
              <a:t>graphics </a:t>
            </a:r>
            <a:r>
              <a:rPr lang="hu-HU" smtClean="0">
                <a:solidFill>
                  <a:srgbClr val="2D2D8A"/>
                </a:solidFill>
              </a:rPr>
              <a:t>series [</a:t>
            </a:r>
            <a:r>
              <a:rPr lang="hu-HU" smtClean="0">
                <a:solidFill>
                  <a:srgbClr val="000000"/>
                </a:solidFill>
              </a:rPr>
              <a:t>20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6. Overview of </a:t>
            </a:r>
            <a:r>
              <a:rPr lang="en-US" smtClean="0"/>
              <a:t>ARM’s </a:t>
            </a:r>
            <a:r>
              <a:rPr lang="en-US"/>
              <a:t>Mali graphics lines </a:t>
            </a:r>
            <a:r>
              <a:rPr lang="hu-HU" smtClean="0"/>
              <a:t>(4)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42972" y="1413881"/>
            <a:ext cx="6023270" cy="4805429"/>
            <a:chOff x="1602305" y="1088740"/>
            <a:chExt cx="5715000" cy="4905545"/>
          </a:xfrm>
        </p:grpSpPr>
        <p:pic>
          <p:nvPicPr>
            <p:cNvPr id="13314" name="Picture 2" descr="http://content.hwigroup.net/images/articles/armtechday2014-mobile-mali-roadm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305" y="1222260"/>
              <a:ext cx="5715000" cy="477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 bwMode="auto">
            <a:xfrm>
              <a:off x="1815702" y="1088740"/>
              <a:ext cx="5501602" cy="27003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</a:rPr>
                <a:t>                                 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3675" y="630238"/>
            <a:ext cx="424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ARM’s high-end GPU roadmap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998350" y="1468385"/>
            <a:ext cx="0" cy="31503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851920" y="1186008"/>
            <a:ext cx="4334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Companion GPU to </a:t>
            </a:r>
            <a:r>
              <a:rPr lang="en-US" sz="1400" smtClean="0">
                <a:solidFill>
                  <a:srgbClr val="000000"/>
                </a:solidFill>
              </a:rPr>
              <a:t>A57 (announced 10/2013)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6. Overview of </a:t>
            </a:r>
            <a:r>
              <a:rPr lang="en-US" smtClean="0"/>
              <a:t>ARM’s </a:t>
            </a:r>
            <a:r>
              <a:rPr lang="en-US"/>
              <a:t>Mali graphics lines </a:t>
            </a:r>
            <a:r>
              <a:rPr lang="hu-HU" smtClean="0"/>
              <a:t>(5)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2125390"/>
            <a:ext cx="92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900">
              <a:solidFill>
                <a:srgbClr val="3333C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971550" y="981074"/>
            <a:ext cx="7661275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sz="1900" smtClean="0">
                <a:solidFill>
                  <a:srgbClr val="FFFFFF"/>
                </a:solidFill>
                <a:latin typeface="+mj-lt"/>
              </a:rPr>
              <a:t>7.</a:t>
            </a:r>
            <a:r>
              <a:rPr lang="en-US" sz="190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900">
                <a:solidFill>
                  <a:srgbClr val="FFFFFF"/>
                </a:solidFill>
                <a:latin typeface="+mj-lt"/>
              </a:rPr>
              <a:t>The 64-bit Cortex-A </a:t>
            </a:r>
            <a:r>
              <a:rPr lang="en-US" sz="1900" smtClean="0">
                <a:solidFill>
                  <a:srgbClr val="FFFFFF"/>
                </a:solidFill>
                <a:latin typeface="+mj-lt"/>
              </a:rPr>
              <a:t>series</a:t>
            </a:r>
            <a:endParaRPr lang="en-US" altLang="en-US" sz="1900">
              <a:solidFill>
                <a:srgbClr val="FFFFFF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1114632" y="1968500"/>
            <a:ext cx="7518193" cy="649288"/>
            <a:chOff x="701" y="1638"/>
            <a:chExt cx="4446" cy="292"/>
          </a:xfrm>
        </p:grpSpPr>
        <p:sp>
          <p:nvSpPr>
            <p:cNvPr id="12085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hu-HU" altLang="en-US" sz="1900" smtClean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7.</a:t>
              </a:r>
              <a:r>
                <a:rPr lang="en-US" sz="1900" smtClean="0">
                  <a:solidFill>
                    <a:srgbClr val="FFFFFF"/>
                  </a:solidFill>
                  <a:latin typeface="+mj-lt"/>
                </a:rPr>
                <a:t>1 </a:t>
              </a:r>
              <a:r>
                <a:rPr lang="en-US" sz="1900">
                  <a:solidFill>
                    <a:srgbClr val="FFFFFF"/>
                  </a:solidFill>
                  <a:latin typeface="+mj-lt"/>
                </a:rPr>
                <a:t>Overview of </a:t>
              </a:r>
              <a:r>
                <a:rPr lang="hu-HU" sz="1900">
                  <a:solidFill>
                    <a:srgbClr val="FFFFFF"/>
                  </a:solidFill>
                  <a:latin typeface="+mj-lt"/>
                </a:rPr>
                <a:t>ARM’s </a:t>
              </a:r>
              <a:r>
                <a:rPr lang="en-US" sz="1900">
                  <a:solidFill>
                    <a:srgbClr val="FFFFFF"/>
                  </a:solidFill>
                  <a:latin typeface="+mj-lt"/>
                </a:rPr>
                <a:t>64-bit Cortex-A </a:t>
              </a:r>
              <a:r>
                <a:rPr lang="en-US" sz="1900" smtClean="0">
                  <a:solidFill>
                    <a:srgbClr val="FFFFFF"/>
                  </a:solidFill>
                  <a:latin typeface="+mj-lt"/>
                </a:rPr>
                <a:t>series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0856" name="Text Box 6"/>
            <p:cNvSpPr txBox="1">
              <a:spLocks noChangeArrowheads="1"/>
            </p:cNvSpPr>
            <p:nvPr/>
          </p:nvSpPr>
          <p:spPr bwMode="auto">
            <a:xfrm>
              <a:off x="701" y="1684"/>
              <a:ext cx="2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0837" name="Group 7"/>
          <p:cNvGrpSpPr>
            <a:grpSpLocks/>
          </p:cNvGrpSpPr>
          <p:nvPr/>
        </p:nvGrpSpPr>
        <p:grpSpPr bwMode="auto">
          <a:xfrm>
            <a:off x="1108075" y="2695575"/>
            <a:ext cx="7524750" cy="581025"/>
            <a:chOff x="699" y="1638"/>
            <a:chExt cx="4448" cy="366"/>
          </a:xfrm>
        </p:grpSpPr>
        <p:sp>
          <p:nvSpPr>
            <p:cNvPr id="120853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36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smtClean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7.</a:t>
              </a:r>
              <a:r>
                <a:rPr lang="en-US" sz="1900" smtClean="0">
                  <a:solidFill>
                    <a:srgbClr val="FFFFFF"/>
                  </a:solidFill>
                  <a:latin typeface="+mj-lt"/>
                </a:rPr>
                <a:t>2 </a:t>
              </a:r>
              <a:r>
                <a:rPr lang="en-US" sz="1900">
                  <a:solidFill>
                    <a:srgbClr val="FFFFFF"/>
                  </a:solidFill>
                  <a:latin typeface="+mj-lt"/>
                </a:rPr>
                <a:t>The 64-bit high performance </a:t>
              </a:r>
              <a:r>
                <a:rPr lang="en-US" sz="1900" smtClean="0">
                  <a:solidFill>
                    <a:srgbClr val="FFFFFF"/>
                  </a:solidFill>
                  <a:latin typeface="+mj-lt"/>
                </a:rPr>
                <a:t>Cortex-A57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0854" name="Text Box 9"/>
            <p:cNvSpPr txBox="1">
              <a:spLocks noChangeArrowheads="1"/>
            </p:cNvSpPr>
            <p:nvPr/>
          </p:nvSpPr>
          <p:spPr bwMode="auto">
            <a:xfrm>
              <a:off x="699" y="1712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0841" name="Group 10"/>
          <p:cNvGrpSpPr>
            <a:grpSpLocks/>
          </p:cNvGrpSpPr>
          <p:nvPr/>
        </p:nvGrpSpPr>
        <p:grpSpPr bwMode="auto">
          <a:xfrm>
            <a:off x="1111250" y="3336925"/>
            <a:ext cx="7521575" cy="463550"/>
            <a:chOff x="699" y="1638"/>
            <a:chExt cx="4448" cy="292"/>
          </a:xfrm>
        </p:grpSpPr>
        <p:sp>
          <p:nvSpPr>
            <p:cNvPr id="120845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hu-HU" altLang="en-US" sz="1900" smtClean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7.</a:t>
              </a:r>
              <a:r>
                <a:rPr lang="en-US" sz="1900" smtClean="0">
                  <a:solidFill>
                    <a:srgbClr val="FFFFFF"/>
                  </a:solidFill>
                  <a:latin typeface="+mj-lt"/>
                </a:rPr>
                <a:t>3 </a:t>
              </a:r>
              <a:r>
                <a:rPr lang="en-US" sz="1900">
                  <a:solidFill>
                    <a:srgbClr val="FFFFFF"/>
                  </a:solidFill>
                  <a:latin typeface="+mj-lt"/>
                </a:rPr>
                <a:t>The 64-bit low power </a:t>
              </a:r>
              <a:r>
                <a:rPr lang="en-US" sz="1900" smtClean="0">
                  <a:solidFill>
                    <a:srgbClr val="FFFFFF"/>
                  </a:solidFill>
                  <a:latin typeface="+mj-lt"/>
                </a:rPr>
                <a:t>Cortex-A53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0846" name="Text Box 12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0842" name="Group 13"/>
          <p:cNvGrpSpPr>
            <a:grpSpLocks/>
          </p:cNvGrpSpPr>
          <p:nvPr/>
        </p:nvGrpSpPr>
        <p:grpSpPr bwMode="auto">
          <a:xfrm>
            <a:off x="1108075" y="3878263"/>
            <a:ext cx="7524750" cy="463550"/>
            <a:chOff x="699" y="1638"/>
            <a:chExt cx="4448" cy="292"/>
          </a:xfrm>
        </p:grpSpPr>
        <p:sp>
          <p:nvSpPr>
            <p:cNvPr id="120843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7.</a:t>
              </a:r>
              <a:r>
                <a:rPr lang="hu-HU" sz="1900" dirty="0" smtClean="0">
                  <a:solidFill>
                    <a:srgbClr val="FFFFFF"/>
                  </a:solidFill>
                  <a:latin typeface="+mj-lt"/>
                </a:rPr>
                <a:t>4</a:t>
              </a:r>
              <a:r>
                <a:rPr lang="en-US" sz="1900" dirty="0" smtClean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1900" dirty="0">
                  <a:solidFill>
                    <a:srgbClr val="FFFFFF"/>
                  </a:solidFill>
                  <a:latin typeface="+mj-lt"/>
                </a:rPr>
                <a:t>The 64-bit </a:t>
              </a:r>
              <a:r>
                <a:rPr lang="hu-HU" sz="1900" dirty="0" smtClean="0">
                  <a:solidFill>
                    <a:srgbClr val="FFFFFF"/>
                  </a:solidFill>
                  <a:latin typeface="+mj-lt"/>
                </a:rPr>
                <a:t>low power </a:t>
              </a:r>
              <a:r>
                <a:rPr lang="en-US" sz="1900" dirty="0" smtClean="0">
                  <a:solidFill>
                    <a:srgbClr val="FFFFFF"/>
                  </a:solidFill>
                  <a:latin typeface="+mj-lt"/>
                </a:rPr>
                <a:t>Cortex-A</a:t>
              </a:r>
              <a:r>
                <a:rPr lang="hu-HU" sz="1900" dirty="0" smtClean="0">
                  <a:solidFill>
                    <a:srgbClr val="FFFFFF"/>
                  </a:solidFill>
                  <a:latin typeface="+mj-lt"/>
                </a:rPr>
                <a:t>35</a:t>
              </a:r>
              <a:endParaRPr lang="en-US" altLang="en-US" sz="1900" dirty="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0844" name="Text Box 15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1106615" y="4392163"/>
            <a:ext cx="7524750" cy="463550"/>
            <a:chOff x="699" y="1638"/>
            <a:chExt cx="4448" cy="292"/>
          </a:xfrm>
        </p:grpSpPr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7.5</a:t>
              </a:r>
              <a:r>
                <a:rPr lang="en-US" sz="1900" dirty="0" smtClean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1900" dirty="0">
                  <a:solidFill>
                    <a:srgbClr val="FFFFFF"/>
                  </a:solidFill>
                  <a:latin typeface="+mj-lt"/>
                </a:rPr>
                <a:t>The 64-bit </a:t>
              </a:r>
              <a:r>
                <a:rPr lang="hu-HU" sz="1900" dirty="0" smtClean="0">
                  <a:solidFill>
                    <a:srgbClr val="FFFFFF"/>
                  </a:solidFill>
                  <a:latin typeface="+mj-lt"/>
                </a:rPr>
                <a:t>high performance </a:t>
              </a:r>
              <a:r>
                <a:rPr lang="en-US" sz="1900" dirty="0" smtClean="0">
                  <a:solidFill>
                    <a:srgbClr val="FFFFFF"/>
                  </a:solidFill>
                  <a:latin typeface="+mj-lt"/>
                </a:rPr>
                <a:t>Cortex-A</a:t>
              </a:r>
              <a:r>
                <a:rPr lang="hu-HU" sz="1900" dirty="0" smtClean="0">
                  <a:solidFill>
                    <a:srgbClr val="FFFFFF"/>
                  </a:solidFill>
                  <a:latin typeface="+mj-lt"/>
                </a:rPr>
                <a:t>72</a:t>
              </a:r>
              <a:endParaRPr lang="en-US" altLang="en-US" sz="1900" dirty="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0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 smtClean="0">
                <a:solidFill>
                  <a:srgbClr val="FFFFFF"/>
                </a:solidFill>
              </a:rPr>
              <a:t>7.</a:t>
            </a:r>
            <a:r>
              <a:rPr lang="en-US" sz="1900" smtClean="0">
                <a:solidFill>
                  <a:srgbClr val="FFFFFF"/>
                </a:solidFill>
              </a:rPr>
              <a:t>1 Overview of </a:t>
            </a:r>
            <a:r>
              <a:rPr lang="hu-HU" sz="1900" smtClean="0">
                <a:solidFill>
                  <a:srgbClr val="FFFFFF"/>
                </a:solidFill>
              </a:rPr>
              <a:t>ARM’s</a:t>
            </a:r>
            <a:r>
              <a:rPr lang="en-US" sz="1900" smtClean="0">
                <a:solidFill>
                  <a:srgbClr val="FFFFFF"/>
                </a:solidFill>
              </a:rPr>
              <a:t> 64-bit Cortex-A series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-513565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86535" y="1200150"/>
            <a:ext cx="8432846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>
                <a:solidFill>
                  <a:srgbClr val="FFFFFF"/>
                </a:solidFill>
              </a:rPr>
              <a:t>2. Evolution of </a:t>
            </a:r>
            <a:r>
              <a:rPr lang="hu-HU" sz="1900" smtClean="0">
                <a:solidFill>
                  <a:srgbClr val="FFFFFF"/>
                </a:solidFill>
              </a:rPr>
              <a:t>the </a:t>
            </a:r>
            <a:r>
              <a:rPr lang="en-US" sz="1900" smtClean="0">
                <a:solidFill>
                  <a:srgbClr val="FFFFFF"/>
                </a:solidFill>
              </a:rPr>
              <a:t>ARM ISA</a:t>
            </a: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513565" y="2125390"/>
            <a:ext cx="92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900">
              <a:solidFill>
                <a:srgbClr val="3333CC"/>
              </a:solidFill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9710" y="2171289"/>
            <a:ext cx="8430428" cy="432182"/>
            <a:chOff x="699" y="1638"/>
            <a:chExt cx="4448" cy="309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30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2.1 Overview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99" y="165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6535" y="2661288"/>
            <a:ext cx="8432846" cy="432000"/>
            <a:chOff x="699" y="1638"/>
            <a:chExt cx="4736" cy="408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484" cy="40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hu-HU" sz="19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2.2 </a:t>
              </a:r>
              <a:r>
                <a:rPr lang="en-US" sz="19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ISA extensions </a:t>
              </a:r>
              <a:r>
                <a:rPr lang="hu-HU" sz="19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introduced </a:t>
              </a:r>
              <a:r>
                <a:rPr lang="en-US" sz="19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 enhance </a:t>
              </a:r>
              <a:r>
                <a:rPr lang="en-US" sz="190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compute</a:t>
              </a:r>
              <a:r>
                <a:rPr lang="hu-HU" sz="190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90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capabilities</a:t>
              </a:r>
              <a:endParaRPr lang="en-US" sz="19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89710" y="3158970"/>
            <a:ext cx="8429671" cy="431801"/>
            <a:chOff x="699" y="1638"/>
            <a:chExt cx="4448" cy="27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sz="1900">
                  <a:solidFill>
                    <a:srgbClr val="FFFFFF"/>
                  </a:solidFill>
                  <a:latin typeface="+mn-lt"/>
                </a:rPr>
                <a:t>2.</a:t>
              </a:r>
              <a:r>
                <a:rPr lang="hu-HU" sz="1900">
                  <a:solidFill>
                    <a:srgbClr val="FFFFFF"/>
                  </a:solidFill>
                  <a:latin typeface="+mn-lt"/>
                </a:rPr>
                <a:t>3</a:t>
              </a:r>
              <a:r>
                <a:rPr lang="en-US" sz="1900">
                  <a:solidFill>
                    <a:srgbClr val="FFFFFF"/>
                  </a:solidFill>
                  <a:latin typeface="+mn-lt"/>
                </a:rPr>
                <a:t> ISA extensions </a:t>
              </a:r>
              <a:r>
                <a:rPr lang="hu-HU" sz="1900">
                  <a:solidFill>
                    <a:srgbClr val="FFFFFF"/>
                  </a:solidFill>
                  <a:latin typeface="+mn-lt"/>
                </a:rPr>
                <a:t>introduced </a:t>
              </a:r>
              <a:r>
                <a:rPr lang="en-US" sz="1900">
                  <a:solidFill>
                    <a:srgbClr val="FFFFFF"/>
                  </a:solidFill>
                  <a:latin typeface="+mn-lt"/>
                </a:rPr>
                <a:t>to reduce the code </a:t>
              </a:r>
              <a:r>
                <a:rPr lang="en-US" sz="1900" smtClean="0">
                  <a:solidFill>
                    <a:srgbClr val="FFFFFF"/>
                  </a:solidFill>
                  <a:latin typeface="+mn-lt"/>
                </a:rPr>
                <a:t>size</a:t>
              </a:r>
              <a:endParaRPr lang="en-US" sz="19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86535" y="3636802"/>
            <a:ext cx="8432846" cy="431800"/>
            <a:chOff x="699" y="1638"/>
            <a:chExt cx="4552" cy="272"/>
          </a:xfrm>
        </p:grpSpPr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300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sz="1900" dirty="0">
                  <a:solidFill>
                    <a:srgbClr val="FFFFFF"/>
                  </a:solidFill>
                  <a:latin typeface="+mn-lt"/>
                </a:rPr>
                <a:t>2.</a:t>
              </a:r>
              <a:r>
                <a:rPr lang="hu-HU" sz="1900" dirty="0">
                  <a:solidFill>
                    <a:srgbClr val="FFFFFF"/>
                  </a:solidFill>
                  <a:latin typeface="+mn-lt"/>
                </a:rPr>
                <a:t>4</a:t>
              </a:r>
              <a:r>
                <a:rPr lang="en-US" sz="1900" dirty="0">
                  <a:solidFill>
                    <a:srgbClr val="FFFFFF"/>
                  </a:solidFill>
                  <a:latin typeface="+mn-lt"/>
                </a:rPr>
                <a:t> ISA extensions</a:t>
              </a:r>
              <a:r>
                <a:rPr lang="hu-HU" sz="1900" dirty="0">
                  <a:solidFill>
                    <a:srgbClr val="FFFFFF"/>
                  </a:solidFill>
                  <a:latin typeface="+mn-lt"/>
                </a:rPr>
                <a:t> introduced</a:t>
              </a:r>
              <a:r>
                <a:rPr lang="en-US" sz="1900" dirty="0">
                  <a:solidFill>
                    <a:srgbClr val="FFFFFF"/>
                  </a:solidFill>
                  <a:latin typeface="+mn-lt"/>
                </a:rPr>
                <a:t> to enhance 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security</a:t>
              </a:r>
              <a:endParaRPr lang="en-US" sz="19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12702" y="4734145"/>
            <a:ext cx="4833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(Only Sections 2.1 and 2.2.3 care discussed)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43"/>
          <p:cNvSpPr/>
          <p:nvPr/>
        </p:nvSpPr>
        <p:spPr>
          <a:xfrm>
            <a:off x="1159876" y="4626078"/>
            <a:ext cx="1188000" cy="614484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Lekerekített téglalap 42"/>
          <p:cNvSpPr/>
          <p:nvPr/>
        </p:nvSpPr>
        <p:spPr>
          <a:xfrm>
            <a:off x="2469104" y="3351041"/>
            <a:ext cx="1188000" cy="1876821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Lekerekített téglalap 3"/>
          <p:cNvSpPr/>
          <p:nvPr/>
        </p:nvSpPr>
        <p:spPr>
          <a:xfrm>
            <a:off x="1208832" y="5384578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ARMv4</a:t>
            </a:r>
          </a:p>
        </p:txBody>
      </p:sp>
      <p:sp>
        <p:nvSpPr>
          <p:cNvPr id="6" name="Lekerekített téglalap 4"/>
          <p:cNvSpPr/>
          <p:nvPr/>
        </p:nvSpPr>
        <p:spPr>
          <a:xfrm>
            <a:off x="2546368" y="5384578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ARMv5</a:t>
            </a:r>
          </a:p>
        </p:txBody>
      </p:sp>
      <p:sp>
        <p:nvSpPr>
          <p:cNvPr id="7" name="Lekerekített téglalap 5"/>
          <p:cNvSpPr/>
          <p:nvPr/>
        </p:nvSpPr>
        <p:spPr>
          <a:xfrm>
            <a:off x="3873488" y="5384578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ARMv6</a:t>
            </a:r>
          </a:p>
        </p:txBody>
      </p:sp>
      <p:sp>
        <p:nvSpPr>
          <p:cNvPr id="8" name="Lekerekített téglalap 6"/>
          <p:cNvSpPr/>
          <p:nvPr/>
        </p:nvSpPr>
        <p:spPr>
          <a:xfrm>
            <a:off x="6503756" y="5384578"/>
            <a:ext cx="216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ARMv8-A</a:t>
            </a:r>
          </a:p>
        </p:txBody>
      </p:sp>
      <p:sp>
        <p:nvSpPr>
          <p:cNvPr id="9" name="Lekerekített téglalap 7"/>
          <p:cNvSpPr/>
          <p:nvPr/>
        </p:nvSpPr>
        <p:spPr>
          <a:xfrm>
            <a:off x="5207492" y="5384578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ARMv7-A/R</a:t>
            </a:r>
          </a:p>
        </p:txBody>
      </p:sp>
      <p:sp>
        <p:nvSpPr>
          <p:cNvPr id="10" name="Lekerekített téglalap 8"/>
          <p:cNvSpPr/>
          <p:nvPr/>
        </p:nvSpPr>
        <p:spPr>
          <a:xfrm>
            <a:off x="2528028" y="4008114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ekerekített téglalap 9"/>
          <p:cNvSpPr/>
          <p:nvPr/>
        </p:nvSpPr>
        <p:spPr>
          <a:xfrm>
            <a:off x="2521494" y="3552654"/>
            <a:ext cx="1086534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</a:t>
            </a:r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2" name="Lekerekített téglalap 10"/>
          <p:cNvSpPr/>
          <p:nvPr/>
        </p:nvSpPr>
        <p:spPr>
          <a:xfrm>
            <a:off x="1208832" y="4784794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(ARMv4T)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Lekerekített téglalap 11"/>
          <p:cNvSpPr/>
          <p:nvPr/>
        </p:nvSpPr>
        <p:spPr>
          <a:xfrm>
            <a:off x="3801120" y="2529390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ekerekített téglalap 12"/>
          <p:cNvSpPr/>
          <p:nvPr/>
        </p:nvSpPr>
        <p:spPr>
          <a:xfrm>
            <a:off x="3861995" y="3144018"/>
            <a:ext cx="1080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</a:p>
        </p:txBody>
      </p:sp>
      <p:sp>
        <p:nvSpPr>
          <p:cNvPr id="15" name="Lekerekített téglalap 13"/>
          <p:cNvSpPr/>
          <p:nvPr/>
        </p:nvSpPr>
        <p:spPr>
          <a:xfrm>
            <a:off x="3861995" y="2709062"/>
            <a:ext cx="1080000" cy="360000"/>
          </a:xfrm>
          <a:prstGeom prst="roundRect">
            <a:avLst/>
          </a:prstGeom>
          <a:solidFill>
            <a:srgbClr val="FF858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TrustZone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Lekerekített téglalap 14"/>
          <p:cNvSpPr/>
          <p:nvPr/>
        </p:nvSpPr>
        <p:spPr>
          <a:xfrm>
            <a:off x="5103607" y="2529390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Lekerekített téglalap 15"/>
          <p:cNvSpPr/>
          <p:nvPr/>
        </p:nvSpPr>
        <p:spPr>
          <a:xfrm>
            <a:off x="3851920" y="4785462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Thumb-2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(ARMv6T2)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503636" y="1538790"/>
            <a:ext cx="2160120" cy="36890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152942" y="3144018"/>
            <a:ext cx="1084235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dv. SIMD</a:t>
            </a:r>
          </a:p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(NEON)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Lekerekített téglalap 20"/>
          <p:cNvSpPr/>
          <p:nvPr/>
        </p:nvSpPr>
        <p:spPr>
          <a:xfrm>
            <a:off x="5152942" y="3563540"/>
            <a:ext cx="1080000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VFPv3/v4</a:t>
            </a:r>
          </a:p>
        </p:txBody>
      </p:sp>
      <p:sp>
        <p:nvSpPr>
          <p:cNvPr id="21" name="Lekerekített téglalap 23"/>
          <p:cNvSpPr/>
          <p:nvPr/>
        </p:nvSpPr>
        <p:spPr>
          <a:xfrm>
            <a:off x="6534252" y="1739319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AArch32</a:t>
            </a:r>
          </a:p>
        </p:txBody>
      </p:sp>
      <p:sp>
        <p:nvSpPr>
          <p:cNvPr id="22" name="Lekerekített téglalap 24"/>
          <p:cNvSpPr/>
          <p:nvPr/>
        </p:nvSpPr>
        <p:spPr>
          <a:xfrm>
            <a:off x="7611163" y="1739319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AArch64</a:t>
            </a:r>
          </a:p>
        </p:txBody>
      </p:sp>
      <p:sp>
        <p:nvSpPr>
          <p:cNvPr id="25" name="Jobbra nyíl 27"/>
          <p:cNvSpPr/>
          <p:nvPr/>
        </p:nvSpPr>
        <p:spPr>
          <a:xfrm>
            <a:off x="3610495" y="4041702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7" name="Jobbra nyíl 29"/>
          <p:cNvSpPr/>
          <p:nvPr/>
        </p:nvSpPr>
        <p:spPr>
          <a:xfrm>
            <a:off x="4965948" y="2750334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8" name="Jobbra nyíl 30"/>
          <p:cNvSpPr/>
          <p:nvPr/>
        </p:nvSpPr>
        <p:spPr>
          <a:xfrm>
            <a:off x="6243948" y="3205385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9" name="Jobbra nyíl 31"/>
          <p:cNvSpPr/>
          <p:nvPr/>
        </p:nvSpPr>
        <p:spPr>
          <a:xfrm>
            <a:off x="6287492" y="4453345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0" name="Jobb oldali kapcsos zárójel 32"/>
          <p:cNvSpPr/>
          <p:nvPr/>
        </p:nvSpPr>
        <p:spPr>
          <a:xfrm>
            <a:off x="7223596" y="2294231"/>
            <a:ext cx="216024" cy="2738243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31" name="Egyenes összekötő 35"/>
          <p:cNvCxnSpPr>
            <a:endCxn id="18" idx="2"/>
          </p:cNvCxnSpPr>
          <p:nvPr/>
        </p:nvCxnSpPr>
        <p:spPr>
          <a:xfrm flipH="1">
            <a:off x="7583696" y="1077874"/>
            <a:ext cx="60" cy="414998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3"/>
          <p:cNvSpPr/>
          <p:nvPr/>
        </p:nvSpPr>
        <p:spPr>
          <a:xfrm>
            <a:off x="7537652" y="3296089"/>
            <a:ext cx="1035407" cy="720080"/>
          </a:xfrm>
          <a:prstGeom prst="rect">
            <a:avLst/>
          </a:prstGeom>
          <a:solidFill>
            <a:srgbClr val="F79747"/>
          </a:solidFill>
          <a:ln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feature</a:t>
            </a: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</a:t>
            </a:r>
          </a:p>
          <a:p>
            <a:pPr algn="ctr"/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compatibility</a:t>
            </a:r>
            <a:endParaRPr lang="hu-HU" sz="10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Lekerekített téglalap 36"/>
          <p:cNvSpPr/>
          <p:nvPr/>
        </p:nvSpPr>
        <p:spPr>
          <a:xfrm>
            <a:off x="6529889" y="2278617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Lekerekített téglalap 37"/>
          <p:cNvSpPr/>
          <p:nvPr/>
        </p:nvSpPr>
        <p:spPr>
          <a:xfrm>
            <a:off x="7606800" y="2278617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Jobbra nyíl 30"/>
          <p:cNvSpPr/>
          <p:nvPr/>
        </p:nvSpPr>
        <p:spPr>
          <a:xfrm>
            <a:off x="6258604" y="3610430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Lekerekített téglalap 8"/>
          <p:cNvSpPr/>
          <p:nvPr/>
        </p:nvSpPr>
        <p:spPr>
          <a:xfrm>
            <a:off x="5144485" y="3997228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(ex. by SW)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Lekerekített téglalap 15"/>
          <p:cNvSpPr/>
          <p:nvPr/>
        </p:nvSpPr>
        <p:spPr>
          <a:xfrm>
            <a:off x="5142904" y="4433740"/>
            <a:ext cx="1126586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-RCT)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Jobbra nyíl 28"/>
          <p:cNvSpPr/>
          <p:nvPr/>
        </p:nvSpPr>
        <p:spPr>
          <a:xfrm>
            <a:off x="4983950" y="3230503"/>
            <a:ext cx="14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9" name="Jobbra nyíl 30"/>
          <p:cNvSpPr/>
          <p:nvPr/>
        </p:nvSpPr>
        <p:spPr>
          <a:xfrm>
            <a:off x="6247718" y="4062120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4" name="Jobbra nyíl 26"/>
          <p:cNvSpPr/>
          <p:nvPr/>
        </p:nvSpPr>
        <p:spPr>
          <a:xfrm>
            <a:off x="2324555" y="4857450"/>
            <a:ext cx="1480411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3544" y="5841962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ARM</a:t>
            </a:r>
            <a:r>
              <a:rPr lang="hu-HU" sz="1200" dirty="0" smtClean="0">
                <a:solidFill>
                  <a:srgbClr val="000000"/>
                </a:solidFill>
              </a:rPr>
              <a:t>710T</a:t>
            </a:r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(~</a:t>
            </a:r>
            <a:r>
              <a:rPr lang="hu-HU" sz="1200" dirty="0" smtClean="0">
                <a:solidFill>
                  <a:srgbClr val="000000"/>
                </a:solidFill>
              </a:rPr>
              <a:t>1995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1602" y="5854662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ARM926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41062" y="5854662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ARM1176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4760" y="5860457"/>
            <a:ext cx="122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Cortex-A5-15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14227" y="5854662"/>
            <a:ext cx="1324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Cortex-A5</a:t>
            </a:r>
            <a:r>
              <a:rPr lang="hu-HU" sz="1200" dirty="0" smtClean="0">
                <a:solidFill>
                  <a:srgbClr val="000000"/>
                </a:solidFill>
              </a:rPr>
              <a:t>3/57</a:t>
            </a:r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(2014)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430" y="5829005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54" name="Jobbra nyíl 29"/>
          <p:cNvSpPr/>
          <p:nvPr/>
        </p:nvSpPr>
        <p:spPr>
          <a:xfrm>
            <a:off x="4951645" y="4864185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6" name="Jobbra nyíl 27"/>
          <p:cNvSpPr/>
          <p:nvPr/>
        </p:nvSpPr>
        <p:spPr>
          <a:xfrm>
            <a:off x="3635776" y="3641601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</a:t>
            </a:r>
            <a:r>
              <a:rPr lang="en-US" smtClean="0"/>
              <a:t>1 </a:t>
            </a:r>
            <a:r>
              <a:rPr lang="en-US"/>
              <a:t>Overview of ARM’s 64-bit Cortex-A series </a:t>
            </a:r>
            <a:r>
              <a:rPr lang="hu-HU" smtClean="0"/>
              <a:t>(1)</a:t>
            </a: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90202" y="632018"/>
            <a:ext cx="6349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7.</a:t>
            </a:r>
            <a:r>
              <a:rPr lang="en-US" smtClean="0">
                <a:solidFill>
                  <a:srgbClr val="2D2D8A"/>
                </a:solidFill>
              </a:rPr>
              <a:t>1 Overview of </a:t>
            </a:r>
            <a:r>
              <a:rPr lang="hu-HU" smtClean="0">
                <a:solidFill>
                  <a:srgbClr val="2D2D8A"/>
                </a:solidFill>
              </a:rPr>
              <a:t>ARM’s</a:t>
            </a:r>
            <a:r>
              <a:rPr lang="en-US" smtClean="0">
                <a:solidFill>
                  <a:srgbClr val="2D2D8A"/>
                </a:solidFill>
              </a:rPr>
              <a:t> 64-bit Cortex-A series</a:t>
            </a:r>
            <a:r>
              <a:rPr lang="hu-HU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2D2D8A"/>
                </a:solidFill>
              </a:rPr>
              <a:t>-1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64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285" y="999020"/>
            <a:ext cx="6367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hu-HU" sz="1600">
                <a:solidFill>
                  <a:srgbClr val="0070C0"/>
                </a:solidFill>
              </a:rPr>
              <a:t>10/2011</a:t>
            </a:r>
            <a:r>
              <a:rPr lang="hu-HU" sz="1600"/>
              <a:t> ARM </a:t>
            </a:r>
            <a:r>
              <a:rPr lang="hu-HU" sz="1600" smtClean="0"/>
              <a:t>disclosed </a:t>
            </a:r>
            <a:r>
              <a:rPr lang="hu-HU" sz="1600"/>
              <a:t>the </a:t>
            </a:r>
            <a:r>
              <a:rPr lang="hu-HU" sz="1600" smtClean="0">
                <a:solidFill>
                  <a:srgbClr val="0070C0"/>
                </a:solidFill>
              </a:rPr>
              <a:t>64-bit ARMv8 </a:t>
            </a:r>
            <a:r>
              <a:rPr lang="hu-HU" sz="1600" smtClean="0"/>
              <a:t>architecture</a:t>
            </a:r>
          </a:p>
          <a:p>
            <a:pPr>
              <a:buClr>
                <a:srgbClr val="000000"/>
              </a:buClr>
            </a:pPr>
            <a:r>
              <a:rPr lang="hu-HU" sz="1600"/>
              <a:t> </a:t>
            </a:r>
            <a:r>
              <a:rPr lang="hu-HU" sz="1600" smtClean="0"/>
              <a:t>     with enhancements as indicated in the Figure below</a:t>
            </a:r>
          </a:p>
          <a:p>
            <a:pPr>
              <a:buClr>
                <a:srgbClr val="000000"/>
              </a:buClr>
            </a:pPr>
            <a:r>
              <a:rPr lang="hu-HU" sz="1600"/>
              <a:t> </a:t>
            </a:r>
            <a:r>
              <a:rPr lang="hu-HU" sz="1600" smtClean="0"/>
              <a:t>     and discussed in Section 2.</a:t>
            </a:r>
            <a:endParaRPr lang="hu-HU" sz="1600"/>
          </a:p>
        </p:txBody>
      </p:sp>
      <p:sp>
        <p:nvSpPr>
          <p:cNvPr id="26" name="TextBox 25"/>
          <p:cNvSpPr txBox="1"/>
          <p:nvPr/>
        </p:nvSpPr>
        <p:spPr>
          <a:xfrm>
            <a:off x="1254275" y="6433469"/>
            <a:ext cx="6797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/>
              <a:t>Figure: Enhancements of the ARM architecture (based </a:t>
            </a:r>
            <a:r>
              <a:rPr lang="hu-HU" sz="1600" err="1" smtClean="0"/>
              <a:t>on</a:t>
            </a:r>
            <a:r>
              <a:rPr lang="hu-HU" sz="1600" smtClean="0"/>
              <a:t> [64]) </a:t>
            </a:r>
            <a:endParaRPr lang="hu-HU" sz="160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6503636" y="1538790"/>
            <a:ext cx="2160120" cy="477753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23" grpId="0"/>
      <p:bldP spid="46" grpId="0"/>
      <p:bldP spid="47" grpId="0"/>
      <p:bldP spid="48" grpId="0"/>
      <p:bldP spid="49" grpId="0"/>
      <p:bldP spid="40" grpId="0"/>
      <p:bldP spid="54" grpId="0" animBg="1"/>
      <p:bldP spid="56" grpId="0" animBg="1"/>
      <p:bldP spid="2" grpId="0"/>
      <p:bldP spid="26" grpId="0"/>
      <p:bldP spid="41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677" y="633087"/>
            <a:ext cx="5386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Overview of </a:t>
            </a:r>
            <a:r>
              <a:rPr lang="hu-HU" smtClean="0">
                <a:solidFill>
                  <a:srgbClr val="2D2D8A"/>
                </a:solidFill>
              </a:rPr>
              <a:t>ARM’s 64-bit </a:t>
            </a:r>
            <a:r>
              <a:rPr lang="en-US" smtClean="0">
                <a:solidFill>
                  <a:srgbClr val="2D2D8A"/>
                </a:solidFill>
              </a:rPr>
              <a:t>Cortex-A</a:t>
            </a:r>
            <a:r>
              <a:rPr lang="hu-HU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2D2D8A"/>
                </a:solidFill>
              </a:rPr>
              <a:t>series</a:t>
            </a:r>
            <a:r>
              <a:rPr lang="hu-HU" smtClean="0">
                <a:solidFill>
                  <a:srgbClr val="2D2D8A"/>
                </a:solidFill>
              </a:rPr>
              <a:t> -2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1432" y="3679811"/>
            <a:ext cx="28353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High performance</a:t>
            </a:r>
            <a:endParaRPr lang="en-US" altLang="en-US" sz="1300" b="1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64-bit Cortex-A</a:t>
            </a:r>
            <a:r>
              <a:rPr lang="hu-HU" altLang="en-US" sz="1300" b="1" smtClean="0">
                <a:solidFill>
                  <a:srgbClr val="000000"/>
                </a:solidFill>
              </a:rPr>
              <a:t> models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341784" y="2978950"/>
            <a:ext cx="297389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ARM’s </a:t>
            </a:r>
            <a:r>
              <a:rPr lang="en-US" altLang="en-US" sz="1300" b="1" smtClean="0">
                <a:solidFill>
                  <a:srgbClr val="000000"/>
                </a:solidFill>
              </a:rPr>
              <a:t>64-bit Cortex</a:t>
            </a:r>
            <a:r>
              <a:rPr lang="hu-HU" altLang="en-US" sz="1300" b="1" smtClean="0">
                <a:solidFill>
                  <a:srgbClr val="000000"/>
                </a:solidFill>
              </a:rPr>
              <a:t> A series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1581555" y="3444404"/>
            <a:ext cx="5940424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4571749" y="3260882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578433" y="3446882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 flipH="1">
            <a:off x="7527121" y="3440510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57897" y="3681533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Mainstream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64-bit Cortex-A models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538610" y="360095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4573218" y="3418460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22807" y="3710643"/>
            <a:ext cx="28146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 </a:t>
            </a:r>
            <a:r>
              <a:rPr lang="hu-HU" altLang="en-US" sz="1300" b="1" smtClean="0">
                <a:solidFill>
                  <a:srgbClr val="000000"/>
                </a:solidFill>
              </a:rPr>
              <a:t>Low power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 64-bit Cortex-A</a:t>
            </a:r>
            <a:r>
              <a:rPr lang="hu-HU" altLang="en-US" sz="1300" b="1" smtClean="0">
                <a:solidFill>
                  <a:srgbClr val="000000"/>
                </a:solidFill>
              </a:rPr>
              <a:t> models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543825" y="3599236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7495856" y="359447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126" y="4412042"/>
            <a:ext cx="17716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smtClean="0">
                <a:solidFill>
                  <a:srgbClr val="000000"/>
                </a:solidFill>
              </a:rPr>
              <a:t>Cortex-A57</a:t>
            </a:r>
            <a:r>
              <a:rPr lang="hu-HU" sz="1300" i="1" smtClean="0">
                <a:solidFill>
                  <a:srgbClr val="000000"/>
                </a:solidFill>
              </a:rPr>
              <a:t> (2012)</a:t>
            </a:r>
          </a:p>
          <a:p>
            <a:r>
              <a:rPr lang="hu-HU" sz="1300" i="1" smtClean="0">
                <a:solidFill>
                  <a:srgbClr val="000000"/>
                </a:solidFill>
              </a:rPr>
              <a:t>Cortex-A72 (2015)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2230" y="4382779"/>
            <a:ext cx="17716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rgbClr val="000000"/>
                </a:solidFill>
              </a:rPr>
              <a:t>Cortex-A53</a:t>
            </a:r>
            <a:r>
              <a:rPr lang="hu-HU" sz="1300" i="1" dirty="0" smtClean="0">
                <a:solidFill>
                  <a:srgbClr val="000000"/>
                </a:solidFill>
              </a:rPr>
              <a:t> (2012</a:t>
            </a:r>
            <a:r>
              <a:rPr lang="hu-HU" sz="1300" i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hu-HU" sz="1300" i="1" dirty="0" smtClean="0">
                <a:solidFill>
                  <a:srgbClr val="000000"/>
                </a:solidFill>
              </a:rPr>
              <a:t>Cortex-A35 (2015)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555" y="4936360"/>
            <a:ext cx="19223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</a:rPr>
              <a:t>Sections </a:t>
            </a:r>
            <a:r>
              <a:rPr lang="hu-HU" sz="1300" dirty="0" smtClean="0">
                <a:solidFill>
                  <a:srgbClr val="000000"/>
                </a:solidFill>
              </a:rPr>
              <a:t>7</a:t>
            </a:r>
            <a:r>
              <a:rPr lang="en-US" sz="1300" dirty="0" smtClean="0">
                <a:solidFill>
                  <a:srgbClr val="000000"/>
                </a:solidFill>
              </a:rPr>
              <a:t>.2</a:t>
            </a:r>
            <a:r>
              <a:rPr lang="hu-HU" sz="1300" dirty="0" smtClean="0">
                <a:solidFill>
                  <a:srgbClr val="000000"/>
                </a:solidFill>
              </a:rPr>
              <a:t> </a:t>
            </a:r>
            <a:r>
              <a:rPr lang="hu-HU" sz="1300" dirty="0" smtClean="0">
                <a:solidFill>
                  <a:srgbClr val="000000"/>
                </a:solidFill>
              </a:rPr>
              <a:t>and </a:t>
            </a:r>
            <a:r>
              <a:rPr lang="hu-HU" sz="1300" dirty="0" smtClean="0">
                <a:solidFill>
                  <a:srgbClr val="000000"/>
                </a:solidFill>
              </a:rPr>
              <a:t>7.5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2240" y="4961302"/>
            <a:ext cx="19223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</a:rPr>
              <a:t>Sections </a:t>
            </a:r>
            <a:r>
              <a:rPr lang="hu-HU" sz="1300" dirty="0" smtClean="0">
                <a:solidFill>
                  <a:srgbClr val="000000"/>
                </a:solidFill>
              </a:rPr>
              <a:t>7</a:t>
            </a:r>
            <a:r>
              <a:rPr lang="en-US" sz="1300" dirty="0" smtClean="0">
                <a:solidFill>
                  <a:srgbClr val="000000"/>
                </a:solidFill>
              </a:rPr>
              <a:t>.3</a:t>
            </a:r>
            <a:r>
              <a:rPr lang="hu-HU" sz="1300" dirty="0" smtClean="0">
                <a:solidFill>
                  <a:srgbClr val="000000"/>
                </a:solidFill>
              </a:rPr>
              <a:t> and 7.4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2922" y="4476189"/>
            <a:ext cx="203466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mtClean="0">
                <a:solidFill>
                  <a:srgbClr val="000000"/>
                </a:solidFill>
              </a:rPr>
              <a:t>No announcement yet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</a:t>
            </a:r>
            <a:r>
              <a:rPr lang="en-US" smtClean="0"/>
              <a:t>1 </a:t>
            </a:r>
            <a:r>
              <a:rPr lang="en-US"/>
              <a:t>Overview of ARM’s 64-bit Cortex-A series </a:t>
            </a:r>
            <a:r>
              <a:rPr lang="hu-HU" smtClean="0"/>
              <a:t>(2)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6342" y="1013106"/>
            <a:ext cx="84711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10/2012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hu-HU" sz="1600" dirty="0">
                <a:solidFill>
                  <a:srgbClr val="000000"/>
                </a:solidFill>
              </a:rPr>
              <a:t>ARM </a:t>
            </a:r>
            <a:r>
              <a:rPr lang="hu-HU" sz="1600" dirty="0" smtClean="0">
                <a:solidFill>
                  <a:srgbClr val="000000"/>
                </a:solidFill>
              </a:rPr>
              <a:t>announced </a:t>
            </a:r>
            <a:r>
              <a:rPr lang="hu-HU" sz="1600" dirty="0">
                <a:solidFill>
                  <a:srgbClr val="000000"/>
                </a:solidFill>
              </a:rPr>
              <a:t>the 64-bit </a:t>
            </a:r>
            <a:r>
              <a:rPr lang="hu-HU" sz="1600" dirty="0" smtClean="0">
                <a:solidFill>
                  <a:srgbClr val="0070C0"/>
                </a:solidFill>
              </a:rPr>
              <a:t>high performance Cortex-A-57 </a:t>
            </a:r>
            <a:r>
              <a:rPr lang="hu-HU" sz="1600" dirty="0">
                <a:solidFill>
                  <a:srgbClr val="0070C0"/>
                </a:solidFill>
              </a:rPr>
              <a:t>and </a:t>
            </a:r>
            <a:r>
              <a:rPr lang="hu-HU" sz="1600" dirty="0" smtClean="0">
                <a:solidFill>
                  <a:srgbClr val="0070C0"/>
                </a:solidFill>
              </a:rPr>
              <a:t>the</a:t>
            </a:r>
          </a:p>
          <a:p>
            <a:pPr lvl="0">
              <a:buClr>
                <a:srgbClr val="000000"/>
              </a:buClr>
            </a:pPr>
            <a:r>
              <a:rPr lang="hu-HU" sz="1600" dirty="0" smtClean="0">
                <a:solidFill>
                  <a:srgbClr val="0070C0"/>
                </a:solidFill>
              </a:rPr>
              <a:t>      low power Cortex-A-53 </a:t>
            </a:r>
            <a:r>
              <a:rPr lang="hu-HU" sz="1600" dirty="0" smtClean="0"/>
              <a:t>processors, </a:t>
            </a:r>
            <a:r>
              <a:rPr lang="hu-HU" sz="1600" dirty="0" smtClean="0">
                <a:solidFill>
                  <a:srgbClr val="000000"/>
                </a:solidFill>
              </a:rPr>
              <a:t>as first implementations of the ARMv8 </a:t>
            </a:r>
          </a:p>
          <a:p>
            <a:pPr lvl="0">
              <a:spcAft>
                <a:spcPts val="600"/>
              </a:spcAft>
              <a:buClr>
                <a:srgbClr val="000000"/>
              </a:buClr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architecture, </a:t>
            </a:r>
            <a:r>
              <a:rPr lang="en-US" sz="1600" dirty="0">
                <a:solidFill>
                  <a:srgbClr val="000000"/>
                </a:solidFill>
              </a:rPr>
              <a:t>with immediate </a:t>
            </a:r>
            <a:r>
              <a:rPr lang="en-US" sz="1600" dirty="0" smtClean="0">
                <a:solidFill>
                  <a:srgbClr val="000000"/>
                </a:solidFill>
              </a:rPr>
              <a:t>availability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02/2015</a:t>
            </a:r>
            <a:r>
              <a:rPr lang="hu-HU" sz="1600" dirty="0" smtClean="0">
                <a:solidFill>
                  <a:srgbClr val="000000"/>
                </a:solidFill>
              </a:rPr>
              <a:t> ARM extended their 64-bit Cortex-A series by the </a:t>
            </a:r>
            <a:r>
              <a:rPr lang="hu-HU" sz="1600" dirty="0" smtClean="0">
                <a:solidFill>
                  <a:srgbClr val="0070C0"/>
                </a:solidFill>
              </a:rPr>
              <a:t>high performance</a:t>
            </a:r>
          </a:p>
          <a:p>
            <a:pPr lvl="0">
              <a:spcAft>
                <a:spcPts val="600"/>
              </a:spcAft>
              <a:buClr>
                <a:srgbClr val="000000"/>
              </a:buClr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r>
              <a:rPr lang="hu-HU" sz="1600" dirty="0" smtClean="0">
                <a:solidFill>
                  <a:srgbClr val="0070C0"/>
                </a:solidFill>
              </a:rPr>
              <a:t>Cortex-A72</a:t>
            </a:r>
            <a:r>
              <a:rPr lang="hu-HU" sz="1600" dirty="0" smtClean="0">
                <a:solidFill>
                  <a:srgbClr val="000000"/>
                </a:solidFill>
              </a:rPr>
              <a:t> model, </a:t>
            </a:r>
            <a:r>
              <a:rPr lang="hu-HU" sz="1600" dirty="0" smtClean="0">
                <a:solidFill>
                  <a:srgbClr val="000000"/>
                </a:solidFill>
              </a:rPr>
              <a:t>and then in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11/2015</a:t>
            </a:r>
            <a:r>
              <a:rPr lang="hu-HU" sz="1600" dirty="0" smtClean="0">
                <a:solidFill>
                  <a:srgbClr val="000000"/>
                </a:solidFill>
              </a:rPr>
              <a:t> with the 64-bit </a:t>
            </a:r>
            <a:r>
              <a:rPr lang="hu-HU" sz="1600" dirty="0" smtClean="0">
                <a:solidFill>
                  <a:srgbClr val="0070C0"/>
                </a:solidFill>
              </a:rPr>
              <a:t>low power Cortex-A35</a:t>
            </a:r>
            <a:r>
              <a:rPr lang="hu-HU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as </a:t>
            </a:r>
            <a:r>
              <a:rPr lang="en-US" sz="1600" dirty="0">
                <a:solidFill>
                  <a:srgbClr val="000000"/>
                </a:solidFill>
              </a:rPr>
              <a:t>shown </a:t>
            </a:r>
            <a:r>
              <a:rPr lang="hu-HU" sz="1600" dirty="0" smtClean="0">
                <a:solidFill>
                  <a:srgbClr val="000000"/>
                </a:solidFill>
              </a:rPr>
              <a:t>below.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(6)</a:t>
            </a:r>
            <a:endParaRPr lang="hu-HU"/>
          </a:p>
        </p:txBody>
      </p:sp>
      <p:grpSp>
        <p:nvGrpSpPr>
          <p:cNvPr id="15" name="Group 14"/>
          <p:cNvGrpSpPr/>
          <p:nvPr/>
        </p:nvGrpSpPr>
        <p:grpSpPr>
          <a:xfrm>
            <a:off x="53852" y="1140299"/>
            <a:ext cx="9328343" cy="5694121"/>
            <a:chOff x="116505" y="904864"/>
            <a:chExt cx="9328343" cy="5939432"/>
          </a:xfrm>
        </p:grpSpPr>
        <p:sp>
          <p:nvSpPr>
            <p:cNvPr id="6" name="Felfelé nyíl 5"/>
            <p:cNvSpPr/>
            <p:nvPr/>
          </p:nvSpPr>
          <p:spPr>
            <a:xfrm rot="5122871">
              <a:off x="3811480" y="1046120"/>
              <a:ext cx="1944000" cy="8568000"/>
            </a:xfrm>
            <a:custGeom>
              <a:avLst/>
              <a:gdLst>
                <a:gd name="connsiteX0" fmla="*/ 0 w 1663868"/>
                <a:gd name="connsiteY0" fmla="*/ 831934 h 6271200"/>
                <a:gd name="connsiteX1" fmla="*/ 831934 w 1663868"/>
                <a:gd name="connsiteY1" fmla="*/ 0 h 6271200"/>
                <a:gd name="connsiteX2" fmla="*/ 1663868 w 1663868"/>
                <a:gd name="connsiteY2" fmla="*/ 831934 h 6271200"/>
                <a:gd name="connsiteX3" fmla="*/ 1247901 w 1663868"/>
                <a:gd name="connsiteY3" fmla="*/ 831934 h 6271200"/>
                <a:gd name="connsiteX4" fmla="*/ 1247901 w 1663868"/>
                <a:gd name="connsiteY4" fmla="*/ 6271200 h 6271200"/>
                <a:gd name="connsiteX5" fmla="*/ 415967 w 1663868"/>
                <a:gd name="connsiteY5" fmla="*/ 6271200 h 6271200"/>
                <a:gd name="connsiteX6" fmla="*/ 415967 w 1663868"/>
                <a:gd name="connsiteY6" fmla="*/ 831934 h 6271200"/>
                <a:gd name="connsiteX7" fmla="*/ 0 w 1663868"/>
                <a:gd name="connsiteY7" fmla="*/ 831934 h 6271200"/>
                <a:gd name="connsiteX0" fmla="*/ 0 w 1663868"/>
                <a:gd name="connsiteY0" fmla="*/ 1590895 h 7030161"/>
                <a:gd name="connsiteX1" fmla="*/ 764392 w 1663868"/>
                <a:gd name="connsiteY1" fmla="*/ 0 h 7030161"/>
                <a:gd name="connsiteX2" fmla="*/ 1663868 w 1663868"/>
                <a:gd name="connsiteY2" fmla="*/ 1590895 h 7030161"/>
                <a:gd name="connsiteX3" fmla="*/ 1247901 w 1663868"/>
                <a:gd name="connsiteY3" fmla="*/ 1590895 h 7030161"/>
                <a:gd name="connsiteX4" fmla="*/ 1247901 w 1663868"/>
                <a:gd name="connsiteY4" fmla="*/ 7030161 h 7030161"/>
                <a:gd name="connsiteX5" fmla="*/ 415967 w 1663868"/>
                <a:gd name="connsiteY5" fmla="*/ 7030161 h 7030161"/>
                <a:gd name="connsiteX6" fmla="*/ 415967 w 1663868"/>
                <a:gd name="connsiteY6" fmla="*/ 1590895 h 7030161"/>
                <a:gd name="connsiteX7" fmla="*/ 0 w 1663868"/>
                <a:gd name="connsiteY7" fmla="*/ 159089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7393 w 1465294"/>
                <a:gd name="connsiteY6" fmla="*/ 1590895 h 7030161"/>
                <a:gd name="connsiteX7" fmla="*/ 0 w 1465294"/>
                <a:gd name="connsiteY7" fmla="*/ 138982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1557 w 1465294"/>
                <a:gd name="connsiteY6" fmla="*/ 1383089 h 7030161"/>
                <a:gd name="connsiteX7" fmla="*/ 0 w 1465294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49327 w 1282087"/>
                <a:gd name="connsiteY3" fmla="*/ 1590895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37227 w 1282087"/>
                <a:gd name="connsiteY3" fmla="*/ 1382088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275304 h 6915640"/>
                <a:gd name="connsiteX1" fmla="*/ 554225 w 1282087"/>
                <a:gd name="connsiteY1" fmla="*/ 0 h 6915640"/>
                <a:gd name="connsiteX2" fmla="*/ 1282087 w 1282087"/>
                <a:gd name="connsiteY2" fmla="*/ 1253210 h 6915640"/>
                <a:gd name="connsiteX3" fmla="*/ 1037227 w 1282087"/>
                <a:gd name="connsiteY3" fmla="*/ 1267567 h 6915640"/>
                <a:gd name="connsiteX4" fmla="*/ 1049327 w 1282087"/>
                <a:gd name="connsiteY4" fmla="*/ 6915640 h 6915640"/>
                <a:gd name="connsiteX5" fmla="*/ 217393 w 1282087"/>
                <a:gd name="connsiteY5" fmla="*/ 6915640 h 6915640"/>
                <a:gd name="connsiteX6" fmla="*/ 211557 w 1282087"/>
                <a:gd name="connsiteY6" fmla="*/ 1268568 h 6915640"/>
                <a:gd name="connsiteX7" fmla="*/ 0 w 1282087"/>
                <a:gd name="connsiteY7" fmla="*/ 1275304 h 69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087" h="6915640">
                  <a:moveTo>
                    <a:pt x="0" y="1275304"/>
                  </a:moveTo>
                  <a:lnTo>
                    <a:pt x="554225" y="0"/>
                  </a:lnTo>
                  <a:lnTo>
                    <a:pt x="1282087" y="1253210"/>
                  </a:lnTo>
                  <a:lnTo>
                    <a:pt x="1037227" y="1267567"/>
                  </a:lnTo>
                  <a:cubicBezTo>
                    <a:pt x="1041260" y="3150258"/>
                    <a:pt x="1045294" y="5032949"/>
                    <a:pt x="1049327" y="6915640"/>
                  </a:cubicBezTo>
                  <a:lnTo>
                    <a:pt x="217393" y="6915640"/>
                  </a:lnTo>
                  <a:cubicBezTo>
                    <a:pt x="215448" y="5033283"/>
                    <a:pt x="213502" y="3150925"/>
                    <a:pt x="211557" y="1268568"/>
                  </a:cubicBezTo>
                  <a:lnTo>
                    <a:pt x="0" y="12753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1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6505" y="904864"/>
              <a:ext cx="9328343" cy="5939432"/>
              <a:chOff x="-36512" y="170420"/>
              <a:chExt cx="9866473" cy="6606856"/>
            </a:xfrm>
          </p:grpSpPr>
          <p:sp>
            <p:nvSpPr>
              <p:cNvPr id="65" name="Felfelé nyíl 5"/>
              <p:cNvSpPr/>
              <p:nvPr/>
            </p:nvSpPr>
            <p:spPr>
              <a:xfrm rot="3780000">
                <a:off x="4217601" y="-1979701"/>
                <a:ext cx="2162451" cy="9062268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7699 w 1455600"/>
                  <a:gd name="connsiteY6" fmla="*/ 1590895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4180 w 1455600"/>
                  <a:gd name="connsiteY3" fmla="*/ 1389351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4180 w 1253081"/>
                  <a:gd name="connsiteY3" fmla="*/ 1389351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1029 w 1253081"/>
                  <a:gd name="connsiteY3" fmla="*/ 1369410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250526 h 6901041"/>
                  <a:gd name="connsiteX1" fmla="*/ 554192 w 1253081"/>
                  <a:gd name="connsiteY1" fmla="*/ 0 h 6901041"/>
                  <a:gd name="connsiteX2" fmla="*/ 1253081 w 1253081"/>
                  <a:gd name="connsiteY2" fmla="*/ 1246822 h 6901041"/>
                  <a:gd name="connsiteX3" fmla="*/ 1031029 w 1253081"/>
                  <a:gd name="connsiteY3" fmla="*/ 1240290 h 6901041"/>
                  <a:gd name="connsiteX4" fmla="*/ 1039633 w 1253081"/>
                  <a:gd name="connsiteY4" fmla="*/ 6901041 h 6901041"/>
                  <a:gd name="connsiteX5" fmla="*/ 207699 w 1253081"/>
                  <a:gd name="connsiteY5" fmla="*/ 6901041 h 6901041"/>
                  <a:gd name="connsiteX6" fmla="*/ 204316 w 1253081"/>
                  <a:gd name="connsiteY6" fmla="*/ 1247632 h 6901041"/>
                  <a:gd name="connsiteX7" fmla="*/ 0 w 1253081"/>
                  <a:gd name="connsiteY7" fmla="*/ 1250526 h 69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3081" h="6901041">
                    <a:moveTo>
                      <a:pt x="0" y="1250526"/>
                    </a:moveTo>
                    <a:lnTo>
                      <a:pt x="554192" y="0"/>
                    </a:lnTo>
                    <a:lnTo>
                      <a:pt x="1253081" y="1246822"/>
                    </a:lnTo>
                    <a:lnTo>
                      <a:pt x="1031029" y="1240290"/>
                    </a:lnTo>
                    <a:cubicBezTo>
                      <a:pt x="1032847" y="3120560"/>
                      <a:pt x="1037815" y="5020771"/>
                      <a:pt x="1039633" y="6901041"/>
                    </a:cubicBezTo>
                    <a:lnTo>
                      <a:pt x="207699" y="6901041"/>
                    </a:lnTo>
                    <a:cubicBezTo>
                      <a:pt x="206571" y="5016571"/>
                      <a:pt x="205444" y="3132102"/>
                      <a:pt x="204316" y="1247632"/>
                    </a:cubicBezTo>
                    <a:lnTo>
                      <a:pt x="0" y="125052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EFD1">
                      <a:alpha val="10000"/>
                    </a:srgbClr>
                  </a:gs>
                  <a:gs pos="64999">
                    <a:srgbClr val="F0EBD5"/>
                  </a:gs>
                  <a:gs pos="0">
                    <a:srgbClr val="D1C39F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elfelé nyíl 5"/>
              <p:cNvSpPr/>
              <p:nvPr/>
            </p:nvSpPr>
            <p:spPr>
              <a:xfrm rot="4500000">
                <a:off x="3904989" y="-719551"/>
                <a:ext cx="2002269" cy="9138424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7066 w 1434967"/>
                  <a:gd name="connsiteY6" fmla="*/ 1590895 h 7030161"/>
                  <a:gd name="connsiteX7" fmla="*/ 0 w 1434967"/>
                  <a:gd name="connsiteY7" fmla="*/ 140112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9789 w 1434967"/>
                  <a:gd name="connsiteY6" fmla="*/ 1410311 h 7030161"/>
                  <a:gd name="connsiteX7" fmla="*/ 0 w 1434967"/>
                  <a:gd name="connsiteY7" fmla="*/ 1401125 h 7030161"/>
                  <a:gd name="connsiteX0" fmla="*/ 0 w 1447184"/>
                  <a:gd name="connsiteY0" fmla="*/ 1437966 h 7030161"/>
                  <a:gd name="connsiteX1" fmla="*/ 547708 w 1447184"/>
                  <a:gd name="connsiteY1" fmla="*/ 0 h 7030161"/>
                  <a:gd name="connsiteX2" fmla="*/ 1447184 w 1447184"/>
                  <a:gd name="connsiteY2" fmla="*/ 1590895 h 7030161"/>
                  <a:gd name="connsiteX3" fmla="*/ 1031217 w 1447184"/>
                  <a:gd name="connsiteY3" fmla="*/ 1590895 h 7030161"/>
                  <a:gd name="connsiteX4" fmla="*/ 1031217 w 1447184"/>
                  <a:gd name="connsiteY4" fmla="*/ 7030161 h 7030161"/>
                  <a:gd name="connsiteX5" fmla="*/ 199283 w 1447184"/>
                  <a:gd name="connsiteY5" fmla="*/ 7030161 h 7030161"/>
                  <a:gd name="connsiteX6" fmla="*/ 202006 w 1447184"/>
                  <a:gd name="connsiteY6" fmla="*/ 1410311 h 7030161"/>
                  <a:gd name="connsiteX7" fmla="*/ 0 w 1447184"/>
                  <a:gd name="connsiteY7" fmla="*/ 1437966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7249 w 1443216"/>
                  <a:gd name="connsiteY3" fmla="*/ 1590895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9662 w 1443216"/>
                  <a:gd name="connsiteY3" fmla="*/ 1371473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9662 w 1255049"/>
                  <a:gd name="connsiteY3" fmla="*/ 1371473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5693 w 1255049"/>
                  <a:gd name="connsiteY3" fmla="*/ 1396700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38242"/>
                  <a:gd name="connsiteY0" fmla="*/ 1412740 h 7030161"/>
                  <a:gd name="connsiteX1" fmla="*/ 543740 w 1238242"/>
                  <a:gd name="connsiteY1" fmla="*/ 0 h 7030161"/>
                  <a:gd name="connsiteX2" fmla="*/ 1238242 w 1238242"/>
                  <a:gd name="connsiteY2" fmla="*/ 1383653 h 7030161"/>
                  <a:gd name="connsiteX3" fmla="*/ 1025693 w 1238242"/>
                  <a:gd name="connsiteY3" fmla="*/ 1396700 h 7030161"/>
                  <a:gd name="connsiteX4" fmla="*/ 1027249 w 1238242"/>
                  <a:gd name="connsiteY4" fmla="*/ 7030161 h 7030161"/>
                  <a:gd name="connsiteX5" fmla="*/ 195315 w 1238242"/>
                  <a:gd name="connsiteY5" fmla="*/ 7030161 h 7030161"/>
                  <a:gd name="connsiteX6" fmla="*/ 198038 w 1238242"/>
                  <a:gd name="connsiteY6" fmla="*/ 1410311 h 7030161"/>
                  <a:gd name="connsiteX7" fmla="*/ 0 w 1238242"/>
                  <a:gd name="connsiteY7" fmla="*/ 1412740 h 7030161"/>
                  <a:gd name="connsiteX0" fmla="*/ 0 w 1238242"/>
                  <a:gd name="connsiteY0" fmla="*/ 1278300 h 6895721"/>
                  <a:gd name="connsiteX1" fmla="*/ 535434 w 1238242"/>
                  <a:gd name="connsiteY1" fmla="*/ 0 h 6895721"/>
                  <a:gd name="connsiteX2" fmla="*/ 1238242 w 1238242"/>
                  <a:gd name="connsiteY2" fmla="*/ 1249213 h 6895721"/>
                  <a:gd name="connsiteX3" fmla="*/ 1025693 w 1238242"/>
                  <a:gd name="connsiteY3" fmla="*/ 1262260 h 6895721"/>
                  <a:gd name="connsiteX4" fmla="*/ 1027249 w 1238242"/>
                  <a:gd name="connsiteY4" fmla="*/ 6895721 h 6895721"/>
                  <a:gd name="connsiteX5" fmla="*/ 195315 w 1238242"/>
                  <a:gd name="connsiteY5" fmla="*/ 6895721 h 6895721"/>
                  <a:gd name="connsiteX6" fmla="*/ 198038 w 1238242"/>
                  <a:gd name="connsiteY6" fmla="*/ 1275871 h 6895721"/>
                  <a:gd name="connsiteX7" fmla="*/ 0 w 1238242"/>
                  <a:gd name="connsiteY7" fmla="*/ 1278300 h 689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42" h="6895721">
                    <a:moveTo>
                      <a:pt x="0" y="1278300"/>
                    </a:moveTo>
                    <a:lnTo>
                      <a:pt x="535434" y="0"/>
                    </a:lnTo>
                    <a:lnTo>
                      <a:pt x="1238242" y="1249213"/>
                    </a:lnTo>
                    <a:lnTo>
                      <a:pt x="1025693" y="1262260"/>
                    </a:lnTo>
                    <a:cubicBezTo>
                      <a:pt x="1024889" y="3148489"/>
                      <a:pt x="1028053" y="5009492"/>
                      <a:pt x="1027249" y="6895721"/>
                    </a:cubicBezTo>
                    <a:lnTo>
                      <a:pt x="195315" y="6895721"/>
                    </a:lnTo>
                    <a:cubicBezTo>
                      <a:pt x="196223" y="5022438"/>
                      <a:pt x="197130" y="3149154"/>
                      <a:pt x="198038" y="1275871"/>
                    </a:cubicBezTo>
                    <a:lnTo>
                      <a:pt x="0" y="12783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alpha val="10000"/>
                    </a:srgbClr>
                  </a:gs>
                  <a:gs pos="16000">
                    <a:srgbClr val="E6E6E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36512" y="170420"/>
                <a:ext cx="9437167" cy="6606856"/>
                <a:chOff x="-36512" y="170420"/>
                <a:chExt cx="9437167" cy="6606856"/>
              </a:xfrm>
            </p:grpSpPr>
            <p:sp>
              <p:nvSpPr>
                <p:cNvPr id="12" name="Téglalap 11"/>
                <p:cNvSpPr/>
                <p:nvPr/>
              </p:nvSpPr>
              <p:spPr>
                <a:xfrm>
                  <a:off x="312739" y="5987576"/>
                  <a:ext cx="3909669" cy="789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3" name="Egyenes összekötő nyíllal 2"/>
                <p:cNvCxnSpPr/>
                <p:nvPr/>
              </p:nvCxnSpPr>
              <p:spPr>
                <a:xfrm flipV="1">
                  <a:off x="224154" y="6354404"/>
                  <a:ext cx="9176501" cy="39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Egyenes összekötő 4"/>
                <p:cNvCxnSpPr/>
                <p:nvPr/>
              </p:nvCxnSpPr>
              <p:spPr>
                <a:xfrm>
                  <a:off x="4215703" y="62821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1615378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5946078" y="6286936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1" name="Szövegdoboz 16"/>
                <p:cNvSpPr txBox="1">
                  <a:spLocks noChangeArrowheads="1"/>
                </p:cNvSpPr>
                <p:nvPr/>
              </p:nvSpPr>
              <p:spPr bwMode="auto">
                <a:xfrm>
                  <a:off x="6123087" y="643139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2012</a:t>
                  </a:r>
                </a:p>
              </p:txBody>
            </p:sp>
            <p:sp>
              <p:nvSpPr>
                <p:cNvPr id="2062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6973987" y="643774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2013</a:t>
                  </a:r>
                </a:p>
              </p:txBody>
            </p:sp>
            <p:sp>
              <p:nvSpPr>
                <p:cNvPr id="2063" name="Szövegdoboz 36"/>
                <p:cNvSpPr txBox="1">
                  <a:spLocks noChangeArrowheads="1"/>
                </p:cNvSpPr>
                <p:nvPr/>
              </p:nvSpPr>
              <p:spPr bwMode="auto">
                <a:xfrm rot="21260574">
                  <a:off x="3807606" y="5011367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10/2009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40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72" name="Szövegdoboz 1"/>
                <p:cNvSpPr txBox="1">
                  <a:spLocks noChangeArrowheads="1"/>
                </p:cNvSpPr>
                <p:nvPr/>
              </p:nvSpPr>
              <p:spPr bwMode="auto">
                <a:xfrm rot="-1740000">
                  <a:off x="1808786" y="3108899"/>
                  <a:ext cx="22885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DAB99E"/>
                      </a:solidFill>
                    </a:rPr>
                    <a:t>High</a:t>
                  </a:r>
                  <a:r>
                    <a:rPr lang="hu-HU" altLang="en-US" sz="2200" b="1" smtClean="0">
                      <a:solidFill>
                        <a:srgbClr val="DAB99E"/>
                      </a:solidFill>
                    </a:rPr>
                    <a:t> Performance</a:t>
                  </a:r>
                  <a:endParaRPr lang="hu-HU" altLang="en-US" sz="2200" b="1">
                    <a:solidFill>
                      <a:srgbClr val="DAB99E"/>
                    </a:solidFill>
                  </a:endParaRPr>
                </a:p>
              </p:txBody>
            </p:sp>
            <p:sp>
              <p:nvSpPr>
                <p:cNvPr id="2073" name="Szövegdoboz 21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984123" y="3590803"/>
                  <a:ext cx="1606658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>
                      <a:solidFill>
                        <a:srgbClr val="C1BFC1"/>
                      </a:solidFill>
                    </a:rPr>
                    <a:t>Mainstream</a:t>
                  </a:r>
                  <a:endParaRPr lang="hu-HU" altLang="en-US" sz="2200" b="1">
                    <a:solidFill>
                      <a:srgbClr val="C1BFC1"/>
                    </a:solidFill>
                  </a:endParaRPr>
                </a:p>
              </p:txBody>
            </p:sp>
            <p:sp>
              <p:nvSpPr>
                <p:cNvPr id="2074" name="Szövegdoboz 22"/>
                <p:cNvSpPr txBox="1">
                  <a:spLocks noChangeArrowheads="1"/>
                </p:cNvSpPr>
                <p:nvPr/>
              </p:nvSpPr>
              <p:spPr bwMode="auto">
                <a:xfrm rot="21233697">
                  <a:off x="1945370" y="5222974"/>
                  <a:ext cx="1724026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dirty="0" smtClean="0">
                      <a:solidFill>
                        <a:srgbClr val="9AB5E4"/>
                      </a:solidFill>
                    </a:rPr>
                    <a:t>Low power</a:t>
                  </a:r>
                  <a:endParaRPr lang="hu-HU" altLang="en-US" sz="2000" b="1" dirty="0">
                    <a:solidFill>
                      <a:srgbClr val="9AB5E4"/>
                    </a:solidFill>
                  </a:endParaRPr>
                </a:p>
              </p:txBody>
            </p:sp>
            <p:sp>
              <p:nvSpPr>
                <p:cNvPr id="4" name="Lekerekített téglalap 3"/>
                <p:cNvSpPr/>
                <p:nvPr/>
              </p:nvSpPr>
              <p:spPr>
                <a:xfrm>
                  <a:off x="4694918" y="2870326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Lekerekített téglalap 24"/>
                <p:cNvSpPr/>
                <p:nvPr/>
              </p:nvSpPr>
              <p:spPr>
                <a:xfrm>
                  <a:off x="2306288" y="400840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Lekerekített téglalap 25"/>
                <p:cNvSpPr/>
                <p:nvPr/>
              </p:nvSpPr>
              <p:spPr>
                <a:xfrm>
                  <a:off x="432094" y="453069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3954928" y="485862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707173" y="4666151"/>
                  <a:ext cx="180000" cy="179999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Lekerekített téglalap 28"/>
                <p:cNvSpPr/>
                <p:nvPr/>
              </p:nvSpPr>
              <p:spPr>
                <a:xfrm>
                  <a:off x="6481496" y="202486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Lekerekített téglalap 29"/>
                <p:cNvSpPr/>
                <p:nvPr/>
              </p:nvSpPr>
              <p:spPr>
                <a:xfrm>
                  <a:off x="6985552" y="3571760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Lekerekített téglalap 30"/>
                <p:cNvSpPr/>
                <p:nvPr/>
              </p:nvSpPr>
              <p:spPr>
                <a:xfrm>
                  <a:off x="6553504" y="425836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" name="Egyenes összekötő nyíllal 8"/>
                <p:cNvCxnSpPr/>
                <p:nvPr/>
              </p:nvCxnSpPr>
              <p:spPr>
                <a:xfrm flipV="1">
                  <a:off x="247956" y="170421"/>
                  <a:ext cx="6044" cy="62562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églalap 10"/>
                <p:cNvSpPr/>
                <p:nvPr/>
              </p:nvSpPr>
              <p:spPr>
                <a:xfrm>
                  <a:off x="534550" y="835494"/>
                  <a:ext cx="1698625" cy="400312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50000"/>
                        <a:satMod val="300000"/>
                        <a:alpha val="34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ekerekített téglalap 37"/>
                <p:cNvSpPr/>
                <p:nvPr/>
              </p:nvSpPr>
              <p:spPr>
                <a:xfrm>
                  <a:off x="743557" y="929565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9" name="Szövegdoboz 40"/>
                <p:cNvSpPr txBox="1">
                  <a:spLocks noChangeArrowheads="1"/>
                </p:cNvSpPr>
                <p:nvPr/>
              </p:nvSpPr>
              <p:spPr bwMode="auto">
                <a:xfrm>
                  <a:off x="954802" y="863420"/>
                  <a:ext cx="1042989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200" dirty="0">
                      <a:solidFill>
                        <a:srgbClr val="000000"/>
                      </a:solidFill>
                      <a:latin typeface="Verdana" pitchFamily="34" charset="0"/>
                    </a:rPr>
                    <a:t>Announced</a:t>
                  </a:r>
                  <a:endParaRPr lang="hu-HU" altLang="hu-HU" sz="12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42" name="Egyenes összekötő 41"/>
                <p:cNvCxnSpPr/>
                <p:nvPr/>
              </p:nvCxnSpPr>
              <p:spPr>
                <a:xfrm rot="5400000">
                  <a:off x="240507" y="5421397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rot="5400000">
                  <a:off x="257969" y="453597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gyenes összekötő 43"/>
                <p:cNvCxnSpPr/>
                <p:nvPr/>
              </p:nvCxnSpPr>
              <p:spPr>
                <a:xfrm rot="5400000">
                  <a:off x="251619" y="3667112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 rot="5400000">
                  <a:off x="257969" y="276504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 rot="5400000">
                  <a:off x="257969" y="1948445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Szövegdoboz 46"/>
                <p:cNvSpPr txBox="1"/>
                <p:nvPr/>
              </p:nvSpPr>
              <p:spPr>
                <a:xfrm>
                  <a:off x="-36512" y="5374567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-36512" y="4476439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9" name="Szövegdoboz 48"/>
                <p:cNvSpPr txBox="1"/>
                <p:nvPr/>
              </p:nvSpPr>
              <p:spPr>
                <a:xfrm>
                  <a:off x="-36512" y="3612343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</a:t>
                  </a:r>
                </a:p>
              </p:txBody>
            </p:sp>
            <p:sp>
              <p:nvSpPr>
                <p:cNvPr id="50" name="Szövegdoboz 49"/>
                <p:cNvSpPr txBox="1"/>
                <p:nvPr/>
              </p:nvSpPr>
              <p:spPr>
                <a:xfrm>
                  <a:off x="-36512" y="271027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-36512" y="188415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</a:p>
              </p:txBody>
            </p:sp>
            <p:cxnSp>
              <p:nvCxnSpPr>
                <p:cNvPr id="55" name="Egyenes összekötő 54"/>
                <p:cNvCxnSpPr/>
                <p:nvPr/>
              </p:nvCxnSpPr>
              <p:spPr>
                <a:xfrm>
                  <a:off x="5080891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33505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>
                  <a:off x="67922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4758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7613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9" name="Szövegdoboz 60"/>
                <p:cNvSpPr txBox="1">
                  <a:spLocks noChangeArrowheads="1"/>
                </p:cNvSpPr>
                <p:nvPr/>
              </p:nvSpPr>
              <p:spPr bwMode="auto">
                <a:xfrm>
                  <a:off x="952599" y="6436161"/>
                  <a:ext cx="512763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2006</a:t>
                  </a:r>
                </a:p>
              </p:txBody>
            </p:sp>
            <p:sp>
              <p:nvSpPr>
                <p:cNvPr id="2130" name="Szövegdoboz 61"/>
                <p:cNvSpPr txBox="1">
                  <a:spLocks noChangeArrowheads="1"/>
                </p:cNvSpPr>
                <p:nvPr/>
              </p:nvSpPr>
              <p:spPr bwMode="auto">
                <a:xfrm>
                  <a:off x="1805087" y="6437748"/>
                  <a:ext cx="51276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2007</a:t>
                  </a:r>
                </a:p>
              </p:txBody>
            </p:sp>
            <p:sp>
              <p:nvSpPr>
                <p:cNvPr id="2131" name="Szövegdoboz 62"/>
                <p:cNvSpPr txBox="1">
                  <a:spLocks noChangeArrowheads="1"/>
                </p:cNvSpPr>
                <p:nvPr/>
              </p:nvSpPr>
              <p:spPr bwMode="auto">
                <a:xfrm>
                  <a:off x="2673449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2008</a:t>
                  </a:r>
                </a:p>
              </p:txBody>
            </p:sp>
            <p:sp>
              <p:nvSpPr>
                <p:cNvPr id="2132" name="Szövegdoboz 65"/>
                <p:cNvSpPr txBox="1">
                  <a:spLocks noChangeArrowheads="1"/>
                </p:cNvSpPr>
                <p:nvPr/>
              </p:nvSpPr>
              <p:spPr bwMode="auto">
                <a:xfrm>
                  <a:off x="3535462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2009</a:t>
                  </a:r>
                </a:p>
              </p:txBody>
            </p:sp>
            <p:sp>
              <p:nvSpPr>
                <p:cNvPr id="2133" name="Szövegdoboz 66"/>
                <p:cNvSpPr txBox="1">
                  <a:spLocks noChangeArrowheads="1"/>
                </p:cNvSpPr>
                <p:nvPr/>
              </p:nvSpPr>
              <p:spPr bwMode="auto">
                <a:xfrm>
                  <a:off x="4402237" y="6432986"/>
                  <a:ext cx="512762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2010</a:t>
                  </a:r>
                </a:p>
              </p:txBody>
            </p:sp>
            <p:sp>
              <p:nvSpPr>
                <p:cNvPr id="2134" name="Szövegdoboz 67"/>
                <p:cNvSpPr txBox="1">
                  <a:spLocks noChangeArrowheads="1"/>
                </p:cNvSpPr>
                <p:nvPr/>
              </p:nvSpPr>
              <p:spPr bwMode="auto">
                <a:xfrm>
                  <a:off x="5264249" y="6431398"/>
                  <a:ext cx="51276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2011</a:t>
                  </a:r>
                </a:p>
              </p:txBody>
            </p:sp>
            <p:sp>
              <p:nvSpPr>
                <p:cNvPr id="73" name="Szövegdoboz 36"/>
                <p:cNvSpPr txBox="1">
                  <a:spLocks noChangeArrowheads="1"/>
                </p:cNvSpPr>
                <p:nvPr/>
              </p:nvSpPr>
              <p:spPr bwMode="auto">
                <a:xfrm rot="21346355">
                  <a:off x="5421214" y="4895578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28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4" name="Szövegdoboz 36"/>
                <p:cNvSpPr txBox="1">
                  <a:spLocks noChangeArrowheads="1"/>
                </p:cNvSpPr>
                <p:nvPr/>
              </p:nvSpPr>
              <p:spPr bwMode="auto">
                <a:xfrm rot="21309605">
                  <a:off x="6411278" y="4446970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5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26655" y="4221799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10/2005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65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7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2695187" y="375787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10/2007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40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8" name="Szövegdoboz 36"/>
                <p:cNvSpPr txBox="1">
                  <a:spLocks noChangeArrowheads="1"/>
                </p:cNvSpPr>
                <p:nvPr/>
              </p:nvSpPr>
              <p:spPr bwMode="auto">
                <a:xfrm rot="-1680000">
                  <a:off x="4088071" y="2230696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9/2010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32/28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9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5826706" y="1322611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23508" y="2868652"/>
                  <a:ext cx="1002197" cy="846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>
                      <a:solidFill>
                        <a:srgbClr val="000000"/>
                      </a:solidFill>
                      <a:latin typeface="Verdana" pitchFamily="34" charset="0"/>
                    </a:rPr>
                    <a:t>6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7820229" y="6437516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68" name="Egyenes összekötő 56"/>
                <p:cNvCxnSpPr/>
                <p:nvPr/>
              </p:nvCxnSpPr>
              <p:spPr>
                <a:xfrm>
                  <a:off x="7638458" y="6294641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Lekerekített téglalap 68"/>
                <p:cNvSpPr/>
                <p:nvPr/>
              </p:nvSpPr>
              <p:spPr>
                <a:xfrm>
                  <a:off x="7600152" y="328372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7203366" y="253878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Cortex-A17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ARMv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endParaRPr lang="en-US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72" name="Egyenes összekötő 71"/>
                <p:cNvCxnSpPr/>
                <p:nvPr/>
              </p:nvCxnSpPr>
              <p:spPr>
                <a:xfrm rot="5400000">
                  <a:off x="259105" y="1051309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 rot="5400000">
                  <a:off x="259105" y="234714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Szövegdoboz 81"/>
                <p:cNvSpPr txBox="1"/>
                <p:nvPr/>
              </p:nvSpPr>
              <p:spPr>
                <a:xfrm>
                  <a:off x="-27692" y="996540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</a:t>
                  </a:r>
                  <a:endParaRPr lang="hu-HU" sz="105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3" name="Szövegdoboz 82"/>
                <p:cNvSpPr txBox="1"/>
                <p:nvPr/>
              </p:nvSpPr>
              <p:spPr>
                <a:xfrm>
                  <a:off x="-27692" y="170420"/>
                  <a:ext cx="269626" cy="253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85" name="Szövegdoboz 84"/>
                <p:cNvSpPr txBox="1"/>
                <p:nvPr/>
              </p:nvSpPr>
              <p:spPr>
                <a:xfrm>
                  <a:off x="364427" y="173540"/>
                  <a:ext cx="1034580" cy="2946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dirty="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DMIPS/MHz</a:t>
                  </a:r>
                  <a:endParaRPr lang="hu-HU" sz="10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7" name="Egyenes összekötő 86"/>
                <p:cNvCxnSpPr/>
                <p:nvPr/>
              </p:nvCxnSpPr>
              <p:spPr>
                <a:xfrm>
                  <a:off x="7640820" y="6294184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8615880" y="6436827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2015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89" name="Egyenes összekötő 56"/>
                <p:cNvCxnSpPr/>
                <p:nvPr/>
              </p:nvCxnSpPr>
              <p:spPr>
                <a:xfrm>
                  <a:off x="8487062" y="6293952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Lekerekített téglalap 70"/>
                <p:cNvSpPr/>
                <p:nvPr/>
              </p:nvSpPr>
              <p:spPr>
                <a:xfrm>
                  <a:off x="8352440" y="476672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7410882" y="58283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  <a:endParaRPr lang="en-US" altLang="hu-HU" sz="9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en-US" altLang="hu-HU" sz="1000" b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  <a:endParaRPr lang="hu-HU" altLang="hu-HU" sz="10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81" name="Egyenes összekötő 56"/>
            <p:cNvCxnSpPr/>
            <p:nvPr/>
          </p:nvCxnSpPr>
          <p:spPr>
            <a:xfrm>
              <a:off x="8879033" y="6339811"/>
              <a:ext cx="0" cy="128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ekerekített téglalap 30"/>
            <p:cNvSpPr/>
            <p:nvPr/>
          </p:nvSpPr>
          <p:spPr>
            <a:xfrm>
              <a:off x="8726961" y="4784778"/>
              <a:ext cx="170183" cy="15987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1" name="Szövegdoboz 36"/>
            <p:cNvSpPr txBox="1">
              <a:spLocks noChangeArrowheads="1"/>
            </p:cNvSpPr>
            <p:nvPr/>
          </p:nvSpPr>
          <p:spPr bwMode="auto">
            <a:xfrm rot="21434806">
              <a:off x="7615595" y="4687436"/>
              <a:ext cx="100219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11</a:t>
              </a:r>
              <a:r>
                <a:rPr lang="en-US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/201</a:t>
              </a: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altLang="hu-HU" sz="9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000" b="1" dirty="0" smtClean="0">
                  <a:solidFill>
                    <a:srgbClr val="000000"/>
                  </a:solidFill>
                  <a:latin typeface="Verdana" pitchFamily="34" charset="0"/>
                </a:rPr>
                <a:t>Cortex-A35</a:t>
              </a:r>
              <a:endParaRPr lang="en-US" altLang="hu-HU" sz="1000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ARMv8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r>
                <a:rPr lang="hu-HU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8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nm</a:t>
              </a:r>
              <a:endParaRPr lang="hu-HU" altLang="hu-HU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76213" y="534486"/>
            <a:ext cx="73288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 smtClean="0">
                <a:solidFill>
                  <a:srgbClr val="2D2D8A"/>
                </a:solidFill>
              </a:rPr>
              <a:t>Overview or ARM’s 64-bit Cortex-A series -3 </a:t>
            </a:r>
            <a:r>
              <a:rPr lang="en-US" dirty="0" smtClean="0">
                <a:solidFill>
                  <a:srgbClr val="000000"/>
                </a:solidFill>
              </a:rPr>
              <a:t>(based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 rot="19980000">
            <a:off x="5441433" y="1557759"/>
            <a:ext cx="3209037" cy="123011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 rot="21362191">
            <a:off x="6216065" y="4549996"/>
            <a:ext cx="2737431" cy="116179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4"/>
          <a:stretch/>
        </p:blipFill>
        <p:spPr bwMode="auto">
          <a:xfrm>
            <a:off x="733754" y="1268760"/>
            <a:ext cx="7663671" cy="476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718" y="626356"/>
            <a:ext cx="816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/>
                </a:solidFill>
              </a:rPr>
              <a:t>The</a:t>
            </a:r>
            <a:r>
              <a:rPr lang="hu-HU" smtClean="0">
                <a:solidFill>
                  <a:schemeClr val="accent6"/>
                </a:solidFill>
              </a:rPr>
              <a:t> 64-bit</a:t>
            </a:r>
            <a:r>
              <a:rPr lang="en-US" smtClean="0">
                <a:solidFill>
                  <a:schemeClr val="accent6"/>
                </a:solidFill>
              </a:rPr>
              <a:t> Cortex-A series as the basis for scalable applications </a:t>
            </a:r>
            <a:r>
              <a:rPr lang="en-US" smtClean="0"/>
              <a:t>[</a:t>
            </a:r>
            <a:r>
              <a:rPr lang="hu-HU" smtClean="0"/>
              <a:t>48</a:t>
            </a:r>
            <a:r>
              <a:rPr lang="en-US" smtClean="0"/>
              <a:t>]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</a:t>
            </a:r>
            <a:r>
              <a:rPr lang="en-US" smtClean="0"/>
              <a:t>1 </a:t>
            </a:r>
            <a:r>
              <a:rPr lang="en-US"/>
              <a:t>Overview of ARM’s 64-bit Cortex-A series </a:t>
            </a:r>
            <a:r>
              <a:rPr lang="hu-HU" smtClean="0"/>
              <a:t>(4)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15951"/>
          <a:stretch/>
        </p:blipFill>
        <p:spPr bwMode="auto">
          <a:xfrm>
            <a:off x="0" y="1178750"/>
            <a:ext cx="9080484" cy="396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718" y="631785"/>
            <a:ext cx="613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Target markets of the 64-bit Cortex-A series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49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</a:t>
            </a:r>
            <a:r>
              <a:rPr lang="en-US" smtClean="0"/>
              <a:t>1 </a:t>
            </a:r>
            <a:r>
              <a:rPr lang="en-US"/>
              <a:t>Overview of ARM’s 64-bit Cortex-A series </a:t>
            </a:r>
            <a:r>
              <a:rPr lang="hu-HU" smtClean="0"/>
              <a:t>(5)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72530"/>
              </p:ext>
            </p:extLst>
          </p:nvPr>
        </p:nvGraphicFramePr>
        <p:xfrm>
          <a:off x="206515" y="1042890"/>
          <a:ext cx="8776670" cy="5525398"/>
        </p:xfrm>
        <a:graphic>
          <a:graphicData uri="http://schemas.openxmlformats.org/drawingml/2006/table">
            <a:tbl>
              <a:tblPr/>
              <a:tblGrid>
                <a:gridCol w="1253810"/>
                <a:gridCol w="1401485"/>
                <a:gridCol w="1665185"/>
                <a:gridCol w="1305145"/>
                <a:gridCol w="1080120"/>
                <a:gridCol w="990110"/>
                <a:gridCol w="1080815"/>
              </a:tblGrid>
              <a:tr h="6363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CPU Core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Architecture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Efficiency</a:t>
                      </a:r>
                      <a:endParaRPr lang="en-US" sz="1200" b="1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err="1"/>
                        <a:t>big.LITTLE</a:t>
                      </a:r>
                      <a:endParaRPr lang="en-US" sz="1200" b="1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Announced</a:t>
                      </a:r>
                      <a:endParaRPr lang="en-US" sz="1200" b="1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Available</a:t>
                      </a:r>
                      <a:br>
                        <a:rPr lang="en-US" sz="1200" b="1"/>
                      </a:br>
                      <a:r>
                        <a:rPr lang="en-US" sz="1200" b="1"/>
                        <a:t>in devices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Target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algn="ctr"/>
                      <a:r>
                        <a:rPr lang="hu-HU" sz="1200" b="1" smtClean="0"/>
                        <a:t>Cortex-A72</a:t>
                      </a:r>
                      <a:endParaRPr lang="en-US" sz="1200" b="1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ARMv8 (64-bit)</a:t>
                      </a: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6.3-7.3 </a:t>
                      </a:r>
                      <a:r>
                        <a:rPr lang="hu-HU" sz="1200" dirty="0" smtClean="0"/>
                        <a:t>DMIPS/MHz</a:t>
                      </a:r>
                      <a:endParaRPr lang="en-US" sz="1200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Yes </a:t>
                      </a:r>
                    </a:p>
                    <a:p>
                      <a:pPr algn="ctr"/>
                      <a:r>
                        <a:rPr lang="hu-HU" sz="1200" dirty="0" smtClean="0"/>
                        <a:t>(with A53/A35)</a:t>
                      </a:r>
                      <a:endParaRPr lang="en-US" sz="1200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2015</a:t>
                      </a: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n.a.</a:t>
                      </a: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High-end</a:t>
                      </a: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Cortex-A57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ARMv8 (64-bit)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4,8 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Yes</a:t>
                      </a:r>
                      <a:endParaRPr lang="hu-HU" sz="1200" smtClean="0"/>
                    </a:p>
                    <a:p>
                      <a:pPr algn="ctr"/>
                      <a:r>
                        <a:rPr lang="en-US" sz="1200" smtClean="0"/>
                        <a:t>(</a:t>
                      </a:r>
                      <a:r>
                        <a:rPr lang="en-US" sz="1200"/>
                        <a:t>with A53)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2012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2015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High-end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Cortex-A53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ARMv8 (64-bit)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2,3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 (with A57)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2012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2H 2014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Low power</a:t>
                      </a:r>
                      <a:endParaRPr lang="en-US" sz="1200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Cortex-A</a:t>
                      </a:r>
                      <a:r>
                        <a:rPr lang="hu-HU" sz="1200" b="1" dirty="0" smtClean="0"/>
                        <a:t>35</a:t>
                      </a:r>
                      <a:endParaRPr lang="en-US" sz="1200" b="1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ARMv8 (64-bit)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2,</a:t>
                      </a:r>
                      <a:r>
                        <a:rPr lang="hu-HU" sz="1200" dirty="0" smtClean="0"/>
                        <a:t>1</a:t>
                      </a:r>
                      <a:r>
                        <a:rPr lang="en-US" sz="1200" dirty="0"/>
                        <a:t>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 (with </a:t>
                      </a:r>
                      <a:r>
                        <a:rPr lang="en-US" sz="1200" dirty="0" smtClean="0"/>
                        <a:t>A57</a:t>
                      </a:r>
                      <a:r>
                        <a:rPr lang="hu-HU" sz="1200" dirty="0" smtClean="0"/>
                        <a:t>/A72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</a:t>
                      </a:r>
                      <a:r>
                        <a:rPr lang="hu-HU" sz="1200" dirty="0" smtClean="0"/>
                        <a:t>5</a:t>
                      </a:r>
                      <a:endParaRPr lang="en-US" sz="1200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2H </a:t>
                      </a:r>
                      <a:r>
                        <a:rPr lang="en-US" sz="1200" dirty="0" smtClean="0"/>
                        <a:t>201</a:t>
                      </a:r>
                      <a:r>
                        <a:rPr lang="hu-HU" sz="1200" dirty="0" smtClean="0"/>
                        <a:t>6</a:t>
                      </a:r>
                      <a:endParaRPr lang="en-US" sz="1200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Low power</a:t>
                      </a:r>
                      <a:endParaRPr lang="en-US" sz="1200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Cortex-A17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ARMv7 (32-bit)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4,0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Yes (with A7)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2014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2015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Mainstream</a:t>
                      </a: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Cortex-A15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ARMv7 (32-bit)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4,0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Yes (with A7)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2010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Now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High-end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951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Cortex-A12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ARMv7 (32-bit)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3,0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2013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2H 2015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Mainstream</a:t>
                      </a: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951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Cortex-A9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ARMv7 (32-bit)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2,5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2007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Now (EOL)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High-end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951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Cortex-A8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ARMv7 (32-bit)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2,0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2005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Now (EOL)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High-end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Cortex-A7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ARMv7 (32-bit)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1,9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Yes (A15/A17)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2011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Now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Low power</a:t>
                      </a: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951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Cortex-A5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ARMv7 (32-bit)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1,6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2009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Now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Low power</a:t>
                      </a:r>
                      <a:r>
                        <a:rPr lang="en-US" sz="1200"/>
                        <a:t/>
                      </a:r>
                      <a:br>
                        <a:rPr lang="en-US" sz="1200"/>
                      </a:b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450" y="630830"/>
            <a:ext cx="605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Main features of ARM’s </a:t>
            </a:r>
            <a:r>
              <a:rPr lang="hu-HU" smtClean="0">
                <a:solidFill>
                  <a:srgbClr val="2D2D8A"/>
                </a:solidFill>
              </a:rPr>
              <a:t>64-bit </a:t>
            </a:r>
            <a:r>
              <a:rPr lang="en-US" smtClean="0">
                <a:solidFill>
                  <a:srgbClr val="2D2D8A"/>
                </a:solidFill>
              </a:rPr>
              <a:t>Cortex-A series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06515" y="1718809"/>
            <a:ext cx="8776670" cy="193521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33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</a:t>
            </a:r>
            <a:r>
              <a:rPr lang="en-US" smtClean="0"/>
              <a:t>1 </a:t>
            </a:r>
            <a:r>
              <a:rPr lang="en-US"/>
              <a:t>Overview of ARM’s 64-bit Cortex-A series </a:t>
            </a:r>
            <a:r>
              <a:rPr lang="hu-HU" smtClean="0"/>
              <a:t>(6)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7.</a:t>
            </a:r>
            <a:r>
              <a:rPr lang="en-US" sz="1900" smtClean="0">
                <a:solidFill>
                  <a:srgbClr val="FFFFFF"/>
                </a:solidFill>
              </a:rPr>
              <a:t>2 The 64-bit high performance Cortex-A57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(6)</a:t>
            </a:r>
            <a:endParaRPr lang="hu-HU"/>
          </a:p>
        </p:txBody>
      </p:sp>
      <p:grpSp>
        <p:nvGrpSpPr>
          <p:cNvPr id="15" name="Group 14"/>
          <p:cNvGrpSpPr/>
          <p:nvPr/>
        </p:nvGrpSpPr>
        <p:grpSpPr>
          <a:xfrm>
            <a:off x="53852" y="1140299"/>
            <a:ext cx="9328343" cy="5694121"/>
            <a:chOff x="116505" y="904864"/>
            <a:chExt cx="9328343" cy="5939432"/>
          </a:xfrm>
        </p:grpSpPr>
        <p:sp>
          <p:nvSpPr>
            <p:cNvPr id="6" name="Felfelé nyíl 5"/>
            <p:cNvSpPr/>
            <p:nvPr/>
          </p:nvSpPr>
          <p:spPr>
            <a:xfrm rot="5122871">
              <a:off x="3852301" y="1073327"/>
              <a:ext cx="1944000" cy="8568000"/>
            </a:xfrm>
            <a:custGeom>
              <a:avLst/>
              <a:gdLst>
                <a:gd name="connsiteX0" fmla="*/ 0 w 1663868"/>
                <a:gd name="connsiteY0" fmla="*/ 831934 h 6271200"/>
                <a:gd name="connsiteX1" fmla="*/ 831934 w 1663868"/>
                <a:gd name="connsiteY1" fmla="*/ 0 h 6271200"/>
                <a:gd name="connsiteX2" fmla="*/ 1663868 w 1663868"/>
                <a:gd name="connsiteY2" fmla="*/ 831934 h 6271200"/>
                <a:gd name="connsiteX3" fmla="*/ 1247901 w 1663868"/>
                <a:gd name="connsiteY3" fmla="*/ 831934 h 6271200"/>
                <a:gd name="connsiteX4" fmla="*/ 1247901 w 1663868"/>
                <a:gd name="connsiteY4" fmla="*/ 6271200 h 6271200"/>
                <a:gd name="connsiteX5" fmla="*/ 415967 w 1663868"/>
                <a:gd name="connsiteY5" fmla="*/ 6271200 h 6271200"/>
                <a:gd name="connsiteX6" fmla="*/ 415967 w 1663868"/>
                <a:gd name="connsiteY6" fmla="*/ 831934 h 6271200"/>
                <a:gd name="connsiteX7" fmla="*/ 0 w 1663868"/>
                <a:gd name="connsiteY7" fmla="*/ 831934 h 6271200"/>
                <a:gd name="connsiteX0" fmla="*/ 0 w 1663868"/>
                <a:gd name="connsiteY0" fmla="*/ 1590895 h 7030161"/>
                <a:gd name="connsiteX1" fmla="*/ 764392 w 1663868"/>
                <a:gd name="connsiteY1" fmla="*/ 0 h 7030161"/>
                <a:gd name="connsiteX2" fmla="*/ 1663868 w 1663868"/>
                <a:gd name="connsiteY2" fmla="*/ 1590895 h 7030161"/>
                <a:gd name="connsiteX3" fmla="*/ 1247901 w 1663868"/>
                <a:gd name="connsiteY3" fmla="*/ 1590895 h 7030161"/>
                <a:gd name="connsiteX4" fmla="*/ 1247901 w 1663868"/>
                <a:gd name="connsiteY4" fmla="*/ 7030161 h 7030161"/>
                <a:gd name="connsiteX5" fmla="*/ 415967 w 1663868"/>
                <a:gd name="connsiteY5" fmla="*/ 7030161 h 7030161"/>
                <a:gd name="connsiteX6" fmla="*/ 415967 w 1663868"/>
                <a:gd name="connsiteY6" fmla="*/ 1590895 h 7030161"/>
                <a:gd name="connsiteX7" fmla="*/ 0 w 1663868"/>
                <a:gd name="connsiteY7" fmla="*/ 159089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7393 w 1465294"/>
                <a:gd name="connsiteY6" fmla="*/ 1590895 h 7030161"/>
                <a:gd name="connsiteX7" fmla="*/ 0 w 1465294"/>
                <a:gd name="connsiteY7" fmla="*/ 138982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1557 w 1465294"/>
                <a:gd name="connsiteY6" fmla="*/ 1383089 h 7030161"/>
                <a:gd name="connsiteX7" fmla="*/ 0 w 1465294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49327 w 1282087"/>
                <a:gd name="connsiteY3" fmla="*/ 1590895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37227 w 1282087"/>
                <a:gd name="connsiteY3" fmla="*/ 1382088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275304 h 6915640"/>
                <a:gd name="connsiteX1" fmla="*/ 554225 w 1282087"/>
                <a:gd name="connsiteY1" fmla="*/ 0 h 6915640"/>
                <a:gd name="connsiteX2" fmla="*/ 1282087 w 1282087"/>
                <a:gd name="connsiteY2" fmla="*/ 1253210 h 6915640"/>
                <a:gd name="connsiteX3" fmla="*/ 1037227 w 1282087"/>
                <a:gd name="connsiteY3" fmla="*/ 1267567 h 6915640"/>
                <a:gd name="connsiteX4" fmla="*/ 1049327 w 1282087"/>
                <a:gd name="connsiteY4" fmla="*/ 6915640 h 6915640"/>
                <a:gd name="connsiteX5" fmla="*/ 217393 w 1282087"/>
                <a:gd name="connsiteY5" fmla="*/ 6915640 h 6915640"/>
                <a:gd name="connsiteX6" fmla="*/ 211557 w 1282087"/>
                <a:gd name="connsiteY6" fmla="*/ 1268568 h 6915640"/>
                <a:gd name="connsiteX7" fmla="*/ 0 w 1282087"/>
                <a:gd name="connsiteY7" fmla="*/ 1275304 h 69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087" h="6915640">
                  <a:moveTo>
                    <a:pt x="0" y="1275304"/>
                  </a:moveTo>
                  <a:lnTo>
                    <a:pt x="554225" y="0"/>
                  </a:lnTo>
                  <a:lnTo>
                    <a:pt x="1282087" y="1253210"/>
                  </a:lnTo>
                  <a:lnTo>
                    <a:pt x="1037227" y="1267567"/>
                  </a:lnTo>
                  <a:cubicBezTo>
                    <a:pt x="1041260" y="3150258"/>
                    <a:pt x="1045294" y="5032949"/>
                    <a:pt x="1049327" y="6915640"/>
                  </a:cubicBezTo>
                  <a:lnTo>
                    <a:pt x="217393" y="6915640"/>
                  </a:lnTo>
                  <a:cubicBezTo>
                    <a:pt x="215448" y="5033283"/>
                    <a:pt x="213502" y="3150925"/>
                    <a:pt x="211557" y="1268568"/>
                  </a:cubicBezTo>
                  <a:lnTo>
                    <a:pt x="0" y="12753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1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6505" y="904864"/>
              <a:ext cx="9328343" cy="5939432"/>
              <a:chOff x="-36512" y="170420"/>
              <a:chExt cx="9866473" cy="6606856"/>
            </a:xfrm>
          </p:grpSpPr>
          <p:sp>
            <p:nvSpPr>
              <p:cNvPr id="65" name="Felfelé nyíl 5"/>
              <p:cNvSpPr/>
              <p:nvPr/>
            </p:nvSpPr>
            <p:spPr>
              <a:xfrm rot="3780000">
                <a:off x="4217601" y="-1979701"/>
                <a:ext cx="2162451" cy="9062268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7699 w 1455600"/>
                  <a:gd name="connsiteY6" fmla="*/ 1590895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4180 w 1455600"/>
                  <a:gd name="connsiteY3" fmla="*/ 1389351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4180 w 1253081"/>
                  <a:gd name="connsiteY3" fmla="*/ 1389351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1029 w 1253081"/>
                  <a:gd name="connsiteY3" fmla="*/ 1369410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250526 h 6901041"/>
                  <a:gd name="connsiteX1" fmla="*/ 554192 w 1253081"/>
                  <a:gd name="connsiteY1" fmla="*/ 0 h 6901041"/>
                  <a:gd name="connsiteX2" fmla="*/ 1253081 w 1253081"/>
                  <a:gd name="connsiteY2" fmla="*/ 1246822 h 6901041"/>
                  <a:gd name="connsiteX3" fmla="*/ 1031029 w 1253081"/>
                  <a:gd name="connsiteY3" fmla="*/ 1240290 h 6901041"/>
                  <a:gd name="connsiteX4" fmla="*/ 1039633 w 1253081"/>
                  <a:gd name="connsiteY4" fmla="*/ 6901041 h 6901041"/>
                  <a:gd name="connsiteX5" fmla="*/ 207699 w 1253081"/>
                  <a:gd name="connsiteY5" fmla="*/ 6901041 h 6901041"/>
                  <a:gd name="connsiteX6" fmla="*/ 204316 w 1253081"/>
                  <a:gd name="connsiteY6" fmla="*/ 1247632 h 6901041"/>
                  <a:gd name="connsiteX7" fmla="*/ 0 w 1253081"/>
                  <a:gd name="connsiteY7" fmla="*/ 1250526 h 69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3081" h="6901041">
                    <a:moveTo>
                      <a:pt x="0" y="1250526"/>
                    </a:moveTo>
                    <a:lnTo>
                      <a:pt x="554192" y="0"/>
                    </a:lnTo>
                    <a:lnTo>
                      <a:pt x="1253081" y="1246822"/>
                    </a:lnTo>
                    <a:lnTo>
                      <a:pt x="1031029" y="1240290"/>
                    </a:lnTo>
                    <a:cubicBezTo>
                      <a:pt x="1032847" y="3120560"/>
                      <a:pt x="1037815" y="5020771"/>
                      <a:pt x="1039633" y="6901041"/>
                    </a:cubicBezTo>
                    <a:lnTo>
                      <a:pt x="207699" y="6901041"/>
                    </a:lnTo>
                    <a:cubicBezTo>
                      <a:pt x="206571" y="5016571"/>
                      <a:pt x="205444" y="3132102"/>
                      <a:pt x="204316" y="1247632"/>
                    </a:cubicBezTo>
                    <a:lnTo>
                      <a:pt x="0" y="125052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EFD1">
                      <a:alpha val="10000"/>
                    </a:srgbClr>
                  </a:gs>
                  <a:gs pos="64999">
                    <a:srgbClr val="F0EBD5"/>
                  </a:gs>
                  <a:gs pos="0">
                    <a:srgbClr val="D1C39F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elfelé nyíl 5"/>
              <p:cNvSpPr/>
              <p:nvPr/>
            </p:nvSpPr>
            <p:spPr>
              <a:xfrm rot="4500000">
                <a:off x="3904989" y="-719551"/>
                <a:ext cx="2002269" cy="9138424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7066 w 1434967"/>
                  <a:gd name="connsiteY6" fmla="*/ 1590895 h 7030161"/>
                  <a:gd name="connsiteX7" fmla="*/ 0 w 1434967"/>
                  <a:gd name="connsiteY7" fmla="*/ 140112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9789 w 1434967"/>
                  <a:gd name="connsiteY6" fmla="*/ 1410311 h 7030161"/>
                  <a:gd name="connsiteX7" fmla="*/ 0 w 1434967"/>
                  <a:gd name="connsiteY7" fmla="*/ 1401125 h 7030161"/>
                  <a:gd name="connsiteX0" fmla="*/ 0 w 1447184"/>
                  <a:gd name="connsiteY0" fmla="*/ 1437966 h 7030161"/>
                  <a:gd name="connsiteX1" fmla="*/ 547708 w 1447184"/>
                  <a:gd name="connsiteY1" fmla="*/ 0 h 7030161"/>
                  <a:gd name="connsiteX2" fmla="*/ 1447184 w 1447184"/>
                  <a:gd name="connsiteY2" fmla="*/ 1590895 h 7030161"/>
                  <a:gd name="connsiteX3" fmla="*/ 1031217 w 1447184"/>
                  <a:gd name="connsiteY3" fmla="*/ 1590895 h 7030161"/>
                  <a:gd name="connsiteX4" fmla="*/ 1031217 w 1447184"/>
                  <a:gd name="connsiteY4" fmla="*/ 7030161 h 7030161"/>
                  <a:gd name="connsiteX5" fmla="*/ 199283 w 1447184"/>
                  <a:gd name="connsiteY5" fmla="*/ 7030161 h 7030161"/>
                  <a:gd name="connsiteX6" fmla="*/ 202006 w 1447184"/>
                  <a:gd name="connsiteY6" fmla="*/ 1410311 h 7030161"/>
                  <a:gd name="connsiteX7" fmla="*/ 0 w 1447184"/>
                  <a:gd name="connsiteY7" fmla="*/ 1437966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7249 w 1443216"/>
                  <a:gd name="connsiteY3" fmla="*/ 1590895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9662 w 1443216"/>
                  <a:gd name="connsiteY3" fmla="*/ 1371473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9662 w 1255049"/>
                  <a:gd name="connsiteY3" fmla="*/ 1371473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5693 w 1255049"/>
                  <a:gd name="connsiteY3" fmla="*/ 1396700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38242"/>
                  <a:gd name="connsiteY0" fmla="*/ 1412740 h 7030161"/>
                  <a:gd name="connsiteX1" fmla="*/ 543740 w 1238242"/>
                  <a:gd name="connsiteY1" fmla="*/ 0 h 7030161"/>
                  <a:gd name="connsiteX2" fmla="*/ 1238242 w 1238242"/>
                  <a:gd name="connsiteY2" fmla="*/ 1383653 h 7030161"/>
                  <a:gd name="connsiteX3" fmla="*/ 1025693 w 1238242"/>
                  <a:gd name="connsiteY3" fmla="*/ 1396700 h 7030161"/>
                  <a:gd name="connsiteX4" fmla="*/ 1027249 w 1238242"/>
                  <a:gd name="connsiteY4" fmla="*/ 7030161 h 7030161"/>
                  <a:gd name="connsiteX5" fmla="*/ 195315 w 1238242"/>
                  <a:gd name="connsiteY5" fmla="*/ 7030161 h 7030161"/>
                  <a:gd name="connsiteX6" fmla="*/ 198038 w 1238242"/>
                  <a:gd name="connsiteY6" fmla="*/ 1410311 h 7030161"/>
                  <a:gd name="connsiteX7" fmla="*/ 0 w 1238242"/>
                  <a:gd name="connsiteY7" fmla="*/ 1412740 h 7030161"/>
                  <a:gd name="connsiteX0" fmla="*/ 0 w 1238242"/>
                  <a:gd name="connsiteY0" fmla="*/ 1278300 h 6895721"/>
                  <a:gd name="connsiteX1" fmla="*/ 535434 w 1238242"/>
                  <a:gd name="connsiteY1" fmla="*/ 0 h 6895721"/>
                  <a:gd name="connsiteX2" fmla="*/ 1238242 w 1238242"/>
                  <a:gd name="connsiteY2" fmla="*/ 1249213 h 6895721"/>
                  <a:gd name="connsiteX3" fmla="*/ 1025693 w 1238242"/>
                  <a:gd name="connsiteY3" fmla="*/ 1262260 h 6895721"/>
                  <a:gd name="connsiteX4" fmla="*/ 1027249 w 1238242"/>
                  <a:gd name="connsiteY4" fmla="*/ 6895721 h 6895721"/>
                  <a:gd name="connsiteX5" fmla="*/ 195315 w 1238242"/>
                  <a:gd name="connsiteY5" fmla="*/ 6895721 h 6895721"/>
                  <a:gd name="connsiteX6" fmla="*/ 198038 w 1238242"/>
                  <a:gd name="connsiteY6" fmla="*/ 1275871 h 6895721"/>
                  <a:gd name="connsiteX7" fmla="*/ 0 w 1238242"/>
                  <a:gd name="connsiteY7" fmla="*/ 1278300 h 689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42" h="6895721">
                    <a:moveTo>
                      <a:pt x="0" y="1278300"/>
                    </a:moveTo>
                    <a:lnTo>
                      <a:pt x="535434" y="0"/>
                    </a:lnTo>
                    <a:lnTo>
                      <a:pt x="1238242" y="1249213"/>
                    </a:lnTo>
                    <a:lnTo>
                      <a:pt x="1025693" y="1262260"/>
                    </a:lnTo>
                    <a:cubicBezTo>
                      <a:pt x="1024889" y="3148489"/>
                      <a:pt x="1028053" y="5009492"/>
                      <a:pt x="1027249" y="6895721"/>
                    </a:cubicBezTo>
                    <a:lnTo>
                      <a:pt x="195315" y="6895721"/>
                    </a:lnTo>
                    <a:cubicBezTo>
                      <a:pt x="196223" y="5022438"/>
                      <a:pt x="197130" y="3149154"/>
                      <a:pt x="198038" y="1275871"/>
                    </a:cubicBezTo>
                    <a:lnTo>
                      <a:pt x="0" y="12783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alpha val="10000"/>
                    </a:srgbClr>
                  </a:gs>
                  <a:gs pos="16000">
                    <a:srgbClr val="E6E6E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36512" y="170420"/>
                <a:ext cx="9437167" cy="6606856"/>
                <a:chOff x="-36512" y="170420"/>
                <a:chExt cx="9437167" cy="6606856"/>
              </a:xfrm>
            </p:grpSpPr>
            <p:sp>
              <p:nvSpPr>
                <p:cNvPr id="12" name="Téglalap 11"/>
                <p:cNvSpPr/>
                <p:nvPr/>
              </p:nvSpPr>
              <p:spPr>
                <a:xfrm>
                  <a:off x="312739" y="5987576"/>
                  <a:ext cx="3909669" cy="789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3" name="Egyenes összekötő nyíllal 2"/>
                <p:cNvCxnSpPr/>
                <p:nvPr/>
              </p:nvCxnSpPr>
              <p:spPr>
                <a:xfrm flipV="1">
                  <a:off x="224154" y="6354404"/>
                  <a:ext cx="9176501" cy="39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Egyenes összekötő 4"/>
                <p:cNvCxnSpPr/>
                <p:nvPr/>
              </p:nvCxnSpPr>
              <p:spPr>
                <a:xfrm>
                  <a:off x="4215703" y="62821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1615378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5946078" y="6286936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1" name="Szövegdoboz 16"/>
                <p:cNvSpPr txBox="1">
                  <a:spLocks noChangeArrowheads="1"/>
                </p:cNvSpPr>
                <p:nvPr/>
              </p:nvSpPr>
              <p:spPr bwMode="auto">
                <a:xfrm>
                  <a:off x="6123087" y="643139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2012</a:t>
                  </a:r>
                </a:p>
              </p:txBody>
            </p:sp>
            <p:sp>
              <p:nvSpPr>
                <p:cNvPr id="2062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6973987" y="643774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2013</a:t>
                  </a:r>
                </a:p>
              </p:txBody>
            </p:sp>
            <p:sp>
              <p:nvSpPr>
                <p:cNvPr id="2063" name="Szövegdoboz 36"/>
                <p:cNvSpPr txBox="1">
                  <a:spLocks noChangeArrowheads="1"/>
                </p:cNvSpPr>
                <p:nvPr/>
              </p:nvSpPr>
              <p:spPr bwMode="auto">
                <a:xfrm rot="21350632">
                  <a:off x="3796520" y="509926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10/2009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40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72" name="Szövegdoboz 1"/>
                <p:cNvSpPr txBox="1">
                  <a:spLocks noChangeArrowheads="1"/>
                </p:cNvSpPr>
                <p:nvPr/>
              </p:nvSpPr>
              <p:spPr bwMode="auto">
                <a:xfrm rot="-1740000">
                  <a:off x="1808786" y="3108899"/>
                  <a:ext cx="22885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DAB99E"/>
                      </a:solidFill>
                    </a:rPr>
                    <a:t>High</a:t>
                  </a:r>
                  <a:r>
                    <a:rPr lang="hu-HU" altLang="en-US" sz="2200" b="1" smtClean="0">
                      <a:solidFill>
                        <a:srgbClr val="DAB99E"/>
                      </a:solidFill>
                    </a:rPr>
                    <a:t> Performance</a:t>
                  </a:r>
                  <a:endParaRPr lang="hu-HU" altLang="en-US" sz="2200" b="1">
                    <a:solidFill>
                      <a:srgbClr val="DAB99E"/>
                    </a:solidFill>
                  </a:endParaRPr>
                </a:p>
              </p:txBody>
            </p:sp>
            <p:sp>
              <p:nvSpPr>
                <p:cNvPr id="2073" name="Szövegdoboz 21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984123" y="3590803"/>
                  <a:ext cx="1606658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>
                      <a:solidFill>
                        <a:srgbClr val="C1BFC1"/>
                      </a:solidFill>
                    </a:rPr>
                    <a:t>Mainstream</a:t>
                  </a:r>
                  <a:endParaRPr lang="hu-HU" altLang="en-US" sz="2200" b="1">
                    <a:solidFill>
                      <a:srgbClr val="C1BFC1"/>
                    </a:solidFill>
                  </a:endParaRPr>
                </a:p>
              </p:txBody>
            </p:sp>
            <p:sp>
              <p:nvSpPr>
                <p:cNvPr id="2074" name="Szövegdoboz 22"/>
                <p:cNvSpPr txBox="1">
                  <a:spLocks noChangeArrowheads="1"/>
                </p:cNvSpPr>
                <p:nvPr/>
              </p:nvSpPr>
              <p:spPr bwMode="auto">
                <a:xfrm rot="21242545">
                  <a:off x="1945370" y="5326818"/>
                  <a:ext cx="1724026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dirty="0" smtClean="0">
                      <a:solidFill>
                        <a:srgbClr val="9AB5E4"/>
                      </a:solidFill>
                    </a:rPr>
                    <a:t>Low power</a:t>
                  </a:r>
                  <a:endParaRPr lang="hu-HU" altLang="en-US" sz="2000" b="1" dirty="0">
                    <a:solidFill>
                      <a:srgbClr val="9AB5E4"/>
                    </a:solidFill>
                  </a:endParaRPr>
                </a:p>
              </p:txBody>
            </p:sp>
            <p:sp>
              <p:nvSpPr>
                <p:cNvPr id="4" name="Lekerekített téglalap 3"/>
                <p:cNvSpPr/>
                <p:nvPr/>
              </p:nvSpPr>
              <p:spPr>
                <a:xfrm>
                  <a:off x="4694918" y="2870326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Lekerekített téglalap 24"/>
                <p:cNvSpPr/>
                <p:nvPr/>
              </p:nvSpPr>
              <p:spPr>
                <a:xfrm>
                  <a:off x="2306288" y="400840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Lekerekített téglalap 25"/>
                <p:cNvSpPr/>
                <p:nvPr/>
              </p:nvSpPr>
              <p:spPr>
                <a:xfrm>
                  <a:off x="432094" y="453069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3954928" y="485862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707173" y="4666151"/>
                  <a:ext cx="180000" cy="179999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Lekerekített téglalap 28"/>
                <p:cNvSpPr/>
                <p:nvPr/>
              </p:nvSpPr>
              <p:spPr>
                <a:xfrm>
                  <a:off x="6481496" y="202486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Lekerekített téglalap 29"/>
                <p:cNvSpPr/>
                <p:nvPr/>
              </p:nvSpPr>
              <p:spPr>
                <a:xfrm>
                  <a:off x="6985552" y="3571760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Lekerekített téglalap 30"/>
                <p:cNvSpPr/>
                <p:nvPr/>
              </p:nvSpPr>
              <p:spPr>
                <a:xfrm>
                  <a:off x="6553504" y="425836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" name="Egyenes összekötő nyíllal 8"/>
                <p:cNvCxnSpPr/>
                <p:nvPr/>
              </p:nvCxnSpPr>
              <p:spPr>
                <a:xfrm flipV="1">
                  <a:off x="247956" y="170421"/>
                  <a:ext cx="6044" cy="62562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églalap 10"/>
                <p:cNvSpPr/>
                <p:nvPr/>
              </p:nvSpPr>
              <p:spPr>
                <a:xfrm>
                  <a:off x="534550" y="835494"/>
                  <a:ext cx="1698625" cy="400312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50000"/>
                        <a:satMod val="300000"/>
                        <a:alpha val="34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ekerekített téglalap 37"/>
                <p:cNvSpPr/>
                <p:nvPr/>
              </p:nvSpPr>
              <p:spPr>
                <a:xfrm>
                  <a:off x="743557" y="929565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9" name="Szövegdoboz 40"/>
                <p:cNvSpPr txBox="1">
                  <a:spLocks noChangeArrowheads="1"/>
                </p:cNvSpPr>
                <p:nvPr/>
              </p:nvSpPr>
              <p:spPr bwMode="auto">
                <a:xfrm>
                  <a:off x="954802" y="863420"/>
                  <a:ext cx="1042989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200" dirty="0">
                      <a:solidFill>
                        <a:srgbClr val="000000"/>
                      </a:solidFill>
                      <a:latin typeface="Verdana" pitchFamily="34" charset="0"/>
                    </a:rPr>
                    <a:t>Announced</a:t>
                  </a:r>
                  <a:endParaRPr lang="hu-HU" altLang="hu-HU" sz="12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42" name="Egyenes összekötő 41"/>
                <p:cNvCxnSpPr/>
                <p:nvPr/>
              </p:nvCxnSpPr>
              <p:spPr>
                <a:xfrm rot="5400000">
                  <a:off x="240507" y="5421397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rot="5400000">
                  <a:off x="257969" y="453597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gyenes összekötő 43"/>
                <p:cNvCxnSpPr/>
                <p:nvPr/>
              </p:nvCxnSpPr>
              <p:spPr>
                <a:xfrm rot="5400000">
                  <a:off x="251619" y="3667112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 rot="5400000">
                  <a:off x="257969" y="276504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 rot="5400000">
                  <a:off x="257969" y="1948445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Szövegdoboz 46"/>
                <p:cNvSpPr txBox="1"/>
                <p:nvPr/>
              </p:nvSpPr>
              <p:spPr>
                <a:xfrm>
                  <a:off x="-36512" y="5374567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-36512" y="4476439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9" name="Szövegdoboz 48"/>
                <p:cNvSpPr txBox="1"/>
                <p:nvPr/>
              </p:nvSpPr>
              <p:spPr>
                <a:xfrm>
                  <a:off x="-36512" y="3612343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</a:t>
                  </a:r>
                </a:p>
              </p:txBody>
            </p:sp>
            <p:sp>
              <p:nvSpPr>
                <p:cNvPr id="50" name="Szövegdoboz 49"/>
                <p:cNvSpPr txBox="1"/>
                <p:nvPr/>
              </p:nvSpPr>
              <p:spPr>
                <a:xfrm>
                  <a:off x="-36512" y="271027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-36512" y="188415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</a:p>
              </p:txBody>
            </p:sp>
            <p:cxnSp>
              <p:nvCxnSpPr>
                <p:cNvPr id="55" name="Egyenes összekötő 54"/>
                <p:cNvCxnSpPr/>
                <p:nvPr/>
              </p:nvCxnSpPr>
              <p:spPr>
                <a:xfrm>
                  <a:off x="5080891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33505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>
                  <a:off x="67922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4758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7613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9" name="Szövegdoboz 60"/>
                <p:cNvSpPr txBox="1">
                  <a:spLocks noChangeArrowheads="1"/>
                </p:cNvSpPr>
                <p:nvPr/>
              </p:nvSpPr>
              <p:spPr bwMode="auto">
                <a:xfrm>
                  <a:off x="952599" y="6436161"/>
                  <a:ext cx="512763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2006</a:t>
                  </a:r>
                </a:p>
              </p:txBody>
            </p:sp>
            <p:sp>
              <p:nvSpPr>
                <p:cNvPr id="2130" name="Szövegdoboz 61"/>
                <p:cNvSpPr txBox="1">
                  <a:spLocks noChangeArrowheads="1"/>
                </p:cNvSpPr>
                <p:nvPr/>
              </p:nvSpPr>
              <p:spPr bwMode="auto">
                <a:xfrm>
                  <a:off x="1805087" y="6437748"/>
                  <a:ext cx="51276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2007</a:t>
                  </a:r>
                </a:p>
              </p:txBody>
            </p:sp>
            <p:sp>
              <p:nvSpPr>
                <p:cNvPr id="2131" name="Szövegdoboz 62"/>
                <p:cNvSpPr txBox="1">
                  <a:spLocks noChangeArrowheads="1"/>
                </p:cNvSpPr>
                <p:nvPr/>
              </p:nvSpPr>
              <p:spPr bwMode="auto">
                <a:xfrm>
                  <a:off x="2673449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2008</a:t>
                  </a:r>
                </a:p>
              </p:txBody>
            </p:sp>
            <p:sp>
              <p:nvSpPr>
                <p:cNvPr id="2132" name="Szövegdoboz 65"/>
                <p:cNvSpPr txBox="1">
                  <a:spLocks noChangeArrowheads="1"/>
                </p:cNvSpPr>
                <p:nvPr/>
              </p:nvSpPr>
              <p:spPr bwMode="auto">
                <a:xfrm>
                  <a:off x="3535462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2009</a:t>
                  </a:r>
                </a:p>
              </p:txBody>
            </p:sp>
            <p:sp>
              <p:nvSpPr>
                <p:cNvPr id="2133" name="Szövegdoboz 66"/>
                <p:cNvSpPr txBox="1">
                  <a:spLocks noChangeArrowheads="1"/>
                </p:cNvSpPr>
                <p:nvPr/>
              </p:nvSpPr>
              <p:spPr bwMode="auto">
                <a:xfrm>
                  <a:off x="4402237" y="6432986"/>
                  <a:ext cx="512762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2010</a:t>
                  </a:r>
                </a:p>
              </p:txBody>
            </p:sp>
            <p:sp>
              <p:nvSpPr>
                <p:cNvPr id="2134" name="Szövegdoboz 67"/>
                <p:cNvSpPr txBox="1">
                  <a:spLocks noChangeArrowheads="1"/>
                </p:cNvSpPr>
                <p:nvPr/>
              </p:nvSpPr>
              <p:spPr bwMode="auto">
                <a:xfrm>
                  <a:off x="5264249" y="6431398"/>
                  <a:ext cx="51276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2011</a:t>
                  </a:r>
                </a:p>
              </p:txBody>
            </p:sp>
            <p:sp>
              <p:nvSpPr>
                <p:cNvPr id="73" name="Szövegdoboz 36"/>
                <p:cNvSpPr txBox="1">
                  <a:spLocks noChangeArrowheads="1"/>
                </p:cNvSpPr>
                <p:nvPr/>
              </p:nvSpPr>
              <p:spPr bwMode="auto">
                <a:xfrm rot="21305923">
                  <a:off x="5421214" y="4895578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28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4" name="Szövegdoboz 36"/>
                <p:cNvSpPr txBox="1">
                  <a:spLocks noChangeArrowheads="1"/>
                </p:cNvSpPr>
                <p:nvPr/>
              </p:nvSpPr>
              <p:spPr bwMode="auto">
                <a:xfrm rot="21410578">
                  <a:off x="6411278" y="4446970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5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626655" y="4315413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10/2005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65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7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2695187" y="375787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10/2007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40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8" name="Szövegdoboz 36"/>
                <p:cNvSpPr txBox="1">
                  <a:spLocks noChangeArrowheads="1"/>
                </p:cNvSpPr>
                <p:nvPr/>
              </p:nvSpPr>
              <p:spPr bwMode="auto">
                <a:xfrm rot="-1680000">
                  <a:off x="4088071" y="2230696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9/2010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32/28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9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5826706" y="1322611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23508" y="2868652"/>
                  <a:ext cx="1002197" cy="846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>
                      <a:solidFill>
                        <a:srgbClr val="000000"/>
                      </a:solidFill>
                      <a:latin typeface="Verdana" pitchFamily="34" charset="0"/>
                    </a:rPr>
                    <a:t>6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7820229" y="6437516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68" name="Egyenes összekötő 56"/>
                <p:cNvCxnSpPr/>
                <p:nvPr/>
              </p:nvCxnSpPr>
              <p:spPr>
                <a:xfrm>
                  <a:off x="7638458" y="6294641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Lekerekített téglalap 68"/>
                <p:cNvSpPr/>
                <p:nvPr/>
              </p:nvSpPr>
              <p:spPr>
                <a:xfrm>
                  <a:off x="7600152" y="328372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7203366" y="253878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Cortex-A17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ARMv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endParaRPr lang="en-US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72" name="Egyenes összekötő 71"/>
                <p:cNvCxnSpPr/>
                <p:nvPr/>
              </p:nvCxnSpPr>
              <p:spPr>
                <a:xfrm rot="5400000">
                  <a:off x="259105" y="1051309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 rot="5400000">
                  <a:off x="259105" y="234714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Szövegdoboz 81"/>
                <p:cNvSpPr txBox="1"/>
                <p:nvPr/>
              </p:nvSpPr>
              <p:spPr>
                <a:xfrm>
                  <a:off x="-27692" y="996540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</a:t>
                  </a:r>
                  <a:endParaRPr lang="hu-HU" sz="105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3" name="Szövegdoboz 82"/>
                <p:cNvSpPr txBox="1"/>
                <p:nvPr/>
              </p:nvSpPr>
              <p:spPr>
                <a:xfrm>
                  <a:off x="-27692" y="170420"/>
                  <a:ext cx="269626" cy="253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85" name="Szövegdoboz 84"/>
                <p:cNvSpPr txBox="1"/>
                <p:nvPr/>
              </p:nvSpPr>
              <p:spPr>
                <a:xfrm>
                  <a:off x="364427" y="173540"/>
                  <a:ext cx="1034580" cy="2946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dirty="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DMIPS/MHz</a:t>
                  </a:r>
                  <a:endParaRPr lang="hu-HU" sz="10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7" name="Egyenes összekötő 86"/>
                <p:cNvCxnSpPr/>
                <p:nvPr/>
              </p:nvCxnSpPr>
              <p:spPr>
                <a:xfrm>
                  <a:off x="7640820" y="6294184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8615880" y="6436827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2015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89" name="Egyenes összekötő 56"/>
                <p:cNvCxnSpPr/>
                <p:nvPr/>
              </p:nvCxnSpPr>
              <p:spPr>
                <a:xfrm>
                  <a:off x="8487062" y="6293952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Lekerekített téglalap 70"/>
                <p:cNvSpPr/>
                <p:nvPr/>
              </p:nvSpPr>
              <p:spPr>
                <a:xfrm>
                  <a:off x="8352440" y="476672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7410882" y="58283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  <a:endParaRPr lang="en-US" altLang="hu-HU" sz="9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en-US" altLang="hu-HU" sz="1000" b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  <a:endParaRPr lang="hu-HU" altLang="hu-HU" sz="10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81" name="Egyenes összekötő 56"/>
            <p:cNvCxnSpPr/>
            <p:nvPr/>
          </p:nvCxnSpPr>
          <p:spPr>
            <a:xfrm>
              <a:off x="8879033" y="6339811"/>
              <a:ext cx="0" cy="128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ekerekített téglalap 30"/>
            <p:cNvSpPr/>
            <p:nvPr/>
          </p:nvSpPr>
          <p:spPr>
            <a:xfrm>
              <a:off x="8726961" y="4784778"/>
              <a:ext cx="170183" cy="15987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1" name="Szövegdoboz 36"/>
            <p:cNvSpPr txBox="1">
              <a:spLocks noChangeArrowheads="1"/>
            </p:cNvSpPr>
            <p:nvPr/>
          </p:nvSpPr>
          <p:spPr bwMode="auto">
            <a:xfrm rot="21236462">
              <a:off x="7615595" y="4643832"/>
              <a:ext cx="100219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11</a:t>
              </a:r>
              <a:r>
                <a:rPr lang="en-US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/201</a:t>
              </a: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altLang="hu-HU" sz="9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000" b="1" dirty="0" smtClean="0">
                  <a:solidFill>
                    <a:srgbClr val="000000"/>
                  </a:solidFill>
                  <a:latin typeface="Verdana" pitchFamily="34" charset="0"/>
                </a:rPr>
                <a:t>Cortex-A35</a:t>
              </a:r>
              <a:endParaRPr lang="en-US" altLang="hu-HU" sz="1000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ARMv8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r>
                <a:rPr lang="hu-HU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8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nm</a:t>
              </a:r>
              <a:endParaRPr lang="hu-HU" altLang="hu-HU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76213" y="534486"/>
            <a:ext cx="78013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 smtClean="0">
                <a:solidFill>
                  <a:srgbClr val="2D2D8A"/>
                </a:solidFill>
              </a:rPr>
              <a:t>7.2 The 64-bit high performance Cortex-A57 -1 </a:t>
            </a:r>
            <a:r>
              <a:rPr lang="en-US" dirty="0" smtClean="0">
                <a:solidFill>
                  <a:srgbClr val="000000"/>
                </a:solidFill>
              </a:rPr>
              <a:t>(based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 rot="20090744">
            <a:off x="5561319" y="2036064"/>
            <a:ext cx="1296000" cy="11619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533" y="1001350"/>
            <a:ext cx="8183074" cy="2641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70C0"/>
                </a:solidFill>
              </a:rPr>
              <a:t>10/2012</a:t>
            </a:r>
            <a:r>
              <a:rPr lang="en-US" sz="1600" smtClean="0">
                <a:solidFill>
                  <a:srgbClr val="000000"/>
                </a:solidFill>
              </a:rPr>
              <a:t>: Announced along with the </a:t>
            </a:r>
            <a:r>
              <a:rPr lang="hu-HU" sz="1600" smtClean="0">
                <a:solidFill>
                  <a:srgbClr val="0070C0"/>
                </a:solidFill>
              </a:rPr>
              <a:t>low power</a:t>
            </a:r>
            <a:r>
              <a:rPr lang="en-US" sz="1600" smtClean="0">
                <a:solidFill>
                  <a:srgbClr val="0070C0"/>
                </a:solidFill>
              </a:rPr>
              <a:t> Cortex-A53 </a:t>
            </a:r>
            <a:r>
              <a:rPr lang="en-US" sz="1600" smtClean="0">
                <a:solidFill>
                  <a:srgbClr val="000000"/>
                </a:solidFill>
              </a:rPr>
              <a:t>processor, with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 immediate availability for licensing.</a:t>
            </a: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70C0"/>
                </a:solidFill>
              </a:rPr>
              <a:t>2014: First mobile devices</a:t>
            </a:r>
            <a:r>
              <a:rPr lang="en-US" sz="1600" smtClean="0">
                <a:solidFill>
                  <a:srgbClr val="000000"/>
                </a:solidFill>
              </a:rPr>
              <a:t> with Cortex-A57 models are emerged</a:t>
            </a:r>
            <a:r>
              <a:rPr lang="en-US" sz="160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They are 64-bit </a:t>
            </a:r>
            <a:r>
              <a:rPr lang="en-US" sz="16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successors to the </a:t>
            </a:r>
            <a:r>
              <a:rPr lang="hu-HU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high performance 32-bit </a:t>
            </a: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Cortex A15.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6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A57 and A53 </a:t>
            </a: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models can </a:t>
            </a:r>
            <a:r>
              <a:rPr lang="en-US" sz="16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 </a:t>
            </a:r>
            <a:r>
              <a:rPr lang="en-US" sz="160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used </a:t>
            </a:r>
            <a:r>
              <a:rPr lang="hu-HU" sz="160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either as stand alone processors or</a:t>
            </a:r>
          </a:p>
          <a:p>
            <a:r>
              <a:rPr lang="hu-HU" sz="160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as components of</a:t>
            </a:r>
            <a:r>
              <a:rPr lang="en-US" sz="160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</a:t>
            </a:r>
            <a:r>
              <a:rPr lang="hu-HU" sz="160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big-LITTLE </a:t>
            </a:r>
            <a:r>
              <a:rPr lang="en-US" sz="160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configuration</a:t>
            </a:r>
            <a:r>
              <a:rPr lang="hu-HU" sz="160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similar to the 32-bit</a:t>
            </a:r>
            <a:endParaRPr lang="hu-HU" sz="160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r>
              <a:rPr lang="hu-HU" sz="16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Cortex-A15</a:t>
            </a:r>
            <a:r>
              <a:rPr lang="hu-HU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A7 combination.</a:t>
            </a:r>
            <a:endParaRPr lang="hu-HU" sz="160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Interoperability</a:t>
            </a:r>
            <a:r>
              <a:rPr lang="en-US" sz="16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with the </a:t>
            </a:r>
            <a:r>
              <a:rPr lang="en-US" sz="160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 Mali GPU family</a:t>
            </a:r>
            <a:r>
              <a:rPr lang="hu-HU" sz="16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is provided</a:t>
            </a: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arget process technology: </a:t>
            </a:r>
            <a:r>
              <a:rPr lang="en-US" sz="160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16 or 20 nm</a:t>
            </a: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202" y="632018"/>
            <a:ext cx="5985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The </a:t>
            </a:r>
            <a:r>
              <a:rPr lang="hu-HU" smtClean="0">
                <a:solidFill>
                  <a:srgbClr val="2D2D8A"/>
                </a:solidFill>
              </a:rPr>
              <a:t>64-bit high performance </a:t>
            </a:r>
            <a:r>
              <a:rPr lang="en-US" smtClean="0">
                <a:solidFill>
                  <a:srgbClr val="2D2D8A"/>
                </a:solidFill>
              </a:rPr>
              <a:t>Cortex-A57</a:t>
            </a:r>
            <a:r>
              <a:rPr lang="hu-HU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2D2D8A"/>
                </a:solidFill>
              </a:rPr>
              <a:t>-2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12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7.2 </a:t>
            </a:r>
            <a:r>
              <a:rPr lang="en-US" smtClean="0"/>
              <a:t>The 64-bit high performance Cortex-A57 </a:t>
            </a:r>
            <a:r>
              <a:rPr lang="hu-HU" smtClean="0"/>
              <a:t>(2)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" y="632160"/>
            <a:ext cx="393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Key features of the Cortex-A57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462" y="986030"/>
            <a:ext cx="681148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F</a:t>
            </a:r>
            <a:r>
              <a:rPr lang="en-US" sz="1600" err="1" smtClean="0">
                <a:solidFill>
                  <a:srgbClr val="000000"/>
                </a:solidFill>
              </a:rPr>
              <a:t>ully</a:t>
            </a:r>
            <a:r>
              <a:rPr lang="en-US" sz="1600" smtClean="0">
                <a:solidFill>
                  <a:srgbClr val="000000"/>
                </a:solidFill>
              </a:rPr>
              <a:t> compatible with the preceding ARMv7 32-bit ISA.</a:t>
            </a:r>
          </a:p>
          <a:p>
            <a:pPr marL="285750" indent="-28575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70C0"/>
                </a:solidFill>
              </a:rPr>
              <a:t>Integrated L2 cache of 512 kB to </a:t>
            </a:r>
            <a:r>
              <a:rPr lang="hu-HU" sz="1600" smtClean="0">
                <a:solidFill>
                  <a:srgbClr val="0070C0"/>
                </a:solidFill>
              </a:rPr>
              <a:t>2</a:t>
            </a:r>
            <a:r>
              <a:rPr lang="en-US" sz="1600" smtClean="0">
                <a:solidFill>
                  <a:srgbClr val="0070C0"/>
                </a:solidFill>
              </a:rPr>
              <a:t> MB. </a:t>
            </a:r>
          </a:p>
          <a:p>
            <a:pPr marL="285750" indent="-28575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70C0"/>
                </a:solidFill>
              </a:rPr>
              <a:t>Up </a:t>
            </a:r>
            <a:r>
              <a:rPr lang="en-US" sz="1600">
                <a:solidFill>
                  <a:srgbClr val="0070C0"/>
                </a:solidFill>
              </a:rPr>
              <a:t>to 4 Cortex-A57 CPUs </a:t>
            </a:r>
            <a:r>
              <a:rPr lang="en-US" sz="1600">
                <a:solidFill>
                  <a:srgbClr val="000000"/>
                </a:solidFill>
              </a:rPr>
              <a:t>that execute the ARMv8 64-bit ISA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 smtClean="0">
              <a:solidFill>
                <a:srgbClr val="0070C0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7.2 </a:t>
            </a:r>
            <a:r>
              <a:rPr lang="en-US" smtClean="0"/>
              <a:t>The 64-bit high performance Cortex-A57 </a:t>
            </a:r>
            <a:r>
              <a:rPr lang="hu-HU" smtClean="0"/>
              <a:t>(3)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6863" y="3076318"/>
            <a:ext cx="1085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rgbClr val="000000"/>
                </a:solidFill>
              </a:rPr>
              <a:t>Remarks</a:t>
            </a:r>
            <a:endParaRPr lang="hu-HU" sz="16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530" y="3429290"/>
            <a:ext cx="8352420" cy="61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hu-HU" sz="1600">
                <a:solidFill>
                  <a:srgbClr val="000000"/>
                </a:solidFill>
              </a:rPr>
              <a:t>AMBA: Advanced </a:t>
            </a:r>
            <a:r>
              <a:rPr lang="hu-HU" sz="1600" smtClean="0">
                <a:solidFill>
                  <a:srgbClr val="000000"/>
                </a:solidFill>
              </a:rPr>
              <a:t>Microcontroller Bus </a:t>
            </a:r>
            <a:r>
              <a:rPr lang="hu-HU" sz="1600">
                <a:solidFill>
                  <a:srgbClr val="000000"/>
                </a:solidFill>
              </a:rPr>
              <a:t>Architecture</a:t>
            </a:r>
          </a:p>
          <a:p>
            <a:pPr>
              <a:spcAft>
                <a:spcPts val="400"/>
              </a:spcAft>
            </a:pPr>
            <a:r>
              <a:rPr lang="hu-HU" sz="1600" smtClean="0">
                <a:solidFill>
                  <a:srgbClr val="000000"/>
                </a:solidFill>
              </a:rPr>
              <a:t>            (</a:t>
            </a:r>
            <a:r>
              <a:rPr lang="hu-HU" sz="1600">
                <a:solidFill>
                  <a:srgbClr val="000000"/>
                </a:solidFill>
              </a:rPr>
              <a:t>O</a:t>
            </a:r>
            <a:r>
              <a:rPr lang="en-US" sz="1600">
                <a:solidFill>
                  <a:srgbClr val="000000"/>
                </a:solidFill>
              </a:rPr>
              <a:t>n-chip bus standard </a:t>
            </a:r>
            <a:r>
              <a:rPr lang="en-US" sz="1600" smtClean="0">
                <a:solidFill>
                  <a:srgbClr val="000000"/>
                </a:solidFill>
              </a:rPr>
              <a:t>for</a:t>
            </a:r>
            <a:r>
              <a:rPr lang="hu-HU" sz="1600" smtClean="0">
                <a:solidFill>
                  <a:srgbClr val="000000"/>
                </a:solidFill>
              </a:rPr>
              <a:t> </a:t>
            </a:r>
            <a:r>
              <a:rPr lang="en-US" sz="1600" err="1" smtClean="0">
                <a:solidFill>
                  <a:srgbClr val="000000"/>
                </a:solidFill>
              </a:rPr>
              <a:t>SoC</a:t>
            </a:r>
            <a:r>
              <a:rPr lang="hu-HU" sz="1600">
                <a:solidFill>
                  <a:srgbClr val="000000"/>
                </a:solidFill>
              </a:rPr>
              <a:t>)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designs</a:t>
            </a:r>
            <a:endParaRPr lang="hu-HU" sz="16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390" y="2033845"/>
            <a:ext cx="8000588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70C0"/>
                </a:solidFill>
              </a:rPr>
              <a:t>128-bit AMBA coherent interface </a:t>
            </a:r>
            <a:r>
              <a:rPr lang="en-US" sz="1600">
                <a:solidFill>
                  <a:srgbClr val="000000"/>
                </a:solidFill>
              </a:rPr>
              <a:t>for connecting multiple (up to 4)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</a:rPr>
              <a:t>       Cortex-A57 processors.</a:t>
            </a:r>
            <a:endParaRPr lang="hu-HU" sz="160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System wide cache coherence supported </a:t>
            </a:r>
            <a:r>
              <a:rPr lang="en-US" sz="1600">
                <a:solidFill>
                  <a:srgbClr val="0070C0"/>
                </a:solidFill>
              </a:rPr>
              <a:t>by a Snoop Control Unit (SCU)</a:t>
            </a:r>
            <a:r>
              <a:rPr lang="hu-HU" sz="1600" smtClean="0">
                <a:solidFill>
                  <a:srgbClr val="0070C0"/>
                </a:solidFill>
              </a:rPr>
              <a:t>.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smtClean="0">
                <a:solidFill>
                  <a:srgbClr val="FFFFFF"/>
                </a:solidFill>
              </a:rPr>
              <a:t>2.</a:t>
            </a:r>
            <a:r>
              <a:rPr lang="hu-HU" sz="1900" smtClean="0">
                <a:solidFill>
                  <a:srgbClr val="FFFFFF"/>
                </a:solidFill>
              </a:rPr>
              <a:t>1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>
                <a:solidFill>
                  <a:srgbClr val="FFFFFF"/>
                </a:solidFill>
              </a:rPr>
              <a:t>O</a:t>
            </a:r>
            <a:r>
              <a:rPr lang="hu-HU" sz="1900" smtClean="0">
                <a:solidFill>
                  <a:srgbClr val="FFFFFF"/>
                </a:solidFill>
              </a:rPr>
              <a:t>verview</a:t>
            </a:r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http://www.techpowerup.com/img/12-10-30/arm_cortex-a57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7" y="1223755"/>
            <a:ext cx="5130570" cy="43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191" y="628341"/>
            <a:ext cx="578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High level block diagram of the Cortex-A57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53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7.2 </a:t>
            </a:r>
            <a:r>
              <a:rPr lang="en-US" smtClean="0"/>
              <a:t>The 64-bit high performance Cortex-A57 </a:t>
            </a:r>
            <a:r>
              <a:rPr lang="hu-HU" smtClean="0"/>
              <a:t>(4)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17105" y="1268760"/>
            <a:ext cx="3536546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PA:      Physical Address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DED:   Double Error Detection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ECC:    Error Correcting Code</a:t>
            </a:r>
          </a:p>
          <a:p>
            <a:pPr>
              <a:spcAft>
                <a:spcPts val="200"/>
              </a:spcAft>
            </a:pPr>
            <a:r>
              <a:rPr lang="hu-HU" sz="1350" smtClean="0">
                <a:solidFill>
                  <a:srgbClr val="000000"/>
                </a:solidFill>
              </a:rPr>
              <a:t>ACP:    Accelerator Coherence Port</a:t>
            </a:r>
          </a:p>
          <a:p>
            <a:r>
              <a:rPr lang="hu-HU" sz="135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 (to connect non-cached 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             coherent data sources)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SCU:    Snoop Control Unit</a:t>
            </a:r>
          </a:p>
          <a:p>
            <a:r>
              <a:rPr lang="hu-HU" sz="1350" smtClean="0">
                <a:solidFill>
                  <a:srgbClr val="000000"/>
                </a:solidFill>
              </a:rPr>
              <a:t>AMBA: Advanced Microcontroller</a:t>
            </a:r>
          </a:p>
          <a:p>
            <a:pPr>
              <a:spcAft>
                <a:spcPts val="200"/>
              </a:spcAft>
            </a:pPr>
            <a:r>
              <a:rPr lang="hu-HU" sz="1350" smtClean="0">
                <a:solidFill>
                  <a:srgbClr val="000000"/>
                </a:solidFill>
              </a:rPr>
              <a:t>             Bus Architecture</a:t>
            </a:r>
          </a:p>
          <a:p>
            <a:r>
              <a:rPr lang="hu-HU" sz="1350" smtClean="0">
                <a:solidFill>
                  <a:srgbClr val="000000"/>
                </a:solidFill>
              </a:rPr>
              <a:t>             (O</a:t>
            </a:r>
            <a:r>
              <a:rPr lang="en-US" sz="1350" smtClean="0">
                <a:solidFill>
                  <a:srgbClr val="000000"/>
                </a:solidFill>
              </a:rPr>
              <a:t>n-chip </a:t>
            </a:r>
            <a:r>
              <a:rPr lang="en-US" sz="1350">
                <a:solidFill>
                  <a:srgbClr val="000000"/>
                </a:solidFill>
              </a:rPr>
              <a:t>bus standard for </a:t>
            </a:r>
            <a:endParaRPr lang="hu-HU" sz="135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             </a:t>
            </a:r>
            <a:r>
              <a:rPr lang="en-US" sz="1350" err="1" smtClean="0">
                <a:solidFill>
                  <a:srgbClr val="000000"/>
                </a:solidFill>
              </a:rPr>
              <a:t>SoC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  <a:r>
              <a:rPr lang="en-US" sz="1350" smtClean="0">
                <a:solidFill>
                  <a:srgbClr val="000000"/>
                </a:solidFill>
              </a:rPr>
              <a:t> designs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200"/>
              </a:spcAft>
            </a:pPr>
            <a:r>
              <a:rPr lang="en-US" sz="1350" smtClean="0">
                <a:solidFill>
                  <a:srgbClr val="000000"/>
                </a:solidFill>
              </a:rPr>
              <a:t>ACE</a:t>
            </a:r>
            <a:r>
              <a:rPr lang="hu-HU" sz="1350" smtClean="0">
                <a:solidFill>
                  <a:srgbClr val="000000"/>
                </a:solidFill>
              </a:rPr>
              <a:t>:</a:t>
            </a:r>
            <a:r>
              <a:rPr lang="en-US" sz="1350">
                <a:solidFill>
                  <a:srgbClr val="000000"/>
                </a:solidFill>
              </a:rPr>
              <a:t> </a:t>
            </a:r>
            <a:r>
              <a:rPr lang="hu-HU" sz="1350" smtClean="0">
                <a:solidFill>
                  <a:srgbClr val="000000"/>
                </a:solidFill>
              </a:rPr>
              <a:t>   </a:t>
            </a:r>
            <a:r>
              <a:rPr lang="en-US" sz="1350" smtClean="0">
                <a:solidFill>
                  <a:srgbClr val="000000"/>
                </a:solidFill>
              </a:rPr>
              <a:t>AXI </a:t>
            </a:r>
            <a:r>
              <a:rPr lang="en-US" sz="1350">
                <a:solidFill>
                  <a:srgbClr val="000000"/>
                </a:solidFill>
              </a:rPr>
              <a:t>Coherency </a:t>
            </a:r>
            <a:r>
              <a:rPr lang="en-US" sz="1350" smtClean="0">
                <a:solidFill>
                  <a:srgbClr val="000000"/>
                </a:solidFill>
              </a:rPr>
              <a:t>Extensions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hu-HU" sz="1350" smtClean="0">
                <a:solidFill>
                  <a:srgbClr val="000000"/>
                </a:solidFill>
              </a:rPr>
              <a:t>             (</a:t>
            </a:r>
            <a:r>
              <a:rPr lang="en-US" sz="1350" smtClean="0">
                <a:solidFill>
                  <a:srgbClr val="000000"/>
                </a:solidFill>
              </a:rPr>
              <a:t>Used </a:t>
            </a:r>
            <a:r>
              <a:rPr lang="en-US" sz="1350">
                <a:solidFill>
                  <a:srgbClr val="000000"/>
                </a:solidFill>
              </a:rPr>
              <a:t>in </a:t>
            </a:r>
            <a:r>
              <a:rPr lang="en-US" sz="1350" err="1" smtClean="0">
                <a:solidFill>
                  <a:srgbClr val="000000"/>
                </a:solidFill>
              </a:rPr>
              <a:t>big.LITTLE</a:t>
            </a:r>
            <a:r>
              <a:rPr lang="en-US" sz="1350" smtClean="0">
                <a:solidFill>
                  <a:srgbClr val="000000"/>
                </a:solidFill>
              </a:rPr>
              <a:t> systems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en-US" sz="1350" smtClean="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 </a:t>
            </a:r>
            <a:r>
              <a:rPr lang="en-US" sz="1350" smtClean="0">
                <a:solidFill>
                  <a:srgbClr val="000000"/>
                </a:solidFill>
              </a:rPr>
              <a:t>for </a:t>
            </a:r>
            <a:r>
              <a:rPr lang="en-US" sz="1350">
                <a:solidFill>
                  <a:srgbClr val="000000"/>
                </a:solidFill>
              </a:rPr>
              <a:t>smartphones, tablets</a:t>
            </a:r>
            <a:r>
              <a:rPr lang="en-US" sz="1350" smtClean="0">
                <a:solidFill>
                  <a:srgbClr val="000000"/>
                </a:solidFill>
              </a:rPr>
              <a:t>,</a:t>
            </a:r>
            <a:endParaRPr lang="hu-HU" sz="135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35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</a:t>
            </a:r>
            <a:r>
              <a:rPr lang="en-US" sz="1350" smtClean="0">
                <a:solidFill>
                  <a:srgbClr val="000000"/>
                </a:solidFill>
              </a:rPr>
              <a:t> </a:t>
            </a:r>
            <a:r>
              <a:rPr lang="en-US" sz="1350">
                <a:solidFill>
                  <a:srgbClr val="000000"/>
                </a:solidFill>
              </a:rPr>
              <a:t>etc</a:t>
            </a:r>
            <a:r>
              <a:rPr lang="en-US" sz="1350" smtClean="0">
                <a:solidFill>
                  <a:srgbClr val="000000"/>
                </a:solidFill>
              </a:rPr>
              <a:t>.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200"/>
              </a:spcAft>
            </a:pPr>
            <a:r>
              <a:rPr lang="en-US" sz="1350" smtClean="0">
                <a:solidFill>
                  <a:srgbClr val="000000"/>
                </a:solidFill>
              </a:rPr>
              <a:t>AXI</a:t>
            </a:r>
            <a:r>
              <a:rPr lang="hu-HU" sz="1350" smtClean="0">
                <a:solidFill>
                  <a:srgbClr val="000000"/>
                </a:solidFill>
              </a:rPr>
              <a:t>:    </a:t>
            </a:r>
            <a:r>
              <a:rPr lang="en-US" sz="1350">
                <a:solidFill>
                  <a:srgbClr val="000000"/>
                </a:solidFill>
              </a:rPr>
              <a:t> Advanced </a:t>
            </a:r>
            <a:r>
              <a:rPr lang="en-US" sz="1350" err="1">
                <a:solidFill>
                  <a:srgbClr val="000000"/>
                </a:solidFill>
              </a:rPr>
              <a:t>eXtensible</a:t>
            </a:r>
            <a:r>
              <a:rPr lang="en-US" sz="1350">
                <a:solidFill>
                  <a:srgbClr val="000000"/>
                </a:solidFill>
              </a:rPr>
              <a:t> </a:t>
            </a:r>
            <a:r>
              <a:rPr lang="en-US" sz="1350" smtClean="0">
                <a:solidFill>
                  <a:srgbClr val="000000"/>
                </a:solidFill>
              </a:rPr>
              <a:t>Interface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hu-HU" sz="1350" smtClean="0">
                <a:solidFill>
                  <a:srgbClr val="000000"/>
                </a:solidFill>
              </a:rPr>
              <a:t>              (</a:t>
            </a:r>
            <a:r>
              <a:rPr lang="en-US" sz="1350" smtClean="0">
                <a:solidFill>
                  <a:srgbClr val="000000"/>
                </a:solidFill>
              </a:rPr>
              <a:t>The </a:t>
            </a:r>
            <a:r>
              <a:rPr lang="en-US" sz="1350">
                <a:solidFill>
                  <a:srgbClr val="000000"/>
                </a:solidFill>
              </a:rPr>
              <a:t>most widespread </a:t>
            </a:r>
            <a:r>
              <a:rPr lang="en-US" sz="1350" smtClean="0">
                <a:solidFill>
                  <a:srgbClr val="000000"/>
                </a:solidFill>
              </a:rPr>
              <a:t>AMBA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hu-HU" sz="135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 </a:t>
            </a:r>
            <a:r>
              <a:rPr lang="en-US" sz="1350" smtClean="0">
                <a:solidFill>
                  <a:srgbClr val="000000"/>
                </a:solidFill>
              </a:rPr>
              <a:t> interface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  <a:r>
              <a:rPr lang="en-US" sz="1350" smtClean="0">
                <a:solidFill>
                  <a:srgbClr val="000000"/>
                </a:solidFill>
              </a:rPr>
              <a:t>.</a:t>
            </a:r>
            <a:r>
              <a:rPr lang="hu-HU" sz="1350" smtClean="0">
                <a:solidFill>
                  <a:srgbClr val="000000"/>
                </a:solidFill>
              </a:rPr>
              <a:t> </a:t>
            </a:r>
            <a:endParaRPr lang="hu-H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7.2 </a:t>
            </a:r>
            <a:r>
              <a:rPr lang="en-US"/>
              <a:t>The 64-bit high performance Cortex-A57 </a:t>
            </a:r>
            <a:r>
              <a:rPr lang="hu-HU" smtClean="0"/>
              <a:t>(5)</a:t>
            </a:r>
            <a:endParaRPr lang="hu-HU"/>
          </a:p>
        </p:txBody>
      </p:sp>
      <p:pic>
        <p:nvPicPr>
          <p:cNvPr id="1026" name="Picture 2" descr="http://techreport.com/r.x/note4-exynos/cortex-a57-block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/>
          <a:stretch/>
        </p:blipFill>
        <p:spPr bwMode="auto">
          <a:xfrm>
            <a:off x="926595" y="1223756"/>
            <a:ext cx="7290810" cy="54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24762" y="977497"/>
            <a:ext cx="437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smtClean="0">
                <a:solidFill>
                  <a:srgbClr val="000000"/>
                </a:solidFill>
              </a:rPr>
              <a:t>APB</a:t>
            </a:r>
            <a:endParaRPr lang="hu-HU" sz="10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977534"/>
            <a:ext cx="439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smtClean="0">
                <a:solidFill>
                  <a:srgbClr val="000000"/>
                </a:solidFill>
              </a:rPr>
              <a:t>ATB</a:t>
            </a:r>
            <a:endParaRPr lang="hu-HU" sz="10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977534"/>
            <a:ext cx="838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smtClean="0">
                <a:solidFill>
                  <a:srgbClr val="000000"/>
                </a:solidFill>
              </a:rPr>
              <a:t>Interrupts</a:t>
            </a:r>
            <a:endParaRPr lang="hu-HU" sz="10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510" y="503675"/>
            <a:ext cx="894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Main functional blocks of the 64-bit high performance Cortex-A57 CPU </a:t>
            </a:r>
            <a:r>
              <a:rPr lang="hu-HU" smtClean="0">
                <a:solidFill>
                  <a:srgbClr val="000000"/>
                </a:solidFill>
              </a:rPr>
              <a:t>[74]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7.2 </a:t>
            </a:r>
            <a:r>
              <a:rPr lang="en-US"/>
              <a:t>The 64-bit high performance Cortex-A57 </a:t>
            </a:r>
            <a:r>
              <a:rPr lang="hu-HU" smtClean="0"/>
              <a:t>(6)</a:t>
            </a:r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184845" y="642166"/>
            <a:ext cx="584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rgbClr val="FF0000"/>
                </a:solidFill>
              </a:rPr>
              <a:t>Remarks: Non trivial abbreviations in the above Figure</a:t>
            </a:r>
            <a:endParaRPr lang="hu-HU" sz="16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645" y="978394"/>
            <a:ext cx="7595055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hu-HU" sz="1600">
                <a:solidFill>
                  <a:srgbClr val="000000"/>
                </a:solidFill>
              </a:rPr>
              <a:t>ATB: AMBA Trace Bus</a:t>
            </a:r>
          </a:p>
          <a:p>
            <a:pPr>
              <a:spcAft>
                <a:spcPts val="300"/>
              </a:spcAft>
            </a:pPr>
            <a:r>
              <a:rPr lang="hu-HU" sz="1600">
                <a:solidFill>
                  <a:srgbClr val="000000"/>
                </a:solidFill>
              </a:rPr>
              <a:t>APB: Advanced Peripheral Bus</a:t>
            </a:r>
          </a:p>
          <a:p>
            <a:pPr>
              <a:spcAft>
                <a:spcPts val="200"/>
              </a:spcAft>
            </a:pPr>
            <a:r>
              <a:rPr lang="hu-HU" sz="1600" smtClean="0">
                <a:solidFill>
                  <a:srgbClr val="000000"/>
                </a:solidFill>
              </a:rPr>
              <a:t>ACP</a:t>
            </a:r>
            <a:r>
              <a:rPr lang="hu-HU" sz="1600">
                <a:solidFill>
                  <a:srgbClr val="000000"/>
                </a:solidFill>
              </a:rPr>
              <a:t>: </a:t>
            </a:r>
            <a:r>
              <a:rPr lang="hu-HU" sz="1600" smtClean="0">
                <a:solidFill>
                  <a:srgbClr val="000000"/>
                </a:solidFill>
              </a:rPr>
              <a:t>Accelerator </a:t>
            </a:r>
            <a:r>
              <a:rPr lang="hu-HU" sz="1600">
                <a:solidFill>
                  <a:srgbClr val="000000"/>
                </a:solidFill>
              </a:rPr>
              <a:t>Coherence Port</a:t>
            </a:r>
          </a:p>
          <a:p>
            <a:pPr>
              <a:spcAft>
                <a:spcPts val="300"/>
              </a:spcAft>
            </a:pPr>
            <a:r>
              <a:rPr lang="hu-HU" sz="1600">
                <a:solidFill>
                  <a:srgbClr val="000000"/>
                </a:solidFill>
              </a:rPr>
              <a:t>         </a:t>
            </a:r>
            <a:r>
              <a:rPr lang="hu-HU" sz="1600" smtClean="0">
                <a:solidFill>
                  <a:srgbClr val="000000"/>
                </a:solidFill>
              </a:rPr>
              <a:t>(</a:t>
            </a:r>
            <a:r>
              <a:rPr lang="hu-HU" sz="1600">
                <a:solidFill>
                  <a:srgbClr val="000000"/>
                </a:solidFill>
              </a:rPr>
              <a:t>to connect non-cached </a:t>
            </a:r>
            <a:r>
              <a:rPr lang="hu-HU" sz="1600" smtClean="0">
                <a:solidFill>
                  <a:srgbClr val="000000"/>
                </a:solidFill>
              </a:rPr>
              <a:t>coherent </a:t>
            </a:r>
            <a:r>
              <a:rPr lang="hu-HU" sz="1600">
                <a:solidFill>
                  <a:srgbClr val="000000"/>
                </a:solidFill>
              </a:rPr>
              <a:t>data sources)</a:t>
            </a:r>
          </a:p>
          <a:p>
            <a:pPr>
              <a:spcAft>
                <a:spcPts val="200"/>
              </a:spcAft>
            </a:pPr>
            <a:r>
              <a:rPr lang="en-US" sz="1600" smtClean="0">
                <a:solidFill>
                  <a:srgbClr val="000000"/>
                </a:solidFill>
              </a:rPr>
              <a:t>ACE</a:t>
            </a:r>
            <a:r>
              <a:rPr lang="hu-HU" sz="1600">
                <a:solidFill>
                  <a:srgbClr val="000000"/>
                </a:solidFill>
              </a:rPr>
              <a:t>:</a:t>
            </a:r>
            <a:r>
              <a:rPr lang="en-US" sz="1600">
                <a:solidFill>
                  <a:srgbClr val="000000"/>
                </a:solidFill>
              </a:rPr>
              <a:t> </a:t>
            </a:r>
            <a:r>
              <a:rPr lang="en-US" sz="1600" smtClean="0">
                <a:solidFill>
                  <a:srgbClr val="000000"/>
                </a:solidFill>
              </a:rPr>
              <a:t>AXI </a:t>
            </a:r>
            <a:r>
              <a:rPr lang="en-US" sz="1600">
                <a:solidFill>
                  <a:srgbClr val="000000"/>
                </a:solidFill>
              </a:rPr>
              <a:t>Coherency Extensions</a:t>
            </a:r>
            <a:endParaRPr lang="hu-HU" sz="160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hu-HU" sz="1600">
                <a:solidFill>
                  <a:srgbClr val="000000"/>
                </a:solidFill>
              </a:rPr>
              <a:t>         </a:t>
            </a:r>
            <a:r>
              <a:rPr lang="hu-HU" sz="1600" smtClean="0">
                <a:solidFill>
                  <a:srgbClr val="000000"/>
                </a:solidFill>
              </a:rPr>
              <a:t>(</a:t>
            </a:r>
            <a:r>
              <a:rPr lang="en-US" sz="1600">
                <a:solidFill>
                  <a:srgbClr val="000000"/>
                </a:solidFill>
              </a:rPr>
              <a:t>Used in </a:t>
            </a:r>
            <a:r>
              <a:rPr lang="en-US" sz="1600" err="1">
                <a:solidFill>
                  <a:srgbClr val="000000"/>
                </a:solidFill>
              </a:rPr>
              <a:t>big.LITTLE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systems</a:t>
            </a:r>
            <a:r>
              <a:rPr lang="hu-HU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for </a:t>
            </a:r>
            <a:r>
              <a:rPr lang="en-US" sz="1600">
                <a:solidFill>
                  <a:srgbClr val="000000"/>
                </a:solidFill>
              </a:rPr>
              <a:t>smartphones, tablets</a:t>
            </a:r>
            <a:r>
              <a:rPr lang="en-US" sz="1600" smtClean="0">
                <a:solidFill>
                  <a:srgbClr val="000000"/>
                </a:solidFill>
              </a:rPr>
              <a:t>,</a:t>
            </a:r>
            <a:r>
              <a:rPr lang="hu-HU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etc</a:t>
            </a:r>
            <a:r>
              <a:rPr lang="en-US" sz="1600">
                <a:solidFill>
                  <a:srgbClr val="000000"/>
                </a:solidFill>
              </a:rPr>
              <a:t>.</a:t>
            </a:r>
            <a:r>
              <a:rPr lang="hu-HU" sz="160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200"/>
              </a:spcAft>
            </a:pPr>
            <a:r>
              <a:rPr lang="en-US" sz="1600">
                <a:solidFill>
                  <a:srgbClr val="000000"/>
                </a:solidFill>
              </a:rPr>
              <a:t>AXI</a:t>
            </a:r>
            <a:r>
              <a:rPr lang="hu-HU" sz="1600">
                <a:solidFill>
                  <a:srgbClr val="000000"/>
                </a:solidFill>
              </a:rPr>
              <a:t>: </a:t>
            </a:r>
            <a:r>
              <a:rPr lang="en-US" sz="1600" smtClean="0">
                <a:solidFill>
                  <a:srgbClr val="000000"/>
                </a:solidFill>
              </a:rPr>
              <a:t>Advanced </a:t>
            </a:r>
            <a:r>
              <a:rPr lang="en-US" sz="1600" err="1">
                <a:solidFill>
                  <a:srgbClr val="000000"/>
                </a:solidFill>
              </a:rPr>
              <a:t>eXtensible</a:t>
            </a:r>
            <a:r>
              <a:rPr lang="en-US" sz="1600">
                <a:solidFill>
                  <a:srgbClr val="000000"/>
                </a:solidFill>
              </a:rPr>
              <a:t> Interface</a:t>
            </a:r>
            <a:endParaRPr lang="hu-HU" sz="1600">
              <a:solidFill>
                <a:srgbClr val="000000"/>
              </a:solidFill>
            </a:endParaRPr>
          </a:p>
          <a:p>
            <a:r>
              <a:rPr lang="hu-HU" sz="1600">
                <a:solidFill>
                  <a:srgbClr val="000000"/>
                </a:solidFill>
              </a:rPr>
              <a:t>         </a:t>
            </a:r>
            <a:r>
              <a:rPr lang="hu-HU" sz="1600" smtClean="0">
                <a:solidFill>
                  <a:srgbClr val="000000"/>
                </a:solidFill>
              </a:rPr>
              <a:t>(</a:t>
            </a:r>
            <a:r>
              <a:rPr lang="en-US" sz="1600">
                <a:solidFill>
                  <a:srgbClr val="000000"/>
                </a:solidFill>
              </a:rPr>
              <a:t>The most widespread </a:t>
            </a:r>
            <a:r>
              <a:rPr lang="en-US" sz="1600" smtClean="0">
                <a:solidFill>
                  <a:srgbClr val="000000"/>
                </a:solidFill>
              </a:rPr>
              <a:t>AMBA</a:t>
            </a:r>
            <a:r>
              <a:rPr lang="hu-HU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interface</a:t>
            </a:r>
            <a:r>
              <a:rPr lang="hu-HU" sz="1600">
                <a:solidFill>
                  <a:srgbClr val="000000"/>
                </a:solidFill>
              </a:rPr>
              <a:t>)</a:t>
            </a:r>
            <a:r>
              <a:rPr lang="en-US" sz="1600">
                <a:solidFill>
                  <a:srgbClr val="000000"/>
                </a:solidFill>
              </a:rPr>
              <a:t>.</a:t>
            </a:r>
            <a:r>
              <a:rPr lang="hu-HU" sz="16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0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7.2 </a:t>
            </a:r>
            <a:r>
              <a:rPr lang="en-US"/>
              <a:t>The 64-bit high performance Cortex-A57 </a:t>
            </a:r>
            <a:r>
              <a:rPr lang="hu-HU" smtClean="0"/>
              <a:t>(7)</a:t>
            </a:r>
            <a:endParaRPr lang="hu-HU"/>
          </a:p>
        </p:txBody>
      </p:sp>
      <p:sp>
        <p:nvSpPr>
          <p:cNvPr id="4" name="TextBox 3"/>
          <p:cNvSpPr txBox="1"/>
          <p:nvPr/>
        </p:nvSpPr>
        <p:spPr>
          <a:xfrm>
            <a:off x="179633" y="641177"/>
            <a:ext cx="758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2D2D8A"/>
                </a:solidFill>
              </a:rPr>
              <a:t>Key features of the microarchitecture of the Cortex-A57 core -1</a:t>
            </a:r>
            <a:endParaRPr lang="hu-HU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778" y="1051572"/>
            <a:ext cx="7904536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Each core </a:t>
            </a:r>
            <a:r>
              <a:rPr lang="hu-HU" sz="1600" dirty="0" smtClean="0">
                <a:solidFill>
                  <a:srgbClr val="0070C0"/>
                </a:solidFill>
              </a:rPr>
              <a:t>fetches </a:t>
            </a:r>
            <a:r>
              <a:rPr lang="hu-HU" sz="1600" dirty="0" smtClean="0">
                <a:solidFill>
                  <a:srgbClr val="FF0000"/>
                </a:solidFill>
              </a:rPr>
              <a:t>four</a:t>
            </a:r>
            <a:r>
              <a:rPr lang="hu-HU" sz="1600" dirty="0" smtClean="0">
                <a:solidFill>
                  <a:srgbClr val="0070C0"/>
                </a:solidFill>
              </a:rPr>
              <a:t> instructions </a:t>
            </a:r>
            <a:r>
              <a:rPr lang="hu-HU" sz="1600" dirty="0" smtClean="0">
                <a:solidFill>
                  <a:srgbClr val="000000"/>
                </a:solidFill>
              </a:rPr>
              <a:t>per cycle from the Icache,</a:t>
            </a:r>
          </a:p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decodes and renames </a:t>
            </a:r>
            <a:r>
              <a:rPr lang="hu-HU" sz="1600" dirty="0" smtClean="0">
                <a:solidFill>
                  <a:srgbClr val="FF0000"/>
                </a:solidFill>
              </a:rPr>
              <a:t>three</a:t>
            </a:r>
            <a:r>
              <a:rPr lang="hu-HU" sz="1600" dirty="0" smtClean="0">
                <a:solidFill>
                  <a:srgbClr val="0070C0"/>
                </a:solidFill>
              </a:rPr>
              <a:t> microinstructions </a:t>
            </a:r>
            <a:r>
              <a:rPr lang="hu-HU" sz="1600" dirty="0" smtClean="0">
                <a:solidFill>
                  <a:srgbClr val="000000"/>
                </a:solidFill>
              </a:rPr>
              <a:t>per cycle,</a:t>
            </a:r>
          </a:p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dispatches </a:t>
            </a:r>
            <a:r>
              <a:rPr lang="hu-HU" sz="1600" dirty="0" smtClean="0">
                <a:solidFill>
                  <a:srgbClr val="FF0000"/>
                </a:solidFill>
              </a:rPr>
              <a:t>three </a:t>
            </a:r>
            <a:r>
              <a:rPr lang="hu-HU" sz="1600" dirty="0" smtClean="0">
                <a:solidFill>
                  <a:srgbClr val="0070C0"/>
                </a:solidFill>
              </a:rPr>
              <a:t>microinstructions </a:t>
            </a:r>
            <a:r>
              <a:rPr lang="hu-HU" sz="1600" dirty="0" smtClean="0">
                <a:solidFill>
                  <a:srgbClr val="000000"/>
                </a:solidFill>
              </a:rPr>
              <a:t>per cycle to the issue queues,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whereas the issue queues </a:t>
            </a:r>
            <a:r>
              <a:rPr lang="hu-HU" sz="1600" dirty="0" smtClean="0">
                <a:solidFill>
                  <a:srgbClr val="0070C0"/>
                </a:solidFill>
              </a:rPr>
              <a:t>issue </a:t>
            </a:r>
            <a:r>
              <a:rPr lang="hu-HU" sz="1600" dirty="0">
                <a:solidFill>
                  <a:srgbClr val="FF0000"/>
                </a:solidFill>
              </a:rPr>
              <a:t>up </a:t>
            </a:r>
            <a:r>
              <a:rPr lang="hu-HU" sz="1600" dirty="0" smtClean="0">
                <a:solidFill>
                  <a:srgbClr val="FF0000"/>
                </a:solidFill>
              </a:rPr>
              <a:t>to eight </a:t>
            </a:r>
            <a:r>
              <a:rPr lang="hu-HU" sz="1600" dirty="0" smtClean="0">
                <a:solidFill>
                  <a:srgbClr val="0070C0"/>
                </a:solidFill>
              </a:rPr>
              <a:t>microinstructions </a:t>
            </a:r>
            <a:r>
              <a:rPr lang="hu-HU" sz="1600" dirty="0" smtClean="0">
                <a:solidFill>
                  <a:srgbClr val="000000"/>
                </a:solidFill>
              </a:rPr>
              <a:t>per cycle </a:t>
            </a:r>
          </a:p>
          <a:p>
            <a:pPr>
              <a:spcAft>
                <a:spcPts val="300"/>
              </a:spcAft>
            </a:pPr>
            <a:r>
              <a:rPr lang="hu-HU" sz="1600" dirty="0" smtClean="0">
                <a:solidFill>
                  <a:srgbClr val="000000"/>
                </a:solidFill>
              </a:rPr>
              <a:t>      to the eight available execution units.  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536737"/>
            <a:ext cx="5636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70C0"/>
                </a:solidFill>
              </a:rPr>
              <a:t>There are eight </a:t>
            </a:r>
            <a:r>
              <a:rPr lang="hu-HU" sz="1600" dirty="0" smtClean="0">
                <a:solidFill>
                  <a:srgbClr val="0070C0"/>
                </a:solidFill>
              </a:rPr>
              <a:t>execution units </a:t>
            </a:r>
            <a:r>
              <a:rPr lang="hu-HU" sz="1600" dirty="0" smtClean="0">
                <a:solidFill>
                  <a:srgbClr val="0070C0"/>
                </a:solidFill>
              </a:rPr>
              <a:t>available, as follows:</a:t>
            </a:r>
            <a:endParaRPr lang="hu-HU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35" y="2851772"/>
            <a:ext cx="5709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a branch unit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dual single cycle integer units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a multi-cycle integer MAC/DIV/CRC unit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dual Advanced SIMD (NEON)/FP. Crypto units and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dual load/store units. </a:t>
            </a:r>
            <a:endParaRPr lang="hu-HU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125" y="1005635"/>
            <a:ext cx="877667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Core efficiency: </a:t>
            </a:r>
            <a:r>
              <a:rPr lang="en-US" sz="1600" smtClean="0">
                <a:solidFill>
                  <a:srgbClr val="0070C0"/>
                </a:solidFill>
              </a:rPr>
              <a:t>4.8 </a:t>
            </a:r>
            <a:r>
              <a:rPr lang="en-US" sz="1600">
                <a:solidFill>
                  <a:srgbClr val="0070C0"/>
                </a:solidFill>
              </a:rPr>
              <a:t>DMIPS/MHz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Expected core </a:t>
            </a:r>
            <a:r>
              <a:rPr lang="en-US" sz="1600">
                <a:solidFill>
                  <a:srgbClr val="000000"/>
                </a:solidFill>
              </a:rPr>
              <a:t>frequency </a:t>
            </a:r>
            <a:r>
              <a:rPr lang="en-US" sz="1600" smtClean="0">
                <a:solidFill>
                  <a:srgbClr val="0070C0"/>
                </a:solidFill>
              </a:rPr>
              <a:t>up </a:t>
            </a:r>
            <a:r>
              <a:rPr lang="en-US" sz="1600">
                <a:solidFill>
                  <a:srgbClr val="0070C0"/>
                </a:solidFill>
              </a:rPr>
              <a:t>to 2.5 GHz </a:t>
            </a:r>
            <a:r>
              <a:rPr lang="en-US" sz="1600">
                <a:solidFill>
                  <a:srgbClr val="000000"/>
                </a:solidFill>
              </a:rPr>
              <a:t>in a </a:t>
            </a:r>
            <a:r>
              <a:rPr lang="en-US" sz="1600" smtClean="0">
                <a:solidFill>
                  <a:srgbClr val="0070C0"/>
                </a:solidFill>
              </a:rPr>
              <a:t>16 </a:t>
            </a:r>
            <a:r>
              <a:rPr lang="en-US" sz="1600">
                <a:solidFill>
                  <a:srgbClr val="0070C0"/>
                </a:solidFill>
              </a:rPr>
              <a:t>nm </a:t>
            </a:r>
            <a:r>
              <a:rPr lang="en-US" sz="1600" smtClean="0">
                <a:solidFill>
                  <a:srgbClr val="000000"/>
                </a:solidFill>
              </a:rPr>
              <a:t>process implementation</a:t>
            </a:r>
            <a:r>
              <a:rPr lang="en-US" sz="16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" y="632160"/>
            <a:ext cx="781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Key features of the microarchitecture of the Cortex-A57 core</a:t>
            </a:r>
            <a:r>
              <a:rPr lang="hu-HU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2D2D8A"/>
                </a:solidFill>
              </a:rPr>
              <a:t>-</a:t>
            </a:r>
            <a:r>
              <a:rPr lang="hu-HU" smtClean="0">
                <a:solidFill>
                  <a:srgbClr val="2D2D8A"/>
                </a:solidFill>
              </a:rPr>
              <a:t>2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7.2 </a:t>
            </a:r>
            <a:r>
              <a:rPr lang="en-US" smtClean="0"/>
              <a:t>The 64-bit high performance Cortex-A57 </a:t>
            </a:r>
            <a:r>
              <a:rPr lang="hu-HU" smtClean="0"/>
              <a:t>(8)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" y="632160"/>
            <a:ext cx="422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Pipeline of the </a:t>
            </a:r>
            <a:r>
              <a:rPr lang="en-US" smtClean="0">
                <a:solidFill>
                  <a:srgbClr val="2D2D8A"/>
                </a:solidFill>
              </a:rPr>
              <a:t>Cortex-A57 core</a:t>
            </a:r>
            <a:r>
              <a:rPr lang="hu-HU" smtClean="0">
                <a:solidFill>
                  <a:srgbClr val="2D2D8A"/>
                </a:solidFill>
              </a:rPr>
              <a:t> -1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785" y="1037120"/>
            <a:ext cx="889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Cortex-A57 core </a:t>
            </a:r>
            <a:r>
              <a:rPr lang="en-US" sz="1600" dirty="0" smtClean="0">
                <a:solidFill>
                  <a:srgbClr val="000000"/>
                </a:solidFill>
              </a:rPr>
              <a:t>has a </a:t>
            </a:r>
            <a:r>
              <a:rPr lang="hu-HU" sz="1600" dirty="0" smtClean="0">
                <a:solidFill>
                  <a:srgbClr val="0070C0"/>
                </a:solidFill>
              </a:rPr>
              <a:t>15 stages long integer pipeline </a:t>
            </a:r>
            <a:r>
              <a:rPr lang="hu-HU" sz="1600" dirty="0" smtClean="0">
                <a:solidFill>
                  <a:srgbClr val="000000"/>
                </a:solidFill>
              </a:rPr>
              <a:t>with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additional pipeline stages for NEON and FP processing, </a:t>
            </a:r>
            <a:r>
              <a:rPr lang="en-US" sz="1600" dirty="0" smtClean="0">
                <a:solidFill>
                  <a:srgbClr val="000000"/>
                </a:solidFill>
              </a:rPr>
              <a:t>as </a:t>
            </a:r>
            <a:r>
              <a:rPr lang="hu-HU" sz="1600" dirty="0" smtClean="0">
                <a:solidFill>
                  <a:srgbClr val="000000"/>
                </a:solidFill>
              </a:rPr>
              <a:t>indicated </a:t>
            </a:r>
            <a:r>
              <a:rPr lang="en-US" sz="1600" dirty="0" smtClean="0">
                <a:solidFill>
                  <a:srgbClr val="000000"/>
                </a:solidFill>
              </a:rPr>
              <a:t>in the next </a:t>
            </a:r>
            <a:r>
              <a:rPr lang="hu-HU" sz="1600" dirty="0" smtClean="0">
                <a:solidFill>
                  <a:srgbClr val="000000"/>
                </a:solidFill>
              </a:rPr>
              <a:t>two </a:t>
            </a:r>
            <a:r>
              <a:rPr lang="en-US" sz="1600" dirty="0" smtClean="0">
                <a:solidFill>
                  <a:srgbClr val="000000"/>
                </a:solidFill>
              </a:rPr>
              <a:t>Figure</a:t>
            </a:r>
            <a:r>
              <a:rPr lang="hu-HU" sz="1600" dirty="0" smtClean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7.2 </a:t>
            </a:r>
            <a:r>
              <a:rPr lang="en-US" smtClean="0"/>
              <a:t>The 64-bit high performance Cortex-A57 </a:t>
            </a:r>
            <a:r>
              <a:rPr lang="hu-HU" smtClean="0"/>
              <a:t>(9)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247" y="634977"/>
            <a:ext cx="7631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Contrasting t</a:t>
            </a:r>
            <a:r>
              <a:rPr lang="en-US" smtClean="0">
                <a:solidFill>
                  <a:srgbClr val="2D2D8A"/>
                </a:solidFill>
              </a:rPr>
              <a:t>he Cortex-A53 </a:t>
            </a:r>
            <a:r>
              <a:rPr lang="hu-HU" smtClean="0">
                <a:solidFill>
                  <a:srgbClr val="2D2D8A"/>
                </a:solidFill>
              </a:rPr>
              <a:t>and </a:t>
            </a:r>
            <a:r>
              <a:rPr lang="en-US" smtClean="0">
                <a:solidFill>
                  <a:srgbClr val="2D2D8A"/>
                </a:solidFill>
              </a:rPr>
              <a:t>Cortex-A57</a:t>
            </a:r>
            <a:r>
              <a:rPr lang="hu-HU" smtClean="0">
                <a:solidFill>
                  <a:srgbClr val="2D2D8A"/>
                </a:solidFill>
              </a:rPr>
              <a:t> arithmetic</a:t>
            </a:r>
            <a:r>
              <a:rPr lang="en-US" smtClean="0">
                <a:solidFill>
                  <a:srgbClr val="2D2D8A"/>
                </a:solidFill>
              </a:rPr>
              <a:t> pipeline</a:t>
            </a:r>
            <a:r>
              <a:rPr lang="hu-HU" smtClean="0">
                <a:solidFill>
                  <a:srgbClr val="2D2D8A"/>
                </a:solidFill>
              </a:rPr>
              <a:t>s</a:t>
            </a:r>
          </a:p>
          <a:p>
            <a:r>
              <a:rPr lang="hu-HU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Based on 54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44656" r="1286"/>
          <a:stretch/>
        </p:blipFill>
        <p:spPr bwMode="auto">
          <a:xfrm>
            <a:off x="110137" y="3137413"/>
            <a:ext cx="8910990" cy="218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7.2 </a:t>
            </a:r>
            <a:r>
              <a:rPr lang="en-US"/>
              <a:t>The 64-bit high performance Cortex-A57 </a:t>
            </a:r>
            <a:r>
              <a:rPr lang="hu-HU" smtClean="0"/>
              <a:t>(10)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7136" y="5329370"/>
            <a:ext cx="15996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>
                <a:solidFill>
                  <a:srgbClr val="000000"/>
                </a:solidFill>
              </a:rPr>
              <a:t>D: Decode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R: Rename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P: Dispatch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I: Issue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E: Execute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WB: Write Back</a:t>
            </a:r>
            <a:endParaRPr lang="hu-HU" sz="14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8760"/>
            <a:ext cx="9021127" cy="1683153"/>
            <a:chOff x="0" y="1268760"/>
            <a:chExt cx="9021127" cy="168315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6" t="9311" r="1286" b="55022"/>
            <a:stretch/>
          </p:blipFill>
          <p:spPr bwMode="auto">
            <a:xfrm>
              <a:off x="110137" y="1545824"/>
              <a:ext cx="8910990" cy="1406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77" t="10141" r="1286" b="78443"/>
            <a:stretch/>
          </p:blipFill>
          <p:spPr bwMode="auto">
            <a:xfrm>
              <a:off x="4842029" y="1268760"/>
              <a:ext cx="4179097" cy="45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0" t="19273" r="45548" b="68946"/>
            <a:stretch/>
          </p:blipFill>
          <p:spPr bwMode="auto">
            <a:xfrm>
              <a:off x="1781689" y="1575445"/>
              <a:ext cx="3150351" cy="46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0" y="1808820"/>
              <a:ext cx="1781689" cy="6750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" t="20415" r="80137" b="68169"/>
            <a:stretch/>
          </p:blipFill>
          <p:spPr bwMode="auto">
            <a:xfrm>
              <a:off x="71499" y="1804435"/>
              <a:ext cx="1665185" cy="45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356485" y="5679250"/>
            <a:ext cx="5611793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sz="1400" smtClean="0">
                <a:solidFill>
                  <a:srgbClr val="000000"/>
                </a:solidFill>
              </a:rPr>
              <a:t>Note: Branch and Load/Store pipelines not shown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(1x Load/Store pipeline for the Cortex A-53 and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2x Load/Store and 1x Branch pipeline for the Cortex-A-57)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7.2 </a:t>
            </a:r>
            <a:r>
              <a:rPr lang="en-US"/>
              <a:t>The 64-bit high performance </a:t>
            </a:r>
            <a:r>
              <a:rPr lang="en-US" smtClean="0"/>
              <a:t>Cortex</a:t>
            </a:r>
            <a:r>
              <a:rPr lang="hu-HU" smtClean="0"/>
              <a:t>-</a:t>
            </a:r>
            <a:r>
              <a:rPr lang="en-US" smtClean="0"/>
              <a:t>A57</a:t>
            </a:r>
            <a:r>
              <a:rPr lang="hu-HU" smtClean="0"/>
              <a:t> (11)</a:t>
            </a:r>
            <a:endParaRPr lang="hu-HU"/>
          </a:p>
        </p:txBody>
      </p:sp>
      <p:pic>
        <p:nvPicPr>
          <p:cNvPr id="2050" name="Picture 2" descr="http://images.anandtech.com/doci/8718/Hiroshige.Got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4447" r="1524" b="1472"/>
          <a:stretch/>
        </p:blipFill>
        <p:spPr bwMode="auto">
          <a:xfrm>
            <a:off x="135015" y="1163003"/>
            <a:ext cx="8847475" cy="5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940" y="641310"/>
            <a:ext cx="766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Pipeline structure of the Cortex-A57 core (alternative view) </a:t>
            </a:r>
            <a:r>
              <a:rPr lang="hu-HU" smtClean="0">
                <a:solidFill>
                  <a:srgbClr val="000000"/>
                </a:solidFill>
              </a:rPr>
              <a:t>[71]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325" y="629090"/>
            <a:ext cx="783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Cortex-A57</a:t>
            </a:r>
            <a:r>
              <a:rPr lang="hu-HU" smtClean="0">
                <a:solidFill>
                  <a:srgbClr val="2D2D8A"/>
                </a:solidFill>
              </a:rPr>
              <a:t>/A53</a:t>
            </a:r>
            <a:r>
              <a:rPr lang="en-US" smtClean="0">
                <a:solidFill>
                  <a:srgbClr val="2D2D8A"/>
                </a:solidFill>
              </a:rPr>
              <a:t> performance - </a:t>
            </a:r>
            <a:r>
              <a:rPr lang="hu-HU" smtClean="0">
                <a:solidFill>
                  <a:srgbClr val="2D2D8A"/>
                </a:solidFill>
              </a:rPr>
              <a:t> compared to the Cortex-A15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55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505" y="910205"/>
            <a:ext cx="8730631" cy="4994070"/>
            <a:chOff x="611560" y="910205"/>
            <a:chExt cx="7920880" cy="4589025"/>
          </a:xfrm>
        </p:grpSpPr>
        <p:grpSp>
          <p:nvGrpSpPr>
            <p:cNvPr id="7" name="Group 6"/>
            <p:cNvGrpSpPr/>
            <p:nvPr/>
          </p:nvGrpSpPr>
          <p:grpSpPr>
            <a:xfrm>
              <a:off x="611560" y="910205"/>
              <a:ext cx="7716670" cy="4589025"/>
              <a:chOff x="611560" y="1765299"/>
              <a:chExt cx="7716670" cy="4589025"/>
            </a:xfrm>
          </p:grpSpPr>
          <p:pic>
            <p:nvPicPr>
              <p:cNvPr id="21506" name="Picture 2" descr="http://www.extremetech.com/wp-content/uploads/2014/05/arm-a57-64bit-armv8-vs-32bit-cortex-a1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00" t="19873"/>
              <a:stretch/>
            </p:blipFill>
            <p:spPr bwMode="auto">
              <a:xfrm>
                <a:off x="719278" y="1765299"/>
                <a:ext cx="7608952" cy="4589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ounded Rectangle 4"/>
              <p:cNvSpPr/>
              <p:nvPr/>
            </p:nvSpPr>
            <p:spPr bwMode="auto">
              <a:xfrm>
                <a:off x="611560" y="1853825"/>
                <a:ext cx="1935215" cy="3465385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 bwMode="auto">
              <a:xfrm>
                <a:off x="3941930" y="5859270"/>
                <a:ext cx="4386300" cy="495054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7362310" y="2033845"/>
              <a:ext cx="965920" cy="12151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pic>
          <p:nvPicPr>
            <p:cNvPr id="12" name="Picture 2" descr="http://www.extremetech.com/wp-content/uploads/2014/05/arm-a57-64bit-armv8-vs-32bit-cortex-a1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57" t="37905" r="-1" b="38761"/>
            <a:stretch/>
          </p:blipFill>
          <p:spPr bwMode="auto">
            <a:xfrm>
              <a:off x="7405180" y="2306574"/>
              <a:ext cx="1127260" cy="1527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7.2 </a:t>
            </a:r>
            <a:r>
              <a:rPr lang="en-US" smtClean="0"/>
              <a:t>The 64-bit high performance Cortex-A57 </a:t>
            </a:r>
            <a:r>
              <a:rPr lang="hu-HU" smtClean="0"/>
              <a:t>(12)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2425" y="1324170"/>
            <a:ext cx="8439150" cy="5210175"/>
            <a:chOff x="352425" y="823913"/>
            <a:chExt cx="8439150" cy="521017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5" y="823913"/>
              <a:ext cx="8439150" cy="521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83" t="1995" r="42869" b="92322"/>
            <a:stretch/>
          </p:blipFill>
          <p:spPr bwMode="auto">
            <a:xfrm>
              <a:off x="4386649" y="824518"/>
              <a:ext cx="840259" cy="296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83" t="1995" r="42869" b="92322"/>
            <a:stretch/>
          </p:blipFill>
          <p:spPr bwMode="auto">
            <a:xfrm>
              <a:off x="5112060" y="1152692"/>
              <a:ext cx="26724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83" t="1995" r="42869" b="92322"/>
            <a:stretch/>
          </p:blipFill>
          <p:spPr bwMode="auto">
            <a:xfrm>
              <a:off x="6597225" y="825426"/>
              <a:ext cx="840259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76191" y="634343"/>
            <a:ext cx="742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Example: </a:t>
            </a:r>
            <a:r>
              <a:rPr lang="hu-HU" smtClean="0">
                <a:solidFill>
                  <a:srgbClr val="2D2D8A"/>
                </a:solidFill>
              </a:rPr>
              <a:t>A</a:t>
            </a:r>
            <a:r>
              <a:rPr lang="en-US" smtClean="0">
                <a:solidFill>
                  <a:srgbClr val="2D2D8A"/>
                </a:solidFill>
              </a:rPr>
              <a:t> Cortex-A57/Cortex-A53 </a:t>
            </a:r>
            <a:r>
              <a:rPr lang="en-US" err="1" smtClean="0">
                <a:solidFill>
                  <a:srgbClr val="2D2D8A"/>
                </a:solidFill>
              </a:rPr>
              <a:t>big.LITTLE</a:t>
            </a:r>
            <a:r>
              <a:rPr lang="en-US" smtClean="0">
                <a:solidFill>
                  <a:srgbClr val="2D2D8A"/>
                </a:solidFill>
              </a:rPr>
              <a:t> system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52</a:t>
            </a:r>
            <a:r>
              <a:rPr lang="en-US" smtClean="0">
                <a:solidFill>
                  <a:srgbClr val="000000"/>
                </a:solidFill>
              </a:rPr>
              <a:t>]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7.2 </a:t>
            </a:r>
            <a:r>
              <a:rPr lang="en-US" smtClean="0"/>
              <a:t>The 64-bit high performance Cortex-A57 </a:t>
            </a:r>
            <a:r>
              <a:rPr lang="hu-HU" smtClean="0"/>
              <a:t>(13)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765" y="631785"/>
            <a:ext cx="172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33399"/>
                </a:solidFill>
              </a:rPr>
              <a:t>2.</a:t>
            </a:r>
            <a:r>
              <a:rPr lang="hu-HU" smtClean="0">
                <a:solidFill>
                  <a:srgbClr val="333399"/>
                </a:solidFill>
              </a:rPr>
              <a:t>1</a:t>
            </a:r>
            <a:r>
              <a:rPr lang="en-US" smtClean="0">
                <a:solidFill>
                  <a:srgbClr val="333399"/>
                </a:solidFill>
              </a:rPr>
              <a:t> </a:t>
            </a:r>
            <a:r>
              <a:rPr lang="hu-HU" smtClean="0">
                <a:solidFill>
                  <a:srgbClr val="333399"/>
                </a:solidFill>
              </a:rPr>
              <a:t>Overview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2.</a:t>
            </a:r>
            <a:r>
              <a:rPr lang="hu-HU" smtClean="0"/>
              <a:t>1 Overview (1)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7923" y="998730"/>
            <a:ext cx="875137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There are </a:t>
            </a:r>
            <a:r>
              <a:rPr lang="en-US" sz="1600" smtClean="0">
                <a:solidFill>
                  <a:srgbClr val="0070C0"/>
                </a:solidFill>
              </a:rPr>
              <a:t>8 ARM ISA versions</a:t>
            </a:r>
            <a:r>
              <a:rPr lang="en-US" sz="1600" smtClean="0">
                <a:solidFill>
                  <a:srgbClr val="000000"/>
                </a:solidFill>
              </a:rPr>
              <a:t>, designated as </a:t>
            </a:r>
            <a:r>
              <a:rPr lang="en-US" sz="1600" smtClean="0">
                <a:solidFill>
                  <a:srgbClr val="FF0000"/>
                </a:solidFill>
              </a:rPr>
              <a:t>ARMv1 to ARMv8</a:t>
            </a:r>
            <a:r>
              <a:rPr lang="en-US" sz="1600" smtClean="0">
                <a:solidFill>
                  <a:srgbClr val="000000"/>
                </a:solidFill>
              </a:rPr>
              <a:t>. </a:t>
            </a:r>
          </a:p>
          <a:p>
            <a:pPr>
              <a:spcAft>
                <a:spcPts val="400"/>
              </a:spcAft>
            </a:pPr>
            <a:r>
              <a:rPr lang="en-US" sz="1600" smtClean="0">
                <a:solidFill>
                  <a:srgbClr val="000000"/>
                </a:solidFill>
              </a:rPr>
              <a:t>    These are described </a:t>
            </a:r>
            <a:r>
              <a:rPr lang="en-US" sz="1600">
                <a:solidFill>
                  <a:srgbClr val="000000"/>
                </a:solidFill>
              </a:rPr>
              <a:t>in the related Architecture Reference Manuals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 </a:t>
            </a:r>
            <a:r>
              <a:rPr lang="en-US" sz="1600" smtClean="0">
                <a:solidFill>
                  <a:srgbClr val="0070C0"/>
                </a:solidFill>
              </a:rPr>
              <a:t>earliest versions </a:t>
            </a:r>
            <a:r>
              <a:rPr lang="en-US" sz="1600" smtClean="0">
                <a:solidFill>
                  <a:srgbClr val="000000"/>
                </a:solidFill>
              </a:rPr>
              <a:t>(ARMv1 and ARMv2) provided an </a:t>
            </a:r>
            <a:r>
              <a:rPr lang="en-US" sz="1600" smtClean="0">
                <a:solidFill>
                  <a:srgbClr val="0070C0"/>
                </a:solidFill>
              </a:rPr>
              <a:t>address range of only </a:t>
            </a:r>
          </a:p>
          <a:p>
            <a:pPr>
              <a:spcAft>
                <a:spcPts val="400"/>
              </a:spcAft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 26 bits</a:t>
            </a:r>
            <a:r>
              <a:rPr lang="en-US" sz="1600" smtClean="0">
                <a:solidFill>
                  <a:srgbClr val="000000"/>
                </a:solidFill>
              </a:rPr>
              <a:t>, the </a:t>
            </a:r>
            <a:r>
              <a:rPr lang="en-US" sz="1600" smtClean="0">
                <a:solidFill>
                  <a:srgbClr val="0070C0"/>
                </a:solidFill>
              </a:rPr>
              <a:t>first ISA version with 32 bit address range was the ARMv3.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A</a:t>
            </a:r>
            <a:r>
              <a:rPr lang="en-US" sz="1600" smtClean="0">
                <a:solidFill>
                  <a:srgbClr val="000000"/>
                </a:solidFill>
              </a:rPr>
              <a:t>ccordingly, we consider the </a:t>
            </a:r>
            <a:r>
              <a:rPr lang="en-US" sz="1600">
                <a:solidFill>
                  <a:srgbClr val="000000"/>
                </a:solidFill>
              </a:rPr>
              <a:t>I</a:t>
            </a:r>
            <a:r>
              <a:rPr lang="en-US" sz="1600" smtClean="0">
                <a:solidFill>
                  <a:srgbClr val="000000"/>
                </a:solidFill>
              </a:rPr>
              <a:t>SA version </a:t>
            </a:r>
            <a:r>
              <a:rPr lang="en-US" sz="1600" smtClean="0">
                <a:solidFill>
                  <a:srgbClr val="0070C0"/>
                </a:solidFill>
              </a:rPr>
              <a:t>ARMv3</a:t>
            </a:r>
            <a:r>
              <a:rPr lang="en-US" sz="1600" smtClean="0">
                <a:solidFill>
                  <a:srgbClr val="000000"/>
                </a:solidFill>
              </a:rPr>
              <a:t> as </a:t>
            </a:r>
            <a:r>
              <a:rPr lang="en-US" sz="1600" smtClean="0">
                <a:solidFill>
                  <a:srgbClr val="FF0000"/>
                </a:solidFill>
              </a:rPr>
              <a:t>ARM’s basic ISA</a:t>
            </a:r>
            <a:r>
              <a:rPr lang="en-US" sz="1600" smtClean="0">
                <a:solidFill>
                  <a:srgbClr val="000000"/>
                </a:solidFill>
              </a:rPr>
              <a:t> and discuss</a:t>
            </a: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</a:t>
            </a:r>
            <a:r>
              <a:rPr lang="hu-HU" sz="1600" smtClean="0">
                <a:solidFill>
                  <a:srgbClr val="000000"/>
                </a:solidFill>
              </a:rPr>
              <a:t> its </a:t>
            </a:r>
            <a:r>
              <a:rPr lang="en-US" sz="1600" smtClean="0">
                <a:solidFill>
                  <a:srgbClr val="000000"/>
                </a:solidFill>
              </a:rPr>
              <a:t>evolution </a:t>
            </a:r>
            <a:r>
              <a:rPr lang="hu-HU" sz="1600" smtClean="0">
                <a:solidFill>
                  <a:srgbClr val="000000"/>
                </a:solidFill>
              </a:rPr>
              <a:t>subsequently.</a:t>
            </a: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7.3</a:t>
            </a:r>
            <a:r>
              <a:rPr lang="en-US" sz="1900" smtClean="0">
                <a:solidFill>
                  <a:srgbClr val="FFFFFF"/>
                </a:solidFill>
              </a:rPr>
              <a:t> The 64-bit low power Cortex-A53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(6)</a:t>
            </a:r>
            <a:endParaRPr lang="hu-HU"/>
          </a:p>
        </p:txBody>
      </p:sp>
      <p:grpSp>
        <p:nvGrpSpPr>
          <p:cNvPr id="15" name="Group 14"/>
          <p:cNvGrpSpPr/>
          <p:nvPr/>
        </p:nvGrpSpPr>
        <p:grpSpPr>
          <a:xfrm>
            <a:off x="53852" y="1140299"/>
            <a:ext cx="9328343" cy="5694121"/>
            <a:chOff x="116505" y="904864"/>
            <a:chExt cx="9328343" cy="5939432"/>
          </a:xfrm>
        </p:grpSpPr>
        <p:sp>
          <p:nvSpPr>
            <p:cNvPr id="6" name="Felfelé nyíl 5"/>
            <p:cNvSpPr/>
            <p:nvPr/>
          </p:nvSpPr>
          <p:spPr>
            <a:xfrm rot="5122871">
              <a:off x="3852301" y="1073327"/>
              <a:ext cx="1944000" cy="8568000"/>
            </a:xfrm>
            <a:custGeom>
              <a:avLst/>
              <a:gdLst>
                <a:gd name="connsiteX0" fmla="*/ 0 w 1663868"/>
                <a:gd name="connsiteY0" fmla="*/ 831934 h 6271200"/>
                <a:gd name="connsiteX1" fmla="*/ 831934 w 1663868"/>
                <a:gd name="connsiteY1" fmla="*/ 0 h 6271200"/>
                <a:gd name="connsiteX2" fmla="*/ 1663868 w 1663868"/>
                <a:gd name="connsiteY2" fmla="*/ 831934 h 6271200"/>
                <a:gd name="connsiteX3" fmla="*/ 1247901 w 1663868"/>
                <a:gd name="connsiteY3" fmla="*/ 831934 h 6271200"/>
                <a:gd name="connsiteX4" fmla="*/ 1247901 w 1663868"/>
                <a:gd name="connsiteY4" fmla="*/ 6271200 h 6271200"/>
                <a:gd name="connsiteX5" fmla="*/ 415967 w 1663868"/>
                <a:gd name="connsiteY5" fmla="*/ 6271200 h 6271200"/>
                <a:gd name="connsiteX6" fmla="*/ 415967 w 1663868"/>
                <a:gd name="connsiteY6" fmla="*/ 831934 h 6271200"/>
                <a:gd name="connsiteX7" fmla="*/ 0 w 1663868"/>
                <a:gd name="connsiteY7" fmla="*/ 831934 h 6271200"/>
                <a:gd name="connsiteX0" fmla="*/ 0 w 1663868"/>
                <a:gd name="connsiteY0" fmla="*/ 1590895 h 7030161"/>
                <a:gd name="connsiteX1" fmla="*/ 764392 w 1663868"/>
                <a:gd name="connsiteY1" fmla="*/ 0 h 7030161"/>
                <a:gd name="connsiteX2" fmla="*/ 1663868 w 1663868"/>
                <a:gd name="connsiteY2" fmla="*/ 1590895 h 7030161"/>
                <a:gd name="connsiteX3" fmla="*/ 1247901 w 1663868"/>
                <a:gd name="connsiteY3" fmla="*/ 1590895 h 7030161"/>
                <a:gd name="connsiteX4" fmla="*/ 1247901 w 1663868"/>
                <a:gd name="connsiteY4" fmla="*/ 7030161 h 7030161"/>
                <a:gd name="connsiteX5" fmla="*/ 415967 w 1663868"/>
                <a:gd name="connsiteY5" fmla="*/ 7030161 h 7030161"/>
                <a:gd name="connsiteX6" fmla="*/ 415967 w 1663868"/>
                <a:gd name="connsiteY6" fmla="*/ 1590895 h 7030161"/>
                <a:gd name="connsiteX7" fmla="*/ 0 w 1663868"/>
                <a:gd name="connsiteY7" fmla="*/ 159089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7393 w 1465294"/>
                <a:gd name="connsiteY6" fmla="*/ 1590895 h 7030161"/>
                <a:gd name="connsiteX7" fmla="*/ 0 w 1465294"/>
                <a:gd name="connsiteY7" fmla="*/ 138982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1557 w 1465294"/>
                <a:gd name="connsiteY6" fmla="*/ 1383089 h 7030161"/>
                <a:gd name="connsiteX7" fmla="*/ 0 w 1465294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49327 w 1282087"/>
                <a:gd name="connsiteY3" fmla="*/ 1590895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37227 w 1282087"/>
                <a:gd name="connsiteY3" fmla="*/ 1382088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275304 h 6915640"/>
                <a:gd name="connsiteX1" fmla="*/ 554225 w 1282087"/>
                <a:gd name="connsiteY1" fmla="*/ 0 h 6915640"/>
                <a:gd name="connsiteX2" fmla="*/ 1282087 w 1282087"/>
                <a:gd name="connsiteY2" fmla="*/ 1253210 h 6915640"/>
                <a:gd name="connsiteX3" fmla="*/ 1037227 w 1282087"/>
                <a:gd name="connsiteY3" fmla="*/ 1267567 h 6915640"/>
                <a:gd name="connsiteX4" fmla="*/ 1049327 w 1282087"/>
                <a:gd name="connsiteY4" fmla="*/ 6915640 h 6915640"/>
                <a:gd name="connsiteX5" fmla="*/ 217393 w 1282087"/>
                <a:gd name="connsiteY5" fmla="*/ 6915640 h 6915640"/>
                <a:gd name="connsiteX6" fmla="*/ 211557 w 1282087"/>
                <a:gd name="connsiteY6" fmla="*/ 1268568 h 6915640"/>
                <a:gd name="connsiteX7" fmla="*/ 0 w 1282087"/>
                <a:gd name="connsiteY7" fmla="*/ 1275304 h 69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087" h="6915640">
                  <a:moveTo>
                    <a:pt x="0" y="1275304"/>
                  </a:moveTo>
                  <a:lnTo>
                    <a:pt x="554225" y="0"/>
                  </a:lnTo>
                  <a:lnTo>
                    <a:pt x="1282087" y="1253210"/>
                  </a:lnTo>
                  <a:lnTo>
                    <a:pt x="1037227" y="1267567"/>
                  </a:lnTo>
                  <a:cubicBezTo>
                    <a:pt x="1041260" y="3150258"/>
                    <a:pt x="1045294" y="5032949"/>
                    <a:pt x="1049327" y="6915640"/>
                  </a:cubicBezTo>
                  <a:lnTo>
                    <a:pt x="217393" y="6915640"/>
                  </a:lnTo>
                  <a:cubicBezTo>
                    <a:pt x="215448" y="5033283"/>
                    <a:pt x="213502" y="3150925"/>
                    <a:pt x="211557" y="1268568"/>
                  </a:cubicBezTo>
                  <a:lnTo>
                    <a:pt x="0" y="12753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1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6505" y="904864"/>
              <a:ext cx="9328343" cy="5939432"/>
              <a:chOff x="-36512" y="170420"/>
              <a:chExt cx="9866473" cy="6606856"/>
            </a:xfrm>
          </p:grpSpPr>
          <p:sp>
            <p:nvSpPr>
              <p:cNvPr id="65" name="Felfelé nyíl 5"/>
              <p:cNvSpPr/>
              <p:nvPr/>
            </p:nvSpPr>
            <p:spPr>
              <a:xfrm rot="3780000">
                <a:off x="4217601" y="-1979701"/>
                <a:ext cx="2162451" cy="9062268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7699 w 1455600"/>
                  <a:gd name="connsiteY6" fmla="*/ 1590895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4180 w 1455600"/>
                  <a:gd name="connsiteY3" fmla="*/ 1389351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4180 w 1253081"/>
                  <a:gd name="connsiteY3" fmla="*/ 1389351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1029 w 1253081"/>
                  <a:gd name="connsiteY3" fmla="*/ 1369410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250526 h 6901041"/>
                  <a:gd name="connsiteX1" fmla="*/ 554192 w 1253081"/>
                  <a:gd name="connsiteY1" fmla="*/ 0 h 6901041"/>
                  <a:gd name="connsiteX2" fmla="*/ 1253081 w 1253081"/>
                  <a:gd name="connsiteY2" fmla="*/ 1246822 h 6901041"/>
                  <a:gd name="connsiteX3" fmla="*/ 1031029 w 1253081"/>
                  <a:gd name="connsiteY3" fmla="*/ 1240290 h 6901041"/>
                  <a:gd name="connsiteX4" fmla="*/ 1039633 w 1253081"/>
                  <a:gd name="connsiteY4" fmla="*/ 6901041 h 6901041"/>
                  <a:gd name="connsiteX5" fmla="*/ 207699 w 1253081"/>
                  <a:gd name="connsiteY5" fmla="*/ 6901041 h 6901041"/>
                  <a:gd name="connsiteX6" fmla="*/ 204316 w 1253081"/>
                  <a:gd name="connsiteY6" fmla="*/ 1247632 h 6901041"/>
                  <a:gd name="connsiteX7" fmla="*/ 0 w 1253081"/>
                  <a:gd name="connsiteY7" fmla="*/ 1250526 h 69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3081" h="6901041">
                    <a:moveTo>
                      <a:pt x="0" y="1250526"/>
                    </a:moveTo>
                    <a:lnTo>
                      <a:pt x="554192" y="0"/>
                    </a:lnTo>
                    <a:lnTo>
                      <a:pt x="1253081" y="1246822"/>
                    </a:lnTo>
                    <a:lnTo>
                      <a:pt x="1031029" y="1240290"/>
                    </a:lnTo>
                    <a:cubicBezTo>
                      <a:pt x="1032847" y="3120560"/>
                      <a:pt x="1037815" y="5020771"/>
                      <a:pt x="1039633" y="6901041"/>
                    </a:cubicBezTo>
                    <a:lnTo>
                      <a:pt x="207699" y="6901041"/>
                    </a:lnTo>
                    <a:cubicBezTo>
                      <a:pt x="206571" y="5016571"/>
                      <a:pt x="205444" y="3132102"/>
                      <a:pt x="204316" y="1247632"/>
                    </a:cubicBezTo>
                    <a:lnTo>
                      <a:pt x="0" y="125052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EFD1">
                      <a:alpha val="10000"/>
                    </a:srgbClr>
                  </a:gs>
                  <a:gs pos="64999">
                    <a:srgbClr val="F0EBD5"/>
                  </a:gs>
                  <a:gs pos="0">
                    <a:srgbClr val="D1C39F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elfelé nyíl 5"/>
              <p:cNvSpPr/>
              <p:nvPr/>
            </p:nvSpPr>
            <p:spPr>
              <a:xfrm rot="4500000">
                <a:off x="3904989" y="-760059"/>
                <a:ext cx="2002269" cy="9138424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7066 w 1434967"/>
                  <a:gd name="connsiteY6" fmla="*/ 1590895 h 7030161"/>
                  <a:gd name="connsiteX7" fmla="*/ 0 w 1434967"/>
                  <a:gd name="connsiteY7" fmla="*/ 140112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9789 w 1434967"/>
                  <a:gd name="connsiteY6" fmla="*/ 1410311 h 7030161"/>
                  <a:gd name="connsiteX7" fmla="*/ 0 w 1434967"/>
                  <a:gd name="connsiteY7" fmla="*/ 1401125 h 7030161"/>
                  <a:gd name="connsiteX0" fmla="*/ 0 w 1447184"/>
                  <a:gd name="connsiteY0" fmla="*/ 1437966 h 7030161"/>
                  <a:gd name="connsiteX1" fmla="*/ 547708 w 1447184"/>
                  <a:gd name="connsiteY1" fmla="*/ 0 h 7030161"/>
                  <a:gd name="connsiteX2" fmla="*/ 1447184 w 1447184"/>
                  <a:gd name="connsiteY2" fmla="*/ 1590895 h 7030161"/>
                  <a:gd name="connsiteX3" fmla="*/ 1031217 w 1447184"/>
                  <a:gd name="connsiteY3" fmla="*/ 1590895 h 7030161"/>
                  <a:gd name="connsiteX4" fmla="*/ 1031217 w 1447184"/>
                  <a:gd name="connsiteY4" fmla="*/ 7030161 h 7030161"/>
                  <a:gd name="connsiteX5" fmla="*/ 199283 w 1447184"/>
                  <a:gd name="connsiteY5" fmla="*/ 7030161 h 7030161"/>
                  <a:gd name="connsiteX6" fmla="*/ 202006 w 1447184"/>
                  <a:gd name="connsiteY6" fmla="*/ 1410311 h 7030161"/>
                  <a:gd name="connsiteX7" fmla="*/ 0 w 1447184"/>
                  <a:gd name="connsiteY7" fmla="*/ 1437966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7249 w 1443216"/>
                  <a:gd name="connsiteY3" fmla="*/ 1590895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9662 w 1443216"/>
                  <a:gd name="connsiteY3" fmla="*/ 1371473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9662 w 1255049"/>
                  <a:gd name="connsiteY3" fmla="*/ 1371473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5693 w 1255049"/>
                  <a:gd name="connsiteY3" fmla="*/ 1396700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38242"/>
                  <a:gd name="connsiteY0" fmla="*/ 1412740 h 7030161"/>
                  <a:gd name="connsiteX1" fmla="*/ 543740 w 1238242"/>
                  <a:gd name="connsiteY1" fmla="*/ 0 h 7030161"/>
                  <a:gd name="connsiteX2" fmla="*/ 1238242 w 1238242"/>
                  <a:gd name="connsiteY2" fmla="*/ 1383653 h 7030161"/>
                  <a:gd name="connsiteX3" fmla="*/ 1025693 w 1238242"/>
                  <a:gd name="connsiteY3" fmla="*/ 1396700 h 7030161"/>
                  <a:gd name="connsiteX4" fmla="*/ 1027249 w 1238242"/>
                  <a:gd name="connsiteY4" fmla="*/ 7030161 h 7030161"/>
                  <a:gd name="connsiteX5" fmla="*/ 195315 w 1238242"/>
                  <a:gd name="connsiteY5" fmla="*/ 7030161 h 7030161"/>
                  <a:gd name="connsiteX6" fmla="*/ 198038 w 1238242"/>
                  <a:gd name="connsiteY6" fmla="*/ 1410311 h 7030161"/>
                  <a:gd name="connsiteX7" fmla="*/ 0 w 1238242"/>
                  <a:gd name="connsiteY7" fmla="*/ 1412740 h 7030161"/>
                  <a:gd name="connsiteX0" fmla="*/ 0 w 1238242"/>
                  <a:gd name="connsiteY0" fmla="*/ 1278300 h 6895721"/>
                  <a:gd name="connsiteX1" fmla="*/ 535434 w 1238242"/>
                  <a:gd name="connsiteY1" fmla="*/ 0 h 6895721"/>
                  <a:gd name="connsiteX2" fmla="*/ 1238242 w 1238242"/>
                  <a:gd name="connsiteY2" fmla="*/ 1249213 h 6895721"/>
                  <a:gd name="connsiteX3" fmla="*/ 1025693 w 1238242"/>
                  <a:gd name="connsiteY3" fmla="*/ 1262260 h 6895721"/>
                  <a:gd name="connsiteX4" fmla="*/ 1027249 w 1238242"/>
                  <a:gd name="connsiteY4" fmla="*/ 6895721 h 6895721"/>
                  <a:gd name="connsiteX5" fmla="*/ 195315 w 1238242"/>
                  <a:gd name="connsiteY5" fmla="*/ 6895721 h 6895721"/>
                  <a:gd name="connsiteX6" fmla="*/ 198038 w 1238242"/>
                  <a:gd name="connsiteY6" fmla="*/ 1275871 h 6895721"/>
                  <a:gd name="connsiteX7" fmla="*/ 0 w 1238242"/>
                  <a:gd name="connsiteY7" fmla="*/ 1278300 h 689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42" h="6895721">
                    <a:moveTo>
                      <a:pt x="0" y="1278300"/>
                    </a:moveTo>
                    <a:lnTo>
                      <a:pt x="535434" y="0"/>
                    </a:lnTo>
                    <a:lnTo>
                      <a:pt x="1238242" y="1249213"/>
                    </a:lnTo>
                    <a:lnTo>
                      <a:pt x="1025693" y="1262260"/>
                    </a:lnTo>
                    <a:cubicBezTo>
                      <a:pt x="1024889" y="3148489"/>
                      <a:pt x="1028053" y="5009492"/>
                      <a:pt x="1027249" y="6895721"/>
                    </a:cubicBezTo>
                    <a:lnTo>
                      <a:pt x="195315" y="6895721"/>
                    </a:lnTo>
                    <a:cubicBezTo>
                      <a:pt x="196223" y="5022438"/>
                      <a:pt x="197130" y="3149154"/>
                      <a:pt x="198038" y="1275871"/>
                    </a:cubicBezTo>
                    <a:lnTo>
                      <a:pt x="0" y="12783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alpha val="10000"/>
                    </a:srgbClr>
                  </a:gs>
                  <a:gs pos="16000">
                    <a:srgbClr val="E6E6E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36512" y="170420"/>
                <a:ext cx="9437167" cy="6606856"/>
                <a:chOff x="-36512" y="170420"/>
                <a:chExt cx="9437167" cy="6606856"/>
              </a:xfrm>
            </p:grpSpPr>
            <p:sp>
              <p:nvSpPr>
                <p:cNvPr id="12" name="Téglalap 11"/>
                <p:cNvSpPr/>
                <p:nvPr/>
              </p:nvSpPr>
              <p:spPr>
                <a:xfrm>
                  <a:off x="312739" y="5987576"/>
                  <a:ext cx="3909669" cy="789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3" name="Egyenes összekötő nyíllal 2"/>
                <p:cNvCxnSpPr/>
                <p:nvPr/>
              </p:nvCxnSpPr>
              <p:spPr>
                <a:xfrm flipV="1">
                  <a:off x="224154" y="6354404"/>
                  <a:ext cx="9176501" cy="39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Egyenes összekötő 4"/>
                <p:cNvCxnSpPr/>
                <p:nvPr/>
              </p:nvCxnSpPr>
              <p:spPr>
                <a:xfrm>
                  <a:off x="4215703" y="62821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1615378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5946078" y="6286936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1" name="Szövegdoboz 16"/>
                <p:cNvSpPr txBox="1">
                  <a:spLocks noChangeArrowheads="1"/>
                </p:cNvSpPr>
                <p:nvPr/>
              </p:nvSpPr>
              <p:spPr bwMode="auto">
                <a:xfrm>
                  <a:off x="6123087" y="643139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2012</a:t>
                  </a:r>
                </a:p>
              </p:txBody>
            </p:sp>
            <p:sp>
              <p:nvSpPr>
                <p:cNvPr id="2062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6973987" y="643774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2013</a:t>
                  </a:r>
                </a:p>
              </p:txBody>
            </p:sp>
            <p:sp>
              <p:nvSpPr>
                <p:cNvPr id="2063" name="Szövegdoboz 36"/>
                <p:cNvSpPr txBox="1">
                  <a:spLocks noChangeArrowheads="1"/>
                </p:cNvSpPr>
                <p:nvPr/>
              </p:nvSpPr>
              <p:spPr bwMode="auto">
                <a:xfrm rot="21262749">
                  <a:off x="3796520" y="509926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10/2009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40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72" name="Szövegdoboz 1"/>
                <p:cNvSpPr txBox="1">
                  <a:spLocks noChangeArrowheads="1"/>
                </p:cNvSpPr>
                <p:nvPr/>
              </p:nvSpPr>
              <p:spPr bwMode="auto">
                <a:xfrm rot="-1740000">
                  <a:off x="1808786" y="3108899"/>
                  <a:ext cx="22885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DAB99E"/>
                      </a:solidFill>
                    </a:rPr>
                    <a:t>High</a:t>
                  </a:r>
                  <a:r>
                    <a:rPr lang="hu-HU" altLang="en-US" sz="2200" b="1" smtClean="0">
                      <a:solidFill>
                        <a:srgbClr val="DAB99E"/>
                      </a:solidFill>
                    </a:rPr>
                    <a:t> Performance</a:t>
                  </a:r>
                  <a:endParaRPr lang="hu-HU" altLang="en-US" sz="2200" b="1">
                    <a:solidFill>
                      <a:srgbClr val="DAB99E"/>
                    </a:solidFill>
                  </a:endParaRPr>
                </a:p>
              </p:txBody>
            </p:sp>
            <p:sp>
              <p:nvSpPr>
                <p:cNvPr id="2073" name="Szövegdoboz 21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984123" y="3590803"/>
                  <a:ext cx="1606658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>
                      <a:solidFill>
                        <a:srgbClr val="C1BFC1"/>
                      </a:solidFill>
                    </a:rPr>
                    <a:t>Mainstream</a:t>
                  </a:r>
                  <a:endParaRPr lang="hu-HU" altLang="en-US" sz="2200" b="1">
                    <a:solidFill>
                      <a:srgbClr val="C1BFC1"/>
                    </a:solidFill>
                  </a:endParaRPr>
                </a:p>
              </p:txBody>
            </p:sp>
            <p:sp>
              <p:nvSpPr>
                <p:cNvPr id="2074" name="Szövegdoboz 22"/>
                <p:cNvSpPr txBox="1">
                  <a:spLocks noChangeArrowheads="1"/>
                </p:cNvSpPr>
                <p:nvPr/>
              </p:nvSpPr>
              <p:spPr bwMode="auto">
                <a:xfrm rot="21297268">
                  <a:off x="1945370" y="5341955"/>
                  <a:ext cx="1724026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dirty="0" smtClean="0">
                      <a:solidFill>
                        <a:srgbClr val="9AB5E4"/>
                      </a:solidFill>
                    </a:rPr>
                    <a:t>Low power</a:t>
                  </a:r>
                  <a:endParaRPr lang="hu-HU" altLang="en-US" sz="2000" b="1" dirty="0">
                    <a:solidFill>
                      <a:srgbClr val="9AB5E4"/>
                    </a:solidFill>
                  </a:endParaRPr>
                </a:p>
              </p:txBody>
            </p:sp>
            <p:sp>
              <p:nvSpPr>
                <p:cNvPr id="4" name="Lekerekített téglalap 3"/>
                <p:cNvSpPr/>
                <p:nvPr/>
              </p:nvSpPr>
              <p:spPr>
                <a:xfrm>
                  <a:off x="4694918" y="2870326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Lekerekített téglalap 24"/>
                <p:cNvSpPr/>
                <p:nvPr/>
              </p:nvSpPr>
              <p:spPr>
                <a:xfrm>
                  <a:off x="2306288" y="400840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Lekerekített téglalap 25"/>
                <p:cNvSpPr/>
                <p:nvPr/>
              </p:nvSpPr>
              <p:spPr>
                <a:xfrm>
                  <a:off x="432094" y="453069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3954928" y="485862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707173" y="4666151"/>
                  <a:ext cx="180000" cy="179999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Lekerekített téglalap 28"/>
                <p:cNvSpPr/>
                <p:nvPr/>
              </p:nvSpPr>
              <p:spPr>
                <a:xfrm>
                  <a:off x="6481496" y="202486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Lekerekített téglalap 29"/>
                <p:cNvSpPr/>
                <p:nvPr/>
              </p:nvSpPr>
              <p:spPr>
                <a:xfrm>
                  <a:off x="6985552" y="3571760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Lekerekített téglalap 30"/>
                <p:cNvSpPr/>
                <p:nvPr/>
              </p:nvSpPr>
              <p:spPr>
                <a:xfrm>
                  <a:off x="6553504" y="425836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" name="Egyenes összekötő nyíllal 8"/>
                <p:cNvCxnSpPr/>
                <p:nvPr/>
              </p:nvCxnSpPr>
              <p:spPr>
                <a:xfrm flipV="1">
                  <a:off x="247956" y="170421"/>
                  <a:ext cx="6044" cy="62562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églalap 10"/>
                <p:cNvSpPr/>
                <p:nvPr/>
              </p:nvSpPr>
              <p:spPr>
                <a:xfrm>
                  <a:off x="534550" y="835494"/>
                  <a:ext cx="1698625" cy="400312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50000"/>
                        <a:satMod val="300000"/>
                        <a:alpha val="34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ekerekített téglalap 37"/>
                <p:cNvSpPr/>
                <p:nvPr/>
              </p:nvSpPr>
              <p:spPr>
                <a:xfrm>
                  <a:off x="743557" y="929565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9" name="Szövegdoboz 40"/>
                <p:cNvSpPr txBox="1">
                  <a:spLocks noChangeArrowheads="1"/>
                </p:cNvSpPr>
                <p:nvPr/>
              </p:nvSpPr>
              <p:spPr bwMode="auto">
                <a:xfrm>
                  <a:off x="954802" y="863420"/>
                  <a:ext cx="1042989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200" dirty="0">
                      <a:solidFill>
                        <a:srgbClr val="000000"/>
                      </a:solidFill>
                      <a:latin typeface="Verdana" pitchFamily="34" charset="0"/>
                    </a:rPr>
                    <a:t>Announced</a:t>
                  </a:r>
                  <a:endParaRPr lang="hu-HU" altLang="hu-HU" sz="12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42" name="Egyenes összekötő 41"/>
                <p:cNvCxnSpPr/>
                <p:nvPr/>
              </p:nvCxnSpPr>
              <p:spPr>
                <a:xfrm rot="5400000">
                  <a:off x="240507" y="5421397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rot="5400000">
                  <a:off x="257969" y="453597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gyenes összekötő 43"/>
                <p:cNvCxnSpPr/>
                <p:nvPr/>
              </p:nvCxnSpPr>
              <p:spPr>
                <a:xfrm rot="5400000">
                  <a:off x="251619" y="3667112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 rot="5400000">
                  <a:off x="257969" y="276504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 rot="5400000">
                  <a:off x="257969" y="1948445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Szövegdoboz 46"/>
                <p:cNvSpPr txBox="1"/>
                <p:nvPr/>
              </p:nvSpPr>
              <p:spPr>
                <a:xfrm>
                  <a:off x="-36512" y="5374567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-36512" y="4476439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9" name="Szövegdoboz 48"/>
                <p:cNvSpPr txBox="1"/>
                <p:nvPr/>
              </p:nvSpPr>
              <p:spPr>
                <a:xfrm>
                  <a:off x="-36512" y="3612343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</a:t>
                  </a:r>
                </a:p>
              </p:txBody>
            </p:sp>
            <p:sp>
              <p:nvSpPr>
                <p:cNvPr id="50" name="Szövegdoboz 49"/>
                <p:cNvSpPr txBox="1"/>
                <p:nvPr/>
              </p:nvSpPr>
              <p:spPr>
                <a:xfrm>
                  <a:off x="-36512" y="271027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-36512" y="188415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</a:p>
              </p:txBody>
            </p:sp>
            <p:cxnSp>
              <p:nvCxnSpPr>
                <p:cNvPr id="55" name="Egyenes összekötő 54"/>
                <p:cNvCxnSpPr/>
                <p:nvPr/>
              </p:nvCxnSpPr>
              <p:spPr>
                <a:xfrm>
                  <a:off x="5080891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33505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>
                  <a:off x="67922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4758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7613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9" name="Szövegdoboz 60"/>
                <p:cNvSpPr txBox="1">
                  <a:spLocks noChangeArrowheads="1"/>
                </p:cNvSpPr>
                <p:nvPr/>
              </p:nvSpPr>
              <p:spPr bwMode="auto">
                <a:xfrm>
                  <a:off x="952599" y="6436161"/>
                  <a:ext cx="512763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2006</a:t>
                  </a:r>
                </a:p>
              </p:txBody>
            </p:sp>
            <p:sp>
              <p:nvSpPr>
                <p:cNvPr id="2130" name="Szövegdoboz 61"/>
                <p:cNvSpPr txBox="1">
                  <a:spLocks noChangeArrowheads="1"/>
                </p:cNvSpPr>
                <p:nvPr/>
              </p:nvSpPr>
              <p:spPr bwMode="auto">
                <a:xfrm>
                  <a:off x="1805087" y="6437748"/>
                  <a:ext cx="51276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2007</a:t>
                  </a:r>
                </a:p>
              </p:txBody>
            </p:sp>
            <p:sp>
              <p:nvSpPr>
                <p:cNvPr id="2131" name="Szövegdoboz 62"/>
                <p:cNvSpPr txBox="1">
                  <a:spLocks noChangeArrowheads="1"/>
                </p:cNvSpPr>
                <p:nvPr/>
              </p:nvSpPr>
              <p:spPr bwMode="auto">
                <a:xfrm>
                  <a:off x="2673449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2008</a:t>
                  </a:r>
                </a:p>
              </p:txBody>
            </p:sp>
            <p:sp>
              <p:nvSpPr>
                <p:cNvPr id="2132" name="Szövegdoboz 65"/>
                <p:cNvSpPr txBox="1">
                  <a:spLocks noChangeArrowheads="1"/>
                </p:cNvSpPr>
                <p:nvPr/>
              </p:nvSpPr>
              <p:spPr bwMode="auto">
                <a:xfrm>
                  <a:off x="3535462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2009</a:t>
                  </a:r>
                </a:p>
              </p:txBody>
            </p:sp>
            <p:sp>
              <p:nvSpPr>
                <p:cNvPr id="2133" name="Szövegdoboz 66"/>
                <p:cNvSpPr txBox="1">
                  <a:spLocks noChangeArrowheads="1"/>
                </p:cNvSpPr>
                <p:nvPr/>
              </p:nvSpPr>
              <p:spPr bwMode="auto">
                <a:xfrm>
                  <a:off x="4402237" y="6432986"/>
                  <a:ext cx="512762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2010</a:t>
                  </a:r>
                </a:p>
              </p:txBody>
            </p:sp>
            <p:sp>
              <p:nvSpPr>
                <p:cNvPr id="2134" name="Szövegdoboz 67"/>
                <p:cNvSpPr txBox="1">
                  <a:spLocks noChangeArrowheads="1"/>
                </p:cNvSpPr>
                <p:nvPr/>
              </p:nvSpPr>
              <p:spPr bwMode="auto">
                <a:xfrm>
                  <a:off x="5264249" y="6431398"/>
                  <a:ext cx="51276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2011</a:t>
                  </a:r>
                </a:p>
              </p:txBody>
            </p:sp>
            <p:sp>
              <p:nvSpPr>
                <p:cNvPr id="73" name="Szövegdoboz 36"/>
                <p:cNvSpPr txBox="1">
                  <a:spLocks noChangeArrowheads="1"/>
                </p:cNvSpPr>
                <p:nvPr/>
              </p:nvSpPr>
              <p:spPr bwMode="auto">
                <a:xfrm rot="21231694">
                  <a:off x="5421214" y="4862773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28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4" name="Szövegdoboz 36"/>
                <p:cNvSpPr txBox="1">
                  <a:spLocks noChangeArrowheads="1"/>
                </p:cNvSpPr>
                <p:nvPr/>
              </p:nvSpPr>
              <p:spPr bwMode="auto">
                <a:xfrm rot="21256844">
                  <a:off x="6388314" y="4446970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5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626655" y="4284209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10/2005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65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7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2695187" y="375787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10/2007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40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8" name="Szövegdoboz 36"/>
                <p:cNvSpPr txBox="1">
                  <a:spLocks noChangeArrowheads="1"/>
                </p:cNvSpPr>
                <p:nvPr/>
              </p:nvSpPr>
              <p:spPr bwMode="auto">
                <a:xfrm rot="-1680000">
                  <a:off x="4088071" y="2230696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9/2010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32/28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9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5826706" y="1322611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23508" y="2868652"/>
                  <a:ext cx="1002197" cy="846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>
                      <a:solidFill>
                        <a:srgbClr val="000000"/>
                      </a:solidFill>
                      <a:latin typeface="Verdana" pitchFamily="34" charset="0"/>
                    </a:rPr>
                    <a:t>6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7820229" y="6437516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68" name="Egyenes összekötő 56"/>
                <p:cNvCxnSpPr/>
                <p:nvPr/>
              </p:nvCxnSpPr>
              <p:spPr>
                <a:xfrm>
                  <a:off x="7638458" y="6294641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Lekerekített téglalap 68"/>
                <p:cNvSpPr/>
                <p:nvPr/>
              </p:nvSpPr>
              <p:spPr>
                <a:xfrm>
                  <a:off x="7600152" y="328372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7203366" y="253878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Cortex-A17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ARMv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endParaRPr lang="en-US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72" name="Egyenes összekötő 71"/>
                <p:cNvCxnSpPr/>
                <p:nvPr/>
              </p:nvCxnSpPr>
              <p:spPr>
                <a:xfrm rot="5400000">
                  <a:off x="259105" y="1051309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 rot="5400000">
                  <a:off x="259105" y="234714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Szövegdoboz 81"/>
                <p:cNvSpPr txBox="1"/>
                <p:nvPr/>
              </p:nvSpPr>
              <p:spPr>
                <a:xfrm>
                  <a:off x="-27692" y="996540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</a:t>
                  </a:r>
                  <a:endParaRPr lang="hu-HU" sz="105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3" name="Szövegdoboz 82"/>
                <p:cNvSpPr txBox="1"/>
                <p:nvPr/>
              </p:nvSpPr>
              <p:spPr>
                <a:xfrm>
                  <a:off x="-27692" y="170420"/>
                  <a:ext cx="269626" cy="253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85" name="Szövegdoboz 84"/>
                <p:cNvSpPr txBox="1"/>
                <p:nvPr/>
              </p:nvSpPr>
              <p:spPr>
                <a:xfrm>
                  <a:off x="364427" y="173540"/>
                  <a:ext cx="1034580" cy="2946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dirty="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DMIPS/MHz</a:t>
                  </a:r>
                  <a:endParaRPr lang="hu-HU" sz="10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7" name="Egyenes összekötő 86"/>
                <p:cNvCxnSpPr/>
                <p:nvPr/>
              </p:nvCxnSpPr>
              <p:spPr>
                <a:xfrm>
                  <a:off x="7640820" y="6294184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8615880" y="6436827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2015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89" name="Egyenes összekötő 56"/>
                <p:cNvCxnSpPr/>
                <p:nvPr/>
              </p:nvCxnSpPr>
              <p:spPr>
                <a:xfrm>
                  <a:off x="8487062" y="6293952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Lekerekített téglalap 70"/>
                <p:cNvSpPr/>
                <p:nvPr/>
              </p:nvSpPr>
              <p:spPr>
                <a:xfrm>
                  <a:off x="8352440" y="476672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7410882" y="58283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  <a:endParaRPr lang="en-US" altLang="hu-HU" sz="9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en-US" altLang="hu-HU" sz="1000" b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  <a:endParaRPr lang="hu-HU" altLang="hu-HU" sz="10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81" name="Egyenes összekötő 56"/>
            <p:cNvCxnSpPr/>
            <p:nvPr/>
          </p:nvCxnSpPr>
          <p:spPr>
            <a:xfrm>
              <a:off x="8879033" y="6339811"/>
              <a:ext cx="0" cy="128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ekerekített téglalap 30"/>
            <p:cNvSpPr/>
            <p:nvPr/>
          </p:nvSpPr>
          <p:spPr>
            <a:xfrm>
              <a:off x="8726961" y="4784778"/>
              <a:ext cx="170183" cy="15987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1" name="Szövegdoboz 36"/>
            <p:cNvSpPr txBox="1">
              <a:spLocks noChangeArrowheads="1"/>
            </p:cNvSpPr>
            <p:nvPr/>
          </p:nvSpPr>
          <p:spPr bwMode="auto">
            <a:xfrm rot="21367734">
              <a:off x="7615595" y="4643832"/>
              <a:ext cx="100219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11</a:t>
              </a:r>
              <a:r>
                <a:rPr lang="en-US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/201</a:t>
              </a: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altLang="hu-HU" sz="9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000" b="1" dirty="0" smtClean="0">
                  <a:solidFill>
                    <a:srgbClr val="000000"/>
                  </a:solidFill>
                  <a:latin typeface="Verdana" pitchFamily="34" charset="0"/>
                </a:rPr>
                <a:t>Cortex-A35</a:t>
              </a:r>
              <a:endParaRPr lang="en-US" altLang="hu-HU" sz="1000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ARMv8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r>
                <a:rPr lang="hu-HU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8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nm</a:t>
              </a:r>
              <a:endParaRPr lang="hu-HU" altLang="hu-HU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78641" y="535233"/>
            <a:ext cx="7954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 smtClean="0">
                <a:solidFill>
                  <a:srgbClr val="2D2D8A"/>
                </a:solidFill>
              </a:rPr>
              <a:t>7.3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>
                <a:solidFill>
                  <a:srgbClr val="2D2D8A"/>
                </a:solidFill>
              </a:rPr>
              <a:t>The </a:t>
            </a:r>
            <a:r>
              <a:rPr lang="en-US" dirty="0" smtClean="0">
                <a:solidFill>
                  <a:srgbClr val="2D2D8A"/>
                </a:solidFill>
              </a:rPr>
              <a:t>64-bit low power Cortex-A53 </a:t>
            </a:r>
            <a:r>
              <a:rPr lang="hu-HU" dirty="0" smtClean="0">
                <a:solidFill>
                  <a:srgbClr val="2D2D8A"/>
                </a:solidFill>
              </a:rPr>
              <a:t>-1 </a:t>
            </a:r>
            <a:r>
              <a:rPr lang="en-US" dirty="0" smtClean="0">
                <a:solidFill>
                  <a:srgbClr val="000000"/>
                </a:solidFill>
              </a:rPr>
              <a:t>(based on [</a:t>
            </a:r>
            <a:r>
              <a:rPr lang="hu-HU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 rot="21398466">
            <a:off x="6006940" y="4604670"/>
            <a:ext cx="1296000" cy="104002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45" y="1001350"/>
            <a:ext cx="8853129" cy="234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70C0"/>
                </a:solidFill>
              </a:rPr>
              <a:t>10/2012</a:t>
            </a:r>
            <a:r>
              <a:rPr lang="en-US" sz="1600" smtClean="0">
                <a:solidFill>
                  <a:srgbClr val="000000"/>
                </a:solidFill>
              </a:rPr>
              <a:t>: Announced along with the performance oriented </a:t>
            </a:r>
            <a:r>
              <a:rPr lang="en-US" sz="1600" smtClean="0">
                <a:solidFill>
                  <a:srgbClr val="0070C0"/>
                </a:solidFill>
              </a:rPr>
              <a:t>Cortex-A5</a:t>
            </a:r>
            <a:r>
              <a:rPr lang="hu-HU" sz="1600" smtClean="0">
                <a:solidFill>
                  <a:srgbClr val="0070C0"/>
                </a:solidFill>
              </a:rPr>
              <a:t>7</a:t>
            </a:r>
            <a:r>
              <a:rPr lang="en-US" sz="1600" smtClean="0">
                <a:solidFill>
                  <a:srgbClr val="0070C0"/>
                </a:solidFill>
              </a:rPr>
              <a:t> processor</a:t>
            </a:r>
            <a:r>
              <a:rPr lang="en-US" sz="1600" smtClean="0">
                <a:solidFill>
                  <a:srgbClr val="000000"/>
                </a:solidFill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 with immediate availability for licensing.</a:t>
            </a: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70C0"/>
                </a:solidFill>
              </a:rPr>
              <a:t>2014: First mobile devices with the Cortex-A53.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 is the </a:t>
            </a:r>
            <a:r>
              <a:rPr lang="en-US" sz="160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64-bit successor </a:t>
            </a:r>
            <a:r>
              <a:rPr lang="en-US" sz="160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 the </a:t>
            </a:r>
            <a:r>
              <a:rPr lang="en-US" sz="160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Cortex-A7</a:t>
            </a: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6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A57 and A53 </a:t>
            </a: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models can </a:t>
            </a:r>
            <a:r>
              <a:rPr lang="en-US" sz="16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 </a:t>
            </a:r>
            <a:r>
              <a:rPr lang="en-US" sz="160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used </a:t>
            </a:r>
            <a:r>
              <a:rPr lang="hu-HU" sz="160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either as stand alone processors or </a:t>
            </a:r>
          </a:p>
          <a:p>
            <a:r>
              <a:rPr lang="hu-HU" sz="160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as components in a big-LITTLE </a:t>
            </a:r>
            <a:r>
              <a:rPr lang="en-US" sz="160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configuration</a:t>
            </a:r>
            <a:r>
              <a:rPr lang="hu-HU" sz="160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similar to the 32-bit Cortex-A15</a:t>
            </a:r>
            <a:endParaRPr lang="hu-HU" sz="160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r>
              <a:rPr lang="hu-HU" sz="16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and A7 models.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arget process technology: </a:t>
            </a:r>
            <a:r>
              <a:rPr lang="en-US" sz="160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16 or 20 nm</a:t>
            </a:r>
            <a:r>
              <a:rPr lang="en-US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202" y="632018"/>
            <a:ext cx="496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The </a:t>
            </a:r>
            <a:r>
              <a:rPr lang="hu-HU" smtClean="0">
                <a:solidFill>
                  <a:srgbClr val="2D2D8A"/>
                </a:solidFill>
              </a:rPr>
              <a:t>64-bit low power </a:t>
            </a:r>
            <a:r>
              <a:rPr lang="en-US" smtClean="0">
                <a:solidFill>
                  <a:srgbClr val="2D2D8A"/>
                </a:solidFill>
              </a:rPr>
              <a:t>Cortex-A53</a:t>
            </a:r>
            <a:r>
              <a:rPr lang="hu-HU" smtClean="0">
                <a:solidFill>
                  <a:srgbClr val="2D2D8A"/>
                </a:solidFill>
              </a:rPr>
              <a:t> -2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12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7.3 </a:t>
            </a:r>
            <a:r>
              <a:rPr lang="en-US" smtClean="0"/>
              <a:t>The 64-bit low power Cortex-A53 </a:t>
            </a:r>
            <a:r>
              <a:rPr lang="hu-HU" smtClean="0"/>
              <a:t>(2)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http://www.techpowerup.com/img/12-10-30/arm_cortex-a53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1337732"/>
            <a:ext cx="5130570" cy="43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800" y="634560"/>
            <a:ext cx="578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High level block diagram of the Cortex-A53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53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7.3 </a:t>
            </a:r>
            <a:r>
              <a:rPr lang="en-US" smtClean="0"/>
              <a:t>The 64-bit low power Cortex-A53 </a:t>
            </a:r>
            <a:r>
              <a:rPr lang="hu-HU" smtClean="0"/>
              <a:t>(3)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63317" y="1376336"/>
            <a:ext cx="3536546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PA:      Physical Address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DED:   Double Error Detection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ECC:    Error Correcting Code</a:t>
            </a:r>
          </a:p>
          <a:p>
            <a:pPr>
              <a:spcAft>
                <a:spcPts val="200"/>
              </a:spcAft>
            </a:pPr>
            <a:r>
              <a:rPr lang="hu-HU" sz="1350" smtClean="0">
                <a:solidFill>
                  <a:srgbClr val="000000"/>
                </a:solidFill>
              </a:rPr>
              <a:t>ACP:    Accelerator Coherence Port</a:t>
            </a:r>
          </a:p>
          <a:p>
            <a:r>
              <a:rPr lang="hu-HU" sz="135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 (to connect non-cached 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             coherent data sources)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SCU:    Snoop Control Unit</a:t>
            </a:r>
          </a:p>
          <a:p>
            <a:r>
              <a:rPr lang="hu-HU" sz="1350" smtClean="0">
                <a:solidFill>
                  <a:srgbClr val="000000"/>
                </a:solidFill>
              </a:rPr>
              <a:t>AMBA: Advanced Microcontroller</a:t>
            </a:r>
          </a:p>
          <a:p>
            <a:pPr>
              <a:spcAft>
                <a:spcPts val="200"/>
              </a:spcAft>
            </a:pPr>
            <a:r>
              <a:rPr lang="hu-HU" sz="1350" smtClean="0">
                <a:solidFill>
                  <a:srgbClr val="000000"/>
                </a:solidFill>
              </a:rPr>
              <a:t>             Bus Architecture</a:t>
            </a:r>
          </a:p>
          <a:p>
            <a:r>
              <a:rPr lang="hu-HU" sz="1350" smtClean="0">
                <a:solidFill>
                  <a:srgbClr val="000000"/>
                </a:solidFill>
              </a:rPr>
              <a:t>             (O</a:t>
            </a:r>
            <a:r>
              <a:rPr lang="en-US" sz="1350" smtClean="0">
                <a:solidFill>
                  <a:srgbClr val="000000"/>
                </a:solidFill>
              </a:rPr>
              <a:t>n-chip </a:t>
            </a:r>
            <a:r>
              <a:rPr lang="en-US" sz="1350">
                <a:solidFill>
                  <a:srgbClr val="000000"/>
                </a:solidFill>
              </a:rPr>
              <a:t>bus standard for </a:t>
            </a:r>
            <a:endParaRPr lang="hu-HU" sz="135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             </a:t>
            </a:r>
            <a:r>
              <a:rPr lang="en-US" sz="1350" err="1" smtClean="0">
                <a:solidFill>
                  <a:srgbClr val="000000"/>
                </a:solidFill>
              </a:rPr>
              <a:t>SoC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  <a:r>
              <a:rPr lang="en-US" sz="1350" smtClean="0">
                <a:solidFill>
                  <a:srgbClr val="000000"/>
                </a:solidFill>
              </a:rPr>
              <a:t> designs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200"/>
              </a:spcAft>
            </a:pPr>
            <a:r>
              <a:rPr lang="en-US" sz="1350" smtClean="0">
                <a:solidFill>
                  <a:srgbClr val="000000"/>
                </a:solidFill>
              </a:rPr>
              <a:t>ACE</a:t>
            </a:r>
            <a:r>
              <a:rPr lang="hu-HU" sz="1350" smtClean="0">
                <a:solidFill>
                  <a:srgbClr val="000000"/>
                </a:solidFill>
              </a:rPr>
              <a:t>:</a:t>
            </a:r>
            <a:r>
              <a:rPr lang="en-US" sz="1350">
                <a:solidFill>
                  <a:srgbClr val="000000"/>
                </a:solidFill>
              </a:rPr>
              <a:t> </a:t>
            </a:r>
            <a:r>
              <a:rPr lang="hu-HU" sz="1350" smtClean="0">
                <a:solidFill>
                  <a:srgbClr val="000000"/>
                </a:solidFill>
              </a:rPr>
              <a:t>   </a:t>
            </a:r>
            <a:r>
              <a:rPr lang="en-US" sz="1350" smtClean="0">
                <a:solidFill>
                  <a:srgbClr val="000000"/>
                </a:solidFill>
              </a:rPr>
              <a:t>AXI </a:t>
            </a:r>
            <a:r>
              <a:rPr lang="en-US" sz="1350">
                <a:solidFill>
                  <a:srgbClr val="000000"/>
                </a:solidFill>
              </a:rPr>
              <a:t>Coherency </a:t>
            </a:r>
            <a:r>
              <a:rPr lang="en-US" sz="1350" smtClean="0">
                <a:solidFill>
                  <a:srgbClr val="000000"/>
                </a:solidFill>
              </a:rPr>
              <a:t>Extensions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hu-HU" sz="1350" smtClean="0">
                <a:solidFill>
                  <a:srgbClr val="000000"/>
                </a:solidFill>
              </a:rPr>
              <a:t>             (</a:t>
            </a:r>
            <a:r>
              <a:rPr lang="en-US" sz="1350" smtClean="0">
                <a:solidFill>
                  <a:srgbClr val="000000"/>
                </a:solidFill>
              </a:rPr>
              <a:t>Used </a:t>
            </a:r>
            <a:r>
              <a:rPr lang="en-US" sz="1350">
                <a:solidFill>
                  <a:srgbClr val="000000"/>
                </a:solidFill>
              </a:rPr>
              <a:t>in </a:t>
            </a:r>
            <a:r>
              <a:rPr lang="en-US" sz="1350" err="1" smtClean="0">
                <a:solidFill>
                  <a:srgbClr val="000000"/>
                </a:solidFill>
              </a:rPr>
              <a:t>big.LITTLE</a:t>
            </a:r>
            <a:r>
              <a:rPr lang="en-US" sz="1350" smtClean="0">
                <a:solidFill>
                  <a:srgbClr val="000000"/>
                </a:solidFill>
              </a:rPr>
              <a:t> systems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en-US" sz="1350" smtClean="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 </a:t>
            </a:r>
            <a:r>
              <a:rPr lang="en-US" sz="1350" smtClean="0">
                <a:solidFill>
                  <a:srgbClr val="000000"/>
                </a:solidFill>
              </a:rPr>
              <a:t>for </a:t>
            </a:r>
            <a:r>
              <a:rPr lang="en-US" sz="1350">
                <a:solidFill>
                  <a:srgbClr val="000000"/>
                </a:solidFill>
              </a:rPr>
              <a:t>smartphones, tablets</a:t>
            </a:r>
            <a:r>
              <a:rPr lang="en-US" sz="1350" smtClean="0">
                <a:solidFill>
                  <a:srgbClr val="000000"/>
                </a:solidFill>
              </a:rPr>
              <a:t>,</a:t>
            </a:r>
            <a:endParaRPr lang="hu-HU" sz="135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35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</a:t>
            </a:r>
            <a:r>
              <a:rPr lang="en-US" sz="1350" smtClean="0">
                <a:solidFill>
                  <a:srgbClr val="000000"/>
                </a:solidFill>
              </a:rPr>
              <a:t> </a:t>
            </a:r>
            <a:r>
              <a:rPr lang="en-US" sz="1350">
                <a:solidFill>
                  <a:srgbClr val="000000"/>
                </a:solidFill>
              </a:rPr>
              <a:t>etc</a:t>
            </a:r>
            <a:r>
              <a:rPr lang="en-US" sz="1350" smtClean="0">
                <a:solidFill>
                  <a:srgbClr val="000000"/>
                </a:solidFill>
              </a:rPr>
              <a:t>.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200"/>
              </a:spcAft>
            </a:pPr>
            <a:r>
              <a:rPr lang="en-US" sz="1350" smtClean="0">
                <a:solidFill>
                  <a:srgbClr val="000000"/>
                </a:solidFill>
              </a:rPr>
              <a:t>AXI</a:t>
            </a:r>
            <a:r>
              <a:rPr lang="hu-HU" sz="1350" smtClean="0">
                <a:solidFill>
                  <a:srgbClr val="000000"/>
                </a:solidFill>
              </a:rPr>
              <a:t>:    </a:t>
            </a:r>
            <a:r>
              <a:rPr lang="en-US" sz="1350">
                <a:solidFill>
                  <a:srgbClr val="000000"/>
                </a:solidFill>
              </a:rPr>
              <a:t> Advanced </a:t>
            </a:r>
            <a:r>
              <a:rPr lang="en-US" sz="1350" err="1">
                <a:solidFill>
                  <a:srgbClr val="000000"/>
                </a:solidFill>
              </a:rPr>
              <a:t>eXtensible</a:t>
            </a:r>
            <a:r>
              <a:rPr lang="en-US" sz="1350">
                <a:solidFill>
                  <a:srgbClr val="000000"/>
                </a:solidFill>
              </a:rPr>
              <a:t> </a:t>
            </a:r>
            <a:r>
              <a:rPr lang="en-US" sz="1350" smtClean="0">
                <a:solidFill>
                  <a:srgbClr val="000000"/>
                </a:solidFill>
              </a:rPr>
              <a:t>Interface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hu-HU" sz="1350" smtClean="0">
                <a:solidFill>
                  <a:srgbClr val="000000"/>
                </a:solidFill>
              </a:rPr>
              <a:t>              (</a:t>
            </a:r>
            <a:r>
              <a:rPr lang="en-US" sz="1350" smtClean="0">
                <a:solidFill>
                  <a:srgbClr val="000000"/>
                </a:solidFill>
              </a:rPr>
              <a:t>The </a:t>
            </a:r>
            <a:r>
              <a:rPr lang="en-US" sz="1350">
                <a:solidFill>
                  <a:srgbClr val="000000"/>
                </a:solidFill>
              </a:rPr>
              <a:t>most widespread </a:t>
            </a:r>
            <a:r>
              <a:rPr lang="en-US" sz="1350" smtClean="0">
                <a:solidFill>
                  <a:srgbClr val="000000"/>
                </a:solidFill>
              </a:rPr>
              <a:t>AMBA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hu-HU" sz="135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 </a:t>
            </a:r>
            <a:r>
              <a:rPr lang="en-US" sz="1350" smtClean="0">
                <a:solidFill>
                  <a:srgbClr val="000000"/>
                </a:solidFill>
              </a:rPr>
              <a:t> interface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  <a:r>
              <a:rPr lang="en-US" sz="1350" smtClean="0">
                <a:solidFill>
                  <a:srgbClr val="000000"/>
                </a:solidFill>
              </a:rPr>
              <a:t>.</a:t>
            </a:r>
            <a:r>
              <a:rPr lang="hu-HU" sz="1350" smtClean="0">
                <a:solidFill>
                  <a:srgbClr val="000000"/>
                </a:solidFill>
              </a:rPr>
              <a:t> </a:t>
            </a:r>
            <a:endParaRPr lang="hu-H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" y="632160"/>
            <a:ext cx="758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Key features of the </a:t>
            </a:r>
            <a:r>
              <a:rPr lang="hu-HU" smtClean="0">
                <a:solidFill>
                  <a:srgbClr val="2D2D8A"/>
                </a:solidFill>
              </a:rPr>
              <a:t>microarchitecture of the </a:t>
            </a:r>
            <a:r>
              <a:rPr lang="en-US" smtClean="0">
                <a:solidFill>
                  <a:srgbClr val="2D2D8A"/>
                </a:solidFill>
              </a:rPr>
              <a:t>Cortex-A5</a:t>
            </a:r>
            <a:r>
              <a:rPr lang="hu-HU" smtClean="0">
                <a:solidFill>
                  <a:srgbClr val="2D2D8A"/>
                </a:solidFill>
              </a:rPr>
              <a:t>3 core -1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462" y="1036830"/>
            <a:ext cx="732604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F</a:t>
            </a:r>
            <a:r>
              <a:rPr lang="en-US" sz="1600" err="1" smtClean="0">
                <a:solidFill>
                  <a:srgbClr val="000000"/>
                </a:solidFill>
              </a:rPr>
              <a:t>ully</a:t>
            </a:r>
            <a:r>
              <a:rPr lang="en-US" sz="1600" smtClean="0">
                <a:solidFill>
                  <a:srgbClr val="000000"/>
                </a:solidFill>
              </a:rPr>
              <a:t> compatible with the preceding ARMv7 32-bit ISA.</a:t>
            </a:r>
          </a:p>
          <a:p>
            <a:pPr marL="285750" indent="-28575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70C0"/>
                </a:solidFill>
              </a:rPr>
              <a:t>Integrated L2 cache of </a:t>
            </a:r>
            <a:r>
              <a:rPr lang="hu-HU" sz="1600" smtClean="0">
                <a:solidFill>
                  <a:srgbClr val="0070C0"/>
                </a:solidFill>
              </a:rPr>
              <a:t>128</a:t>
            </a:r>
            <a:r>
              <a:rPr lang="en-US" sz="1600" smtClean="0">
                <a:solidFill>
                  <a:srgbClr val="0070C0"/>
                </a:solidFill>
              </a:rPr>
              <a:t> kB to </a:t>
            </a:r>
            <a:r>
              <a:rPr lang="hu-HU" sz="1600" smtClean="0">
                <a:solidFill>
                  <a:srgbClr val="0070C0"/>
                </a:solidFill>
              </a:rPr>
              <a:t>2</a:t>
            </a:r>
            <a:r>
              <a:rPr lang="en-US" sz="1600" smtClean="0">
                <a:solidFill>
                  <a:srgbClr val="0070C0"/>
                </a:solidFill>
              </a:rPr>
              <a:t> MB. </a:t>
            </a:r>
          </a:p>
          <a:p>
            <a:pPr marL="285750" indent="-28575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70C0"/>
                </a:solidFill>
              </a:rPr>
              <a:t>Up </a:t>
            </a:r>
            <a:r>
              <a:rPr lang="en-US" sz="1600">
                <a:solidFill>
                  <a:srgbClr val="0070C0"/>
                </a:solidFill>
              </a:rPr>
              <a:t>to 4 </a:t>
            </a:r>
            <a:r>
              <a:rPr lang="en-US" sz="1600" smtClean="0">
                <a:solidFill>
                  <a:srgbClr val="0070C0"/>
                </a:solidFill>
              </a:rPr>
              <a:t>Cortex-A5</a:t>
            </a:r>
            <a:r>
              <a:rPr lang="hu-HU" sz="1600" smtClean="0">
                <a:solidFill>
                  <a:srgbClr val="0070C0"/>
                </a:solidFill>
              </a:rPr>
              <a:t>3</a:t>
            </a:r>
            <a:r>
              <a:rPr lang="en-US" sz="1600" smtClean="0">
                <a:solidFill>
                  <a:srgbClr val="0070C0"/>
                </a:solidFill>
              </a:rPr>
              <a:t> CPU</a:t>
            </a:r>
            <a:r>
              <a:rPr lang="hu-HU" sz="1600" smtClean="0">
                <a:solidFill>
                  <a:srgbClr val="0070C0"/>
                </a:solidFill>
              </a:rPr>
              <a:t> core</a:t>
            </a:r>
            <a:r>
              <a:rPr lang="en-US" sz="1600" smtClean="0">
                <a:solidFill>
                  <a:srgbClr val="0070C0"/>
                </a:solidFill>
              </a:rPr>
              <a:t>s </a:t>
            </a:r>
            <a:r>
              <a:rPr lang="en-US" sz="1600">
                <a:solidFill>
                  <a:srgbClr val="000000"/>
                </a:solidFill>
              </a:rPr>
              <a:t>that execute the ARMv8 64-bit ISA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 smtClean="0">
              <a:solidFill>
                <a:srgbClr val="0070C0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7.3 </a:t>
            </a:r>
            <a:r>
              <a:rPr lang="en-US"/>
              <a:t>The 64-bit low power Cortex-A53 </a:t>
            </a:r>
            <a:r>
              <a:rPr lang="hu-HU" smtClean="0"/>
              <a:t>(4)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6863" y="3076318"/>
            <a:ext cx="1085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rgbClr val="FF0000"/>
                </a:solidFill>
              </a:rPr>
              <a:t>Remarks</a:t>
            </a:r>
            <a:endParaRPr lang="hu-HU" sz="16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530" y="3429290"/>
            <a:ext cx="835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>
                <a:solidFill>
                  <a:srgbClr val="000000"/>
                </a:solidFill>
              </a:rPr>
              <a:t>AMBA: Advanced </a:t>
            </a:r>
            <a:r>
              <a:rPr lang="hu-HU" sz="1600" smtClean="0">
                <a:solidFill>
                  <a:srgbClr val="000000"/>
                </a:solidFill>
              </a:rPr>
              <a:t>Microcontroller Bus </a:t>
            </a:r>
            <a:r>
              <a:rPr lang="hu-HU" sz="1600">
                <a:solidFill>
                  <a:srgbClr val="000000"/>
                </a:solidFill>
              </a:rPr>
              <a:t>Architecture</a:t>
            </a:r>
          </a:p>
          <a:p>
            <a:pPr>
              <a:spcAft>
                <a:spcPts val="400"/>
              </a:spcAft>
            </a:pPr>
            <a:r>
              <a:rPr lang="hu-HU" sz="1600" smtClean="0">
                <a:solidFill>
                  <a:srgbClr val="000000"/>
                </a:solidFill>
              </a:rPr>
              <a:t>            (</a:t>
            </a:r>
            <a:r>
              <a:rPr lang="hu-HU" sz="1600">
                <a:solidFill>
                  <a:srgbClr val="000000"/>
                </a:solidFill>
              </a:rPr>
              <a:t>O</a:t>
            </a:r>
            <a:r>
              <a:rPr lang="en-US" sz="1600">
                <a:solidFill>
                  <a:srgbClr val="000000"/>
                </a:solidFill>
              </a:rPr>
              <a:t>n-chip bus standard </a:t>
            </a:r>
            <a:r>
              <a:rPr lang="en-US" sz="1600" smtClean="0">
                <a:solidFill>
                  <a:srgbClr val="000000"/>
                </a:solidFill>
              </a:rPr>
              <a:t>for</a:t>
            </a:r>
            <a:r>
              <a:rPr lang="hu-HU" sz="1600" smtClean="0">
                <a:solidFill>
                  <a:srgbClr val="000000"/>
                </a:solidFill>
              </a:rPr>
              <a:t> </a:t>
            </a:r>
            <a:r>
              <a:rPr lang="en-US" sz="1600" err="1" smtClean="0">
                <a:solidFill>
                  <a:srgbClr val="000000"/>
                </a:solidFill>
              </a:rPr>
              <a:t>SoC</a:t>
            </a:r>
            <a:r>
              <a:rPr lang="hu-HU" sz="1600">
                <a:solidFill>
                  <a:srgbClr val="000000"/>
                </a:solidFill>
              </a:rPr>
              <a:t>)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designs</a:t>
            </a:r>
            <a:endParaRPr lang="hu-HU" sz="16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462" y="2033845"/>
            <a:ext cx="8000588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70C0"/>
                </a:solidFill>
              </a:rPr>
              <a:t>128-bit AMBA coherent interface </a:t>
            </a:r>
            <a:r>
              <a:rPr lang="en-US" sz="1600">
                <a:solidFill>
                  <a:srgbClr val="000000"/>
                </a:solidFill>
              </a:rPr>
              <a:t>for connecting multiple (up to 4)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</a:rPr>
              <a:t>       Cortex-A5</a:t>
            </a:r>
            <a:r>
              <a:rPr lang="hu-HU" sz="1600">
                <a:solidFill>
                  <a:srgbClr val="000000"/>
                </a:solidFill>
              </a:rPr>
              <a:t>3</a:t>
            </a:r>
            <a:r>
              <a:rPr lang="en-US" sz="1600">
                <a:solidFill>
                  <a:srgbClr val="000000"/>
                </a:solidFill>
              </a:rPr>
              <a:t> processors.</a:t>
            </a:r>
            <a:endParaRPr lang="hu-HU" sz="160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System wide cache coherence supported </a:t>
            </a:r>
            <a:r>
              <a:rPr lang="en-US" sz="1600">
                <a:solidFill>
                  <a:srgbClr val="0070C0"/>
                </a:solidFill>
              </a:rPr>
              <a:t>by a Snoop Control Unit (SCU)</a:t>
            </a:r>
            <a:r>
              <a:rPr lang="hu-HU" sz="1600" smtClean="0">
                <a:solidFill>
                  <a:srgbClr val="0070C0"/>
                </a:solidFill>
              </a:rPr>
              <a:t>.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" y="632160"/>
            <a:ext cx="772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Key features of the microarchitecture of the Cortex-A53 core</a:t>
            </a:r>
            <a:r>
              <a:rPr lang="hu-HU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2D2D8A"/>
                </a:solidFill>
              </a:rPr>
              <a:t>-2 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785" y="1037120"/>
            <a:ext cx="889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 </a:t>
            </a:r>
            <a:r>
              <a:rPr lang="en-US" sz="1600" smtClean="0">
                <a:solidFill>
                  <a:srgbClr val="FF0000"/>
                </a:solidFill>
              </a:rPr>
              <a:t>Cortex-A53 core </a:t>
            </a:r>
            <a:r>
              <a:rPr lang="en-US" sz="1600" smtClean="0">
                <a:solidFill>
                  <a:srgbClr val="000000"/>
                </a:solidFill>
              </a:rPr>
              <a:t>has a </a:t>
            </a:r>
            <a:r>
              <a:rPr lang="hu-HU" sz="1600" smtClean="0">
                <a:solidFill>
                  <a:srgbClr val="0070C0"/>
                </a:solidFill>
              </a:rPr>
              <a:t>dual-issue </a:t>
            </a:r>
            <a:r>
              <a:rPr lang="en-US" sz="1600" smtClean="0">
                <a:solidFill>
                  <a:srgbClr val="0070C0"/>
                </a:solidFill>
              </a:rPr>
              <a:t>in-order </a:t>
            </a:r>
            <a:r>
              <a:rPr lang="hu-HU" sz="1600" smtClean="0">
                <a:solidFill>
                  <a:srgbClr val="0070C0"/>
                </a:solidFill>
              </a:rPr>
              <a:t>front end with 5 pipelines constituting the back end, </a:t>
            </a:r>
            <a:r>
              <a:rPr lang="hu-HU" sz="1600" smtClean="0">
                <a:solidFill>
                  <a:srgbClr val="000000"/>
                </a:solidFill>
              </a:rPr>
              <a:t>as indicated in the next Figure.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7.3 </a:t>
            </a:r>
            <a:r>
              <a:rPr lang="en-US" smtClean="0"/>
              <a:t>The 64-bit low power Cortex-A53 </a:t>
            </a:r>
            <a:r>
              <a:rPr lang="hu-HU" smtClean="0"/>
              <a:t>(5)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863" y="5499230"/>
            <a:ext cx="8799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The pipeline for integer processing has 8 pipeline stages, NEON and FP </a:t>
            </a:r>
            <a:endParaRPr lang="hu-HU" sz="1600" smtClean="0">
              <a:solidFill>
                <a:srgbClr val="000000"/>
              </a:solidFill>
            </a:endParaRPr>
          </a:p>
          <a:p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 </a:t>
            </a:r>
            <a:r>
              <a:rPr lang="en-US" sz="1600" smtClean="0">
                <a:solidFill>
                  <a:srgbClr val="000000"/>
                </a:solidFill>
              </a:rPr>
              <a:t>processing </a:t>
            </a:r>
            <a:r>
              <a:rPr lang="en-US" sz="1600">
                <a:solidFill>
                  <a:srgbClr val="000000"/>
                </a:solidFill>
              </a:rPr>
              <a:t>has two additional pipeline stages, as seen in the </a:t>
            </a:r>
            <a:r>
              <a:rPr lang="en-US" sz="1600" smtClean="0">
                <a:solidFill>
                  <a:srgbClr val="000000"/>
                </a:solidFill>
              </a:rPr>
              <a:t>Figure</a:t>
            </a:r>
            <a:r>
              <a:rPr lang="hu-HU" sz="1600" smtClean="0">
                <a:solidFill>
                  <a:srgbClr val="000000"/>
                </a:solidFill>
              </a:rPr>
              <a:t> above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60925" y="1853824"/>
            <a:ext cx="5086350" cy="2835316"/>
            <a:chOff x="1794265" y="2168860"/>
            <a:chExt cx="5086350" cy="2835316"/>
          </a:xfrm>
        </p:grpSpPr>
        <p:pic>
          <p:nvPicPr>
            <p:cNvPr id="8" name="Picture 58" descr="Die Pipeline des Cortex-A53 ist zwischen 8 und 10 Stufen lang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01" b="21042"/>
            <a:stretch/>
          </p:blipFill>
          <p:spPr bwMode="auto">
            <a:xfrm>
              <a:off x="1794265" y="2168860"/>
              <a:ext cx="5086350" cy="2835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737392" y="3096525"/>
              <a:ext cx="56457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smtClean="0">
                  <a:solidFill>
                    <a:srgbClr val="000000"/>
                  </a:solidFill>
                </a:rPr>
                <a:t>Dual</a:t>
              </a: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275625" y="3880565"/>
              <a:ext cx="126014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100" smtClean="0">
                  <a:solidFill>
                    <a:srgbClr val="000000"/>
                  </a:solidFill>
                </a:rPr>
                <a:t>Integer</a:t>
              </a:r>
              <a:endParaRPr lang="en-US" sz="110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2209595" y="3256600"/>
              <a:ext cx="810090" cy="27003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300" smtClean="0">
                  <a:solidFill>
                    <a:srgbClr val="000000"/>
                  </a:solidFill>
                </a:rPr>
                <a:t>Fetch</a:t>
              </a:r>
              <a:endParaRPr lang="en-US" sz="130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2044815" y="3969060"/>
              <a:ext cx="765085" cy="85509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46775" y="3924055"/>
              <a:ext cx="472910" cy="225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832760" y="4396965"/>
              <a:ext cx="144000" cy="13501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86735" y="4959170"/>
            <a:ext cx="4953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rgbClr val="000000"/>
                </a:solidFill>
              </a:rPr>
              <a:t>Figure: Pipeline stages of the Cortex-A53 [76]</a:t>
            </a: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7.3 </a:t>
            </a:r>
            <a:r>
              <a:rPr lang="en-US"/>
              <a:t>The 64-bit low power Cortex-A53 </a:t>
            </a:r>
            <a:r>
              <a:rPr lang="hu-HU" smtClean="0"/>
              <a:t>(6)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859" y="1313765"/>
          <a:ext cx="8685626" cy="4503513"/>
        </p:xfrm>
        <a:graphic>
          <a:graphicData uri="http://schemas.openxmlformats.org/drawingml/2006/table">
            <a:tbl>
              <a:tblPr/>
              <a:tblGrid>
                <a:gridCol w="2783165"/>
                <a:gridCol w="2957953"/>
                <a:gridCol w="2944508"/>
              </a:tblGrid>
              <a:tr h="35958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/>
                        <a:t>ARM CPU Core Comparison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Cortex-A7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Cortex-A53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</a:tr>
              <a:tr h="363508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ARM ISA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ARMv7 (32-bit)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ARMv8 (32/64-bit)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Issue Width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smtClean="0"/>
                        <a:t>Partially </a:t>
                      </a:r>
                      <a:r>
                        <a:rPr lang="en-US" sz="1400" smtClean="0"/>
                        <a:t>2 </a:t>
                      </a:r>
                      <a:r>
                        <a:rPr lang="en-US" sz="1400"/>
                        <a:t>micro-ops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 micro-ops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Pipeline </a:t>
                      </a:r>
                      <a:r>
                        <a:rPr lang="en-US" sz="1400" smtClean="0"/>
                        <a:t>Length</a:t>
                      </a:r>
                      <a:r>
                        <a:rPr lang="hu-HU" sz="1400" smtClean="0"/>
                        <a:t> 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Integer Add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Integer </a:t>
                      </a:r>
                      <a:r>
                        <a:rPr lang="en-US" sz="1400" err="1"/>
                        <a:t>Mul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Load/Store Units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Branch Units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FP/NEON ALUs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1x64-bit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1x64-bit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L1 Cache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8KB-64KB I$ + 8KB-64KB D$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8KB-64KB I$ + 8KB-64KB D$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40504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L2 Cache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128KB - 1MB (Optional)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128KB - 2MB (Optional)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214" y="619240"/>
            <a:ext cx="802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>
                <a:solidFill>
                  <a:srgbClr val="2D2D8A"/>
                </a:solidFill>
              </a:rPr>
              <a:t>C</a:t>
            </a:r>
            <a:r>
              <a:rPr lang="hu-HU" smtClean="0">
                <a:solidFill>
                  <a:srgbClr val="2D2D8A"/>
                </a:solidFill>
              </a:rPr>
              <a:t>ontrasting the Cortex-A7 and Cortex-A53 microarchitectures </a:t>
            </a:r>
            <a:r>
              <a:rPr lang="hu-HU" smtClean="0"/>
              <a:t>[75]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7.3 </a:t>
            </a:r>
            <a:r>
              <a:rPr lang="en-US"/>
              <a:t>The 64-bit low power Cortex-A53 </a:t>
            </a:r>
            <a:r>
              <a:rPr lang="hu-HU" smtClean="0"/>
              <a:t>(7)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863" y="953725"/>
            <a:ext cx="8643713" cy="1672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rgbClr val="000000"/>
                </a:solidFill>
              </a:rPr>
              <a:t>We note that the Cortex-A7 has a partially dual-issue capability, meaning that the</a:t>
            </a:r>
          </a:p>
          <a:p>
            <a:pPr>
              <a:spcAft>
                <a:spcPts val="400"/>
              </a:spcAft>
            </a:pPr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second issue slot can only issue branch and integer operations.</a:t>
            </a:r>
          </a:p>
          <a:p>
            <a:r>
              <a:rPr lang="hu-HU" sz="1600" smtClean="0">
                <a:solidFill>
                  <a:srgbClr val="000000"/>
                </a:solidFill>
              </a:rPr>
              <a:t>In the Cortex-A53 the second issue slot can also issue load-store and FP/NEON</a:t>
            </a:r>
          </a:p>
          <a:p>
            <a:pPr>
              <a:spcAft>
                <a:spcPts val="400"/>
              </a:spcAft>
            </a:pPr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operations.</a:t>
            </a:r>
          </a:p>
          <a:p>
            <a:r>
              <a:rPr lang="hu-HU" sz="1600" smtClean="0">
                <a:solidFill>
                  <a:srgbClr val="000000"/>
                </a:solidFill>
              </a:rPr>
              <a:t>In additon, the branch prediction capabilities of the A53 were also significantly</a:t>
            </a:r>
          </a:p>
          <a:p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improved by including conditional and indirect jump predictors. 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65" y="643746"/>
            <a:ext cx="1603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rgbClr val="FF0000"/>
                </a:solidFill>
              </a:rPr>
              <a:t>Remarks </a:t>
            </a:r>
            <a:r>
              <a:rPr lang="hu-HU" sz="1600" smtClean="0"/>
              <a:t>[75]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737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247" y="634977"/>
            <a:ext cx="7631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Contrasting the </a:t>
            </a:r>
            <a:r>
              <a:rPr lang="en-US" smtClean="0">
                <a:solidFill>
                  <a:srgbClr val="2D2D8A"/>
                </a:solidFill>
              </a:rPr>
              <a:t>Cortex-A53 </a:t>
            </a:r>
            <a:r>
              <a:rPr lang="hu-HU" smtClean="0">
                <a:solidFill>
                  <a:srgbClr val="2D2D8A"/>
                </a:solidFill>
              </a:rPr>
              <a:t>and </a:t>
            </a:r>
            <a:r>
              <a:rPr lang="en-US" smtClean="0">
                <a:solidFill>
                  <a:srgbClr val="2D2D8A"/>
                </a:solidFill>
              </a:rPr>
              <a:t>Cortex-A57</a:t>
            </a:r>
            <a:r>
              <a:rPr lang="hu-HU" smtClean="0">
                <a:solidFill>
                  <a:srgbClr val="2D2D8A"/>
                </a:solidFill>
              </a:rPr>
              <a:t> arithmetic</a:t>
            </a:r>
            <a:r>
              <a:rPr lang="en-US" smtClean="0">
                <a:solidFill>
                  <a:srgbClr val="2D2D8A"/>
                </a:solidFill>
              </a:rPr>
              <a:t> pipeline</a:t>
            </a:r>
            <a:r>
              <a:rPr lang="hu-HU" smtClean="0">
                <a:solidFill>
                  <a:srgbClr val="2D2D8A"/>
                </a:solidFill>
              </a:rPr>
              <a:t>s</a:t>
            </a:r>
          </a:p>
          <a:p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/>
              <a:t>[</a:t>
            </a:r>
            <a:r>
              <a:rPr lang="hu-HU" smtClean="0"/>
              <a:t>Based on 54</a:t>
            </a:r>
            <a:r>
              <a:rPr lang="en-US" smtClean="0"/>
              <a:t>]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44656" r="1286"/>
          <a:stretch/>
        </p:blipFill>
        <p:spPr bwMode="auto">
          <a:xfrm>
            <a:off x="110137" y="3137413"/>
            <a:ext cx="8910990" cy="218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7.3 </a:t>
            </a:r>
            <a:r>
              <a:rPr lang="en-US" smtClean="0"/>
              <a:t>The 64-bit low power Cortex-A53 </a:t>
            </a:r>
            <a:r>
              <a:rPr lang="hu-HU" smtClean="0"/>
              <a:t>(8)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7136" y="5329370"/>
            <a:ext cx="15996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>
                <a:solidFill>
                  <a:srgbClr val="000000"/>
                </a:solidFill>
              </a:rPr>
              <a:t>D: Decode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R: Rename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P: Dispatch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I: Issue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E: Execute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WB: Write Back</a:t>
            </a:r>
            <a:endParaRPr lang="hu-HU" sz="14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8760"/>
            <a:ext cx="9021127" cy="1683153"/>
            <a:chOff x="0" y="1268760"/>
            <a:chExt cx="9021127" cy="168315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6" t="9311" r="1286" b="55022"/>
            <a:stretch/>
          </p:blipFill>
          <p:spPr bwMode="auto">
            <a:xfrm>
              <a:off x="110137" y="1545824"/>
              <a:ext cx="8910990" cy="1406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77" t="10141" r="1286" b="78443"/>
            <a:stretch/>
          </p:blipFill>
          <p:spPr bwMode="auto">
            <a:xfrm>
              <a:off x="4842029" y="1268760"/>
              <a:ext cx="4179097" cy="45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0" t="19273" r="45548" b="68946"/>
            <a:stretch/>
          </p:blipFill>
          <p:spPr bwMode="auto">
            <a:xfrm>
              <a:off x="1781689" y="1575445"/>
              <a:ext cx="3150351" cy="46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0" y="1808820"/>
              <a:ext cx="1781689" cy="6750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" t="20415" r="80137" b="68169"/>
            <a:stretch/>
          </p:blipFill>
          <p:spPr bwMode="auto">
            <a:xfrm>
              <a:off x="71499" y="1804435"/>
              <a:ext cx="1665185" cy="45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356485" y="5679250"/>
            <a:ext cx="5611793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sz="1400" smtClean="0">
                <a:solidFill>
                  <a:srgbClr val="000000"/>
                </a:solidFill>
              </a:rPr>
              <a:t>Note: Branch and Load/Store pipelines not shown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(1x Load/Store pipeline for the Cortex A-53 and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2x Load/Store and 1x Branch pipeline for the Cortex-A-57)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425" y="1081835"/>
            <a:ext cx="877667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Core efficiency: </a:t>
            </a:r>
            <a:r>
              <a:rPr lang="en-US" sz="1600" dirty="0" smtClean="0">
                <a:solidFill>
                  <a:srgbClr val="0070C0"/>
                </a:solidFill>
              </a:rPr>
              <a:t>2.3 </a:t>
            </a:r>
            <a:r>
              <a:rPr lang="en-US" sz="1600" dirty="0">
                <a:solidFill>
                  <a:srgbClr val="0070C0"/>
                </a:solidFill>
              </a:rPr>
              <a:t>DMIPS/MHz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Expected core </a:t>
            </a:r>
            <a:r>
              <a:rPr lang="en-US" sz="1600" dirty="0">
                <a:solidFill>
                  <a:srgbClr val="000000"/>
                </a:solidFill>
              </a:rPr>
              <a:t>frequency </a:t>
            </a:r>
            <a:r>
              <a:rPr lang="en-US" sz="1600" dirty="0" smtClean="0">
                <a:solidFill>
                  <a:srgbClr val="0070C0"/>
                </a:solidFill>
              </a:rPr>
              <a:t>up </a:t>
            </a:r>
            <a:r>
              <a:rPr lang="en-US" sz="1600" dirty="0">
                <a:solidFill>
                  <a:srgbClr val="0070C0"/>
                </a:solidFill>
              </a:rPr>
              <a:t>to </a:t>
            </a:r>
            <a:r>
              <a:rPr lang="en-US" sz="1600" dirty="0" smtClean="0">
                <a:solidFill>
                  <a:srgbClr val="0070C0"/>
                </a:solidFill>
              </a:rPr>
              <a:t>1.5 GHz.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" y="632160"/>
            <a:ext cx="772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Key features of the microarchitecture of the Cortex-A53 core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-3 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7.3 </a:t>
            </a:r>
            <a:r>
              <a:rPr lang="en-US"/>
              <a:t>The 64-bit low power Cortex-A53 </a:t>
            </a:r>
            <a:r>
              <a:rPr lang="hu-HU" smtClean="0"/>
              <a:t>(9)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289" y="629165"/>
            <a:ext cx="395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33399"/>
                </a:solidFill>
              </a:rPr>
              <a:t>Key features of ARM’s basic ISA 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289" y="998730"/>
            <a:ext cx="8981561" cy="117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is a </a:t>
            </a:r>
            <a:r>
              <a:rPr lang="en-US" sz="1600" dirty="0">
                <a:solidFill>
                  <a:srgbClr val="FF0000"/>
                </a:solidFill>
              </a:rPr>
              <a:t>32-bit RISC ISA </a:t>
            </a:r>
            <a:r>
              <a:rPr lang="hu-HU" sz="1600" dirty="0" smtClean="0"/>
              <a:t>capable to process </a:t>
            </a:r>
            <a:r>
              <a:rPr lang="en-US" sz="1600" dirty="0" smtClean="0"/>
              <a:t>b</a:t>
            </a:r>
            <a:r>
              <a:rPr lang="en-US" sz="1600" dirty="0" smtClean="0">
                <a:solidFill>
                  <a:srgbClr val="000000"/>
                </a:solidFill>
              </a:rPr>
              <a:t>asically </a:t>
            </a:r>
            <a:r>
              <a:rPr lang="en-US" sz="1600" dirty="0">
                <a:solidFill>
                  <a:srgbClr val="FF0000"/>
                </a:solidFill>
              </a:rPr>
              <a:t>32-bit </a:t>
            </a:r>
            <a:r>
              <a:rPr lang="en-US" sz="1600" dirty="0" smtClean="0">
                <a:solidFill>
                  <a:srgbClr val="FF0000"/>
                </a:solidFill>
              </a:rPr>
              <a:t>FX </a:t>
            </a:r>
            <a:r>
              <a:rPr lang="hu-HU" sz="1600" dirty="0" smtClean="0">
                <a:solidFill>
                  <a:srgbClr val="FF0000"/>
                </a:solidFill>
              </a:rPr>
              <a:t>or</a:t>
            </a:r>
            <a:r>
              <a:rPr lang="en-US" sz="1600" dirty="0" smtClean="0">
                <a:solidFill>
                  <a:srgbClr val="FF0000"/>
                </a:solidFill>
              </a:rPr>
              <a:t> logical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data.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ISA has </a:t>
            </a:r>
            <a:r>
              <a:rPr lang="en-US" sz="1600" dirty="0">
                <a:solidFill>
                  <a:srgbClr val="0070C0"/>
                </a:solidFill>
              </a:rPr>
              <a:t>16 32-bit registers</a:t>
            </a:r>
            <a:r>
              <a:rPr lang="en-US" sz="1600" dirty="0">
                <a:solidFill>
                  <a:srgbClr val="000000"/>
                </a:solidFill>
              </a:rPr>
              <a:t>, called the </a:t>
            </a:r>
            <a:r>
              <a:rPr lang="en-US" sz="1600" dirty="0">
                <a:solidFill>
                  <a:srgbClr val="FF0000"/>
                </a:solidFill>
              </a:rPr>
              <a:t>core registers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13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out of them are used as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general purpose registers (GPRs)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th</a:t>
            </a:r>
            <a:r>
              <a:rPr lang="hu-HU" sz="1600" dirty="0" smtClean="0">
                <a:solidFill>
                  <a:srgbClr val="0070C0"/>
                </a:solidFill>
              </a:rPr>
              <a:t>e remaining three</a:t>
            </a:r>
          </a:p>
          <a:p>
            <a:pPr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are </a:t>
            </a:r>
            <a:r>
              <a:rPr lang="en-US" sz="1600" dirty="0" smtClean="0">
                <a:solidFill>
                  <a:srgbClr val="0070C0"/>
                </a:solidFill>
              </a:rPr>
              <a:t>dedicated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registers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as shown below.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7075" y="5221363"/>
            <a:ext cx="11304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</a:rPr>
              <a:t>Stack pointer</a:t>
            </a:r>
          </a:p>
          <a:p>
            <a:pPr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</a:rPr>
              <a:t>Link register</a:t>
            </a:r>
          </a:p>
          <a:p>
            <a:pPr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</a:rPr>
              <a:t>PC</a:t>
            </a:r>
          </a:p>
        </p:txBody>
      </p:sp>
      <p:pic>
        <p:nvPicPr>
          <p:cNvPr id="12" name="Picture 3" descr="http://m.eet.com/media/1075285/0310bcfig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7966"/>
          <a:stretch/>
        </p:blipFill>
        <p:spPr bwMode="auto">
          <a:xfrm>
            <a:off x="4076701" y="2523876"/>
            <a:ext cx="1114845" cy="34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510" y="6195791"/>
            <a:ext cx="8807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Figure: The core registers of the ARM ISA (in the ISA versions </a:t>
            </a:r>
            <a:r>
              <a:rPr lang="en-US" sz="1600" smtClean="0">
                <a:solidFill>
                  <a:srgbClr val="000000"/>
                </a:solidFill>
              </a:rPr>
              <a:t>ARMv3-ARMv7</a:t>
            </a:r>
            <a:r>
              <a:rPr lang="en-US" sz="1600">
                <a:solidFill>
                  <a:srgbClr val="000000"/>
                </a:solidFill>
              </a:rPr>
              <a:t>) </a:t>
            </a:r>
            <a:r>
              <a:rPr lang="en-US" sz="1600" smtClean="0">
                <a:solidFill>
                  <a:srgbClr val="000000"/>
                </a:solidFill>
              </a:rPr>
              <a:t>[</a:t>
            </a:r>
            <a:r>
              <a:rPr lang="hu-HU" sz="1600" smtClean="0">
                <a:solidFill>
                  <a:srgbClr val="000000"/>
                </a:solidFill>
              </a:rPr>
              <a:t>63</a:t>
            </a:r>
            <a:r>
              <a:rPr lang="en-US" sz="1600" smtClean="0">
                <a:solidFill>
                  <a:srgbClr val="000000"/>
                </a:solidFill>
              </a:rPr>
              <a:t>]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</a:t>
            </a:r>
            <a:r>
              <a:rPr lang="hu-HU"/>
              <a:t>1 Overview </a:t>
            </a:r>
            <a:r>
              <a:rPr lang="hu-HU" smtClean="0"/>
              <a:t>(2)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7.4</a:t>
            </a:r>
            <a:r>
              <a:rPr lang="en-US" sz="1900" dirty="0" smtClean="0">
                <a:solidFill>
                  <a:srgbClr val="FFFFFF"/>
                </a:solidFill>
              </a:rPr>
              <a:t> The 64-bit </a:t>
            </a:r>
            <a:r>
              <a:rPr lang="hu-HU" sz="1900" dirty="0" smtClean="0">
                <a:solidFill>
                  <a:srgbClr val="FFFFFF"/>
                </a:solidFill>
              </a:rPr>
              <a:t>low power</a:t>
            </a:r>
            <a:r>
              <a:rPr lang="en-US" sz="1900" dirty="0" smtClean="0">
                <a:solidFill>
                  <a:srgbClr val="FFFFFF"/>
                </a:solidFill>
              </a:rPr>
              <a:t> Cortex-A</a:t>
            </a:r>
            <a:r>
              <a:rPr lang="hu-HU" sz="1900" dirty="0" smtClean="0">
                <a:solidFill>
                  <a:srgbClr val="FFFFFF"/>
                </a:solidFill>
              </a:rPr>
              <a:t>35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(6)</a:t>
            </a:r>
            <a:endParaRPr lang="hu-HU"/>
          </a:p>
        </p:txBody>
      </p:sp>
      <p:sp>
        <p:nvSpPr>
          <p:cNvPr id="86" name="TextBox 85"/>
          <p:cNvSpPr txBox="1"/>
          <p:nvPr/>
        </p:nvSpPr>
        <p:spPr>
          <a:xfrm>
            <a:off x="156390" y="602504"/>
            <a:ext cx="67825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chemeClr val="accent6"/>
                </a:solidFill>
              </a:rPr>
              <a:t>7.</a:t>
            </a:r>
            <a:r>
              <a:rPr lang="en-US" dirty="0">
                <a:solidFill>
                  <a:schemeClr val="accent6"/>
                </a:solidFill>
              </a:rPr>
              <a:t>4 The 64-bit </a:t>
            </a:r>
            <a:r>
              <a:rPr lang="hu-HU" dirty="0">
                <a:solidFill>
                  <a:schemeClr val="accent6"/>
                </a:solidFill>
              </a:rPr>
              <a:t>low</a:t>
            </a:r>
            <a:r>
              <a:rPr lang="en-US" dirty="0">
                <a:solidFill>
                  <a:schemeClr val="accent6"/>
                </a:solidFill>
              </a:rPr>
              <a:t> p</a:t>
            </a:r>
            <a:r>
              <a:rPr lang="hu-HU" dirty="0">
                <a:solidFill>
                  <a:schemeClr val="accent6"/>
                </a:solidFill>
              </a:rPr>
              <a:t>ower</a:t>
            </a:r>
            <a:r>
              <a:rPr lang="en-US" dirty="0">
                <a:solidFill>
                  <a:schemeClr val="accent6"/>
                </a:solidFill>
              </a:rPr>
              <a:t> Cortex-A</a:t>
            </a:r>
            <a:r>
              <a:rPr lang="hu-HU" dirty="0">
                <a:solidFill>
                  <a:schemeClr val="accent6"/>
                </a:solidFill>
              </a:rPr>
              <a:t>35- </a:t>
            </a:r>
            <a:r>
              <a:rPr lang="hu-HU" dirty="0" smtClean="0">
                <a:solidFill>
                  <a:schemeClr val="accent6"/>
                </a:solidFill>
              </a:rPr>
              <a:t>1 (Based on [12])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852" y="1140299"/>
            <a:ext cx="9328343" cy="5694121"/>
            <a:chOff x="116505" y="904864"/>
            <a:chExt cx="9328343" cy="5939432"/>
          </a:xfrm>
        </p:grpSpPr>
        <p:sp>
          <p:nvSpPr>
            <p:cNvPr id="6" name="Felfelé nyíl 5"/>
            <p:cNvSpPr/>
            <p:nvPr/>
          </p:nvSpPr>
          <p:spPr>
            <a:xfrm rot="5122871">
              <a:off x="3852301" y="1073327"/>
              <a:ext cx="1944000" cy="8568000"/>
            </a:xfrm>
            <a:custGeom>
              <a:avLst/>
              <a:gdLst>
                <a:gd name="connsiteX0" fmla="*/ 0 w 1663868"/>
                <a:gd name="connsiteY0" fmla="*/ 831934 h 6271200"/>
                <a:gd name="connsiteX1" fmla="*/ 831934 w 1663868"/>
                <a:gd name="connsiteY1" fmla="*/ 0 h 6271200"/>
                <a:gd name="connsiteX2" fmla="*/ 1663868 w 1663868"/>
                <a:gd name="connsiteY2" fmla="*/ 831934 h 6271200"/>
                <a:gd name="connsiteX3" fmla="*/ 1247901 w 1663868"/>
                <a:gd name="connsiteY3" fmla="*/ 831934 h 6271200"/>
                <a:gd name="connsiteX4" fmla="*/ 1247901 w 1663868"/>
                <a:gd name="connsiteY4" fmla="*/ 6271200 h 6271200"/>
                <a:gd name="connsiteX5" fmla="*/ 415967 w 1663868"/>
                <a:gd name="connsiteY5" fmla="*/ 6271200 h 6271200"/>
                <a:gd name="connsiteX6" fmla="*/ 415967 w 1663868"/>
                <a:gd name="connsiteY6" fmla="*/ 831934 h 6271200"/>
                <a:gd name="connsiteX7" fmla="*/ 0 w 1663868"/>
                <a:gd name="connsiteY7" fmla="*/ 831934 h 6271200"/>
                <a:gd name="connsiteX0" fmla="*/ 0 w 1663868"/>
                <a:gd name="connsiteY0" fmla="*/ 1590895 h 7030161"/>
                <a:gd name="connsiteX1" fmla="*/ 764392 w 1663868"/>
                <a:gd name="connsiteY1" fmla="*/ 0 h 7030161"/>
                <a:gd name="connsiteX2" fmla="*/ 1663868 w 1663868"/>
                <a:gd name="connsiteY2" fmla="*/ 1590895 h 7030161"/>
                <a:gd name="connsiteX3" fmla="*/ 1247901 w 1663868"/>
                <a:gd name="connsiteY3" fmla="*/ 1590895 h 7030161"/>
                <a:gd name="connsiteX4" fmla="*/ 1247901 w 1663868"/>
                <a:gd name="connsiteY4" fmla="*/ 7030161 h 7030161"/>
                <a:gd name="connsiteX5" fmla="*/ 415967 w 1663868"/>
                <a:gd name="connsiteY5" fmla="*/ 7030161 h 7030161"/>
                <a:gd name="connsiteX6" fmla="*/ 415967 w 1663868"/>
                <a:gd name="connsiteY6" fmla="*/ 1590895 h 7030161"/>
                <a:gd name="connsiteX7" fmla="*/ 0 w 1663868"/>
                <a:gd name="connsiteY7" fmla="*/ 159089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7393 w 1465294"/>
                <a:gd name="connsiteY6" fmla="*/ 1590895 h 7030161"/>
                <a:gd name="connsiteX7" fmla="*/ 0 w 1465294"/>
                <a:gd name="connsiteY7" fmla="*/ 138982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1557 w 1465294"/>
                <a:gd name="connsiteY6" fmla="*/ 1383089 h 7030161"/>
                <a:gd name="connsiteX7" fmla="*/ 0 w 1465294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49327 w 1282087"/>
                <a:gd name="connsiteY3" fmla="*/ 1590895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37227 w 1282087"/>
                <a:gd name="connsiteY3" fmla="*/ 1382088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275304 h 6915640"/>
                <a:gd name="connsiteX1" fmla="*/ 554225 w 1282087"/>
                <a:gd name="connsiteY1" fmla="*/ 0 h 6915640"/>
                <a:gd name="connsiteX2" fmla="*/ 1282087 w 1282087"/>
                <a:gd name="connsiteY2" fmla="*/ 1253210 h 6915640"/>
                <a:gd name="connsiteX3" fmla="*/ 1037227 w 1282087"/>
                <a:gd name="connsiteY3" fmla="*/ 1267567 h 6915640"/>
                <a:gd name="connsiteX4" fmla="*/ 1049327 w 1282087"/>
                <a:gd name="connsiteY4" fmla="*/ 6915640 h 6915640"/>
                <a:gd name="connsiteX5" fmla="*/ 217393 w 1282087"/>
                <a:gd name="connsiteY5" fmla="*/ 6915640 h 6915640"/>
                <a:gd name="connsiteX6" fmla="*/ 211557 w 1282087"/>
                <a:gd name="connsiteY6" fmla="*/ 1268568 h 6915640"/>
                <a:gd name="connsiteX7" fmla="*/ 0 w 1282087"/>
                <a:gd name="connsiteY7" fmla="*/ 1275304 h 69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087" h="6915640">
                  <a:moveTo>
                    <a:pt x="0" y="1275304"/>
                  </a:moveTo>
                  <a:lnTo>
                    <a:pt x="554225" y="0"/>
                  </a:lnTo>
                  <a:lnTo>
                    <a:pt x="1282087" y="1253210"/>
                  </a:lnTo>
                  <a:lnTo>
                    <a:pt x="1037227" y="1267567"/>
                  </a:lnTo>
                  <a:cubicBezTo>
                    <a:pt x="1041260" y="3150258"/>
                    <a:pt x="1045294" y="5032949"/>
                    <a:pt x="1049327" y="6915640"/>
                  </a:cubicBezTo>
                  <a:lnTo>
                    <a:pt x="217393" y="6915640"/>
                  </a:lnTo>
                  <a:cubicBezTo>
                    <a:pt x="215448" y="5033283"/>
                    <a:pt x="213502" y="3150925"/>
                    <a:pt x="211557" y="1268568"/>
                  </a:cubicBezTo>
                  <a:lnTo>
                    <a:pt x="0" y="12753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1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6505" y="904864"/>
              <a:ext cx="9328343" cy="5939432"/>
              <a:chOff x="-36512" y="170420"/>
              <a:chExt cx="9866473" cy="6606856"/>
            </a:xfrm>
          </p:grpSpPr>
          <p:sp>
            <p:nvSpPr>
              <p:cNvPr id="65" name="Felfelé nyíl 5"/>
              <p:cNvSpPr/>
              <p:nvPr/>
            </p:nvSpPr>
            <p:spPr>
              <a:xfrm rot="3780000">
                <a:off x="4217601" y="-1979701"/>
                <a:ext cx="2162451" cy="9062268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7699 w 1455600"/>
                  <a:gd name="connsiteY6" fmla="*/ 1590895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4180 w 1455600"/>
                  <a:gd name="connsiteY3" fmla="*/ 1389351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4180 w 1253081"/>
                  <a:gd name="connsiteY3" fmla="*/ 1389351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1029 w 1253081"/>
                  <a:gd name="connsiteY3" fmla="*/ 1369410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250526 h 6901041"/>
                  <a:gd name="connsiteX1" fmla="*/ 554192 w 1253081"/>
                  <a:gd name="connsiteY1" fmla="*/ 0 h 6901041"/>
                  <a:gd name="connsiteX2" fmla="*/ 1253081 w 1253081"/>
                  <a:gd name="connsiteY2" fmla="*/ 1246822 h 6901041"/>
                  <a:gd name="connsiteX3" fmla="*/ 1031029 w 1253081"/>
                  <a:gd name="connsiteY3" fmla="*/ 1240290 h 6901041"/>
                  <a:gd name="connsiteX4" fmla="*/ 1039633 w 1253081"/>
                  <a:gd name="connsiteY4" fmla="*/ 6901041 h 6901041"/>
                  <a:gd name="connsiteX5" fmla="*/ 207699 w 1253081"/>
                  <a:gd name="connsiteY5" fmla="*/ 6901041 h 6901041"/>
                  <a:gd name="connsiteX6" fmla="*/ 204316 w 1253081"/>
                  <a:gd name="connsiteY6" fmla="*/ 1247632 h 6901041"/>
                  <a:gd name="connsiteX7" fmla="*/ 0 w 1253081"/>
                  <a:gd name="connsiteY7" fmla="*/ 1250526 h 69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3081" h="6901041">
                    <a:moveTo>
                      <a:pt x="0" y="1250526"/>
                    </a:moveTo>
                    <a:lnTo>
                      <a:pt x="554192" y="0"/>
                    </a:lnTo>
                    <a:lnTo>
                      <a:pt x="1253081" y="1246822"/>
                    </a:lnTo>
                    <a:lnTo>
                      <a:pt x="1031029" y="1240290"/>
                    </a:lnTo>
                    <a:cubicBezTo>
                      <a:pt x="1032847" y="3120560"/>
                      <a:pt x="1037815" y="5020771"/>
                      <a:pt x="1039633" y="6901041"/>
                    </a:cubicBezTo>
                    <a:lnTo>
                      <a:pt x="207699" y="6901041"/>
                    </a:lnTo>
                    <a:cubicBezTo>
                      <a:pt x="206571" y="5016571"/>
                      <a:pt x="205444" y="3132102"/>
                      <a:pt x="204316" y="1247632"/>
                    </a:cubicBezTo>
                    <a:lnTo>
                      <a:pt x="0" y="125052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EFD1">
                      <a:alpha val="10000"/>
                    </a:srgbClr>
                  </a:gs>
                  <a:gs pos="64999">
                    <a:srgbClr val="F0EBD5"/>
                  </a:gs>
                  <a:gs pos="0">
                    <a:srgbClr val="D1C39F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elfelé nyíl 5"/>
              <p:cNvSpPr/>
              <p:nvPr/>
            </p:nvSpPr>
            <p:spPr>
              <a:xfrm rot="4500000">
                <a:off x="3904989" y="-719551"/>
                <a:ext cx="2002269" cy="9138424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7066 w 1434967"/>
                  <a:gd name="connsiteY6" fmla="*/ 1590895 h 7030161"/>
                  <a:gd name="connsiteX7" fmla="*/ 0 w 1434967"/>
                  <a:gd name="connsiteY7" fmla="*/ 140112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9789 w 1434967"/>
                  <a:gd name="connsiteY6" fmla="*/ 1410311 h 7030161"/>
                  <a:gd name="connsiteX7" fmla="*/ 0 w 1434967"/>
                  <a:gd name="connsiteY7" fmla="*/ 1401125 h 7030161"/>
                  <a:gd name="connsiteX0" fmla="*/ 0 w 1447184"/>
                  <a:gd name="connsiteY0" fmla="*/ 1437966 h 7030161"/>
                  <a:gd name="connsiteX1" fmla="*/ 547708 w 1447184"/>
                  <a:gd name="connsiteY1" fmla="*/ 0 h 7030161"/>
                  <a:gd name="connsiteX2" fmla="*/ 1447184 w 1447184"/>
                  <a:gd name="connsiteY2" fmla="*/ 1590895 h 7030161"/>
                  <a:gd name="connsiteX3" fmla="*/ 1031217 w 1447184"/>
                  <a:gd name="connsiteY3" fmla="*/ 1590895 h 7030161"/>
                  <a:gd name="connsiteX4" fmla="*/ 1031217 w 1447184"/>
                  <a:gd name="connsiteY4" fmla="*/ 7030161 h 7030161"/>
                  <a:gd name="connsiteX5" fmla="*/ 199283 w 1447184"/>
                  <a:gd name="connsiteY5" fmla="*/ 7030161 h 7030161"/>
                  <a:gd name="connsiteX6" fmla="*/ 202006 w 1447184"/>
                  <a:gd name="connsiteY6" fmla="*/ 1410311 h 7030161"/>
                  <a:gd name="connsiteX7" fmla="*/ 0 w 1447184"/>
                  <a:gd name="connsiteY7" fmla="*/ 1437966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7249 w 1443216"/>
                  <a:gd name="connsiteY3" fmla="*/ 1590895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9662 w 1443216"/>
                  <a:gd name="connsiteY3" fmla="*/ 1371473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9662 w 1255049"/>
                  <a:gd name="connsiteY3" fmla="*/ 1371473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5693 w 1255049"/>
                  <a:gd name="connsiteY3" fmla="*/ 1396700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38242"/>
                  <a:gd name="connsiteY0" fmla="*/ 1412740 h 7030161"/>
                  <a:gd name="connsiteX1" fmla="*/ 543740 w 1238242"/>
                  <a:gd name="connsiteY1" fmla="*/ 0 h 7030161"/>
                  <a:gd name="connsiteX2" fmla="*/ 1238242 w 1238242"/>
                  <a:gd name="connsiteY2" fmla="*/ 1383653 h 7030161"/>
                  <a:gd name="connsiteX3" fmla="*/ 1025693 w 1238242"/>
                  <a:gd name="connsiteY3" fmla="*/ 1396700 h 7030161"/>
                  <a:gd name="connsiteX4" fmla="*/ 1027249 w 1238242"/>
                  <a:gd name="connsiteY4" fmla="*/ 7030161 h 7030161"/>
                  <a:gd name="connsiteX5" fmla="*/ 195315 w 1238242"/>
                  <a:gd name="connsiteY5" fmla="*/ 7030161 h 7030161"/>
                  <a:gd name="connsiteX6" fmla="*/ 198038 w 1238242"/>
                  <a:gd name="connsiteY6" fmla="*/ 1410311 h 7030161"/>
                  <a:gd name="connsiteX7" fmla="*/ 0 w 1238242"/>
                  <a:gd name="connsiteY7" fmla="*/ 1412740 h 7030161"/>
                  <a:gd name="connsiteX0" fmla="*/ 0 w 1238242"/>
                  <a:gd name="connsiteY0" fmla="*/ 1278300 h 6895721"/>
                  <a:gd name="connsiteX1" fmla="*/ 535434 w 1238242"/>
                  <a:gd name="connsiteY1" fmla="*/ 0 h 6895721"/>
                  <a:gd name="connsiteX2" fmla="*/ 1238242 w 1238242"/>
                  <a:gd name="connsiteY2" fmla="*/ 1249213 h 6895721"/>
                  <a:gd name="connsiteX3" fmla="*/ 1025693 w 1238242"/>
                  <a:gd name="connsiteY3" fmla="*/ 1262260 h 6895721"/>
                  <a:gd name="connsiteX4" fmla="*/ 1027249 w 1238242"/>
                  <a:gd name="connsiteY4" fmla="*/ 6895721 h 6895721"/>
                  <a:gd name="connsiteX5" fmla="*/ 195315 w 1238242"/>
                  <a:gd name="connsiteY5" fmla="*/ 6895721 h 6895721"/>
                  <a:gd name="connsiteX6" fmla="*/ 198038 w 1238242"/>
                  <a:gd name="connsiteY6" fmla="*/ 1275871 h 6895721"/>
                  <a:gd name="connsiteX7" fmla="*/ 0 w 1238242"/>
                  <a:gd name="connsiteY7" fmla="*/ 1278300 h 689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42" h="6895721">
                    <a:moveTo>
                      <a:pt x="0" y="1278300"/>
                    </a:moveTo>
                    <a:lnTo>
                      <a:pt x="535434" y="0"/>
                    </a:lnTo>
                    <a:lnTo>
                      <a:pt x="1238242" y="1249213"/>
                    </a:lnTo>
                    <a:lnTo>
                      <a:pt x="1025693" y="1262260"/>
                    </a:lnTo>
                    <a:cubicBezTo>
                      <a:pt x="1024889" y="3148489"/>
                      <a:pt x="1028053" y="5009492"/>
                      <a:pt x="1027249" y="6895721"/>
                    </a:cubicBezTo>
                    <a:lnTo>
                      <a:pt x="195315" y="6895721"/>
                    </a:lnTo>
                    <a:cubicBezTo>
                      <a:pt x="196223" y="5022438"/>
                      <a:pt x="197130" y="3149154"/>
                      <a:pt x="198038" y="1275871"/>
                    </a:cubicBezTo>
                    <a:lnTo>
                      <a:pt x="0" y="12783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alpha val="10000"/>
                    </a:srgbClr>
                  </a:gs>
                  <a:gs pos="16000">
                    <a:srgbClr val="E6E6E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36512" y="170420"/>
                <a:ext cx="9437167" cy="6606856"/>
                <a:chOff x="-36512" y="170420"/>
                <a:chExt cx="9437167" cy="6606856"/>
              </a:xfrm>
            </p:grpSpPr>
            <p:sp>
              <p:nvSpPr>
                <p:cNvPr id="12" name="Téglalap 11"/>
                <p:cNvSpPr/>
                <p:nvPr/>
              </p:nvSpPr>
              <p:spPr>
                <a:xfrm>
                  <a:off x="312739" y="5987576"/>
                  <a:ext cx="3909669" cy="789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3" name="Egyenes összekötő nyíllal 2"/>
                <p:cNvCxnSpPr/>
                <p:nvPr/>
              </p:nvCxnSpPr>
              <p:spPr>
                <a:xfrm flipV="1">
                  <a:off x="224154" y="6354404"/>
                  <a:ext cx="9176501" cy="39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Egyenes összekötő 4"/>
                <p:cNvCxnSpPr/>
                <p:nvPr/>
              </p:nvCxnSpPr>
              <p:spPr>
                <a:xfrm>
                  <a:off x="4215703" y="62821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1615378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5946078" y="6286936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1" name="Szövegdoboz 16"/>
                <p:cNvSpPr txBox="1">
                  <a:spLocks noChangeArrowheads="1"/>
                </p:cNvSpPr>
                <p:nvPr/>
              </p:nvSpPr>
              <p:spPr bwMode="auto">
                <a:xfrm>
                  <a:off x="6123087" y="643139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2012</a:t>
                  </a:r>
                </a:p>
              </p:txBody>
            </p:sp>
            <p:sp>
              <p:nvSpPr>
                <p:cNvPr id="2062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6973987" y="643774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2013</a:t>
                  </a:r>
                </a:p>
              </p:txBody>
            </p:sp>
            <p:sp>
              <p:nvSpPr>
                <p:cNvPr id="2063" name="Szövegdoboz 36"/>
                <p:cNvSpPr txBox="1">
                  <a:spLocks noChangeArrowheads="1"/>
                </p:cNvSpPr>
                <p:nvPr/>
              </p:nvSpPr>
              <p:spPr bwMode="auto">
                <a:xfrm rot="21304925">
                  <a:off x="3796520" y="509926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10/2009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40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72" name="Szövegdoboz 1"/>
                <p:cNvSpPr txBox="1">
                  <a:spLocks noChangeArrowheads="1"/>
                </p:cNvSpPr>
                <p:nvPr/>
              </p:nvSpPr>
              <p:spPr bwMode="auto">
                <a:xfrm rot="-1740000">
                  <a:off x="1808786" y="3108899"/>
                  <a:ext cx="22885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DAB99E"/>
                      </a:solidFill>
                    </a:rPr>
                    <a:t>High</a:t>
                  </a:r>
                  <a:r>
                    <a:rPr lang="hu-HU" altLang="en-US" sz="2200" b="1" smtClean="0">
                      <a:solidFill>
                        <a:srgbClr val="DAB99E"/>
                      </a:solidFill>
                    </a:rPr>
                    <a:t> Performance</a:t>
                  </a:r>
                  <a:endParaRPr lang="hu-HU" altLang="en-US" sz="2200" b="1">
                    <a:solidFill>
                      <a:srgbClr val="DAB99E"/>
                    </a:solidFill>
                  </a:endParaRPr>
                </a:p>
              </p:txBody>
            </p:sp>
            <p:sp>
              <p:nvSpPr>
                <p:cNvPr id="2073" name="Szövegdoboz 21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984123" y="3590803"/>
                  <a:ext cx="1606658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>
                      <a:solidFill>
                        <a:srgbClr val="C1BFC1"/>
                      </a:solidFill>
                    </a:rPr>
                    <a:t>Mainstream</a:t>
                  </a:r>
                  <a:endParaRPr lang="hu-HU" altLang="en-US" sz="2200" b="1">
                    <a:solidFill>
                      <a:srgbClr val="C1BFC1"/>
                    </a:solidFill>
                  </a:endParaRPr>
                </a:p>
              </p:txBody>
            </p:sp>
            <p:sp>
              <p:nvSpPr>
                <p:cNvPr id="2074" name="Szövegdoboz 22"/>
                <p:cNvSpPr txBox="1">
                  <a:spLocks noChangeArrowheads="1"/>
                </p:cNvSpPr>
                <p:nvPr/>
              </p:nvSpPr>
              <p:spPr bwMode="auto">
                <a:xfrm rot="21211562">
                  <a:off x="1945370" y="5281093"/>
                  <a:ext cx="1724026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dirty="0" smtClean="0">
                      <a:solidFill>
                        <a:srgbClr val="9AB5E4"/>
                      </a:solidFill>
                    </a:rPr>
                    <a:t>Low power</a:t>
                  </a:r>
                  <a:endParaRPr lang="hu-HU" altLang="en-US" sz="2000" b="1" dirty="0">
                    <a:solidFill>
                      <a:srgbClr val="9AB5E4"/>
                    </a:solidFill>
                  </a:endParaRPr>
                </a:p>
              </p:txBody>
            </p:sp>
            <p:sp>
              <p:nvSpPr>
                <p:cNvPr id="4" name="Lekerekített téglalap 3"/>
                <p:cNvSpPr/>
                <p:nvPr/>
              </p:nvSpPr>
              <p:spPr>
                <a:xfrm>
                  <a:off x="4694918" y="2870326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Lekerekített téglalap 24"/>
                <p:cNvSpPr/>
                <p:nvPr/>
              </p:nvSpPr>
              <p:spPr>
                <a:xfrm>
                  <a:off x="2306288" y="400840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Lekerekített téglalap 25"/>
                <p:cNvSpPr/>
                <p:nvPr/>
              </p:nvSpPr>
              <p:spPr>
                <a:xfrm>
                  <a:off x="432094" y="453069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3954928" y="485862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707173" y="4666151"/>
                  <a:ext cx="180000" cy="179999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Lekerekített téglalap 28"/>
                <p:cNvSpPr/>
                <p:nvPr/>
              </p:nvSpPr>
              <p:spPr>
                <a:xfrm>
                  <a:off x="6481496" y="202486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Lekerekített téglalap 29"/>
                <p:cNvSpPr/>
                <p:nvPr/>
              </p:nvSpPr>
              <p:spPr>
                <a:xfrm>
                  <a:off x="6985552" y="3571760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Lekerekített téglalap 30"/>
                <p:cNvSpPr/>
                <p:nvPr/>
              </p:nvSpPr>
              <p:spPr>
                <a:xfrm>
                  <a:off x="6553504" y="425836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" name="Egyenes összekötő nyíllal 8"/>
                <p:cNvCxnSpPr/>
                <p:nvPr/>
              </p:nvCxnSpPr>
              <p:spPr>
                <a:xfrm flipV="1">
                  <a:off x="247956" y="170421"/>
                  <a:ext cx="6044" cy="62562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églalap 10"/>
                <p:cNvSpPr/>
                <p:nvPr/>
              </p:nvSpPr>
              <p:spPr>
                <a:xfrm>
                  <a:off x="534550" y="835494"/>
                  <a:ext cx="1698625" cy="400312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50000"/>
                        <a:satMod val="300000"/>
                        <a:alpha val="34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ekerekített téglalap 37"/>
                <p:cNvSpPr/>
                <p:nvPr/>
              </p:nvSpPr>
              <p:spPr>
                <a:xfrm>
                  <a:off x="743557" y="929565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9" name="Szövegdoboz 40"/>
                <p:cNvSpPr txBox="1">
                  <a:spLocks noChangeArrowheads="1"/>
                </p:cNvSpPr>
                <p:nvPr/>
              </p:nvSpPr>
              <p:spPr bwMode="auto">
                <a:xfrm>
                  <a:off x="954802" y="863420"/>
                  <a:ext cx="1042989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200" dirty="0">
                      <a:solidFill>
                        <a:srgbClr val="000000"/>
                      </a:solidFill>
                      <a:latin typeface="Verdana" pitchFamily="34" charset="0"/>
                    </a:rPr>
                    <a:t>Announced</a:t>
                  </a:r>
                  <a:endParaRPr lang="hu-HU" altLang="hu-HU" sz="12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42" name="Egyenes összekötő 41"/>
                <p:cNvCxnSpPr/>
                <p:nvPr/>
              </p:nvCxnSpPr>
              <p:spPr>
                <a:xfrm rot="5400000">
                  <a:off x="240507" y="5421397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rot="5400000">
                  <a:off x="257969" y="453597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gyenes összekötő 43"/>
                <p:cNvCxnSpPr/>
                <p:nvPr/>
              </p:nvCxnSpPr>
              <p:spPr>
                <a:xfrm rot="5400000">
                  <a:off x="251619" y="3667112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 rot="5400000">
                  <a:off x="257969" y="276504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 rot="5400000">
                  <a:off x="257969" y="1948445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Szövegdoboz 46"/>
                <p:cNvSpPr txBox="1"/>
                <p:nvPr/>
              </p:nvSpPr>
              <p:spPr>
                <a:xfrm>
                  <a:off x="-36512" y="5374567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-36512" y="4476439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9" name="Szövegdoboz 48"/>
                <p:cNvSpPr txBox="1"/>
                <p:nvPr/>
              </p:nvSpPr>
              <p:spPr>
                <a:xfrm>
                  <a:off x="-36512" y="3612343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</a:t>
                  </a:r>
                </a:p>
              </p:txBody>
            </p:sp>
            <p:sp>
              <p:nvSpPr>
                <p:cNvPr id="50" name="Szövegdoboz 49"/>
                <p:cNvSpPr txBox="1"/>
                <p:nvPr/>
              </p:nvSpPr>
              <p:spPr>
                <a:xfrm>
                  <a:off x="-36512" y="271027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-36512" y="188415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</a:p>
              </p:txBody>
            </p:sp>
            <p:cxnSp>
              <p:nvCxnSpPr>
                <p:cNvPr id="55" name="Egyenes összekötő 54"/>
                <p:cNvCxnSpPr/>
                <p:nvPr/>
              </p:nvCxnSpPr>
              <p:spPr>
                <a:xfrm>
                  <a:off x="5080891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33505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>
                  <a:off x="67922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4758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7613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9" name="Szövegdoboz 60"/>
                <p:cNvSpPr txBox="1">
                  <a:spLocks noChangeArrowheads="1"/>
                </p:cNvSpPr>
                <p:nvPr/>
              </p:nvSpPr>
              <p:spPr bwMode="auto">
                <a:xfrm>
                  <a:off x="952599" y="6436161"/>
                  <a:ext cx="512763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2006</a:t>
                  </a:r>
                </a:p>
              </p:txBody>
            </p:sp>
            <p:sp>
              <p:nvSpPr>
                <p:cNvPr id="2130" name="Szövegdoboz 61"/>
                <p:cNvSpPr txBox="1">
                  <a:spLocks noChangeArrowheads="1"/>
                </p:cNvSpPr>
                <p:nvPr/>
              </p:nvSpPr>
              <p:spPr bwMode="auto">
                <a:xfrm>
                  <a:off x="1805087" y="6437748"/>
                  <a:ext cx="51276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2007</a:t>
                  </a:r>
                </a:p>
              </p:txBody>
            </p:sp>
            <p:sp>
              <p:nvSpPr>
                <p:cNvPr id="2131" name="Szövegdoboz 62"/>
                <p:cNvSpPr txBox="1">
                  <a:spLocks noChangeArrowheads="1"/>
                </p:cNvSpPr>
                <p:nvPr/>
              </p:nvSpPr>
              <p:spPr bwMode="auto">
                <a:xfrm>
                  <a:off x="2673449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2008</a:t>
                  </a:r>
                </a:p>
              </p:txBody>
            </p:sp>
            <p:sp>
              <p:nvSpPr>
                <p:cNvPr id="2132" name="Szövegdoboz 65"/>
                <p:cNvSpPr txBox="1">
                  <a:spLocks noChangeArrowheads="1"/>
                </p:cNvSpPr>
                <p:nvPr/>
              </p:nvSpPr>
              <p:spPr bwMode="auto">
                <a:xfrm>
                  <a:off x="3535462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2009</a:t>
                  </a:r>
                </a:p>
              </p:txBody>
            </p:sp>
            <p:sp>
              <p:nvSpPr>
                <p:cNvPr id="2133" name="Szövegdoboz 66"/>
                <p:cNvSpPr txBox="1">
                  <a:spLocks noChangeArrowheads="1"/>
                </p:cNvSpPr>
                <p:nvPr/>
              </p:nvSpPr>
              <p:spPr bwMode="auto">
                <a:xfrm>
                  <a:off x="4402237" y="6432986"/>
                  <a:ext cx="512762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2010</a:t>
                  </a:r>
                </a:p>
              </p:txBody>
            </p:sp>
            <p:sp>
              <p:nvSpPr>
                <p:cNvPr id="2134" name="Szövegdoboz 67"/>
                <p:cNvSpPr txBox="1">
                  <a:spLocks noChangeArrowheads="1"/>
                </p:cNvSpPr>
                <p:nvPr/>
              </p:nvSpPr>
              <p:spPr bwMode="auto">
                <a:xfrm>
                  <a:off x="5264249" y="6431398"/>
                  <a:ext cx="51276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2011</a:t>
                  </a:r>
                </a:p>
              </p:txBody>
            </p:sp>
            <p:sp>
              <p:nvSpPr>
                <p:cNvPr id="73" name="Szövegdoboz 36"/>
                <p:cNvSpPr txBox="1">
                  <a:spLocks noChangeArrowheads="1"/>
                </p:cNvSpPr>
                <p:nvPr/>
              </p:nvSpPr>
              <p:spPr bwMode="auto">
                <a:xfrm rot="21245418">
                  <a:off x="5421214" y="4903719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28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4" name="Szövegdoboz 36"/>
                <p:cNvSpPr txBox="1">
                  <a:spLocks noChangeArrowheads="1"/>
                </p:cNvSpPr>
                <p:nvPr/>
              </p:nvSpPr>
              <p:spPr bwMode="auto">
                <a:xfrm rot="21254747">
                  <a:off x="6411278" y="4446970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5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26655" y="4221799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10/2005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65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7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2695187" y="375787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10/2007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40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8" name="Szövegdoboz 36"/>
                <p:cNvSpPr txBox="1">
                  <a:spLocks noChangeArrowheads="1"/>
                </p:cNvSpPr>
                <p:nvPr/>
              </p:nvSpPr>
              <p:spPr bwMode="auto">
                <a:xfrm rot="-1680000">
                  <a:off x="4088071" y="2230696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9/2010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32/28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9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5826706" y="1322611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23508" y="2868652"/>
                  <a:ext cx="1002197" cy="846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>
                      <a:solidFill>
                        <a:srgbClr val="000000"/>
                      </a:solidFill>
                      <a:latin typeface="Verdana" pitchFamily="34" charset="0"/>
                    </a:rPr>
                    <a:t>6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7820229" y="6437516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68" name="Egyenes összekötő 56"/>
                <p:cNvCxnSpPr/>
                <p:nvPr/>
              </p:nvCxnSpPr>
              <p:spPr>
                <a:xfrm>
                  <a:off x="7638458" y="6294641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Lekerekített téglalap 68"/>
                <p:cNvSpPr/>
                <p:nvPr/>
              </p:nvSpPr>
              <p:spPr>
                <a:xfrm>
                  <a:off x="7600152" y="328372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7203366" y="253878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Cortex-A17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ARMv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endParaRPr lang="en-US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72" name="Egyenes összekötő 71"/>
                <p:cNvCxnSpPr/>
                <p:nvPr/>
              </p:nvCxnSpPr>
              <p:spPr>
                <a:xfrm rot="5400000">
                  <a:off x="259105" y="1051309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 rot="5400000">
                  <a:off x="259105" y="234714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Szövegdoboz 81"/>
                <p:cNvSpPr txBox="1"/>
                <p:nvPr/>
              </p:nvSpPr>
              <p:spPr>
                <a:xfrm>
                  <a:off x="-27692" y="996540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</a:t>
                  </a:r>
                  <a:endParaRPr lang="hu-HU" sz="105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3" name="Szövegdoboz 82"/>
                <p:cNvSpPr txBox="1"/>
                <p:nvPr/>
              </p:nvSpPr>
              <p:spPr>
                <a:xfrm>
                  <a:off x="-27692" y="170420"/>
                  <a:ext cx="269626" cy="253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85" name="Szövegdoboz 84"/>
                <p:cNvSpPr txBox="1"/>
                <p:nvPr/>
              </p:nvSpPr>
              <p:spPr>
                <a:xfrm>
                  <a:off x="364427" y="173540"/>
                  <a:ext cx="1034580" cy="2946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dirty="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DMIPS/MHz</a:t>
                  </a:r>
                  <a:endParaRPr lang="hu-HU" sz="10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7" name="Egyenes összekötő 86"/>
                <p:cNvCxnSpPr/>
                <p:nvPr/>
              </p:nvCxnSpPr>
              <p:spPr>
                <a:xfrm>
                  <a:off x="7640820" y="6294184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8615880" y="6436827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2015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89" name="Egyenes összekötő 56"/>
                <p:cNvCxnSpPr/>
                <p:nvPr/>
              </p:nvCxnSpPr>
              <p:spPr>
                <a:xfrm>
                  <a:off x="8487062" y="6293952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Lekerekített téglalap 70"/>
                <p:cNvSpPr/>
                <p:nvPr/>
              </p:nvSpPr>
              <p:spPr>
                <a:xfrm>
                  <a:off x="8352440" y="476672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7410882" y="58283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  <a:endParaRPr lang="en-US" altLang="hu-HU" sz="9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en-US" altLang="hu-HU" sz="1000" b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  <a:endParaRPr lang="hu-HU" altLang="hu-HU" sz="10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81" name="Egyenes összekötő 56"/>
            <p:cNvCxnSpPr/>
            <p:nvPr/>
          </p:nvCxnSpPr>
          <p:spPr>
            <a:xfrm>
              <a:off x="8879033" y="6339811"/>
              <a:ext cx="0" cy="128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ekerekített téglalap 30"/>
            <p:cNvSpPr/>
            <p:nvPr/>
          </p:nvSpPr>
          <p:spPr>
            <a:xfrm>
              <a:off x="8726961" y="4784778"/>
              <a:ext cx="170183" cy="15987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1" name="Szövegdoboz 36"/>
            <p:cNvSpPr txBox="1">
              <a:spLocks noChangeArrowheads="1"/>
            </p:cNvSpPr>
            <p:nvPr/>
          </p:nvSpPr>
          <p:spPr bwMode="auto">
            <a:xfrm rot="21370853">
              <a:off x="7615595" y="4643832"/>
              <a:ext cx="100219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11</a:t>
              </a:r>
              <a:r>
                <a:rPr lang="en-US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/201</a:t>
              </a: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altLang="hu-HU" sz="9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000" b="1" dirty="0" smtClean="0">
                  <a:solidFill>
                    <a:srgbClr val="000000"/>
                  </a:solidFill>
                  <a:latin typeface="Verdana" pitchFamily="34" charset="0"/>
                </a:rPr>
                <a:t>Cortex-A35</a:t>
              </a:r>
              <a:endParaRPr lang="en-US" altLang="hu-HU" sz="1000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ARMv8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r>
                <a:rPr lang="hu-HU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8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nm</a:t>
              </a:r>
              <a:endParaRPr lang="hu-HU" altLang="hu-HU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 bwMode="auto">
          <a:xfrm rot="21226082">
            <a:off x="7312453" y="4606457"/>
            <a:ext cx="1663851" cy="92886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/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hu-HU" dirty="0" smtClean="0"/>
              <a:t>7.</a:t>
            </a:r>
            <a:r>
              <a:rPr lang="en-US" dirty="0" smtClean="0"/>
              <a:t>4 </a:t>
            </a:r>
            <a:r>
              <a:rPr lang="en-US" dirty="0"/>
              <a:t>The 64-bit </a:t>
            </a:r>
            <a:r>
              <a:rPr lang="hu-HU" dirty="0" smtClean="0"/>
              <a:t>low power</a:t>
            </a:r>
            <a:r>
              <a:rPr lang="en-US" dirty="0" smtClean="0"/>
              <a:t> Cortex-A</a:t>
            </a:r>
            <a:r>
              <a:rPr lang="hu-HU" dirty="0" smtClean="0"/>
              <a:t>35 (2)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204788" y="984736"/>
            <a:ext cx="8382038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Announced in </a:t>
            </a:r>
            <a:r>
              <a:rPr lang="hu-HU" sz="1600" dirty="0" smtClean="0">
                <a:solidFill>
                  <a:schemeClr val="accent6"/>
                </a:solidFill>
              </a:rPr>
              <a:t>11/2015</a:t>
            </a:r>
            <a:r>
              <a:rPr lang="hu-HU" sz="1600" dirty="0" smtClean="0"/>
              <a:t>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Devices expected by the end of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is targeting a wide range of application processors </a:t>
            </a:r>
            <a:r>
              <a:rPr lang="hu-HU" sz="1600" dirty="0" smtClean="0">
                <a:solidFill>
                  <a:srgbClr val="0070C0"/>
                </a:solidFill>
              </a:rPr>
              <a:t>from mobile to deeply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embedded.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is ARM's </a:t>
            </a:r>
            <a:r>
              <a:rPr lang="hu-HU" sz="1600" dirty="0" smtClean="0">
                <a:solidFill>
                  <a:srgbClr val="FF0000"/>
                </a:solidFill>
              </a:rPr>
              <a:t>most efficient application processor</a:t>
            </a:r>
            <a:r>
              <a:rPr lang="hu-HU" sz="1600" dirty="0" smtClean="0"/>
              <a:t>, as comparisons with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Cortex-A7 and A53 demonstrate at the same feature size (28 nm), as seen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in the next Figure.</a:t>
            </a:r>
            <a:endParaRPr lang="hu-H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88633" y="631141"/>
            <a:ext cx="452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en-US" dirty="0">
                <a:solidFill>
                  <a:schemeClr val="accent6"/>
                </a:solidFill>
              </a:rPr>
              <a:t>64-bit </a:t>
            </a:r>
            <a:r>
              <a:rPr lang="hu-HU" dirty="0" smtClean="0">
                <a:solidFill>
                  <a:schemeClr val="accent6"/>
                </a:solidFill>
              </a:rPr>
              <a:t>low</a:t>
            </a:r>
            <a:r>
              <a:rPr lang="en-US" dirty="0" smtClean="0">
                <a:solidFill>
                  <a:schemeClr val="accent6"/>
                </a:solidFill>
              </a:rPr>
              <a:t> p</a:t>
            </a:r>
            <a:r>
              <a:rPr lang="hu-HU" dirty="0" smtClean="0">
                <a:solidFill>
                  <a:schemeClr val="accent6"/>
                </a:solidFill>
              </a:rPr>
              <a:t>ower</a:t>
            </a:r>
            <a:r>
              <a:rPr lang="en-US" dirty="0" smtClean="0">
                <a:solidFill>
                  <a:schemeClr val="accent6"/>
                </a:solidFill>
              </a:rPr>
              <a:t> Cortex-A</a:t>
            </a:r>
            <a:r>
              <a:rPr lang="hu-HU" dirty="0" smtClean="0">
                <a:solidFill>
                  <a:schemeClr val="accent6"/>
                </a:solidFill>
              </a:rPr>
              <a:t>35- 2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r>
              <a:rPr lang="en-US" dirty="0"/>
              <a:t>4 The 64-bit </a:t>
            </a:r>
            <a:r>
              <a:rPr lang="hu-HU" dirty="0"/>
              <a:t>low power</a:t>
            </a:r>
            <a:r>
              <a:rPr lang="en-US" dirty="0"/>
              <a:t> Cortex-A</a:t>
            </a:r>
            <a:r>
              <a:rPr lang="hu-HU" dirty="0"/>
              <a:t>35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235" y="616974"/>
            <a:ext cx="779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Efficiency of the 28 nm Cortex-A35 vs. the 28 nm Cortex-A7 [77]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1570" y="1133745"/>
            <a:ext cx="7830870" cy="4130966"/>
            <a:chOff x="701570" y="1268760"/>
            <a:chExt cx="7830870" cy="4130966"/>
          </a:xfrm>
        </p:grpSpPr>
        <p:pic>
          <p:nvPicPr>
            <p:cNvPr id="11266" name="Picture 2" descr="http://images.anandtech.com/doci/9769/a7-a35-comp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" t="16722" r="7793"/>
            <a:stretch/>
          </p:blipFill>
          <p:spPr bwMode="auto">
            <a:xfrm>
              <a:off x="701570" y="1268760"/>
              <a:ext cx="7650850" cy="4130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 bwMode="auto">
            <a:xfrm>
              <a:off x="8082390" y="4824413"/>
              <a:ext cx="450050" cy="44979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3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r>
              <a:rPr lang="en-US" dirty="0"/>
              <a:t>4 The 64-bit </a:t>
            </a:r>
            <a:r>
              <a:rPr lang="hu-HU" dirty="0"/>
              <a:t>low power</a:t>
            </a:r>
            <a:r>
              <a:rPr lang="en-US" dirty="0"/>
              <a:t> Cortex-A</a:t>
            </a:r>
            <a:r>
              <a:rPr lang="hu-HU" dirty="0"/>
              <a:t>35 </a:t>
            </a:r>
            <a:r>
              <a:rPr lang="hu-HU" dirty="0" smtClean="0"/>
              <a:t>(4)</a:t>
            </a:r>
            <a:endParaRPr lang="en-US" dirty="0"/>
          </a:p>
        </p:txBody>
      </p:sp>
      <p:pic>
        <p:nvPicPr>
          <p:cNvPr id="9218" name="Picture 2" descr="http://images.anandtech.com/doci/9769/a53-com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11339" r="8713" b="-1607"/>
          <a:stretch/>
        </p:blipFill>
        <p:spPr bwMode="auto">
          <a:xfrm>
            <a:off x="1151815" y="1358770"/>
            <a:ext cx="7020585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235" y="616974"/>
            <a:ext cx="794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Efficiency of the 28 nm Cortex-A35 vs. the 28 nm Cortex-A53 [77]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r>
              <a:rPr lang="en-US" dirty="0"/>
              <a:t>4 The 64-bit </a:t>
            </a:r>
            <a:r>
              <a:rPr lang="hu-HU" dirty="0"/>
              <a:t>low power</a:t>
            </a:r>
            <a:r>
              <a:rPr lang="en-US" dirty="0"/>
              <a:t> Cortex-A</a:t>
            </a:r>
            <a:r>
              <a:rPr lang="hu-HU" dirty="0"/>
              <a:t>35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633" y="631141"/>
            <a:ext cx="539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en-US" dirty="0">
                <a:solidFill>
                  <a:schemeClr val="accent6"/>
                </a:solidFill>
              </a:rPr>
              <a:t>64-bit high performance </a:t>
            </a:r>
            <a:r>
              <a:rPr lang="en-US" dirty="0" smtClean="0">
                <a:solidFill>
                  <a:schemeClr val="accent6"/>
                </a:solidFill>
              </a:rPr>
              <a:t>Cortex-A</a:t>
            </a:r>
            <a:r>
              <a:rPr lang="hu-HU" dirty="0" smtClean="0">
                <a:solidFill>
                  <a:schemeClr val="accent6"/>
                </a:solidFill>
              </a:rPr>
              <a:t>35- 2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683" y="1042272"/>
            <a:ext cx="8692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is a widely configurable application processor ranging </a:t>
            </a:r>
            <a:r>
              <a:rPr lang="hu-HU" sz="1600" dirty="0"/>
              <a:t>from mobiles to </a:t>
            </a:r>
            <a:r>
              <a:rPr lang="hu-HU" sz="1600" dirty="0" smtClean="0"/>
              <a:t>deeply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embedded, as indicated below.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860890" y="5156997"/>
            <a:ext cx="5626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Configuration options of the Cortex-A35 [77]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2146" y="5652052"/>
            <a:ext cx="8596328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Target consumption is below 125 mW.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On 28 nm </a:t>
            </a:r>
            <a:r>
              <a:rPr lang="hu-HU" sz="1600" dirty="0" smtClean="0"/>
              <a:t>technology it achieves </a:t>
            </a:r>
            <a:r>
              <a:rPr lang="hu-HU" sz="1600" dirty="0" smtClean="0">
                <a:solidFill>
                  <a:srgbClr val="0070C0"/>
                </a:solidFill>
              </a:rPr>
              <a:t>1 GHz by 90 mW</a:t>
            </a:r>
            <a:r>
              <a:rPr lang="hu-HU" sz="1600" dirty="0" smtClean="0"/>
              <a:t>, for plannes smaller feature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size of 14/16 nm ARM expect less consumption.</a:t>
            </a:r>
            <a:endParaRPr lang="en-US" sz="1600" dirty="0"/>
          </a:p>
        </p:txBody>
      </p:sp>
      <p:pic>
        <p:nvPicPr>
          <p:cNvPr id="9" name="Picture 2" descr="http://images.anandtech.com/doci/9769/conf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18225" r="4075" b="17146"/>
          <a:stretch/>
        </p:blipFill>
        <p:spPr bwMode="auto">
          <a:xfrm>
            <a:off x="566555" y="1840734"/>
            <a:ext cx="7920880" cy="3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r>
              <a:rPr lang="en-US" dirty="0"/>
              <a:t>4 The 64-bit </a:t>
            </a:r>
            <a:r>
              <a:rPr lang="hu-HU" dirty="0"/>
              <a:t>low power</a:t>
            </a:r>
            <a:r>
              <a:rPr lang="en-US" dirty="0"/>
              <a:t> Cortex-A</a:t>
            </a:r>
            <a:r>
              <a:rPr lang="hu-HU" dirty="0"/>
              <a:t>35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236" y="631491"/>
            <a:ext cx="433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Microarchitecture of the Cortex-A35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483" y="998730"/>
            <a:ext cx="8792022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It can have </a:t>
            </a:r>
            <a:r>
              <a:rPr lang="hu-HU" sz="1600" dirty="0" smtClean="0">
                <a:solidFill>
                  <a:srgbClr val="0070C0"/>
                </a:solidFill>
              </a:rPr>
              <a:t>one to quad cores</a:t>
            </a:r>
            <a:r>
              <a:rPr lang="hu-HU" sz="1600" dirty="0" smtClean="0"/>
              <a:t>, as discussed before.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Cortex-A35 cores have </a:t>
            </a:r>
            <a:r>
              <a:rPr lang="hu-HU" sz="1600" dirty="0" smtClean="0">
                <a:solidFill>
                  <a:srgbClr val="0070C0"/>
                </a:solidFill>
              </a:rPr>
              <a:t>in-order, 8-stage FX pipelines with limited dual-issue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capability.</a:t>
            </a:r>
          </a:p>
        </p:txBody>
      </p:sp>
      <p:pic>
        <p:nvPicPr>
          <p:cNvPr id="6" name="Picture 2" descr="A35-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14217" b="10590"/>
          <a:stretch/>
        </p:blipFill>
        <p:spPr bwMode="auto">
          <a:xfrm>
            <a:off x="476545" y="2303875"/>
            <a:ext cx="6615735" cy="319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9155" y="5653850"/>
            <a:ext cx="4917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Pipeline layout of the Cortex-A35 [77]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482" y="6103900"/>
            <a:ext cx="847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Compared to the Cortex-A7 ARM </a:t>
            </a:r>
            <a:r>
              <a:rPr lang="hu-HU" sz="1600" dirty="0" smtClean="0">
                <a:solidFill>
                  <a:srgbClr val="0070C0"/>
                </a:solidFill>
              </a:rPr>
              <a:t>improved many subsystems</a:t>
            </a:r>
            <a:r>
              <a:rPr lang="hu-HU" sz="1600" dirty="0" smtClean="0"/>
              <a:t>, like instruction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fetch, branch prediction, memory subsystem.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056237" y="3014953"/>
            <a:ext cx="1792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ETM: Embedded</a:t>
            </a:r>
          </a:p>
          <a:p>
            <a:r>
              <a:rPr lang="hu-HU" sz="1400" dirty="0" smtClean="0"/>
              <a:t>        Trace</a:t>
            </a:r>
          </a:p>
          <a:p>
            <a:r>
              <a:rPr lang="hu-HU" sz="1400" dirty="0" smtClean="0"/>
              <a:t>        Macrocell</a:t>
            </a:r>
          </a:p>
          <a:p>
            <a:r>
              <a:rPr lang="hu-HU" sz="1400" dirty="0" smtClean="0"/>
              <a:t>   (for debugging)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41530" y="1853825"/>
            <a:ext cx="5373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The pipeline layout is shown in the next Figure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7.5</a:t>
            </a:r>
            <a:r>
              <a:rPr lang="en-US" sz="1900" dirty="0" smtClean="0">
                <a:solidFill>
                  <a:srgbClr val="FFFFFF"/>
                </a:solidFill>
              </a:rPr>
              <a:t> </a:t>
            </a:r>
            <a:r>
              <a:rPr lang="en-US" sz="1900" dirty="0" smtClean="0">
                <a:solidFill>
                  <a:srgbClr val="FFFFFF"/>
                </a:solidFill>
              </a:rPr>
              <a:t>The 64-bit </a:t>
            </a:r>
            <a:r>
              <a:rPr lang="hu-HU" sz="1900" dirty="0" smtClean="0">
                <a:solidFill>
                  <a:srgbClr val="FFFFFF"/>
                </a:solidFill>
              </a:rPr>
              <a:t>high performance</a:t>
            </a:r>
            <a:r>
              <a:rPr lang="en-US" sz="1900" dirty="0" smtClean="0">
                <a:solidFill>
                  <a:srgbClr val="FFFFFF"/>
                </a:solidFill>
              </a:rPr>
              <a:t> Cortex-A</a:t>
            </a:r>
            <a:r>
              <a:rPr lang="hu-HU" sz="1900" dirty="0" smtClean="0">
                <a:solidFill>
                  <a:srgbClr val="FFFFFF"/>
                </a:solidFill>
              </a:rPr>
              <a:t>72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(6)</a:t>
            </a:r>
            <a:endParaRPr lang="hu-HU"/>
          </a:p>
        </p:txBody>
      </p:sp>
      <p:sp>
        <p:nvSpPr>
          <p:cNvPr id="86" name="TextBox 85"/>
          <p:cNvSpPr txBox="1"/>
          <p:nvPr/>
        </p:nvSpPr>
        <p:spPr>
          <a:xfrm>
            <a:off x="156390" y="602504"/>
            <a:ext cx="75648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chemeClr val="accent6"/>
                </a:solidFill>
              </a:rPr>
              <a:t>7.5</a:t>
            </a:r>
            <a:r>
              <a:rPr lang="en-US" dirty="0">
                <a:solidFill>
                  <a:schemeClr val="accent6"/>
                </a:solidFill>
              </a:rPr>
              <a:t> The 64-bit high performance </a:t>
            </a:r>
            <a:r>
              <a:rPr lang="en-US" dirty="0" smtClean="0">
                <a:solidFill>
                  <a:schemeClr val="accent6"/>
                </a:solidFill>
              </a:rPr>
              <a:t>Cortex-A72</a:t>
            </a:r>
            <a:r>
              <a:rPr lang="hu-HU" dirty="0" smtClean="0">
                <a:solidFill>
                  <a:schemeClr val="accent6"/>
                </a:solidFill>
              </a:rPr>
              <a:t> -1(Based on [12])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852" y="1140299"/>
            <a:ext cx="9328343" cy="5694121"/>
            <a:chOff x="116505" y="904864"/>
            <a:chExt cx="9328343" cy="5939432"/>
          </a:xfrm>
        </p:grpSpPr>
        <p:sp>
          <p:nvSpPr>
            <p:cNvPr id="6" name="Felfelé nyíl 5"/>
            <p:cNvSpPr/>
            <p:nvPr/>
          </p:nvSpPr>
          <p:spPr>
            <a:xfrm rot="5122871">
              <a:off x="3852301" y="1073327"/>
              <a:ext cx="1944000" cy="8568000"/>
            </a:xfrm>
            <a:custGeom>
              <a:avLst/>
              <a:gdLst>
                <a:gd name="connsiteX0" fmla="*/ 0 w 1663868"/>
                <a:gd name="connsiteY0" fmla="*/ 831934 h 6271200"/>
                <a:gd name="connsiteX1" fmla="*/ 831934 w 1663868"/>
                <a:gd name="connsiteY1" fmla="*/ 0 h 6271200"/>
                <a:gd name="connsiteX2" fmla="*/ 1663868 w 1663868"/>
                <a:gd name="connsiteY2" fmla="*/ 831934 h 6271200"/>
                <a:gd name="connsiteX3" fmla="*/ 1247901 w 1663868"/>
                <a:gd name="connsiteY3" fmla="*/ 831934 h 6271200"/>
                <a:gd name="connsiteX4" fmla="*/ 1247901 w 1663868"/>
                <a:gd name="connsiteY4" fmla="*/ 6271200 h 6271200"/>
                <a:gd name="connsiteX5" fmla="*/ 415967 w 1663868"/>
                <a:gd name="connsiteY5" fmla="*/ 6271200 h 6271200"/>
                <a:gd name="connsiteX6" fmla="*/ 415967 w 1663868"/>
                <a:gd name="connsiteY6" fmla="*/ 831934 h 6271200"/>
                <a:gd name="connsiteX7" fmla="*/ 0 w 1663868"/>
                <a:gd name="connsiteY7" fmla="*/ 831934 h 6271200"/>
                <a:gd name="connsiteX0" fmla="*/ 0 w 1663868"/>
                <a:gd name="connsiteY0" fmla="*/ 1590895 h 7030161"/>
                <a:gd name="connsiteX1" fmla="*/ 764392 w 1663868"/>
                <a:gd name="connsiteY1" fmla="*/ 0 h 7030161"/>
                <a:gd name="connsiteX2" fmla="*/ 1663868 w 1663868"/>
                <a:gd name="connsiteY2" fmla="*/ 1590895 h 7030161"/>
                <a:gd name="connsiteX3" fmla="*/ 1247901 w 1663868"/>
                <a:gd name="connsiteY3" fmla="*/ 1590895 h 7030161"/>
                <a:gd name="connsiteX4" fmla="*/ 1247901 w 1663868"/>
                <a:gd name="connsiteY4" fmla="*/ 7030161 h 7030161"/>
                <a:gd name="connsiteX5" fmla="*/ 415967 w 1663868"/>
                <a:gd name="connsiteY5" fmla="*/ 7030161 h 7030161"/>
                <a:gd name="connsiteX6" fmla="*/ 415967 w 1663868"/>
                <a:gd name="connsiteY6" fmla="*/ 1590895 h 7030161"/>
                <a:gd name="connsiteX7" fmla="*/ 0 w 1663868"/>
                <a:gd name="connsiteY7" fmla="*/ 159089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7393 w 1465294"/>
                <a:gd name="connsiteY6" fmla="*/ 1590895 h 7030161"/>
                <a:gd name="connsiteX7" fmla="*/ 0 w 1465294"/>
                <a:gd name="connsiteY7" fmla="*/ 138982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1557 w 1465294"/>
                <a:gd name="connsiteY6" fmla="*/ 1383089 h 7030161"/>
                <a:gd name="connsiteX7" fmla="*/ 0 w 1465294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49327 w 1282087"/>
                <a:gd name="connsiteY3" fmla="*/ 1590895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37227 w 1282087"/>
                <a:gd name="connsiteY3" fmla="*/ 1382088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275304 h 6915640"/>
                <a:gd name="connsiteX1" fmla="*/ 554225 w 1282087"/>
                <a:gd name="connsiteY1" fmla="*/ 0 h 6915640"/>
                <a:gd name="connsiteX2" fmla="*/ 1282087 w 1282087"/>
                <a:gd name="connsiteY2" fmla="*/ 1253210 h 6915640"/>
                <a:gd name="connsiteX3" fmla="*/ 1037227 w 1282087"/>
                <a:gd name="connsiteY3" fmla="*/ 1267567 h 6915640"/>
                <a:gd name="connsiteX4" fmla="*/ 1049327 w 1282087"/>
                <a:gd name="connsiteY4" fmla="*/ 6915640 h 6915640"/>
                <a:gd name="connsiteX5" fmla="*/ 217393 w 1282087"/>
                <a:gd name="connsiteY5" fmla="*/ 6915640 h 6915640"/>
                <a:gd name="connsiteX6" fmla="*/ 211557 w 1282087"/>
                <a:gd name="connsiteY6" fmla="*/ 1268568 h 6915640"/>
                <a:gd name="connsiteX7" fmla="*/ 0 w 1282087"/>
                <a:gd name="connsiteY7" fmla="*/ 1275304 h 69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087" h="6915640">
                  <a:moveTo>
                    <a:pt x="0" y="1275304"/>
                  </a:moveTo>
                  <a:lnTo>
                    <a:pt x="554225" y="0"/>
                  </a:lnTo>
                  <a:lnTo>
                    <a:pt x="1282087" y="1253210"/>
                  </a:lnTo>
                  <a:lnTo>
                    <a:pt x="1037227" y="1267567"/>
                  </a:lnTo>
                  <a:cubicBezTo>
                    <a:pt x="1041260" y="3150258"/>
                    <a:pt x="1045294" y="5032949"/>
                    <a:pt x="1049327" y="6915640"/>
                  </a:cubicBezTo>
                  <a:lnTo>
                    <a:pt x="217393" y="6915640"/>
                  </a:lnTo>
                  <a:cubicBezTo>
                    <a:pt x="215448" y="5033283"/>
                    <a:pt x="213502" y="3150925"/>
                    <a:pt x="211557" y="1268568"/>
                  </a:cubicBezTo>
                  <a:lnTo>
                    <a:pt x="0" y="12753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1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6505" y="904864"/>
              <a:ext cx="9328343" cy="5939432"/>
              <a:chOff x="-36512" y="170420"/>
              <a:chExt cx="9866473" cy="6606856"/>
            </a:xfrm>
          </p:grpSpPr>
          <p:sp>
            <p:nvSpPr>
              <p:cNvPr id="65" name="Felfelé nyíl 5"/>
              <p:cNvSpPr/>
              <p:nvPr/>
            </p:nvSpPr>
            <p:spPr>
              <a:xfrm rot="3780000">
                <a:off x="4217601" y="-1979701"/>
                <a:ext cx="2162451" cy="9062268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7699 w 1455600"/>
                  <a:gd name="connsiteY6" fmla="*/ 1590895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4180 w 1455600"/>
                  <a:gd name="connsiteY3" fmla="*/ 1389351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4180 w 1253081"/>
                  <a:gd name="connsiteY3" fmla="*/ 1389351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1029 w 1253081"/>
                  <a:gd name="connsiteY3" fmla="*/ 1369410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250526 h 6901041"/>
                  <a:gd name="connsiteX1" fmla="*/ 554192 w 1253081"/>
                  <a:gd name="connsiteY1" fmla="*/ 0 h 6901041"/>
                  <a:gd name="connsiteX2" fmla="*/ 1253081 w 1253081"/>
                  <a:gd name="connsiteY2" fmla="*/ 1246822 h 6901041"/>
                  <a:gd name="connsiteX3" fmla="*/ 1031029 w 1253081"/>
                  <a:gd name="connsiteY3" fmla="*/ 1240290 h 6901041"/>
                  <a:gd name="connsiteX4" fmla="*/ 1039633 w 1253081"/>
                  <a:gd name="connsiteY4" fmla="*/ 6901041 h 6901041"/>
                  <a:gd name="connsiteX5" fmla="*/ 207699 w 1253081"/>
                  <a:gd name="connsiteY5" fmla="*/ 6901041 h 6901041"/>
                  <a:gd name="connsiteX6" fmla="*/ 204316 w 1253081"/>
                  <a:gd name="connsiteY6" fmla="*/ 1247632 h 6901041"/>
                  <a:gd name="connsiteX7" fmla="*/ 0 w 1253081"/>
                  <a:gd name="connsiteY7" fmla="*/ 1250526 h 69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3081" h="6901041">
                    <a:moveTo>
                      <a:pt x="0" y="1250526"/>
                    </a:moveTo>
                    <a:lnTo>
                      <a:pt x="554192" y="0"/>
                    </a:lnTo>
                    <a:lnTo>
                      <a:pt x="1253081" y="1246822"/>
                    </a:lnTo>
                    <a:lnTo>
                      <a:pt x="1031029" y="1240290"/>
                    </a:lnTo>
                    <a:cubicBezTo>
                      <a:pt x="1032847" y="3120560"/>
                      <a:pt x="1037815" y="5020771"/>
                      <a:pt x="1039633" y="6901041"/>
                    </a:cubicBezTo>
                    <a:lnTo>
                      <a:pt x="207699" y="6901041"/>
                    </a:lnTo>
                    <a:cubicBezTo>
                      <a:pt x="206571" y="5016571"/>
                      <a:pt x="205444" y="3132102"/>
                      <a:pt x="204316" y="1247632"/>
                    </a:cubicBezTo>
                    <a:lnTo>
                      <a:pt x="0" y="125052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EFD1">
                      <a:alpha val="10000"/>
                    </a:srgbClr>
                  </a:gs>
                  <a:gs pos="64999">
                    <a:srgbClr val="F0EBD5"/>
                  </a:gs>
                  <a:gs pos="0">
                    <a:srgbClr val="D1C39F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elfelé nyíl 5"/>
              <p:cNvSpPr/>
              <p:nvPr/>
            </p:nvSpPr>
            <p:spPr>
              <a:xfrm rot="4500000">
                <a:off x="3904989" y="-719551"/>
                <a:ext cx="2002269" cy="9138424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7066 w 1434967"/>
                  <a:gd name="connsiteY6" fmla="*/ 1590895 h 7030161"/>
                  <a:gd name="connsiteX7" fmla="*/ 0 w 1434967"/>
                  <a:gd name="connsiteY7" fmla="*/ 140112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9789 w 1434967"/>
                  <a:gd name="connsiteY6" fmla="*/ 1410311 h 7030161"/>
                  <a:gd name="connsiteX7" fmla="*/ 0 w 1434967"/>
                  <a:gd name="connsiteY7" fmla="*/ 1401125 h 7030161"/>
                  <a:gd name="connsiteX0" fmla="*/ 0 w 1447184"/>
                  <a:gd name="connsiteY0" fmla="*/ 1437966 h 7030161"/>
                  <a:gd name="connsiteX1" fmla="*/ 547708 w 1447184"/>
                  <a:gd name="connsiteY1" fmla="*/ 0 h 7030161"/>
                  <a:gd name="connsiteX2" fmla="*/ 1447184 w 1447184"/>
                  <a:gd name="connsiteY2" fmla="*/ 1590895 h 7030161"/>
                  <a:gd name="connsiteX3" fmla="*/ 1031217 w 1447184"/>
                  <a:gd name="connsiteY3" fmla="*/ 1590895 h 7030161"/>
                  <a:gd name="connsiteX4" fmla="*/ 1031217 w 1447184"/>
                  <a:gd name="connsiteY4" fmla="*/ 7030161 h 7030161"/>
                  <a:gd name="connsiteX5" fmla="*/ 199283 w 1447184"/>
                  <a:gd name="connsiteY5" fmla="*/ 7030161 h 7030161"/>
                  <a:gd name="connsiteX6" fmla="*/ 202006 w 1447184"/>
                  <a:gd name="connsiteY6" fmla="*/ 1410311 h 7030161"/>
                  <a:gd name="connsiteX7" fmla="*/ 0 w 1447184"/>
                  <a:gd name="connsiteY7" fmla="*/ 1437966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7249 w 1443216"/>
                  <a:gd name="connsiteY3" fmla="*/ 1590895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9662 w 1443216"/>
                  <a:gd name="connsiteY3" fmla="*/ 1371473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9662 w 1255049"/>
                  <a:gd name="connsiteY3" fmla="*/ 1371473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5693 w 1255049"/>
                  <a:gd name="connsiteY3" fmla="*/ 1396700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38242"/>
                  <a:gd name="connsiteY0" fmla="*/ 1412740 h 7030161"/>
                  <a:gd name="connsiteX1" fmla="*/ 543740 w 1238242"/>
                  <a:gd name="connsiteY1" fmla="*/ 0 h 7030161"/>
                  <a:gd name="connsiteX2" fmla="*/ 1238242 w 1238242"/>
                  <a:gd name="connsiteY2" fmla="*/ 1383653 h 7030161"/>
                  <a:gd name="connsiteX3" fmla="*/ 1025693 w 1238242"/>
                  <a:gd name="connsiteY3" fmla="*/ 1396700 h 7030161"/>
                  <a:gd name="connsiteX4" fmla="*/ 1027249 w 1238242"/>
                  <a:gd name="connsiteY4" fmla="*/ 7030161 h 7030161"/>
                  <a:gd name="connsiteX5" fmla="*/ 195315 w 1238242"/>
                  <a:gd name="connsiteY5" fmla="*/ 7030161 h 7030161"/>
                  <a:gd name="connsiteX6" fmla="*/ 198038 w 1238242"/>
                  <a:gd name="connsiteY6" fmla="*/ 1410311 h 7030161"/>
                  <a:gd name="connsiteX7" fmla="*/ 0 w 1238242"/>
                  <a:gd name="connsiteY7" fmla="*/ 1412740 h 7030161"/>
                  <a:gd name="connsiteX0" fmla="*/ 0 w 1238242"/>
                  <a:gd name="connsiteY0" fmla="*/ 1278300 h 6895721"/>
                  <a:gd name="connsiteX1" fmla="*/ 535434 w 1238242"/>
                  <a:gd name="connsiteY1" fmla="*/ 0 h 6895721"/>
                  <a:gd name="connsiteX2" fmla="*/ 1238242 w 1238242"/>
                  <a:gd name="connsiteY2" fmla="*/ 1249213 h 6895721"/>
                  <a:gd name="connsiteX3" fmla="*/ 1025693 w 1238242"/>
                  <a:gd name="connsiteY3" fmla="*/ 1262260 h 6895721"/>
                  <a:gd name="connsiteX4" fmla="*/ 1027249 w 1238242"/>
                  <a:gd name="connsiteY4" fmla="*/ 6895721 h 6895721"/>
                  <a:gd name="connsiteX5" fmla="*/ 195315 w 1238242"/>
                  <a:gd name="connsiteY5" fmla="*/ 6895721 h 6895721"/>
                  <a:gd name="connsiteX6" fmla="*/ 198038 w 1238242"/>
                  <a:gd name="connsiteY6" fmla="*/ 1275871 h 6895721"/>
                  <a:gd name="connsiteX7" fmla="*/ 0 w 1238242"/>
                  <a:gd name="connsiteY7" fmla="*/ 1278300 h 689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42" h="6895721">
                    <a:moveTo>
                      <a:pt x="0" y="1278300"/>
                    </a:moveTo>
                    <a:lnTo>
                      <a:pt x="535434" y="0"/>
                    </a:lnTo>
                    <a:lnTo>
                      <a:pt x="1238242" y="1249213"/>
                    </a:lnTo>
                    <a:lnTo>
                      <a:pt x="1025693" y="1262260"/>
                    </a:lnTo>
                    <a:cubicBezTo>
                      <a:pt x="1024889" y="3148489"/>
                      <a:pt x="1028053" y="5009492"/>
                      <a:pt x="1027249" y="6895721"/>
                    </a:cubicBezTo>
                    <a:lnTo>
                      <a:pt x="195315" y="6895721"/>
                    </a:lnTo>
                    <a:cubicBezTo>
                      <a:pt x="196223" y="5022438"/>
                      <a:pt x="197130" y="3149154"/>
                      <a:pt x="198038" y="1275871"/>
                    </a:cubicBezTo>
                    <a:lnTo>
                      <a:pt x="0" y="12783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alpha val="10000"/>
                    </a:srgbClr>
                  </a:gs>
                  <a:gs pos="16000">
                    <a:srgbClr val="E6E6E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36512" y="170420"/>
                <a:ext cx="9437167" cy="6606856"/>
                <a:chOff x="-36512" y="170420"/>
                <a:chExt cx="9437167" cy="6606856"/>
              </a:xfrm>
            </p:grpSpPr>
            <p:sp>
              <p:nvSpPr>
                <p:cNvPr id="12" name="Téglalap 11"/>
                <p:cNvSpPr/>
                <p:nvPr/>
              </p:nvSpPr>
              <p:spPr>
                <a:xfrm>
                  <a:off x="312739" y="5987576"/>
                  <a:ext cx="3909669" cy="789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3" name="Egyenes összekötő nyíllal 2"/>
                <p:cNvCxnSpPr/>
                <p:nvPr/>
              </p:nvCxnSpPr>
              <p:spPr>
                <a:xfrm flipV="1">
                  <a:off x="224154" y="6354404"/>
                  <a:ext cx="9176501" cy="39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Egyenes összekötő 4"/>
                <p:cNvCxnSpPr/>
                <p:nvPr/>
              </p:nvCxnSpPr>
              <p:spPr>
                <a:xfrm>
                  <a:off x="4215703" y="62821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1615378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5946078" y="6286936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1" name="Szövegdoboz 16"/>
                <p:cNvSpPr txBox="1">
                  <a:spLocks noChangeArrowheads="1"/>
                </p:cNvSpPr>
                <p:nvPr/>
              </p:nvSpPr>
              <p:spPr bwMode="auto">
                <a:xfrm>
                  <a:off x="6123087" y="643139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2012</a:t>
                  </a:r>
                </a:p>
              </p:txBody>
            </p:sp>
            <p:sp>
              <p:nvSpPr>
                <p:cNvPr id="2062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6973987" y="643774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2013</a:t>
                  </a:r>
                </a:p>
              </p:txBody>
            </p:sp>
            <p:sp>
              <p:nvSpPr>
                <p:cNvPr id="2063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796520" y="509926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10/2009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40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72" name="Szövegdoboz 1"/>
                <p:cNvSpPr txBox="1">
                  <a:spLocks noChangeArrowheads="1"/>
                </p:cNvSpPr>
                <p:nvPr/>
              </p:nvSpPr>
              <p:spPr bwMode="auto">
                <a:xfrm rot="-1740000">
                  <a:off x="1808786" y="3108899"/>
                  <a:ext cx="22885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DAB99E"/>
                      </a:solidFill>
                    </a:rPr>
                    <a:t>High</a:t>
                  </a:r>
                  <a:r>
                    <a:rPr lang="hu-HU" altLang="en-US" sz="2200" b="1" smtClean="0">
                      <a:solidFill>
                        <a:srgbClr val="DAB99E"/>
                      </a:solidFill>
                    </a:rPr>
                    <a:t> Performance</a:t>
                  </a:r>
                  <a:endParaRPr lang="hu-HU" altLang="en-US" sz="2200" b="1">
                    <a:solidFill>
                      <a:srgbClr val="DAB99E"/>
                    </a:solidFill>
                  </a:endParaRPr>
                </a:p>
              </p:txBody>
            </p:sp>
            <p:sp>
              <p:nvSpPr>
                <p:cNvPr id="2073" name="Szövegdoboz 21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984123" y="3590803"/>
                  <a:ext cx="1606658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>
                      <a:solidFill>
                        <a:srgbClr val="C1BFC1"/>
                      </a:solidFill>
                    </a:rPr>
                    <a:t>Mainstream</a:t>
                  </a:r>
                  <a:endParaRPr lang="hu-HU" altLang="en-US" sz="2200" b="1">
                    <a:solidFill>
                      <a:srgbClr val="C1BFC1"/>
                    </a:solidFill>
                  </a:endParaRPr>
                </a:p>
              </p:txBody>
            </p:sp>
            <p:sp>
              <p:nvSpPr>
                <p:cNvPr id="2074" name="Szövegdoboz 22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1945370" y="5341955"/>
                  <a:ext cx="172402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9AB5E4"/>
                      </a:solidFill>
                    </a:rPr>
                    <a:t>Low</a:t>
                  </a:r>
                  <a:r>
                    <a:rPr lang="hu-HU" altLang="en-US" sz="2200" b="1" smtClean="0">
                      <a:solidFill>
                        <a:srgbClr val="9AB5E4"/>
                      </a:solidFill>
                    </a:rPr>
                    <a:t> </a:t>
                  </a:r>
                  <a:r>
                    <a:rPr lang="hu-HU" altLang="en-US" sz="2200" b="1" err="1" smtClean="0">
                      <a:solidFill>
                        <a:srgbClr val="9AB5E4"/>
                      </a:solidFill>
                    </a:rPr>
                    <a:t>power</a:t>
                  </a:r>
                  <a:endParaRPr lang="hu-HU" altLang="en-US" sz="2000" b="1">
                    <a:solidFill>
                      <a:srgbClr val="9AB5E4"/>
                    </a:solidFill>
                  </a:endParaRPr>
                </a:p>
              </p:txBody>
            </p:sp>
            <p:sp>
              <p:nvSpPr>
                <p:cNvPr id="4" name="Lekerekített téglalap 3"/>
                <p:cNvSpPr/>
                <p:nvPr/>
              </p:nvSpPr>
              <p:spPr>
                <a:xfrm>
                  <a:off x="4694918" y="2870326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Lekerekített téglalap 24"/>
                <p:cNvSpPr/>
                <p:nvPr/>
              </p:nvSpPr>
              <p:spPr>
                <a:xfrm>
                  <a:off x="2306288" y="400840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Lekerekített téglalap 25"/>
                <p:cNvSpPr/>
                <p:nvPr/>
              </p:nvSpPr>
              <p:spPr>
                <a:xfrm>
                  <a:off x="432094" y="453069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3954928" y="485862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707173" y="4666151"/>
                  <a:ext cx="180000" cy="179999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Lekerekített téglalap 28"/>
                <p:cNvSpPr/>
                <p:nvPr/>
              </p:nvSpPr>
              <p:spPr>
                <a:xfrm>
                  <a:off x="6481496" y="202486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Lekerekített téglalap 29"/>
                <p:cNvSpPr/>
                <p:nvPr/>
              </p:nvSpPr>
              <p:spPr>
                <a:xfrm>
                  <a:off x="6985552" y="3571760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Lekerekített téglalap 30"/>
                <p:cNvSpPr/>
                <p:nvPr/>
              </p:nvSpPr>
              <p:spPr>
                <a:xfrm>
                  <a:off x="6553504" y="425836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" name="Egyenes összekötő nyíllal 8"/>
                <p:cNvCxnSpPr/>
                <p:nvPr/>
              </p:nvCxnSpPr>
              <p:spPr>
                <a:xfrm flipV="1">
                  <a:off x="247956" y="170421"/>
                  <a:ext cx="6044" cy="62562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églalap 10"/>
                <p:cNvSpPr/>
                <p:nvPr/>
              </p:nvSpPr>
              <p:spPr>
                <a:xfrm>
                  <a:off x="534550" y="835494"/>
                  <a:ext cx="1698625" cy="400312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50000"/>
                        <a:satMod val="300000"/>
                        <a:alpha val="34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ekerekített téglalap 37"/>
                <p:cNvSpPr/>
                <p:nvPr/>
              </p:nvSpPr>
              <p:spPr>
                <a:xfrm>
                  <a:off x="743557" y="929565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9" name="Szövegdoboz 40"/>
                <p:cNvSpPr txBox="1">
                  <a:spLocks noChangeArrowheads="1"/>
                </p:cNvSpPr>
                <p:nvPr/>
              </p:nvSpPr>
              <p:spPr bwMode="auto">
                <a:xfrm>
                  <a:off x="954802" y="863420"/>
                  <a:ext cx="1042989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200" dirty="0">
                      <a:solidFill>
                        <a:srgbClr val="000000"/>
                      </a:solidFill>
                      <a:latin typeface="Verdana" pitchFamily="34" charset="0"/>
                    </a:rPr>
                    <a:t>Announced</a:t>
                  </a:r>
                  <a:endParaRPr lang="hu-HU" altLang="hu-HU" sz="12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42" name="Egyenes összekötő 41"/>
                <p:cNvCxnSpPr/>
                <p:nvPr/>
              </p:nvCxnSpPr>
              <p:spPr>
                <a:xfrm rot="5400000">
                  <a:off x="240507" y="5421397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rot="5400000">
                  <a:off x="257969" y="453597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gyenes összekötő 43"/>
                <p:cNvCxnSpPr/>
                <p:nvPr/>
              </p:nvCxnSpPr>
              <p:spPr>
                <a:xfrm rot="5400000">
                  <a:off x="251619" y="3667112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 rot="5400000">
                  <a:off x="257969" y="276504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 rot="5400000">
                  <a:off x="257969" y="1948445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Szövegdoboz 46"/>
                <p:cNvSpPr txBox="1"/>
                <p:nvPr/>
              </p:nvSpPr>
              <p:spPr>
                <a:xfrm>
                  <a:off x="-36512" y="5374567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-36512" y="4476439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9" name="Szövegdoboz 48"/>
                <p:cNvSpPr txBox="1"/>
                <p:nvPr/>
              </p:nvSpPr>
              <p:spPr>
                <a:xfrm>
                  <a:off x="-36512" y="3612343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</a:t>
                  </a:r>
                </a:p>
              </p:txBody>
            </p:sp>
            <p:sp>
              <p:nvSpPr>
                <p:cNvPr id="50" name="Szövegdoboz 49"/>
                <p:cNvSpPr txBox="1"/>
                <p:nvPr/>
              </p:nvSpPr>
              <p:spPr>
                <a:xfrm>
                  <a:off x="-36512" y="271027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-36512" y="188415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</a:p>
              </p:txBody>
            </p:sp>
            <p:cxnSp>
              <p:nvCxnSpPr>
                <p:cNvPr id="55" name="Egyenes összekötő 54"/>
                <p:cNvCxnSpPr/>
                <p:nvPr/>
              </p:nvCxnSpPr>
              <p:spPr>
                <a:xfrm>
                  <a:off x="5080891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33505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>
                  <a:off x="67922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4758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7613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9" name="Szövegdoboz 60"/>
                <p:cNvSpPr txBox="1">
                  <a:spLocks noChangeArrowheads="1"/>
                </p:cNvSpPr>
                <p:nvPr/>
              </p:nvSpPr>
              <p:spPr bwMode="auto">
                <a:xfrm>
                  <a:off x="952599" y="6436161"/>
                  <a:ext cx="512763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2006</a:t>
                  </a:r>
                </a:p>
              </p:txBody>
            </p:sp>
            <p:sp>
              <p:nvSpPr>
                <p:cNvPr id="2130" name="Szövegdoboz 61"/>
                <p:cNvSpPr txBox="1">
                  <a:spLocks noChangeArrowheads="1"/>
                </p:cNvSpPr>
                <p:nvPr/>
              </p:nvSpPr>
              <p:spPr bwMode="auto">
                <a:xfrm>
                  <a:off x="1805087" y="6437748"/>
                  <a:ext cx="51276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2007</a:t>
                  </a:r>
                </a:p>
              </p:txBody>
            </p:sp>
            <p:sp>
              <p:nvSpPr>
                <p:cNvPr id="2131" name="Szövegdoboz 62"/>
                <p:cNvSpPr txBox="1">
                  <a:spLocks noChangeArrowheads="1"/>
                </p:cNvSpPr>
                <p:nvPr/>
              </p:nvSpPr>
              <p:spPr bwMode="auto">
                <a:xfrm>
                  <a:off x="2673449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2008</a:t>
                  </a:r>
                </a:p>
              </p:txBody>
            </p:sp>
            <p:sp>
              <p:nvSpPr>
                <p:cNvPr id="2132" name="Szövegdoboz 65"/>
                <p:cNvSpPr txBox="1">
                  <a:spLocks noChangeArrowheads="1"/>
                </p:cNvSpPr>
                <p:nvPr/>
              </p:nvSpPr>
              <p:spPr bwMode="auto">
                <a:xfrm>
                  <a:off x="3535462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2009</a:t>
                  </a:r>
                </a:p>
              </p:txBody>
            </p:sp>
            <p:sp>
              <p:nvSpPr>
                <p:cNvPr id="2133" name="Szövegdoboz 66"/>
                <p:cNvSpPr txBox="1">
                  <a:spLocks noChangeArrowheads="1"/>
                </p:cNvSpPr>
                <p:nvPr/>
              </p:nvSpPr>
              <p:spPr bwMode="auto">
                <a:xfrm>
                  <a:off x="4402237" y="6432986"/>
                  <a:ext cx="512762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2010</a:t>
                  </a:r>
                </a:p>
              </p:txBody>
            </p:sp>
            <p:sp>
              <p:nvSpPr>
                <p:cNvPr id="2134" name="Szövegdoboz 67"/>
                <p:cNvSpPr txBox="1">
                  <a:spLocks noChangeArrowheads="1"/>
                </p:cNvSpPr>
                <p:nvPr/>
              </p:nvSpPr>
              <p:spPr bwMode="auto">
                <a:xfrm>
                  <a:off x="5264249" y="6431398"/>
                  <a:ext cx="51276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2011</a:t>
                  </a:r>
                </a:p>
              </p:txBody>
            </p:sp>
            <p:sp>
              <p:nvSpPr>
                <p:cNvPr id="73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5421214" y="4895578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11278" y="4446970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5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626655" y="4284209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10/2005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65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7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2695187" y="375787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10/2007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40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8" name="Szövegdoboz 36"/>
                <p:cNvSpPr txBox="1">
                  <a:spLocks noChangeArrowheads="1"/>
                </p:cNvSpPr>
                <p:nvPr/>
              </p:nvSpPr>
              <p:spPr bwMode="auto">
                <a:xfrm rot="-1680000">
                  <a:off x="4088071" y="2230696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9/2010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32/28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9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5826706" y="1322611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23508" y="2868652"/>
                  <a:ext cx="1002197" cy="846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>
                      <a:solidFill>
                        <a:srgbClr val="000000"/>
                      </a:solidFill>
                      <a:latin typeface="Verdana" pitchFamily="34" charset="0"/>
                    </a:rPr>
                    <a:t>6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7820229" y="6437516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68" name="Egyenes összekötő 56"/>
                <p:cNvCxnSpPr/>
                <p:nvPr/>
              </p:nvCxnSpPr>
              <p:spPr>
                <a:xfrm>
                  <a:off x="7638458" y="6294641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Lekerekített téglalap 68"/>
                <p:cNvSpPr/>
                <p:nvPr/>
              </p:nvSpPr>
              <p:spPr>
                <a:xfrm>
                  <a:off x="7600152" y="328372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7203366" y="253878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Cortex-A17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ARMv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endParaRPr lang="en-US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72" name="Egyenes összekötő 71"/>
                <p:cNvCxnSpPr/>
                <p:nvPr/>
              </p:nvCxnSpPr>
              <p:spPr>
                <a:xfrm rot="5400000">
                  <a:off x="259105" y="1051309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 rot="5400000">
                  <a:off x="259105" y="234714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Szövegdoboz 81"/>
                <p:cNvSpPr txBox="1"/>
                <p:nvPr/>
              </p:nvSpPr>
              <p:spPr>
                <a:xfrm>
                  <a:off x="-27692" y="996540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</a:t>
                  </a:r>
                  <a:endParaRPr lang="hu-HU" sz="105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3" name="Szövegdoboz 82"/>
                <p:cNvSpPr txBox="1"/>
                <p:nvPr/>
              </p:nvSpPr>
              <p:spPr>
                <a:xfrm>
                  <a:off x="-27692" y="170420"/>
                  <a:ext cx="269626" cy="253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85" name="Szövegdoboz 84"/>
                <p:cNvSpPr txBox="1"/>
                <p:nvPr/>
              </p:nvSpPr>
              <p:spPr>
                <a:xfrm>
                  <a:off x="364427" y="173540"/>
                  <a:ext cx="1034580" cy="2946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dirty="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DMIPS/MHz</a:t>
                  </a:r>
                  <a:endParaRPr lang="hu-HU" sz="10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7" name="Egyenes összekötő 86"/>
                <p:cNvCxnSpPr/>
                <p:nvPr/>
              </p:nvCxnSpPr>
              <p:spPr>
                <a:xfrm>
                  <a:off x="7640820" y="6294184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8615880" y="6436827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2015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89" name="Egyenes összekötő 56"/>
                <p:cNvCxnSpPr/>
                <p:nvPr/>
              </p:nvCxnSpPr>
              <p:spPr>
                <a:xfrm>
                  <a:off x="8487062" y="6293952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Lekerekített téglalap 70"/>
                <p:cNvSpPr/>
                <p:nvPr/>
              </p:nvSpPr>
              <p:spPr>
                <a:xfrm>
                  <a:off x="8352440" y="476672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7410882" y="58283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  <a:endParaRPr lang="hu-HU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16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81" name="Egyenes összekötő 56"/>
            <p:cNvCxnSpPr/>
            <p:nvPr/>
          </p:nvCxnSpPr>
          <p:spPr>
            <a:xfrm>
              <a:off x="8879033" y="6339811"/>
              <a:ext cx="0" cy="128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ekerekített téglalap 30"/>
            <p:cNvSpPr/>
            <p:nvPr/>
          </p:nvSpPr>
          <p:spPr>
            <a:xfrm>
              <a:off x="8726961" y="4784778"/>
              <a:ext cx="170183" cy="15987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1" name="Szövegdoboz 36"/>
            <p:cNvSpPr txBox="1">
              <a:spLocks noChangeArrowheads="1"/>
            </p:cNvSpPr>
            <p:nvPr/>
          </p:nvSpPr>
          <p:spPr bwMode="auto">
            <a:xfrm rot="20700000">
              <a:off x="7615595" y="4643832"/>
              <a:ext cx="100219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900" smtClean="0">
                  <a:solidFill>
                    <a:srgbClr val="000000"/>
                  </a:solidFill>
                  <a:latin typeface="Verdana" pitchFamily="34" charset="0"/>
                </a:rPr>
                <a:t>11</a:t>
              </a:r>
              <a:r>
                <a:rPr lang="en-US" altLang="hu-HU" sz="900" smtClean="0">
                  <a:solidFill>
                    <a:srgbClr val="000000"/>
                  </a:solidFill>
                  <a:latin typeface="Verdana" pitchFamily="34" charset="0"/>
                </a:rPr>
                <a:t>/201</a:t>
              </a:r>
              <a:r>
                <a:rPr lang="hu-HU" altLang="hu-HU" sz="900" smtClean="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altLang="hu-HU" sz="90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000" b="1" smtClean="0">
                  <a:solidFill>
                    <a:srgbClr val="000000"/>
                  </a:solidFill>
                  <a:latin typeface="Verdana" pitchFamily="34" charset="0"/>
                </a:rPr>
                <a:t>Cortex-A35</a:t>
              </a:r>
              <a:endParaRPr lang="en-US" altLang="hu-HU" sz="1000" b="1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smtClean="0">
                  <a:solidFill>
                    <a:srgbClr val="000000"/>
                  </a:solidFill>
                  <a:latin typeface="Verdana" pitchFamily="34" charset="0"/>
                </a:rPr>
                <a:t>ARMv8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r>
                <a:rPr lang="hu-HU" altLang="hu-HU" sz="1000" smtClean="0">
                  <a:solidFill>
                    <a:srgbClr val="000000"/>
                  </a:solidFill>
                  <a:latin typeface="Verdana" pitchFamily="34" charset="0"/>
                </a:rPr>
                <a:t>8</a:t>
              </a:r>
              <a:r>
                <a:rPr lang="en-US" altLang="hu-HU" sz="100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altLang="hu-HU" sz="1000" smtClean="0">
                  <a:solidFill>
                    <a:srgbClr val="000000"/>
                  </a:solidFill>
                  <a:latin typeface="Verdana" pitchFamily="34" charset="0"/>
                </a:rPr>
                <a:t>nm</a:t>
              </a:r>
              <a:endParaRPr lang="hu-HU" altLang="hu-HU" sz="10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 bwMode="auto">
          <a:xfrm rot="20097398">
            <a:off x="7100751" y="1247787"/>
            <a:ext cx="1317678" cy="10239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/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hu-HU" dirty="0" smtClean="0"/>
              <a:t>7.</a:t>
            </a:r>
            <a:r>
              <a:rPr lang="en-US" dirty="0" smtClean="0"/>
              <a:t>4 </a:t>
            </a:r>
            <a:r>
              <a:rPr lang="en-US" dirty="0"/>
              <a:t>The 64-bit high performance </a:t>
            </a:r>
            <a:r>
              <a:rPr lang="en-US" dirty="0" smtClean="0"/>
              <a:t>Cortex-A72</a:t>
            </a:r>
            <a:r>
              <a:rPr lang="hu-HU" dirty="0" smtClean="0"/>
              <a:t> </a:t>
            </a:r>
            <a:r>
              <a:rPr lang="hu-HU" dirty="0" smtClean="0"/>
              <a:t>(2)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204788" y="984736"/>
            <a:ext cx="2400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/>
              <a:t>Announced in 2/2015</a:t>
            </a:r>
            <a:endParaRPr lang="hu-HU" sz="1600"/>
          </a:p>
        </p:txBody>
      </p:sp>
      <p:sp>
        <p:nvSpPr>
          <p:cNvPr id="4" name="TextBox 3"/>
          <p:cNvSpPr txBox="1"/>
          <p:nvPr/>
        </p:nvSpPr>
        <p:spPr>
          <a:xfrm>
            <a:off x="188633" y="631141"/>
            <a:ext cx="524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en-US" dirty="0">
                <a:solidFill>
                  <a:schemeClr val="accent6"/>
                </a:solidFill>
              </a:rPr>
              <a:t>64-bit high performance </a:t>
            </a:r>
            <a:r>
              <a:rPr lang="en-US" dirty="0" smtClean="0">
                <a:solidFill>
                  <a:schemeClr val="accent6"/>
                </a:solidFill>
              </a:rPr>
              <a:t>Cortex-A72</a:t>
            </a:r>
            <a:r>
              <a:rPr lang="hu-HU" dirty="0" smtClean="0">
                <a:solidFill>
                  <a:schemeClr val="accent6"/>
                </a:solidFill>
              </a:rPr>
              <a:t> -2</a:t>
            </a:r>
            <a:endParaRPr lang="en-US" dirty="0">
              <a:solidFill>
                <a:schemeClr val="accent6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80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</a:t>
            </a:r>
            <a:r>
              <a:rPr lang="hu-HU"/>
              <a:t>1 Overview </a:t>
            </a:r>
            <a:r>
              <a:rPr lang="hu-HU" smtClean="0"/>
              <a:t>(3)</a:t>
            </a:r>
            <a:endParaRPr lang="hu-H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4706" y="2185972"/>
            <a:ext cx="36872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>
                <a:solidFill>
                  <a:srgbClr val="000000"/>
                </a:solidFill>
              </a:rPr>
              <a:t>ISA extensions </a:t>
            </a:r>
            <a:r>
              <a:rPr lang="hu-HU" altLang="en-US" sz="1300" b="1" smtClean="0">
                <a:solidFill>
                  <a:srgbClr val="000000"/>
                </a:solidFill>
              </a:rPr>
              <a:t>to</a:t>
            </a:r>
            <a:endParaRPr lang="en-US" altLang="en-US" sz="13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>
                <a:solidFill>
                  <a:srgbClr val="000000"/>
                </a:solidFill>
              </a:rPr>
              <a:t> </a:t>
            </a:r>
            <a:r>
              <a:rPr lang="hu-HU" altLang="en-US" sz="1300" b="1" smtClean="0">
                <a:solidFill>
                  <a:srgbClr val="000000"/>
                </a:solidFill>
              </a:rPr>
              <a:t>enhance </a:t>
            </a:r>
            <a:r>
              <a:rPr lang="en-US" altLang="en-US" sz="1300" b="1" smtClean="0">
                <a:solidFill>
                  <a:srgbClr val="000000"/>
                </a:solidFill>
              </a:rPr>
              <a:t>compute capabilities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094132" y="1387157"/>
            <a:ext cx="2079824" cy="24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</a:t>
            </a:r>
            <a:r>
              <a:rPr lang="hu-HU" altLang="en-US" sz="1300" b="1" smtClean="0">
                <a:solidFill>
                  <a:srgbClr val="000000"/>
                </a:solidFill>
              </a:rPr>
              <a:t>’s ISA extensions 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 flipV="1">
            <a:off x="1906307" y="1953043"/>
            <a:ext cx="58023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5110242" y="1681979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1906308" y="1953043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 flipH="1">
            <a:off x="7708610" y="1946671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51920" y="2187694"/>
            <a:ext cx="242706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ISA extensions to reduce code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size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the execution speed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of Java bytecode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077103" y="210711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5111711" y="1924621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507215" y="2216804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ISA extensions to enhance security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871700" y="210539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7677345" y="2100634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830" y="627655"/>
            <a:ext cx="754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Main extensions introduced to </a:t>
            </a:r>
            <a:r>
              <a:rPr lang="en-US" smtClean="0">
                <a:solidFill>
                  <a:srgbClr val="333399"/>
                </a:solidFill>
              </a:rPr>
              <a:t>ARM’s basic ISA (simplified) -1</a:t>
            </a:r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10" grpId="0"/>
      <p:bldP spid="11" grpId="0" animBg="1"/>
      <p:bldP spid="12" grpId="0" animBg="1"/>
      <p:bldP spid="14" grpId="0"/>
      <p:bldP spid="16" grpId="0" animBg="1"/>
      <p:bldP spid="17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</a:t>
            </a:r>
            <a:r>
              <a:rPr lang="en-US" dirty="0" smtClean="0"/>
              <a:t>4 </a:t>
            </a:r>
            <a:r>
              <a:rPr lang="en-US" dirty="0"/>
              <a:t>The 64-bit high performance Cortex-A72</a:t>
            </a:r>
            <a:r>
              <a:rPr lang="hu-HU" dirty="0"/>
              <a:t> </a:t>
            </a:r>
            <a:r>
              <a:rPr lang="hu-HU" dirty="0" smtClean="0"/>
              <a:t>(3)</a:t>
            </a:r>
            <a:endParaRPr lang="hu-HU" dirty="0"/>
          </a:p>
        </p:txBody>
      </p:sp>
      <p:pic>
        <p:nvPicPr>
          <p:cNvPr id="3074" name="Picture 2" descr="mhtml:file://C:\Users\sima\Documents\arm_processors\Cortex-A72%20microarchitecture%20-%20The%20Tech%20Report%20-%20Page%201.mht!http://techreport.com/r.x/cortex-a72/a72-block-diagra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15927" r="7025"/>
          <a:stretch/>
        </p:blipFill>
        <p:spPr bwMode="auto">
          <a:xfrm>
            <a:off x="611560" y="1072992"/>
            <a:ext cx="8100395" cy="567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4792" y="864260"/>
            <a:ext cx="437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smtClean="0"/>
              <a:t>APB</a:t>
            </a:r>
            <a:endParaRPr lang="hu-HU" sz="1000"/>
          </a:p>
        </p:txBody>
      </p:sp>
      <p:sp>
        <p:nvSpPr>
          <p:cNvPr id="6" name="TextBox 5"/>
          <p:cNvSpPr txBox="1"/>
          <p:nvPr/>
        </p:nvSpPr>
        <p:spPr>
          <a:xfrm>
            <a:off x="4201295" y="864297"/>
            <a:ext cx="439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smtClean="0"/>
              <a:t>ATB</a:t>
            </a:r>
            <a:endParaRPr lang="hu-HU" sz="1000"/>
          </a:p>
        </p:txBody>
      </p:sp>
      <p:sp>
        <p:nvSpPr>
          <p:cNvPr id="7" name="TextBox 6"/>
          <p:cNvSpPr txBox="1"/>
          <p:nvPr/>
        </p:nvSpPr>
        <p:spPr>
          <a:xfrm>
            <a:off x="4687567" y="864297"/>
            <a:ext cx="838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smtClean="0"/>
              <a:t>Interrupts</a:t>
            </a:r>
            <a:endParaRPr lang="hu-HU" sz="1000"/>
          </a:p>
        </p:txBody>
      </p:sp>
      <p:sp>
        <p:nvSpPr>
          <p:cNvPr id="8" name="TextBox 7"/>
          <p:cNvSpPr txBox="1"/>
          <p:nvPr/>
        </p:nvSpPr>
        <p:spPr>
          <a:xfrm>
            <a:off x="161510" y="503675"/>
            <a:ext cx="833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chemeClr val="accent6"/>
                </a:solidFill>
              </a:rPr>
              <a:t>Main functional blocks of the 64-bit high performance Cortex-A72 </a:t>
            </a:r>
            <a:r>
              <a:rPr lang="hu-HU" smtClean="0"/>
              <a:t>[72]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7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</a:t>
            </a:r>
            <a:r>
              <a:rPr lang="en-US" dirty="0" smtClean="0"/>
              <a:t>4 </a:t>
            </a:r>
            <a:r>
              <a:rPr lang="en-US" dirty="0"/>
              <a:t>The 64-bit high performance Cortex-A72</a:t>
            </a:r>
            <a:r>
              <a:rPr lang="hu-HU" dirty="0"/>
              <a:t> </a:t>
            </a:r>
            <a:r>
              <a:rPr lang="hu-HU" dirty="0" smtClean="0"/>
              <a:t>(4)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84845" y="642166"/>
            <a:ext cx="6107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rgbClr val="FF0000"/>
                </a:solidFill>
              </a:rPr>
              <a:t>Remarks: Non trivial abbreviations on the above Figure</a:t>
            </a:r>
            <a:endParaRPr lang="hu-HU" sz="16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645" y="978394"/>
            <a:ext cx="7595055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hu-HU" sz="1600"/>
              <a:t>ATB: AMBA Trace Bus</a:t>
            </a:r>
          </a:p>
          <a:p>
            <a:pPr>
              <a:spcAft>
                <a:spcPts val="300"/>
              </a:spcAft>
            </a:pPr>
            <a:r>
              <a:rPr lang="hu-HU" sz="1600"/>
              <a:t>APB: Advanced Peripheral Bus</a:t>
            </a:r>
          </a:p>
          <a:p>
            <a:pPr>
              <a:spcAft>
                <a:spcPts val="200"/>
              </a:spcAft>
            </a:pPr>
            <a:r>
              <a:rPr lang="hu-HU" sz="1600" smtClean="0"/>
              <a:t>ACP</a:t>
            </a:r>
            <a:r>
              <a:rPr lang="hu-HU" sz="1600"/>
              <a:t>: </a:t>
            </a:r>
            <a:r>
              <a:rPr lang="hu-HU" sz="1600" smtClean="0"/>
              <a:t>Accelerator </a:t>
            </a:r>
            <a:r>
              <a:rPr lang="hu-HU" sz="1600"/>
              <a:t>Coherence Port</a:t>
            </a:r>
          </a:p>
          <a:p>
            <a:pPr>
              <a:spcAft>
                <a:spcPts val="300"/>
              </a:spcAft>
            </a:pPr>
            <a:r>
              <a:rPr lang="hu-HU" sz="1600"/>
              <a:t>         </a:t>
            </a:r>
            <a:r>
              <a:rPr lang="hu-HU" sz="1600" smtClean="0"/>
              <a:t>(</a:t>
            </a:r>
            <a:r>
              <a:rPr lang="hu-HU" sz="1600"/>
              <a:t>to connect non-cached </a:t>
            </a:r>
            <a:r>
              <a:rPr lang="hu-HU" sz="1600" smtClean="0"/>
              <a:t>coherent </a:t>
            </a:r>
            <a:r>
              <a:rPr lang="hu-HU" sz="1600"/>
              <a:t>data sources)</a:t>
            </a:r>
          </a:p>
          <a:p>
            <a:pPr>
              <a:spcAft>
                <a:spcPts val="200"/>
              </a:spcAft>
            </a:pPr>
            <a:r>
              <a:rPr lang="en-US" sz="1600" smtClean="0"/>
              <a:t>ACE</a:t>
            </a:r>
            <a:r>
              <a:rPr lang="hu-HU" sz="1600"/>
              <a:t>:</a:t>
            </a:r>
            <a:r>
              <a:rPr lang="en-US" sz="1600"/>
              <a:t> </a:t>
            </a:r>
            <a:r>
              <a:rPr lang="en-US" sz="1600" smtClean="0"/>
              <a:t>AXI </a:t>
            </a:r>
            <a:r>
              <a:rPr lang="en-US" sz="1600"/>
              <a:t>Coherency Extensions</a:t>
            </a:r>
            <a:endParaRPr lang="hu-HU" sz="1600"/>
          </a:p>
          <a:p>
            <a:pPr>
              <a:spcAft>
                <a:spcPts val="300"/>
              </a:spcAft>
            </a:pPr>
            <a:r>
              <a:rPr lang="hu-HU" sz="1600"/>
              <a:t>         </a:t>
            </a:r>
            <a:r>
              <a:rPr lang="hu-HU" sz="1600" smtClean="0"/>
              <a:t>(</a:t>
            </a:r>
            <a:r>
              <a:rPr lang="en-US" sz="1600"/>
              <a:t>Used in </a:t>
            </a:r>
            <a:r>
              <a:rPr lang="en-US" sz="1600" err="1"/>
              <a:t>big.LITTLE</a:t>
            </a:r>
            <a:r>
              <a:rPr lang="en-US" sz="1600"/>
              <a:t> </a:t>
            </a:r>
            <a:r>
              <a:rPr lang="en-US" sz="1600" smtClean="0"/>
              <a:t>systems</a:t>
            </a:r>
            <a:r>
              <a:rPr lang="hu-HU" sz="1600" smtClean="0"/>
              <a:t> </a:t>
            </a:r>
            <a:r>
              <a:rPr lang="en-US" sz="1600" smtClean="0"/>
              <a:t>for </a:t>
            </a:r>
            <a:r>
              <a:rPr lang="en-US" sz="1600"/>
              <a:t>smartphones, tablets</a:t>
            </a:r>
            <a:r>
              <a:rPr lang="en-US" sz="1600" smtClean="0"/>
              <a:t>,</a:t>
            </a:r>
            <a:r>
              <a:rPr lang="hu-HU" sz="1600" smtClean="0"/>
              <a:t> </a:t>
            </a:r>
            <a:r>
              <a:rPr lang="en-US" sz="1600" smtClean="0"/>
              <a:t>etc</a:t>
            </a:r>
            <a:r>
              <a:rPr lang="en-US" sz="1600"/>
              <a:t>.</a:t>
            </a:r>
            <a:r>
              <a:rPr lang="hu-HU" sz="1600"/>
              <a:t>)</a:t>
            </a:r>
          </a:p>
          <a:p>
            <a:pPr>
              <a:spcAft>
                <a:spcPts val="200"/>
              </a:spcAft>
            </a:pPr>
            <a:r>
              <a:rPr lang="en-US" sz="1600"/>
              <a:t>AXI</a:t>
            </a:r>
            <a:r>
              <a:rPr lang="hu-HU" sz="1600"/>
              <a:t>: </a:t>
            </a:r>
            <a:r>
              <a:rPr lang="en-US" sz="1600" smtClean="0"/>
              <a:t>Advanced </a:t>
            </a:r>
            <a:r>
              <a:rPr lang="en-US" sz="1600" err="1"/>
              <a:t>eXtensible</a:t>
            </a:r>
            <a:r>
              <a:rPr lang="en-US" sz="1600"/>
              <a:t> Interface</a:t>
            </a:r>
            <a:endParaRPr lang="hu-HU" sz="1600"/>
          </a:p>
          <a:p>
            <a:r>
              <a:rPr lang="hu-HU" sz="1600"/>
              <a:t>         </a:t>
            </a:r>
            <a:r>
              <a:rPr lang="hu-HU" sz="1600" smtClean="0"/>
              <a:t>(</a:t>
            </a:r>
            <a:r>
              <a:rPr lang="en-US" sz="1600"/>
              <a:t>The most widespread </a:t>
            </a:r>
            <a:r>
              <a:rPr lang="en-US" sz="1600" smtClean="0"/>
              <a:t>AMBA</a:t>
            </a:r>
            <a:r>
              <a:rPr lang="hu-HU" sz="1600" smtClean="0"/>
              <a:t> </a:t>
            </a:r>
            <a:r>
              <a:rPr lang="en-US" sz="1600" smtClean="0"/>
              <a:t>interface</a:t>
            </a:r>
            <a:r>
              <a:rPr lang="hu-HU" sz="1600"/>
              <a:t>)</a:t>
            </a:r>
            <a:r>
              <a:rPr lang="en-US" sz="1600"/>
              <a:t>.</a:t>
            </a:r>
            <a:r>
              <a:rPr lang="hu-HU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91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</a:t>
            </a:r>
            <a:r>
              <a:rPr lang="en-US" dirty="0" smtClean="0"/>
              <a:t>4 </a:t>
            </a:r>
            <a:r>
              <a:rPr lang="en-US" dirty="0"/>
              <a:t>The 64-bit high performance Cortex-A72</a:t>
            </a:r>
            <a:r>
              <a:rPr lang="hu-HU" dirty="0"/>
              <a:t> </a:t>
            </a:r>
            <a:r>
              <a:rPr lang="hu-HU" dirty="0" smtClean="0"/>
              <a:t>(5)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179633" y="641177"/>
            <a:ext cx="4721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rgbClr val="FF0000"/>
                </a:solidFill>
              </a:rPr>
              <a:t>Remarks to the operation of the Cortex-A72</a:t>
            </a:r>
            <a:endParaRPr lang="hu-HU" sz="16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778" y="952037"/>
            <a:ext cx="7904536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/>
              <a:t>Each core </a:t>
            </a:r>
            <a:r>
              <a:rPr lang="hu-HU" sz="1600" smtClean="0">
                <a:solidFill>
                  <a:srgbClr val="0070C0"/>
                </a:solidFill>
              </a:rPr>
              <a:t>fetches </a:t>
            </a:r>
            <a:r>
              <a:rPr lang="hu-HU" sz="1600" smtClean="0">
                <a:solidFill>
                  <a:srgbClr val="FF0000"/>
                </a:solidFill>
              </a:rPr>
              <a:t>four</a:t>
            </a:r>
            <a:r>
              <a:rPr lang="hu-HU" sz="1600" smtClean="0">
                <a:solidFill>
                  <a:srgbClr val="0070C0"/>
                </a:solidFill>
              </a:rPr>
              <a:t> instructions </a:t>
            </a:r>
            <a:r>
              <a:rPr lang="hu-HU" sz="1600" smtClean="0"/>
              <a:t>per cycle from the Icache,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70C0"/>
                </a:solidFill>
              </a:rPr>
              <a:t>decodes and renames </a:t>
            </a:r>
            <a:r>
              <a:rPr lang="hu-HU" sz="1600" smtClean="0">
                <a:solidFill>
                  <a:srgbClr val="FF0000"/>
                </a:solidFill>
              </a:rPr>
              <a:t>three </a:t>
            </a:r>
            <a:r>
              <a:rPr lang="hu-HU" sz="1600" smtClean="0">
                <a:solidFill>
                  <a:srgbClr val="0070C0"/>
                </a:solidFill>
              </a:rPr>
              <a:t>microinstructions </a:t>
            </a:r>
            <a:r>
              <a:rPr lang="hu-HU" sz="1600" smtClean="0"/>
              <a:t>per cycle,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70C0"/>
                </a:solidFill>
              </a:rPr>
              <a:t>dispatches </a:t>
            </a:r>
            <a:r>
              <a:rPr lang="hu-HU" sz="1600" smtClean="0">
                <a:solidFill>
                  <a:srgbClr val="FF0000"/>
                </a:solidFill>
              </a:rPr>
              <a:t>five</a:t>
            </a:r>
            <a:r>
              <a:rPr lang="hu-HU" sz="1600" smtClean="0">
                <a:solidFill>
                  <a:srgbClr val="0070C0"/>
                </a:solidFill>
              </a:rPr>
              <a:t> microinstructions </a:t>
            </a:r>
            <a:r>
              <a:rPr lang="hu-HU" sz="1600" smtClean="0"/>
              <a:t>per cycle to the issue queues,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/>
              <a:t>whereas the issue queues </a:t>
            </a:r>
            <a:r>
              <a:rPr lang="hu-HU" sz="1600" smtClean="0">
                <a:solidFill>
                  <a:srgbClr val="0070C0"/>
                </a:solidFill>
              </a:rPr>
              <a:t>issue </a:t>
            </a:r>
            <a:r>
              <a:rPr lang="hu-HU" sz="1600">
                <a:solidFill>
                  <a:srgbClr val="FF0000"/>
                </a:solidFill>
              </a:rPr>
              <a:t>up </a:t>
            </a:r>
            <a:r>
              <a:rPr lang="hu-HU" sz="1600" smtClean="0">
                <a:solidFill>
                  <a:srgbClr val="FF0000"/>
                </a:solidFill>
              </a:rPr>
              <a:t>to eight </a:t>
            </a:r>
            <a:r>
              <a:rPr lang="hu-HU" sz="1600" smtClean="0">
                <a:solidFill>
                  <a:srgbClr val="0070C0"/>
                </a:solidFill>
              </a:rPr>
              <a:t>microinstructions </a:t>
            </a:r>
            <a:r>
              <a:rPr lang="hu-HU" sz="1600" smtClean="0"/>
              <a:t>per cycle </a:t>
            </a:r>
          </a:p>
          <a:p>
            <a:pPr>
              <a:spcAft>
                <a:spcPts val="300"/>
              </a:spcAft>
            </a:pPr>
            <a:r>
              <a:rPr lang="hu-HU" sz="1600" smtClean="0"/>
              <a:t>      to the eight available execution units.  </a:t>
            </a:r>
            <a:endParaRPr lang="hu-HU" sz="1600"/>
          </a:p>
        </p:txBody>
      </p:sp>
      <p:sp>
        <p:nvSpPr>
          <p:cNvPr id="6" name="TextBox 5"/>
          <p:cNvSpPr txBox="1"/>
          <p:nvPr/>
        </p:nvSpPr>
        <p:spPr>
          <a:xfrm>
            <a:off x="251520" y="2437202"/>
            <a:ext cx="4386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70C0"/>
                </a:solidFill>
              </a:rPr>
              <a:t>It has eight execution units, as followes:</a:t>
            </a:r>
            <a:endParaRPr lang="hu-HU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35" y="2752237"/>
            <a:ext cx="49062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/>
              <a:t>a branch unit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/>
              <a:t>dual single cycle integer units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/>
              <a:t>a multi-cycle integer MAC/DIV/CRC unit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/>
              <a:t>dual Advanced SIMD (NEON)/FP units and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/>
              <a:t>dual load/store units. </a:t>
            </a:r>
            <a:endParaRPr lang="hu-HU" sz="1600"/>
          </a:p>
        </p:txBody>
      </p:sp>
    </p:spTree>
    <p:extLst>
      <p:ext uri="{BB962C8B-B14F-4D97-AF65-F5344CB8AC3E}">
        <p14:creationId xmlns:p14="http://schemas.microsoft.com/office/powerpoint/2010/main" val="26874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</a:t>
            </a:r>
            <a:r>
              <a:rPr lang="en-US" dirty="0" smtClean="0"/>
              <a:t>4 </a:t>
            </a:r>
            <a:r>
              <a:rPr lang="en-US" dirty="0"/>
              <a:t>The 64-bit high performance Cortex-A72</a:t>
            </a:r>
            <a:r>
              <a:rPr lang="hu-HU" dirty="0"/>
              <a:t> </a:t>
            </a:r>
            <a:r>
              <a:rPr lang="hu-HU" dirty="0" smtClean="0"/>
              <a:t>(6)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187465" y="643746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>
                <a:solidFill>
                  <a:srgbClr val="FF0000"/>
                </a:solidFill>
              </a:rPr>
              <a:t>Note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515" y="955406"/>
            <a:ext cx="8706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/>
              <a:t>It is interesting to recognize that </a:t>
            </a:r>
            <a:r>
              <a:rPr lang="hu-HU" sz="1600" smtClean="0">
                <a:solidFill>
                  <a:srgbClr val="0070C0"/>
                </a:solidFill>
              </a:rPr>
              <a:t>the pipeline structure of ARM’s high performance</a:t>
            </a:r>
          </a:p>
          <a:p>
            <a:r>
              <a:rPr lang="hu-HU" sz="1600">
                <a:solidFill>
                  <a:srgbClr val="0070C0"/>
                </a:solidFill>
              </a:rPr>
              <a:t> </a:t>
            </a:r>
            <a:r>
              <a:rPr lang="hu-HU" sz="1600" smtClean="0">
                <a:solidFill>
                  <a:srgbClr val="0070C0"/>
                </a:solidFill>
              </a:rPr>
              <a:t> processors (Cortex-A15/Cortex-A-57/Cortex-A72) remained basically the same</a:t>
            </a:r>
            <a:r>
              <a:rPr lang="hu-HU" sz="1600" smtClean="0"/>
              <a:t>,</a:t>
            </a:r>
          </a:p>
          <a:p>
            <a:r>
              <a:rPr lang="hu-HU" sz="1600"/>
              <a:t> </a:t>
            </a:r>
            <a:r>
              <a:rPr lang="hu-HU" sz="1600" smtClean="0"/>
              <a:t> as is demonstrated by the pipeline structure of the Cortex-A15 below.</a:t>
            </a:r>
            <a:endParaRPr lang="hu-HU" sz="160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b="10949"/>
          <a:stretch/>
        </p:blipFill>
        <p:spPr bwMode="auto">
          <a:xfrm>
            <a:off x="202663" y="1833960"/>
            <a:ext cx="8767025" cy="29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41192" y="5069855"/>
            <a:ext cx="6006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Figure: </a:t>
            </a:r>
            <a:r>
              <a:rPr lang="hu-HU" sz="1600" smtClean="0"/>
              <a:t>I</a:t>
            </a:r>
            <a:r>
              <a:rPr lang="en-US" sz="1600" err="1" smtClean="0"/>
              <a:t>mplementation</a:t>
            </a:r>
            <a:r>
              <a:rPr lang="en-US" sz="1600" smtClean="0"/>
              <a:t> of the Cortex-A15 pipelines [</a:t>
            </a:r>
            <a:r>
              <a:rPr lang="hu-HU" sz="1600" smtClean="0"/>
              <a:t>37</a:t>
            </a:r>
            <a:r>
              <a:rPr lang="en-US" sz="1600" smtClean="0"/>
              <a:t>]</a:t>
            </a:r>
            <a:endParaRPr 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296863" y="5589240"/>
            <a:ext cx="8424357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 seen in the Figure there are also eight issue queues and basically </a:t>
            </a:r>
            <a:r>
              <a:rPr lang="hu-HU" sz="1600" dirty="0" smtClean="0">
                <a:solidFill>
                  <a:srgbClr val="0070C0"/>
                </a:solidFill>
              </a:rPr>
              <a:t>the same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execution pipelines as in both the Cortex-A57 and Cortex-A72. 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 smtClean="0"/>
              <a:t>Nevertheless, </a:t>
            </a:r>
            <a:r>
              <a:rPr lang="hu-HU" sz="1600" dirty="0" smtClean="0">
                <a:solidFill>
                  <a:srgbClr val="0070C0"/>
                </a:solidFill>
              </a:rPr>
              <a:t>the Cortex-A72 has a dispatch rate of 5 rather than 3 as both the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cortex-A15 and Cortex-a17 processors</a:t>
            </a:r>
            <a:r>
              <a:rPr lang="hu-HU" sz="1600" dirty="0" smtClean="0"/>
              <a:t>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7206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</a:t>
            </a:r>
            <a:r>
              <a:rPr lang="en-US" dirty="0" smtClean="0"/>
              <a:t>4 </a:t>
            </a:r>
            <a:r>
              <a:rPr lang="en-US" dirty="0"/>
              <a:t>The 64-bit high performance Cortex-A72</a:t>
            </a:r>
            <a:r>
              <a:rPr lang="hu-HU" dirty="0"/>
              <a:t> </a:t>
            </a:r>
            <a:r>
              <a:rPr lang="hu-HU" dirty="0" smtClean="0"/>
              <a:t>(7)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175840" y="631785"/>
            <a:ext cx="87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chemeClr val="accent6"/>
                </a:solidFill>
              </a:rPr>
              <a:t>Energy consumption of the Cortex-A72 compared to Cortex-A15/A57 </a:t>
            </a:r>
            <a:r>
              <a:rPr lang="hu-HU" smtClean="0"/>
              <a:t>[72]</a:t>
            </a:r>
            <a:endParaRPr lang="hu-H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43" y="1313765"/>
            <a:ext cx="4948822" cy="419053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4566205" y="1275665"/>
            <a:ext cx="1305145" cy="31503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r>
              <a:rPr lang="en-US" dirty="0"/>
              <a:t>4 The 64-bit high performance Cortex-A72</a:t>
            </a:r>
            <a:r>
              <a:rPr lang="hu-HU" dirty="0"/>
              <a:t> (8)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96"/>
          <a:stretch/>
        </p:blipFill>
        <p:spPr>
          <a:xfrm>
            <a:off x="103805" y="1128999"/>
            <a:ext cx="8931690" cy="5045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180" y="631785"/>
            <a:ext cx="787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CoreLink CCN512-based heterogeneous multi-core system </a:t>
            </a:r>
            <a:r>
              <a:rPr lang="hu-HU" dirty="0" smtClean="0"/>
              <a:t>[80]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502898" y="6489340"/>
            <a:ext cx="2419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CHI: Coherent Hub Interface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06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210" y="1043735"/>
            <a:ext cx="9096790" cy="5402731"/>
            <a:chOff x="47210" y="1176619"/>
            <a:chExt cx="9096790" cy="54027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66"/>
            <a:stretch/>
          </p:blipFill>
          <p:spPr>
            <a:xfrm>
              <a:off x="47210" y="1176619"/>
              <a:ext cx="8935280" cy="5177706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 bwMode="auto">
            <a:xfrm>
              <a:off x="8262410" y="5859270"/>
              <a:ext cx="881590" cy="72008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kern="0" dirty="0" smtClean="0"/>
              <a:t>7.</a:t>
            </a:r>
            <a:r>
              <a:rPr lang="en-US" kern="0" dirty="0" smtClean="0"/>
              <a:t>4 The 64-bit high performance Cortex-A72</a:t>
            </a:r>
            <a:r>
              <a:rPr lang="hu-HU" kern="0" dirty="0" smtClean="0"/>
              <a:t> (9)</a:t>
            </a:r>
            <a:endParaRPr lang="hu-HU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175840" y="626778"/>
            <a:ext cx="818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Performance comparison: ARM’s Cortex-A72 vs. Intel’s Core-M </a:t>
            </a:r>
            <a:r>
              <a:rPr lang="hu-HU" dirty="0" smtClean="0"/>
              <a:t>[</a:t>
            </a:r>
            <a:r>
              <a:rPr lang="hu-HU" dirty="0" smtClean="0"/>
              <a:t>79]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04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r>
              <a:rPr lang="en-US" dirty="0"/>
              <a:t>4 The 64-bit high performance Cortex-A72</a:t>
            </a:r>
            <a:r>
              <a:rPr lang="hu-HU" dirty="0"/>
              <a:t> </a:t>
            </a:r>
            <a:r>
              <a:rPr lang="hu-HU" dirty="0" smtClean="0"/>
              <a:t>(10)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6505" y="1136659"/>
            <a:ext cx="8865985" cy="5172661"/>
            <a:chOff x="116505" y="776619"/>
            <a:chExt cx="8865985" cy="53976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505" y="776619"/>
              <a:ext cx="8865985" cy="530476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 bwMode="auto">
            <a:xfrm>
              <a:off x="296863" y="776619"/>
              <a:ext cx="6660402" cy="62715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7902370" y="5771412"/>
              <a:ext cx="990110" cy="40289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510" y="638690"/>
            <a:ext cx="7272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Evolution of the performance of the ARM's Cortex-A line [79]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515" y="6330035"/>
            <a:ext cx="4701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(≈ 4 x core count x 4 x DMIPS/MHz x 3 fc)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74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r>
              <a:rPr lang="en-US" dirty="0"/>
              <a:t>4 The 64-bit high performance Cortex-A72</a:t>
            </a:r>
            <a:r>
              <a:rPr lang="hu-HU" dirty="0"/>
              <a:t> </a:t>
            </a:r>
            <a:r>
              <a:rPr lang="hu-HU" dirty="0" smtClean="0"/>
              <a:t>(11)</a:t>
            </a:r>
            <a:endParaRPr lang="hu-HU" dirty="0"/>
          </a:p>
        </p:txBody>
      </p:sp>
      <p:grpSp>
        <p:nvGrpSpPr>
          <p:cNvPr id="3" name="Group 2"/>
          <p:cNvGrpSpPr/>
          <p:nvPr/>
        </p:nvGrpSpPr>
        <p:grpSpPr>
          <a:xfrm>
            <a:off x="2051720" y="1223755"/>
            <a:ext cx="5008607" cy="4872194"/>
            <a:chOff x="1331640" y="672216"/>
            <a:chExt cx="6119939" cy="5586269"/>
          </a:xfrm>
        </p:grpSpPr>
        <p:sp>
          <p:nvSpPr>
            <p:cNvPr id="153" name="Téglalap 152"/>
            <p:cNvSpPr/>
            <p:nvPr/>
          </p:nvSpPr>
          <p:spPr bwMode="auto">
            <a:xfrm>
              <a:off x="1893011" y="826105"/>
              <a:ext cx="5072366" cy="4722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8" name="Egyenes összekötő 7"/>
            <p:cNvCxnSpPr/>
            <p:nvPr/>
          </p:nvCxnSpPr>
          <p:spPr bwMode="auto">
            <a:xfrm>
              <a:off x="1850031" y="5548622"/>
              <a:ext cx="5158662" cy="38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Egyenes összekötő 28"/>
            <p:cNvCxnSpPr/>
            <p:nvPr/>
          </p:nvCxnSpPr>
          <p:spPr bwMode="auto">
            <a:xfrm rot="5400000">
              <a:off x="2354087" y="554794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Egyenes összekötő 29"/>
            <p:cNvCxnSpPr/>
            <p:nvPr/>
          </p:nvCxnSpPr>
          <p:spPr bwMode="auto">
            <a:xfrm rot="5400000">
              <a:off x="2858143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Egyenes összekötő 30"/>
            <p:cNvCxnSpPr/>
            <p:nvPr/>
          </p:nvCxnSpPr>
          <p:spPr bwMode="auto">
            <a:xfrm rot="5400000">
              <a:off x="3352673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Egyenes összekötő 31"/>
            <p:cNvCxnSpPr/>
            <p:nvPr/>
          </p:nvCxnSpPr>
          <p:spPr bwMode="auto">
            <a:xfrm rot="5400000">
              <a:off x="3856729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Egyenes összekötő 32"/>
            <p:cNvCxnSpPr/>
            <p:nvPr/>
          </p:nvCxnSpPr>
          <p:spPr bwMode="auto">
            <a:xfrm rot="5400000">
              <a:off x="4379837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Egyenes összekötő 33"/>
            <p:cNvCxnSpPr/>
            <p:nvPr/>
          </p:nvCxnSpPr>
          <p:spPr bwMode="auto">
            <a:xfrm rot="5400000">
              <a:off x="4883893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Egyenes összekötő 34"/>
            <p:cNvCxnSpPr/>
            <p:nvPr/>
          </p:nvCxnSpPr>
          <p:spPr bwMode="auto">
            <a:xfrm rot="5400000">
              <a:off x="5378423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Egyenes összekötő 35"/>
            <p:cNvCxnSpPr/>
            <p:nvPr/>
          </p:nvCxnSpPr>
          <p:spPr bwMode="auto">
            <a:xfrm rot="5400000">
              <a:off x="5882479" y="554862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églalap 43"/>
            <p:cNvSpPr/>
            <p:nvPr/>
          </p:nvSpPr>
          <p:spPr bwMode="auto">
            <a:xfrm>
              <a:off x="3578223" y="3273057"/>
              <a:ext cx="216024" cy="2274890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2547725" y="2717483"/>
              <a:ext cx="216024" cy="2831139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Téglalap 44"/>
            <p:cNvSpPr/>
            <p:nvPr/>
          </p:nvSpPr>
          <p:spPr bwMode="auto">
            <a:xfrm>
              <a:off x="4586335" y="3647385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Téglalap 45"/>
            <p:cNvSpPr/>
            <p:nvPr/>
          </p:nvSpPr>
          <p:spPr bwMode="auto">
            <a:xfrm>
              <a:off x="5594447" y="3648149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5084041" y="4607955"/>
              <a:ext cx="216024" cy="943788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Téglalap 47"/>
            <p:cNvSpPr/>
            <p:nvPr/>
          </p:nvSpPr>
          <p:spPr bwMode="auto">
            <a:xfrm>
              <a:off x="3074167" y="5178606"/>
              <a:ext cx="216024" cy="373913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Téglalap 48"/>
            <p:cNvSpPr/>
            <p:nvPr/>
          </p:nvSpPr>
          <p:spPr bwMode="auto">
            <a:xfrm>
              <a:off x="6098503" y="4607954"/>
              <a:ext cx="216024" cy="943789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60" name="Egyenes összekötő 59"/>
            <p:cNvCxnSpPr>
              <a:stCxn id="120" idx="3"/>
              <a:endCxn id="119" idx="7"/>
            </p:cNvCxnSpPr>
            <p:nvPr/>
          </p:nvCxnSpPr>
          <p:spPr bwMode="auto">
            <a:xfrm flipV="1">
              <a:off x="2219287" y="4853255"/>
              <a:ext cx="492562" cy="673913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gyenes összekötő 61"/>
            <p:cNvCxnSpPr>
              <a:stCxn id="119" idx="3"/>
              <a:endCxn id="118" idx="7"/>
            </p:cNvCxnSpPr>
            <p:nvPr/>
          </p:nvCxnSpPr>
          <p:spPr bwMode="auto">
            <a:xfrm flipV="1">
              <a:off x="2749239" y="4739595"/>
              <a:ext cx="455570" cy="80007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Egyenes összekötő 64"/>
            <p:cNvCxnSpPr>
              <a:stCxn id="118" idx="3"/>
              <a:endCxn id="117" idx="7"/>
            </p:cNvCxnSpPr>
            <p:nvPr/>
          </p:nvCxnSpPr>
          <p:spPr bwMode="auto">
            <a:xfrm flipV="1">
              <a:off x="3242199" y="4075271"/>
              <a:ext cx="464136" cy="630671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Egyenes összekötő 69"/>
            <p:cNvCxnSpPr>
              <a:stCxn id="117" idx="4"/>
            </p:cNvCxnSpPr>
            <p:nvPr/>
          </p:nvCxnSpPr>
          <p:spPr bwMode="auto">
            <a:xfrm flipV="1">
              <a:off x="3762063" y="4052771"/>
              <a:ext cx="417624" cy="6350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>
              <a:endCxn id="115" idx="7"/>
            </p:cNvCxnSpPr>
            <p:nvPr/>
          </p:nvCxnSpPr>
          <p:spPr bwMode="auto">
            <a:xfrm flipV="1">
              <a:off x="4251695" y="3463323"/>
              <a:ext cx="449204" cy="56791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>
              <a:stCxn id="115" idx="3"/>
              <a:endCxn id="114" idx="7"/>
            </p:cNvCxnSpPr>
            <p:nvPr/>
          </p:nvCxnSpPr>
          <p:spPr bwMode="auto">
            <a:xfrm flipV="1">
              <a:off x="4738289" y="3122400"/>
              <a:ext cx="472140" cy="307270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>
              <a:stCxn id="114" idx="3"/>
              <a:endCxn id="113" idx="7"/>
            </p:cNvCxnSpPr>
            <p:nvPr/>
          </p:nvCxnSpPr>
          <p:spPr bwMode="auto">
            <a:xfrm flipV="1">
              <a:off x="5247819" y="2403558"/>
              <a:ext cx="464566" cy="68518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Egyenes összekötő 82"/>
            <p:cNvCxnSpPr>
              <a:stCxn id="113" idx="3"/>
              <a:endCxn id="112" idx="7"/>
            </p:cNvCxnSpPr>
            <p:nvPr/>
          </p:nvCxnSpPr>
          <p:spPr bwMode="auto">
            <a:xfrm flipV="1">
              <a:off x="5749775" y="2052337"/>
              <a:ext cx="473012" cy="317568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Folyamatábra: Döntés 110"/>
            <p:cNvSpPr/>
            <p:nvPr/>
          </p:nvSpPr>
          <p:spPr bwMode="auto">
            <a:xfrm>
              <a:off x="6206515" y="2000187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3" name="Folyamatábra: Döntés 110"/>
            <p:cNvSpPr/>
            <p:nvPr/>
          </p:nvSpPr>
          <p:spPr bwMode="auto">
            <a:xfrm>
              <a:off x="5696113" y="2351408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4" name="Folyamatábra: Döntés 110"/>
            <p:cNvSpPr/>
            <p:nvPr/>
          </p:nvSpPr>
          <p:spPr bwMode="auto">
            <a:xfrm>
              <a:off x="5194157" y="3070250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5" name="Folyamatábra: Döntés 110"/>
            <p:cNvSpPr/>
            <p:nvPr/>
          </p:nvSpPr>
          <p:spPr bwMode="auto">
            <a:xfrm>
              <a:off x="4684627" y="3411173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Folyamatábra: Döntés 110"/>
            <p:cNvSpPr/>
            <p:nvPr/>
          </p:nvSpPr>
          <p:spPr bwMode="auto">
            <a:xfrm>
              <a:off x="4186037" y="400794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Folyamatábra: Döntés 110"/>
            <p:cNvSpPr/>
            <p:nvPr/>
          </p:nvSpPr>
          <p:spPr bwMode="auto">
            <a:xfrm>
              <a:off x="3690063" y="402312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Folyamatábra: Döntés 110"/>
            <p:cNvSpPr/>
            <p:nvPr/>
          </p:nvSpPr>
          <p:spPr bwMode="auto">
            <a:xfrm>
              <a:off x="3188537" y="468744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Folyamatábra: Döntés 110"/>
            <p:cNvSpPr/>
            <p:nvPr/>
          </p:nvSpPr>
          <p:spPr bwMode="auto">
            <a:xfrm>
              <a:off x="2695577" y="480110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Folyamatábra: Döntés 110"/>
            <p:cNvSpPr/>
            <p:nvPr/>
          </p:nvSpPr>
          <p:spPr bwMode="auto">
            <a:xfrm>
              <a:off x="2165625" y="550867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51" name="Csoportba foglalás 150"/>
            <p:cNvGrpSpPr/>
            <p:nvPr/>
          </p:nvGrpSpPr>
          <p:grpSpPr>
            <a:xfrm>
              <a:off x="2045463" y="1137444"/>
              <a:ext cx="2304256" cy="692608"/>
              <a:chOff x="1835696" y="1076204"/>
              <a:chExt cx="2304256" cy="692608"/>
            </a:xfrm>
          </p:grpSpPr>
          <p:sp>
            <p:nvSpPr>
              <p:cNvPr id="108" name="Téglalap 107"/>
              <p:cNvSpPr/>
              <p:nvPr/>
            </p:nvSpPr>
            <p:spPr bwMode="auto">
              <a:xfrm>
                <a:off x="1835696" y="1076204"/>
                <a:ext cx="2304256" cy="692608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9" name="Szövegdoboz 108"/>
              <p:cNvSpPr txBox="1"/>
              <p:nvPr/>
            </p:nvSpPr>
            <p:spPr>
              <a:xfrm>
                <a:off x="2509581" y="1086396"/>
                <a:ext cx="13339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Per </a:t>
                </a:r>
                <a:r>
                  <a:rPr lang="hu-HU" sz="1200" dirty="0" err="1" smtClean="0"/>
                  <a:t>Generation</a:t>
                </a:r>
                <a:endParaRPr lang="hu-HU" sz="1200" dirty="0"/>
              </a:p>
            </p:txBody>
          </p:sp>
          <p:sp>
            <p:nvSpPr>
              <p:cNvPr id="110" name="Szövegdoboz 109"/>
              <p:cNvSpPr txBox="1"/>
              <p:nvPr/>
            </p:nvSpPr>
            <p:spPr>
              <a:xfrm>
                <a:off x="2490118" y="1442859"/>
                <a:ext cx="10553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err="1" smtClean="0"/>
                  <a:t>Cumulative</a:t>
                </a:r>
                <a:endParaRPr lang="hu-HU" sz="1200" dirty="0"/>
              </a:p>
            </p:txBody>
          </p:sp>
          <p:sp>
            <p:nvSpPr>
              <p:cNvPr id="136" name="Téglalap 135"/>
              <p:cNvSpPr/>
              <p:nvPr/>
            </p:nvSpPr>
            <p:spPr bwMode="auto">
              <a:xfrm>
                <a:off x="2105170" y="1186284"/>
                <a:ext cx="432048" cy="87615"/>
              </a:xfrm>
              <a:prstGeom prst="rect">
                <a:avLst/>
              </a:prstGeom>
              <a:solidFill>
                <a:srgbClr val="99336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7" name="Folyamatábra: Döntés 110"/>
              <p:cNvSpPr/>
              <p:nvPr/>
            </p:nvSpPr>
            <p:spPr bwMode="auto">
              <a:xfrm>
                <a:off x="2288986" y="1561227"/>
                <a:ext cx="72000" cy="72000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10000 w 10000"/>
                  <a:gd name="connsiteY2" fmla="*/ 5000 h 10000"/>
                  <a:gd name="connsiteX3" fmla="*/ 5000 w 10000"/>
                  <a:gd name="connsiteY3" fmla="*/ 10000 h 10000"/>
                  <a:gd name="connsiteX4" fmla="*/ 0 w 10000"/>
                  <a:gd name="connsiteY4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5000 w 10000"/>
                  <a:gd name="connsiteY4" fmla="*/ 10000 h 10000"/>
                  <a:gd name="connsiteX5" fmla="*/ 0 w 10000"/>
                  <a:gd name="connsiteY5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7453 w 10000"/>
                  <a:gd name="connsiteY4" fmla="*/ 7456 h 10000"/>
                  <a:gd name="connsiteX5" fmla="*/ 5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7453 w 10000"/>
                  <a:gd name="connsiteY4" fmla="*/ 7456 h 10000"/>
                  <a:gd name="connsiteX5" fmla="*/ 5000 w 10000"/>
                  <a:gd name="connsiteY5" fmla="*/ 10000 h 10000"/>
                  <a:gd name="connsiteX6" fmla="*/ 2260 w 10000"/>
                  <a:gd name="connsiteY6" fmla="*/ 7243 h 10000"/>
                  <a:gd name="connsiteX7" fmla="*/ 0 w 10000"/>
                  <a:gd name="connsiteY7" fmla="*/ 5000 h 10000"/>
                  <a:gd name="connsiteX0" fmla="*/ 0 w 10000"/>
                  <a:gd name="connsiteY0" fmla="*/ 5000 h 10000"/>
                  <a:gd name="connsiteX1" fmla="*/ 2554 w 10000"/>
                  <a:gd name="connsiteY1" fmla="*/ 2250 h 10000"/>
                  <a:gd name="connsiteX2" fmla="*/ 5000 w 10000"/>
                  <a:gd name="connsiteY2" fmla="*/ 0 h 10000"/>
                  <a:gd name="connsiteX3" fmla="*/ 7453 w 10000"/>
                  <a:gd name="connsiteY3" fmla="*/ 2569 h 10000"/>
                  <a:gd name="connsiteX4" fmla="*/ 10000 w 10000"/>
                  <a:gd name="connsiteY4" fmla="*/ 5000 h 10000"/>
                  <a:gd name="connsiteX5" fmla="*/ 7453 w 10000"/>
                  <a:gd name="connsiteY5" fmla="*/ 7456 h 10000"/>
                  <a:gd name="connsiteX6" fmla="*/ 5000 w 10000"/>
                  <a:gd name="connsiteY6" fmla="*/ 10000 h 10000"/>
                  <a:gd name="connsiteX7" fmla="*/ 2260 w 10000"/>
                  <a:gd name="connsiteY7" fmla="*/ 7243 h 10000"/>
                  <a:gd name="connsiteX8" fmla="*/ 0 w 10000"/>
                  <a:gd name="connsiteY8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2554" y="2250"/>
                    </a:lnTo>
                    <a:lnTo>
                      <a:pt x="5000" y="0"/>
                    </a:lnTo>
                    <a:lnTo>
                      <a:pt x="7453" y="2569"/>
                    </a:lnTo>
                    <a:lnTo>
                      <a:pt x="10000" y="5000"/>
                    </a:lnTo>
                    <a:lnTo>
                      <a:pt x="7453" y="7456"/>
                    </a:lnTo>
                    <a:lnTo>
                      <a:pt x="5000" y="10000"/>
                    </a:lnTo>
                    <a:lnTo>
                      <a:pt x="2260" y="7243"/>
                    </a:lnTo>
                    <a:lnTo>
                      <a:pt x="0" y="5000"/>
                    </a:lnTo>
                    <a:close/>
                  </a:path>
                </a:pathLst>
              </a:custGeom>
              <a:solidFill>
                <a:srgbClr val="0000CC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38" name="Egyenes összekötő 137"/>
              <p:cNvCxnSpPr/>
              <p:nvPr/>
            </p:nvCxnSpPr>
            <p:spPr bwMode="auto">
              <a:xfrm flipV="1">
                <a:off x="2105170" y="1597227"/>
                <a:ext cx="41762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9" name="Szövegdoboz 138"/>
            <p:cNvSpPr txBox="1"/>
            <p:nvPr/>
          </p:nvSpPr>
          <p:spPr>
            <a:xfrm rot="-2700000">
              <a:off x="1470517" y="5827598"/>
              <a:ext cx="9332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smtClean="0"/>
                <a:t>Pentium M</a:t>
              </a:r>
              <a:br>
                <a:rPr lang="hu-HU" sz="1050" dirty="0" smtClean="0"/>
              </a:br>
              <a:r>
                <a:rPr lang="hu-HU" sz="1050" dirty="0" err="1" smtClean="0"/>
                <a:t>Dothan</a:t>
              </a:r>
              <a:endParaRPr lang="hu-HU" sz="1050" dirty="0"/>
            </a:p>
          </p:txBody>
        </p:sp>
        <p:sp>
          <p:nvSpPr>
            <p:cNvPr id="140" name="Szövegdoboz 139"/>
            <p:cNvSpPr txBox="1"/>
            <p:nvPr/>
          </p:nvSpPr>
          <p:spPr>
            <a:xfrm rot="-2700000">
              <a:off x="2218633" y="5843922"/>
              <a:ext cx="6319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err="1" smtClean="0"/>
                <a:t>Core</a:t>
              </a:r>
              <a:r>
                <a:rPr lang="hu-HU" sz="1050" dirty="0" smtClean="0"/>
                <a:t> 2</a:t>
              </a:r>
              <a:endParaRPr lang="hu-HU" sz="1050" dirty="0"/>
            </a:p>
          </p:txBody>
        </p:sp>
        <p:sp>
          <p:nvSpPr>
            <p:cNvPr id="141" name="Szövegdoboz 140"/>
            <p:cNvSpPr txBox="1"/>
            <p:nvPr/>
          </p:nvSpPr>
          <p:spPr>
            <a:xfrm rot="-2700000">
              <a:off x="2701310" y="5838167"/>
              <a:ext cx="6767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err="1" smtClean="0"/>
                <a:t>Penryn</a:t>
              </a:r>
              <a:endParaRPr lang="hu-HU" sz="1050" dirty="0"/>
            </a:p>
          </p:txBody>
        </p:sp>
        <p:sp>
          <p:nvSpPr>
            <p:cNvPr id="142" name="Szövegdoboz 141"/>
            <p:cNvSpPr txBox="1"/>
            <p:nvPr/>
          </p:nvSpPr>
          <p:spPr>
            <a:xfrm rot="-2700000">
              <a:off x="3076474" y="5732241"/>
              <a:ext cx="89639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smtClean="0"/>
                <a:t>NHM </a:t>
              </a:r>
              <a:br>
                <a:rPr lang="hu-HU" sz="1050" dirty="0" smtClean="0"/>
              </a:br>
              <a:r>
                <a:rPr lang="hu-HU" sz="1050" dirty="0" smtClean="0"/>
                <a:t>(w/o SMT)</a:t>
              </a:r>
              <a:endParaRPr lang="hu-HU" sz="1050" dirty="0"/>
            </a:p>
          </p:txBody>
        </p:sp>
        <p:sp>
          <p:nvSpPr>
            <p:cNvPr id="143" name="Szövegdoboz 142"/>
            <p:cNvSpPr txBox="1"/>
            <p:nvPr/>
          </p:nvSpPr>
          <p:spPr>
            <a:xfrm rot="-2700000">
              <a:off x="3860792" y="5786798"/>
              <a:ext cx="5389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WSM</a:t>
              </a:r>
              <a:endParaRPr lang="hu-HU" sz="1050" dirty="0"/>
            </a:p>
          </p:txBody>
        </p:sp>
        <p:sp>
          <p:nvSpPr>
            <p:cNvPr id="144" name="Szövegdoboz 143"/>
            <p:cNvSpPr txBox="1"/>
            <p:nvPr/>
          </p:nvSpPr>
          <p:spPr>
            <a:xfrm rot="-2700000">
              <a:off x="4407737" y="5768215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SNB</a:t>
              </a:r>
              <a:endParaRPr lang="hu-HU" sz="1050" dirty="0"/>
            </a:p>
          </p:txBody>
        </p:sp>
        <p:sp>
          <p:nvSpPr>
            <p:cNvPr id="145" name="Szövegdoboz 144"/>
            <p:cNvSpPr txBox="1"/>
            <p:nvPr/>
          </p:nvSpPr>
          <p:spPr>
            <a:xfrm rot="-2700000">
              <a:off x="4916902" y="573272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IVB</a:t>
              </a:r>
              <a:endParaRPr lang="hu-HU" sz="1050" dirty="0"/>
            </a:p>
          </p:txBody>
        </p:sp>
        <p:sp>
          <p:nvSpPr>
            <p:cNvPr id="146" name="Szövegdoboz 145"/>
            <p:cNvSpPr txBox="1"/>
            <p:nvPr/>
          </p:nvSpPr>
          <p:spPr>
            <a:xfrm rot="-2700000">
              <a:off x="5331394" y="5768215"/>
              <a:ext cx="5261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HSW</a:t>
              </a:r>
              <a:endParaRPr lang="hu-HU" sz="1050" dirty="0"/>
            </a:p>
          </p:txBody>
        </p:sp>
        <p:sp>
          <p:nvSpPr>
            <p:cNvPr id="147" name="Szövegdoboz 146"/>
            <p:cNvSpPr txBox="1"/>
            <p:nvPr/>
          </p:nvSpPr>
          <p:spPr>
            <a:xfrm rot="-2700000">
              <a:off x="5843867" y="5781817"/>
              <a:ext cx="5180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BRW</a:t>
              </a:r>
              <a:endParaRPr lang="hu-HU" sz="1050" dirty="0"/>
            </a:p>
          </p:txBody>
        </p:sp>
        <p:grpSp>
          <p:nvGrpSpPr>
            <p:cNvPr id="39" name="Csoportba foglalás 38"/>
            <p:cNvGrpSpPr/>
            <p:nvPr/>
          </p:nvGrpSpPr>
          <p:grpSpPr>
            <a:xfrm>
              <a:off x="7008693" y="672216"/>
              <a:ext cx="442886" cy="4993087"/>
              <a:chOff x="6778334" y="497260"/>
              <a:chExt cx="442886" cy="4993087"/>
            </a:xfrm>
          </p:grpSpPr>
          <p:sp>
            <p:nvSpPr>
              <p:cNvPr id="98" name="Szövegdoboz 97"/>
              <p:cNvSpPr txBox="1"/>
              <p:nvPr/>
            </p:nvSpPr>
            <p:spPr>
              <a:xfrm>
                <a:off x="6778334" y="1444175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1.8</a:t>
                </a:r>
                <a:endParaRPr lang="hu-HU" sz="1200" dirty="0"/>
              </a:p>
            </p:txBody>
          </p:sp>
          <p:sp>
            <p:nvSpPr>
              <p:cNvPr id="99" name="Szövegdoboz 98"/>
              <p:cNvSpPr txBox="1"/>
              <p:nvPr/>
            </p:nvSpPr>
            <p:spPr>
              <a:xfrm>
                <a:off x="6778334" y="1913596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1.7</a:t>
                </a:r>
                <a:endParaRPr lang="hu-HU" sz="1200" dirty="0"/>
              </a:p>
            </p:txBody>
          </p:sp>
          <p:sp>
            <p:nvSpPr>
              <p:cNvPr id="100" name="Szövegdoboz 99"/>
              <p:cNvSpPr txBox="1"/>
              <p:nvPr/>
            </p:nvSpPr>
            <p:spPr>
              <a:xfrm>
                <a:off x="6778334" y="2413704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1.6</a:t>
                </a:r>
                <a:endParaRPr lang="hu-HU" sz="1200" dirty="0"/>
              </a:p>
            </p:txBody>
          </p:sp>
          <p:sp>
            <p:nvSpPr>
              <p:cNvPr id="101" name="Szövegdoboz 100"/>
              <p:cNvSpPr txBox="1"/>
              <p:nvPr/>
            </p:nvSpPr>
            <p:spPr>
              <a:xfrm>
                <a:off x="6784882" y="2886865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1.5</a:t>
                </a:r>
                <a:endParaRPr lang="hu-HU" sz="1200" dirty="0"/>
              </a:p>
            </p:txBody>
          </p:sp>
          <p:sp>
            <p:nvSpPr>
              <p:cNvPr id="102" name="Szövegdoboz 101"/>
              <p:cNvSpPr txBox="1"/>
              <p:nvPr/>
            </p:nvSpPr>
            <p:spPr>
              <a:xfrm>
                <a:off x="6784882" y="334311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1.4</a:t>
                </a:r>
                <a:endParaRPr lang="hu-HU" sz="1200" dirty="0"/>
              </a:p>
            </p:txBody>
          </p:sp>
          <p:sp>
            <p:nvSpPr>
              <p:cNvPr id="103" name="Szövegdoboz 102"/>
              <p:cNvSpPr txBox="1"/>
              <p:nvPr/>
            </p:nvSpPr>
            <p:spPr>
              <a:xfrm>
                <a:off x="6784882" y="379901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1.3</a:t>
                </a:r>
                <a:endParaRPr lang="hu-HU" sz="1200" dirty="0"/>
              </a:p>
            </p:txBody>
          </p:sp>
          <p:sp>
            <p:nvSpPr>
              <p:cNvPr id="105" name="Szövegdoboz 104"/>
              <p:cNvSpPr txBox="1"/>
              <p:nvPr/>
            </p:nvSpPr>
            <p:spPr>
              <a:xfrm>
                <a:off x="6784882" y="472995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1.1</a:t>
                </a:r>
                <a:endParaRPr lang="hu-HU" sz="1200" dirty="0"/>
              </a:p>
            </p:txBody>
          </p:sp>
          <p:sp>
            <p:nvSpPr>
              <p:cNvPr id="106" name="Szövegdoboz 105"/>
              <p:cNvSpPr txBox="1"/>
              <p:nvPr/>
            </p:nvSpPr>
            <p:spPr>
              <a:xfrm>
                <a:off x="6784882" y="428501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1.2</a:t>
                </a:r>
                <a:endParaRPr lang="hu-HU" sz="1200" dirty="0"/>
              </a:p>
            </p:txBody>
          </p:sp>
          <p:sp>
            <p:nvSpPr>
              <p:cNvPr id="107" name="Szövegdoboz 106"/>
              <p:cNvSpPr txBox="1"/>
              <p:nvPr/>
            </p:nvSpPr>
            <p:spPr>
              <a:xfrm>
                <a:off x="6794308" y="5213348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</a:t>
                </a:r>
                <a:endParaRPr lang="hu-HU" sz="1200" dirty="0"/>
              </a:p>
            </p:txBody>
          </p:sp>
          <p:sp>
            <p:nvSpPr>
              <p:cNvPr id="126" name="Szövegdoboz 125"/>
              <p:cNvSpPr txBox="1"/>
              <p:nvPr/>
            </p:nvSpPr>
            <p:spPr>
              <a:xfrm>
                <a:off x="6778334" y="497260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</a:t>
                </a:r>
                <a:endParaRPr lang="hu-HU" sz="1200" dirty="0"/>
              </a:p>
            </p:txBody>
          </p:sp>
          <p:sp>
            <p:nvSpPr>
              <p:cNvPr id="127" name="Szövegdoboz 126"/>
              <p:cNvSpPr txBox="1"/>
              <p:nvPr/>
            </p:nvSpPr>
            <p:spPr>
              <a:xfrm>
                <a:off x="6778334" y="966681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1.9</a:t>
                </a:r>
                <a:endParaRPr lang="hu-HU" sz="1200" dirty="0"/>
              </a:p>
            </p:txBody>
          </p:sp>
        </p:grpSp>
        <p:sp>
          <p:nvSpPr>
            <p:cNvPr id="129" name="Téglalap 128"/>
            <p:cNvSpPr/>
            <p:nvPr/>
          </p:nvSpPr>
          <p:spPr bwMode="auto">
            <a:xfrm>
              <a:off x="6601997" y="3654868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30" name="Egyenes összekötő 129"/>
            <p:cNvCxnSpPr/>
            <p:nvPr/>
          </p:nvCxnSpPr>
          <p:spPr bwMode="auto">
            <a:xfrm rot="5400000">
              <a:off x="6389313" y="5549344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" name="Csoportba foglalás 37"/>
            <p:cNvGrpSpPr/>
            <p:nvPr/>
          </p:nvGrpSpPr>
          <p:grpSpPr>
            <a:xfrm>
              <a:off x="6892235" y="810715"/>
              <a:ext cx="144016" cy="4810187"/>
              <a:chOff x="6661876" y="635759"/>
              <a:chExt cx="144016" cy="4810187"/>
            </a:xfrm>
          </p:grpSpPr>
          <p:cxnSp>
            <p:nvCxnSpPr>
              <p:cNvPr id="9" name="Egyenes összekötő 8"/>
              <p:cNvCxnSpPr/>
              <p:nvPr/>
            </p:nvCxnSpPr>
            <p:spPr bwMode="auto">
              <a:xfrm>
                <a:off x="6733884" y="635759"/>
                <a:ext cx="0" cy="480924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Egyenes összekötő 10"/>
              <p:cNvCxnSpPr/>
              <p:nvPr/>
            </p:nvCxnSpPr>
            <p:spPr bwMode="auto">
              <a:xfrm>
                <a:off x="6661876" y="206853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Egyenes összekötő 11"/>
              <p:cNvCxnSpPr/>
              <p:nvPr/>
            </p:nvCxnSpPr>
            <p:spPr bwMode="auto">
              <a:xfrm>
                <a:off x="6661876" y="159806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Egyenes összekötő 12"/>
              <p:cNvCxnSpPr/>
              <p:nvPr/>
            </p:nvCxnSpPr>
            <p:spPr bwMode="auto">
              <a:xfrm>
                <a:off x="6661876" y="3012320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Egyenes összekötő 13"/>
              <p:cNvCxnSpPr/>
              <p:nvPr/>
            </p:nvCxnSpPr>
            <p:spPr bwMode="auto">
              <a:xfrm>
                <a:off x="6661876" y="254185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Egyenes összekötő 14"/>
              <p:cNvCxnSpPr/>
              <p:nvPr/>
            </p:nvCxnSpPr>
            <p:spPr bwMode="auto">
              <a:xfrm>
                <a:off x="6661876" y="394842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Egyenes összekötő 15"/>
              <p:cNvCxnSpPr/>
              <p:nvPr/>
            </p:nvCxnSpPr>
            <p:spPr bwMode="auto">
              <a:xfrm>
                <a:off x="6661876" y="3477956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Egyenes összekötő 16"/>
              <p:cNvCxnSpPr/>
              <p:nvPr/>
            </p:nvCxnSpPr>
            <p:spPr bwMode="auto">
              <a:xfrm>
                <a:off x="6661876" y="489221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Egyenes összekötő 17"/>
              <p:cNvCxnSpPr/>
              <p:nvPr/>
            </p:nvCxnSpPr>
            <p:spPr bwMode="auto">
              <a:xfrm>
                <a:off x="6661876" y="442174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6661876" y="1121617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6661876" y="65114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6661876" y="1594937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Egyenes összekötő 131"/>
              <p:cNvCxnSpPr/>
              <p:nvPr/>
            </p:nvCxnSpPr>
            <p:spPr bwMode="auto">
              <a:xfrm rot="5400000">
                <a:off x="6663010" y="537393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Csoportba foglalás 39"/>
            <p:cNvGrpSpPr/>
            <p:nvPr/>
          </p:nvGrpSpPr>
          <p:grpSpPr>
            <a:xfrm>
              <a:off x="1821003" y="826105"/>
              <a:ext cx="144016" cy="4794525"/>
              <a:chOff x="1590644" y="651149"/>
              <a:chExt cx="144016" cy="4794525"/>
            </a:xfrm>
          </p:grpSpPr>
          <p:cxnSp>
            <p:nvCxnSpPr>
              <p:cNvPr id="19" name="Egyenes összekötő 18"/>
              <p:cNvCxnSpPr/>
              <p:nvPr/>
            </p:nvCxnSpPr>
            <p:spPr bwMode="auto">
              <a:xfrm>
                <a:off x="1590644" y="2728535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Egyenes összekötő 19"/>
              <p:cNvCxnSpPr/>
              <p:nvPr/>
            </p:nvCxnSpPr>
            <p:spPr bwMode="auto">
              <a:xfrm>
                <a:off x="1590644" y="233459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Egyenes összekötő 20"/>
              <p:cNvCxnSpPr/>
              <p:nvPr/>
            </p:nvCxnSpPr>
            <p:spPr bwMode="auto">
              <a:xfrm>
                <a:off x="1590644" y="3472430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Egyenes összekötő 21"/>
              <p:cNvCxnSpPr/>
              <p:nvPr/>
            </p:nvCxnSpPr>
            <p:spPr bwMode="auto">
              <a:xfrm>
                <a:off x="1590644" y="309810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Egyenes összekötő 22"/>
              <p:cNvCxnSpPr/>
              <p:nvPr/>
            </p:nvCxnSpPr>
            <p:spPr bwMode="auto">
              <a:xfrm>
                <a:off x="1590644" y="422108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Egyenes összekötő 23"/>
              <p:cNvCxnSpPr/>
              <p:nvPr/>
            </p:nvCxnSpPr>
            <p:spPr bwMode="auto">
              <a:xfrm>
                <a:off x="1590644" y="3856285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Egyenes összekötő 24"/>
              <p:cNvCxnSpPr/>
              <p:nvPr/>
            </p:nvCxnSpPr>
            <p:spPr bwMode="auto">
              <a:xfrm>
                <a:off x="1590644" y="4990193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Egyenes összekötő 25"/>
              <p:cNvCxnSpPr/>
              <p:nvPr/>
            </p:nvCxnSpPr>
            <p:spPr bwMode="auto">
              <a:xfrm>
                <a:off x="1590644" y="461026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Egyenes összekötő 26"/>
              <p:cNvCxnSpPr/>
              <p:nvPr/>
            </p:nvCxnSpPr>
            <p:spPr bwMode="auto">
              <a:xfrm>
                <a:off x="1590644" y="196978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Egyenes összekötő 27"/>
              <p:cNvCxnSpPr/>
              <p:nvPr/>
            </p:nvCxnSpPr>
            <p:spPr bwMode="auto">
              <a:xfrm>
                <a:off x="1590644" y="1590133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Egyenes összekötő 4"/>
              <p:cNvCxnSpPr/>
              <p:nvPr/>
            </p:nvCxnSpPr>
            <p:spPr bwMode="auto">
              <a:xfrm>
                <a:off x="1662652" y="651149"/>
                <a:ext cx="0" cy="4794525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Egyenes összekötő 132"/>
              <p:cNvCxnSpPr/>
              <p:nvPr/>
            </p:nvCxnSpPr>
            <p:spPr bwMode="auto">
              <a:xfrm>
                <a:off x="1590644" y="158802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Egyenes összekötő 133"/>
              <p:cNvCxnSpPr/>
              <p:nvPr/>
            </p:nvCxnSpPr>
            <p:spPr bwMode="auto">
              <a:xfrm>
                <a:off x="1590644" y="1223226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Egyenes összekötő 134"/>
              <p:cNvCxnSpPr/>
              <p:nvPr/>
            </p:nvCxnSpPr>
            <p:spPr bwMode="auto">
              <a:xfrm>
                <a:off x="1590644" y="84357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1331640" y="864638"/>
              <a:ext cx="561371" cy="4744096"/>
              <a:chOff x="1101281" y="689682"/>
              <a:chExt cx="561371" cy="4744096"/>
            </a:xfrm>
          </p:grpSpPr>
          <p:sp>
            <p:nvSpPr>
              <p:cNvPr id="86" name="Szövegdoboz 85"/>
              <p:cNvSpPr txBox="1"/>
              <p:nvPr/>
            </p:nvSpPr>
            <p:spPr>
              <a:xfrm>
                <a:off x="1101281" y="1436244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20%</a:t>
                </a:r>
                <a:endParaRPr lang="hu-HU" sz="1200" dirty="0"/>
              </a:p>
            </p:txBody>
          </p:sp>
          <p:sp>
            <p:nvSpPr>
              <p:cNvPr id="87" name="Szövegdoboz 86"/>
              <p:cNvSpPr txBox="1"/>
              <p:nvPr/>
            </p:nvSpPr>
            <p:spPr>
              <a:xfrm>
                <a:off x="1101281" y="1821075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18%</a:t>
                </a:r>
                <a:endParaRPr lang="hu-HU" sz="1200" dirty="0"/>
              </a:p>
            </p:txBody>
          </p:sp>
          <p:sp>
            <p:nvSpPr>
              <p:cNvPr id="88" name="Szövegdoboz 87"/>
              <p:cNvSpPr txBox="1"/>
              <p:nvPr/>
            </p:nvSpPr>
            <p:spPr>
              <a:xfrm>
                <a:off x="1101281" y="2180702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16%</a:t>
                </a:r>
                <a:endParaRPr lang="hu-HU" sz="1200" dirty="0"/>
              </a:p>
            </p:txBody>
          </p:sp>
          <p:sp>
            <p:nvSpPr>
              <p:cNvPr id="89" name="Szövegdoboz 88"/>
              <p:cNvSpPr txBox="1"/>
              <p:nvPr/>
            </p:nvSpPr>
            <p:spPr>
              <a:xfrm>
                <a:off x="1101281" y="2579609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14%</a:t>
                </a:r>
                <a:endParaRPr lang="hu-HU" sz="1200" dirty="0"/>
              </a:p>
            </p:txBody>
          </p:sp>
          <p:sp>
            <p:nvSpPr>
              <p:cNvPr id="90" name="Szövegdoboz 89"/>
              <p:cNvSpPr txBox="1"/>
              <p:nvPr/>
            </p:nvSpPr>
            <p:spPr>
              <a:xfrm>
                <a:off x="1101281" y="2964440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12%</a:t>
                </a:r>
                <a:endParaRPr lang="hu-HU" sz="1200" dirty="0"/>
              </a:p>
            </p:txBody>
          </p:sp>
          <p:sp>
            <p:nvSpPr>
              <p:cNvPr id="91" name="Szövegdoboz 90"/>
              <p:cNvSpPr txBox="1"/>
              <p:nvPr/>
            </p:nvSpPr>
            <p:spPr>
              <a:xfrm>
                <a:off x="1101281" y="3324067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</a:t>
                </a:r>
                <a:r>
                  <a:rPr lang="hu-HU" sz="1200" dirty="0" smtClean="0"/>
                  <a:t>0%</a:t>
                </a:r>
                <a:endParaRPr lang="hu-HU" sz="1200" dirty="0"/>
              </a:p>
            </p:txBody>
          </p:sp>
          <p:sp>
            <p:nvSpPr>
              <p:cNvPr id="92" name="Szövegdoboz 91"/>
              <p:cNvSpPr txBox="1"/>
              <p:nvPr/>
            </p:nvSpPr>
            <p:spPr>
              <a:xfrm>
                <a:off x="1215094" y="3710107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8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3" name="Szövegdoboz 92"/>
              <p:cNvSpPr txBox="1"/>
              <p:nvPr/>
            </p:nvSpPr>
            <p:spPr>
              <a:xfrm>
                <a:off x="1215094" y="4094938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6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4" name="Szövegdoboz 93"/>
              <p:cNvSpPr txBox="1"/>
              <p:nvPr/>
            </p:nvSpPr>
            <p:spPr>
              <a:xfrm>
                <a:off x="1215094" y="4454565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4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5" name="Szövegdoboz 94"/>
              <p:cNvSpPr txBox="1"/>
              <p:nvPr/>
            </p:nvSpPr>
            <p:spPr>
              <a:xfrm>
                <a:off x="1215094" y="4797152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2%</a:t>
                </a:r>
                <a:endParaRPr lang="hu-HU" sz="1200" dirty="0"/>
              </a:p>
            </p:txBody>
          </p:sp>
          <p:sp>
            <p:nvSpPr>
              <p:cNvPr id="96" name="Szövegdoboz 95"/>
              <p:cNvSpPr txBox="1"/>
              <p:nvPr/>
            </p:nvSpPr>
            <p:spPr>
              <a:xfrm>
                <a:off x="1215094" y="5156779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0%</a:t>
                </a:r>
                <a:endParaRPr lang="hu-HU" sz="1200" dirty="0"/>
              </a:p>
            </p:txBody>
          </p:sp>
          <p:sp>
            <p:nvSpPr>
              <p:cNvPr id="155" name="Szövegdoboz 154"/>
              <p:cNvSpPr txBox="1"/>
              <p:nvPr/>
            </p:nvSpPr>
            <p:spPr>
              <a:xfrm>
                <a:off x="1101281" y="689682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24%</a:t>
                </a:r>
                <a:endParaRPr lang="hu-HU" sz="1200" dirty="0"/>
              </a:p>
            </p:txBody>
          </p:sp>
          <p:sp>
            <p:nvSpPr>
              <p:cNvPr id="156" name="Szövegdoboz 155"/>
              <p:cNvSpPr txBox="1"/>
              <p:nvPr/>
            </p:nvSpPr>
            <p:spPr>
              <a:xfrm>
                <a:off x="1101281" y="1074513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22%</a:t>
                </a:r>
                <a:endParaRPr lang="hu-HU" sz="1200" dirty="0"/>
              </a:p>
            </p:txBody>
          </p:sp>
        </p:grpSp>
        <p:sp>
          <p:nvSpPr>
            <p:cNvPr id="158" name="Szövegdoboz 157"/>
            <p:cNvSpPr txBox="1"/>
            <p:nvPr/>
          </p:nvSpPr>
          <p:spPr>
            <a:xfrm rot="-2700000">
              <a:off x="6449266" y="5741089"/>
              <a:ext cx="4443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SKL</a:t>
              </a:r>
              <a:endParaRPr lang="hu-HU" sz="1050" dirty="0"/>
            </a:p>
          </p:txBody>
        </p:sp>
        <p:sp>
          <p:nvSpPr>
            <p:cNvPr id="159" name="Folyamatábra: Döntés 110"/>
            <p:cNvSpPr/>
            <p:nvPr/>
          </p:nvSpPr>
          <p:spPr bwMode="auto">
            <a:xfrm>
              <a:off x="6674575" y="122043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60" name="Egyenes összekötő 159"/>
            <p:cNvCxnSpPr>
              <a:stCxn id="112" idx="3"/>
              <a:endCxn id="159" idx="7"/>
            </p:cNvCxnSpPr>
            <p:nvPr/>
          </p:nvCxnSpPr>
          <p:spPr bwMode="auto">
            <a:xfrm flipV="1">
              <a:off x="6260177" y="1272585"/>
              <a:ext cx="430670" cy="74609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" name="TextBox 103"/>
          <p:cNvSpPr txBox="1"/>
          <p:nvPr/>
        </p:nvSpPr>
        <p:spPr>
          <a:xfrm>
            <a:off x="174625" y="632895"/>
            <a:ext cx="6396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</a:rPr>
              <a:t>Single thread IPC in Intel’s basic architectures </a:t>
            </a:r>
            <a:r>
              <a:rPr lang="en-US" sz="1400" dirty="0"/>
              <a:t>(Based on </a:t>
            </a:r>
            <a:r>
              <a:rPr lang="en-US" sz="1400" dirty="0" smtClean="0"/>
              <a:t>[</a:t>
            </a:r>
            <a:r>
              <a:rPr lang="hu-HU" sz="1400" dirty="0" smtClean="0"/>
              <a:t>81</a:t>
            </a:r>
            <a:r>
              <a:rPr lang="en-US" sz="1400" dirty="0" smtClean="0"/>
              <a:t>])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69862" y="6399330"/>
            <a:ext cx="8722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</a:t>
            </a:r>
            <a:r>
              <a:rPr lang="en-US" sz="1400" dirty="0" smtClean="0"/>
              <a:t> that Intel raised IPC in the Core family </a:t>
            </a:r>
            <a:r>
              <a:rPr lang="en-US" sz="1400" dirty="0" smtClean="0">
                <a:solidFill>
                  <a:srgbClr val="0070C0"/>
                </a:solidFill>
              </a:rPr>
              <a:t>only less then 2-times  in about 10 years. 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 smtClean="0">
                <a:solidFill>
                  <a:srgbClr val="FFFFFF"/>
                </a:solidFill>
              </a:rPr>
              <a:t>8.</a:t>
            </a:r>
            <a:r>
              <a:rPr lang="en-US" sz="1900" smtClean="0">
                <a:solidFill>
                  <a:srgbClr val="FFFFFF"/>
                </a:solidFill>
              </a:rPr>
              <a:t> References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43"/>
          <p:cNvSpPr/>
          <p:nvPr/>
        </p:nvSpPr>
        <p:spPr>
          <a:xfrm>
            <a:off x="1159876" y="4366914"/>
            <a:ext cx="1188000" cy="614484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Lekerekített téglalap 42"/>
          <p:cNvSpPr/>
          <p:nvPr/>
        </p:nvSpPr>
        <p:spPr>
          <a:xfrm>
            <a:off x="2469104" y="3091877"/>
            <a:ext cx="1188000" cy="1876821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Lekerekített téglalap 3"/>
          <p:cNvSpPr/>
          <p:nvPr/>
        </p:nvSpPr>
        <p:spPr>
          <a:xfrm>
            <a:off x="120883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ARMv4</a:t>
            </a:r>
          </a:p>
        </p:txBody>
      </p:sp>
      <p:sp>
        <p:nvSpPr>
          <p:cNvPr id="6" name="Lekerekített téglalap 4"/>
          <p:cNvSpPr/>
          <p:nvPr/>
        </p:nvSpPr>
        <p:spPr>
          <a:xfrm>
            <a:off x="254636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ARMv5</a:t>
            </a:r>
          </a:p>
        </p:txBody>
      </p:sp>
      <p:sp>
        <p:nvSpPr>
          <p:cNvPr id="7" name="Lekerekített téglalap 5"/>
          <p:cNvSpPr/>
          <p:nvPr/>
        </p:nvSpPr>
        <p:spPr>
          <a:xfrm>
            <a:off x="387348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ARMv6</a:t>
            </a:r>
          </a:p>
        </p:txBody>
      </p:sp>
      <p:sp>
        <p:nvSpPr>
          <p:cNvPr id="8" name="Lekerekített téglalap 6"/>
          <p:cNvSpPr/>
          <p:nvPr/>
        </p:nvSpPr>
        <p:spPr>
          <a:xfrm>
            <a:off x="6503756" y="5125414"/>
            <a:ext cx="216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ARMv8-A</a:t>
            </a:r>
          </a:p>
        </p:txBody>
      </p:sp>
      <p:sp>
        <p:nvSpPr>
          <p:cNvPr id="9" name="Lekerekített téglalap 7"/>
          <p:cNvSpPr/>
          <p:nvPr/>
        </p:nvSpPr>
        <p:spPr>
          <a:xfrm>
            <a:off x="520749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ARMv7-A/R</a:t>
            </a:r>
          </a:p>
        </p:txBody>
      </p:sp>
      <p:sp>
        <p:nvSpPr>
          <p:cNvPr id="10" name="Lekerekített téglalap 8"/>
          <p:cNvSpPr/>
          <p:nvPr/>
        </p:nvSpPr>
        <p:spPr>
          <a:xfrm>
            <a:off x="2528028" y="3748950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ekerekített téglalap 9"/>
          <p:cNvSpPr/>
          <p:nvPr/>
        </p:nvSpPr>
        <p:spPr>
          <a:xfrm>
            <a:off x="2521494" y="3293490"/>
            <a:ext cx="1086534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</a:t>
            </a:r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2" name="Lekerekített téglalap 10"/>
          <p:cNvSpPr/>
          <p:nvPr/>
        </p:nvSpPr>
        <p:spPr>
          <a:xfrm>
            <a:off x="1208832" y="4525630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(ARMv4T)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Lekerekített téglalap 11"/>
          <p:cNvSpPr/>
          <p:nvPr/>
        </p:nvSpPr>
        <p:spPr>
          <a:xfrm>
            <a:off x="3801120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ekerekített téglalap 12"/>
          <p:cNvSpPr/>
          <p:nvPr/>
        </p:nvSpPr>
        <p:spPr>
          <a:xfrm>
            <a:off x="3861995" y="2884854"/>
            <a:ext cx="1080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</a:p>
        </p:txBody>
      </p:sp>
      <p:sp>
        <p:nvSpPr>
          <p:cNvPr id="15" name="Lekerekített téglalap 13"/>
          <p:cNvSpPr/>
          <p:nvPr/>
        </p:nvSpPr>
        <p:spPr>
          <a:xfrm>
            <a:off x="3861995" y="2449898"/>
            <a:ext cx="1080000" cy="360000"/>
          </a:xfrm>
          <a:prstGeom prst="roundRect">
            <a:avLst/>
          </a:prstGeom>
          <a:solidFill>
            <a:srgbClr val="FF858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TrustZone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Lekerekített téglalap 14"/>
          <p:cNvSpPr/>
          <p:nvPr/>
        </p:nvSpPr>
        <p:spPr>
          <a:xfrm>
            <a:off x="5103607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Lekerekített téglalap 15"/>
          <p:cNvSpPr/>
          <p:nvPr/>
        </p:nvSpPr>
        <p:spPr>
          <a:xfrm>
            <a:off x="3851920" y="4526298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Thumb-2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(ARMv6T2)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503636" y="1279626"/>
            <a:ext cx="2160120" cy="36890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152942" y="2884854"/>
            <a:ext cx="1084235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Adv.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SIMD</a:t>
            </a:r>
          </a:p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(NEON</a:t>
            </a:r>
            <a:r>
              <a:rPr lang="hu-HU" sz="1050" baseline="300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Lekerekített téglalap 20"/>
          <p:cNvSpPr/>
          <p:nvPr/>
        </p:nvSpPr>
        <p:spPr>
          <a:xfrm>
            <a:off x="5152942" y="3304376"/>
            <a:ext cx="1080000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VFPv3/v4</a:t>
            </a:r>
          </a:p>
        </p:txBody>
      </p:sp>
      <p:sp>
        <p:nvSpPr>
          <p:cNvPr id="21" name="Lekerekített téglalap 23"/>
          <p:cNvSpPr/>
          <p:nvPr/>
        </p:nvSpPr>
        <p:spPr>
          <a:xfrm>
            <a:off x="6534252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AArch32</a:t>
            </a:r>
          </a:p>
        </p:txBody>
      </p:sp>
      <p:sp>
        <p:nvSpPr>
          <p:cNvPr id="22" name="Lekerekített téglalap 24"/>
          <p:cNvSpPr/>
          <p:nvPr/>
        </p:nvSpPr>
        <p:spPr>
          <a:xfrm>
            <a:off x="7611163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AArch64</a:t>
            </a:r>
          </a:p>
        </p:txBody>
      </p:sp>
      <p:sp>
        <p:nvSpPr>
          <p:cNvPr id="25" name="Jobbra nyíl 27"/>
          <p:cNvSpPr/>
          <p:nvPr/>
        </p:nvSpPr>
        <p:spPr>
          <a:xfrm>
            <a:off x="3610495" y="3782538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7" name="Jobbra nyíl 29"/>
          <p:cNvSpPr/>
          <p:nvPr/>
        </p:nvSpPr>
        <p:spPr>
          <a:xfrm>
            <a:off x="4965948" y="2491170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8" name="Jobbra nyíl 30"/>
          <p:cNvSpPr/>
          <p:nvPr/>
        </p:nvSpPr>
        <p:spPr>
          <a:xfrm>
            <a:off x="6243948" y="294622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9" name="Jobbra nyíl 31"/>
          <p:cNvSpPr/>
          <p:nvPr/>
        </p:nvSpPr>
        <p:spPr>
          <a:xfrm>
            <a:off x="6287492" y="419418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0" name="Jobb oldali kapcsos zárójel 32"/>
          <p:cNvSpPr/>
          <p:nvPr/>
        </p:nvSpPr>
        <p:spPr>
          <a:xfrm>
            <a:off x="7223596" y="2035067"/>
            <a:ext cx="216024" cy="2738243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31" name="Egyenes összekötő 35"/>
          <p:cNvCxnSpPr>
            <a:endCxn id="18" idx="2"/>
          </p:cNvCxnSpPr>
          <p:nvPr/>
        </p:nvCxnSpPr>
        <p:spPr>
          <a:xfrm flipH="1">
            <a:off x="7583696" y="818710"/>
            <a:ext cx="60" cy="414998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3"/>
          <p:cNvSpPr/>
          <p:nvPr/>
        </p:nvSpPr>
        <p:spPr>
          <a:xfrm>
            <a:off x="7537652" y="3036925"/>
            <a:ext cx="1035407" cy="720080"/>
          </a:xfrm>
          <a:prstGeom prst="rect">
            <a:avLst/>
          </a:prstGeom>
          <a:solidFill>
            <a:srgbClr val="F79747"/>
          </a:solidFill>
          <a:ln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feature</a:t>
            </a: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</a:t>
            </a:r>
          </a:p>
          <a:p>
            <a:pPr algn="ctr"/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compatibility</a:t>
            </a:r>
            <a:endParaRPr lang="hu-HU" sz="10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Lekerekített téglalap 36"/>
          <p:cNvSpPr/>
          <p:nvPr/>
        </p:nvSpPr>
        <p:spPr>
          <a:xfrm>
            <a:off x="6529889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Lekerekített téglalap 37"/>
          <p:cNvSpPr/>
          <p:nvPr/>
        </p:nvSpPr>
        <p:spPr>
          <a:xfrm>
            <a:off x="7606800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Jobbra nyíl 30"/>
          <p:cNvSpPr/>
          <p:nvPr/>
        </p:nvSpPr>
        <p:spPr>
          <a:xfrm>
            <a:off x="6258604" y="335126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Lekerekített téglalap 8"/>
          <p:cNvSpPr/>
          <p:nvPr/>
        </p:nvSpPr>
        <p:spPr>
          <a:xfrm>
            <a:off x="5144485" y="3738064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(ex. by SW)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Lekerekített téglalap 15"/>
          <p:cNvSpPr/>
          <p:nvPr/>
        </p:nvSpPr>
        <p:spPr>
          <a:xfrm>
            <a:off x="5142904" y="4174576"/>
            <a:ext cx="1126586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-RCT)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Jobbra nyíl 28"/>
          <p:cNvSpPr/>
          <p:nvPr/>
        </p:nvSpPr>
        <p:spPr>
          <a:xfrm>
            <a:off x="4983950" y="2971339"/>
            <a:ext cx="14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9" name="Jobbra nyíl 30"/>
          <p:cNvSpPr/>
          <p:nvPr/>
        </p:nvSpPr>
        <p:spPr>
          <a:xfrm>
            <a:off x="6247718" y="380295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4" name="Jobbra nyíl 26"/>
          <p:cNvSpPr/>
          <p:nvPr/>
        </p:nvSpPr>
        <p:spPr>
          <a:xfrm>
            <a:off x="2324555" y="4598286"/>
            <a:ext cx="1480411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742" y="627655"/>
            <a:ext cx="927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Main extensions introduced to </a:t>
            </a:r>
            <a:r>
              <a:rPr lang="en-US" smtClean="0">
                <a:solidFill>
                  <a:srgbClr val="333399"/>
                </a:solidFill>
              </a:rPr>
              <a:t>ARM’s basic ISA (simplified) -</a:t>
            </a:r>
            <a:r>
              <a:rPr lang="hu-HU" smtClean="0">
                <a:solidFill>
                  <a:srgbClr val="333399"/>
                </a:solidFill>
              </a:rPr>
              <a:t>2 </a:t>
            </a:r>
            <a:r>
              <a:rPr lang="hu-HU" smtClean="0"/>
              <a:t>(Based </a:t>
            </a:r>
            <a:r>
              <a:rPr lang="hu-HU" err="1" smtClean="0"/>
              <a:t>on</a:t>
            </a:r>
            <a:r>
              <a:rPr lang="hu-HU" smtClean="0"/>
              <a:t> [64])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3544" y="5582798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ARM</a:t>
            </a:r>
            <a:r>
              <a:rPr lang="hu-HU" sz="1200" dirty="0" smtClean="0">
                <a:solidFill>
                  <a:srgbClr val="000000"/>
                </a:solidFill>
              </a:rPr>
              <a:t>710T</a:t>
            </a:r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(~</a:t>
            </a:r>
            <a:r>
              <a:rPr lang="hu-HU" sz="1200" dirty="0" smtClean="0">
                <a:solidFill>
                  <a:srgbClr val="000000"/>
                </a:solidFill>
              </a:rPr>
              <a:t>1995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1602" y="5595498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ARM926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41062" y="559549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ARM1176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4760" y="5601293"/>
            <a:ext cx="122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Cortex-A5-15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47275" y="5595498"/>
            <a:ext cx="105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Cortex-A50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(2014)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430" y="5569841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54" name="Jobbra nyíl 29"/>
          <p:cNvSpPr/>
          <p:nvPr/>
        </p:nvSpPr>
        <p:spPr>
          <a:xfrm>
            <a:off x="4951645" y="4605021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6" name="Jobbra nyíl 27"/>
          <p:cNvSpPr/>
          <p:nvPr/>
        </p:nvSpPr>
        <p:spPr>
          <a:xfrm>
            <a:off x="3635776" y="3382437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</a:t>
            </a:r>
            <a:r>
              <a:rPr lang="hu-HU"/>
              <a:t>1 Overview </a:t>
            </a:r>
            <a:r>
              <a:rPr lang="hu-HU" smtClean="0"/>
              <a:t>(4)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06515" y="6302351"/>
            <a:ext cx="753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aseline="30000" smtClean="0"/>
              <a:t>1</a:t>
            </a:r>
            <a:r>
              <a:rPr lang="en-US" sz="1200" smtClean="0"/>
              <a:t>The </a:t>
            </a:r>
            <a:r>
              <a:rPr lang="en-US" sz="1200"/>
              <a:t>Advanced SIMD architecture </a:t>
            </a:r>
            <a:r>
              <a:rPr lang="en-US" sz="1200" smtClean="0"/>
              <a:t>extension</a:t>
            </a:r>
            <a:r>
              <a:rPr lang="hu-HU" sz="1200" smtClean="0"/>
              <a:t> is </a:t>
            </a:r>
            <a:r>
              <a:rPr lang="en-US" sz="1200" smtClean="0"/>
              <a:t>commonly </a:t>
            </a:r>
            <a:r>
              <a:rPr lang="en-US" sz="1200"/>
              <a:t>referred to as </a:t>
            </a:r>
            <a:r>
              <a:rPr lang="hu-HU" sz="1200" smtClean="0"/>
              <a:t>the </a:t>
            </a:r>
            <a:r>
              <a:rPr lang="en-US" sz="1200" smtClean="0"/>
              <a:t>NEON technology</a:t>
            </a:r>
            <a:r>
              <a:rPr lang="hu-HU" sz="1200" smtClean="0"/>
              <a:t>.</a:t>
            </a:r>
            <a:endParaRPr lang="hu-HU" sz="1200"/>
          </a:p>
        </p:txBody>
      </p:sp>
      <p:sp>
        <p:nvSpPr>
          <p:cNvPr id="2" name="Rounded Rectangle 1"/>
          <p:cNvSpPr/>
          <p:nvPr/>
        </p:nvSpPr>
        <p:spPr bwMode="auto">
          <a:xfrm>
            <a:off x="2441697" y="2834964"/>
            <a:ext cx="5068547" cy="86517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801120" y="1949008"/>
            <a:ext cx="4862636" cy="8859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61610" y="3699030"/>
            <a:ext cx="6476042" cy="126752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33896" y="2206896"/>
            <a:ext cx="818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smtClean="0">
                <a:solidFill>
                  <a:srgbClr val="FF0000"/>
                </a:solidFill>
              </a:rPr>
              <a:t>Security</a:t>
            </a:r>
            <a:endParaRPr lang="hu-HU" sz="120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42116" y="3068960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smtClean="0">
                <a:solidFill>
                  <a:srgbClr val="FF0000"/>
                </a:solidFill>
              </a:rPr>
              <a:t>Computing</a:t>
            </a:r>
            <a:endParaRPr lang="hu-HU" sz="120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77254" y="3803828"/>
            <a:ext cx="1167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FF0000"/>
                </a:solidFill>
              </a:rPr>
              <a:t>Code </a:t>
            </a:r>
            <a:r>
              <a:rPr lang="hu-HU" sz="1200" dirty="0" smtClean="0">
                <a:solidFill>
                  <a:srgbClr val="FF0000"/>
                </a:solidFill>
              </a:rPr>
              <a:t>size or</a:t>
            </a:r>
          </a:p>
          <a:p>
            <a:pPr algn="ctr"/>
            <a:r>
              <a:rPr lang="hu-HU" sz="1200" dirty="0" smtClean="0">
                <a:solidFill>
                  <a:srgbClr val="FF0000"/>
                </a:solidFill>
              </a:rPr>
              <a:t>execution</a:t>
            </a:r>
          </a:p>
          <a:p>
            <a:pPr algn="ctr"/>
            <a:r>
              <a:rPr lang="hu-HU" sz="1200" dirty="0" smtClean="0">
                <a:solidFill>
                  <a:srgbClr val="FF0000"/>
                </a:solidFill>
              </a:rPr>
              <a:t>speed of</a:t>
            </a:r>
          </a:p>
          <a:p>
            <a:pPr algn="ctr"/>
            <a:r>
              <a:rPr lang="hu-HU" sz="1200" dirty="0" smtClean="0">
                <a:solidFill>
                  <a:srgbClr val="FF0000"/>
                </a:solidFill>
              </a:rPr>
              <a:t>Java</a:t>
            </a:r>
          </a:p>
          <a:p>
            <a:pPr algn="ctr"/>
            <a:r>
              <a:rPr lang="hu-HU" sz="1200" dirty="0" smtClean="0">
                <a:solidFill>
                  <a:srgbClr val="FF0000"/>
                </a:solidFill>
              </a:rPr>
              <a:t> bytecode</a:t>
            </a:r>
            <a:endParaRPr lang="hu-H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41" grpId="0" animBg="1"/>
      <p:bldP spid="42" grpId="0"/>
      <p:bldP spid="52" grpId="0"/>
      <p:bldP spid="53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 8. </a:t>
            </a:r>
            <a:r>
              <a:rPr lang="en-US" smtClean="0">
                <a:solidFill>
                  <a:srgbClr val="FFFFFF"/>
                </a:solidFill>
              </a:rPr>
              <a:t>References (</a:t>
            </a:r>
            <a:r>
              <a:rPr lang="hu-HU" smtClean="0">
                <a:solidFill>
                  <a:srgbClr val="FFFFFF"/>
                </a:solidFill>
              </a:rPr>
              <a:t>1</a:t>
            </a:r>
            <a:r>
              <a:rPr lang="en-US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465620"/>
            <a:ext cx="88919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>
                <a:solidFill>
                  <a:srgbClr val="000000"/>
                </a:solidFill>
              </a:rPr>
              <a:t>2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Shimpi</a:t>
            </a:r>
            <a:r>
              <a:rPr lang="hu-HU" smtClean="0">
                <a:solidFill>
                  <a:srgbClr val="000000"/>
                </a:solidFill>
              </a:rPr>
              <a:t> A.L., </a:t>
            </a:r>
            <a:r>
              <a:rPr lang="en-US"/>
              <a:t>Answered by the Experts: ARM's Cortex A53 Lead Architect, Peter </a:t>
            </a:r>
            <a:r>
              <a:rPr lang="en-US" err="1" smtClean="0"/>
              <a:t>Greenhalgh</a:t>
            </a:r>
            <a:r>
              <a:rPr lang="hu-HU" smtClean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000000"/>
                </a:solidFill>
              </a:rPr>
              <a:t>          </a:t>
            </a:r>
            <a:r>
              <a:rPr lang="hu-HU" err="1" smtClean="0">
                <a:solidFill>
                  <a:srgbClr val="000000"/>
                </a:solidFill>
              </a:rPr>
              <a:t>AnandTech</a:t>
            </a:r>
            <a:r>
              <a:rPr lang="hu-HU" smtClean="0">
                <a:solidFill>
                  <a:srgbClr val="000000"/>
                </a:solidFill>
              </a:rPr>
              <a:t>, Dec. </a:t>
            </a:r>
            <a:r>
              <a:rPr lang="hu-HU">
                <a:solidFill>
                  <a:srgbClr val="000000"/>
                </a:solidFill>
              </a:rPr>
              <a:t>17 2013, http://</a:t>
            </a:r>
            <a:r>
              <a:rPr lang="hu-HU" smtClean="0">
                <a:solidFill>
                  <a:srgbClr val="000000"/>
                </a:solidFill>
              </a:rPr>
              <a:t>www.anandtech.com/show/7591/answered-by-the-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experts-arms-cortex-a53-lead-architect-peter-greenhalgh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275300"/>
            <a:ext cx="9026510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3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smtClean="0">
                <a:solidFill>
                  <a:srgbClr val="000000"/>
                </a:solidFill>
              </a:rPr>
              <a:t>Hill S., Design of a </a:t>
            </a:r>
            <a:r>
              <a:rPr lang="hu-HU" err="1" smtClean="0">
                <a:solidFill>
                  <a:srgbClr val="000000"/>
                </a:solidFill>
              </a:rPr>
              <a:t>Reusable</a:t>
            </a:r>
            <a:r>
              <a:rPr lang="hu-HU" smtClean="0">
                <a:solidFill>
                  <a:srgbClr val="000000"/>
                </a:solidFill>
              </a:rPr>
              <a:t> 1GHz, </a:t>
            </a:r>
            <a:r>
              <a:rPr lang="hu-HU" err="1" smtClean="0">
                <a:solidFill>
                  <a:srgbClr val="000000"/>
                </a:solidFill>
              </a:rPr>
              <a:t>Superscalar</a:t>
            </a:r>
            <a:r>
              <a:rPr lang="hu-HU" smtClean="0">
                <a:solidFill>
                  <a:srgbClr val="000000"/>
                </a:solidFill>
              </a:rPr>
              <a:t> ARM </a:t>
            </a:r>
            <a:r>
              <a:rPr lang="hu-HU" err="1" smtClean="0">
                <a:solidFill>
                  <a:srgbClr val="000000"/>
                </a:solidFill>
              </a:rPr>
              <a:t>Processor</a:t>
            </a:r>
            <a:r>
              <a:rPr lang="hu-HU" smtClean="0">
                <a:solidFill>
                  <a:srgbClr val="000000"/>
                </a:solidFill>
              </a:rPr>
              <a:t>, Hot Chips-18, Aug. 22 2006,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sz="1350">
                <a:solidFill>
                  <a:srgbClr val="000000"/>
                </a:solidFill>
              </a:rPr>
              <a:t>http://</a:t>
            </a:r>
            <a:r>
              <a:rPr lang="hu-HU" sz="1350" smtClean="0">
                <a:solidFill>
                  <a:srgbClr val="000000"/>
                </a:solidFill>
              </a:rPr>
              <a:t>www.hotchips.org/wp-content/uploads/hc_archives/hc18/3_Tues/HC18.S6/HC18.S6T3.</a:t>
            </a:r>
          </a:p>
          <a:p>
            <a:r>
              <a:rPr lang="hu-HU" sz="135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pdf</a:t>
            </a:r>
            <a:endParaRPr lang="en-US" sz="135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[</a:t>
            </a:r>
            <a:r>
              <a:rPr lang="hu-HU" sz="1400" smtClean="0">
                <a:solidFill>
                  <a:srgbClr val="000000"/>
                </a:solidFill>
              </a:rPr>
              <a:t>1</a:t>
            </a:r>
            <a:r>
              <a:rPr lang="en-US" sz="1400" smtClean="0">
                <a:solidFill>
                  <a:srgbClr val="000000"/>
                </a:solidFill>
              </a:rPr>
              <a:t>]: </a:t>
            </a:r>
            <a:r>
              <a:rPr lang="en-US" sz="1400"/>
              <a:t>Architecture and Implementation of the ARM Cortex-A8 </a:t>
            </a:r>
            <a:r>
              <a:rPr lang="en-US" sz="1400" smtClean="0"/>
              <a:t>Microprocessor</a:t>
            </a:r>
            <a:r>
              <a:rPr lang="hu-HU" sz="1400" smtClean="0">
                <a:solidFill>
                  <a:srgbClr val="000000"/>
                </a:solidFill>
              </a:rPr>
              <a:t>, Design &amp; </a:t>
            </a:r>
            <a:r>
              <a:rPr lang="hu-HU" sz="1400" err="1" smtClean="0">
                <a:solidFill>
                  <a:srgbClr val="000000"/>
                </a:solidFill>
              </a:rPr>
              <a:t>Reuse</a:t>
            </a:r>
            <a:r>
              <a:rPr lang="hu-HU" sz="1400" smtClean="0">
                <a:solidFill>
                  <a:srgbClr val="000000"/>
                </a:solidFill>
              </a:rPr>
              <a:t>,</a:t>
            </a:r>
            <a:endParaRPr lang="en-US" sz="1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          </a:t>
            </a:r>
            <a:r>
              <a:rPr lang="hu-HU" sz="1400">
                <a:solidFill>
                  <a:srgbClr val="000000"/>
                </a:solidFill>
              </a:rPr>
              <a:t>http://</a:t>
            </a:r>
            <a:r>
              <a:rPr lang="hu-HU" sz="1400" smtClean="0">
                <a:solidFill>
                  <a:srgbClr val="000000"/>
                </a:solidFill>
              </a:rPr>
              <a:t>www.design-reuse.com/articles/11580/architecture-and-implementation-of-the-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>
                <a:solidFill>
                  <a:srgbClr val="000000"/>
                </a:solidFill>
              </a:rPr>
              <a:t> </a:t>
            </a:r>
            <a:r>
              <a:rPr lang="hu-HU" sz="1400" smtClean="0">
                <a:solidFill>
                  <a:srgbClr val="000000"/>
                </a:solidFill>
              </a:rPr>
              <a:t>         arm-cortex-a8-microprocessor.html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3023955"/>
            <a:ext cx="86788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>
                <a:solidFill>
                  <a:srgbClr val="000000"/>
                </a:solidFill>
              </a:rPr>
              <a:t>4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Details</a:t>
            </a:r>
            <a:r>
              <a:rPr lang="hu-HU" smtClean="0">
                <a:solidFill>
                  <a:srgbClr val="000000"/>
                </a:solidFill>
              </a:rPr>
              <a:t> of a New </a:t>
            </a:r>
            <a:r>
              <a:rPr lang="hu-HU" err="1" smtClean="0">
                <a:solidFill>
                  <a:srgbClr val="000000"/>
                </a:solidFill>
              </a:rPr>
              <a:t>Cortex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Processor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Revealed</a:t>
            </a:r>
            <a:r>
              <a:rPr lang="hu-HU" smtClean="0">
                <a:solidFill>
                  <a:srgbClr val="000000"/>
                </a:solidFill>
              </a:rPr>
              <a:t>, Cortex-A9, ARM </a:t>
            </a:r>
            <a:r>
              <a:rPr lang="hu-HU" err="1" smtClean="0">
                <a:solidFill>
                  <a:srgbClr val="000000"/>
                </a:solidFill>
              </a:rPr>
              <a:t>Developers</a:t>
            </a:r>
            <a:r>
              <a:rPr lang="hu-HU" smtClean="0">
                <a:solidFill>
                  <a:srgbClr val="000000"/>
                </a:solidFill>
              </a:rPr>
              <a:t>’ </a:t>
            </a:r>
            <a:r>
              <a:rPr lang="hu-HU" err="1" smtClean="0">
                <a:solidFill>
                  <a:srgbClr val="000000"/>
                </a:solidFill>
              </a:rPr>
              <a:t>Conference</a:t>
            </a:r>
            <a:r>
              <a:rPr lang="hu-HU" smtClean="0">
                <a:solidFill>
                  <a:srgbClr val="000000"/>
                </a:solidFill>
              </a:rPr>
              <a:t>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err="1" smtClean="0">
                <a:solidFill>
                  <a:srgbClr val="000000"/>
                </a:solidFill>
              </a:rPr>
              <a:t>Oct</a:t>
            </a:r>
            <a:r>
              <a:rPr lang="hu-HU" smtClean="0">
                <a:solidFill>
                  <a:srgbClr val="000000"/>
                </a:solidFill>
              </a:rPr>
              <a:t>. </a:t>
            </a:r>
            <a:r>
              <a:rPr lang="hu-HU">
                <a:solidFill>
                  <a:srgbClr val="000000"/>
                </a:solidFill>
              </a:rPr>
              <a:t>2007, http://rtcgroup.com/arm/2007/presentations/174%20-%20Details%20of</a:t>
            </a:r>
            <a:r>
              <a:rPr lang="hu-HU" smtClean="0">
                <a:solidFill>
                  <a:srgbClr val="000000"/>
                </a:solidFill>
              </a:rPr>
              <a:t>%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20a%20New%20Cortex%20Processor%20Revealed%20Cortex-A9.pdf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3831891"/>
            <a:ext cx="8081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>
                <a:solidFill>
                  <a:srgbClr val="000000"/>
                </a:solidFill>
              </a:rPr>
              <a:t>ARM </a:t>
            </a:r>
            <a:r>
              <a:rPr lang="hu-HU" err="1">
                <a:solidFill>
                  <a:srgbClr val="000000"/>
                </a:solidFill>
              </a:rPr>
              <a:t>Teaching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err="1">
                <a:solidFill>
                  <a:srgbClr val="000000"/>
                </a:solidFill>
              </a:rPr>
              <a:t>Material</a:t>
            </a:r>
            <a:r>
              <a:rPr lang="hu-HU">
                <a:solidFill>
                  <a:srgbClr val="000000"/>
                </a:solidFill>
              </a:rPr>
              <a:t>, http://www.arm.com/files/ppt/ARM_Teaching_Material.ppt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223770"/>
            <a:ext cx="86648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6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/>
              <a:t>ARM </a:t>
            </a:r>
            <a:r>
              <a:rPr lang="hu-HU" err="1"/>
              <a:t>Cortex</a:t>
            </a:r>
            <a:r>
              <a:rPr lang="hu-HU"/>
              <a:t> </a:t>
            </a:r>
            <a:r>
              <a:rPr lang="hu-HU" err="1"/>
              <a:t>Application</a:t>
            </a:r>
            <a:r>
              <a:rPr lang="hu-HU"/>
              <a:t> </a:t>
            </a:r>
            <a:r>
              <a:rPr lang="hu-HU" err="1"/>
              <a:t>Processors</a:t>
            </a:r>
            <a:r>
              <a:rPr lang="hu-HU">
                <a:solidFill>
                  <a:srgbClr val="000000"/>
                </a:solidFill>
              </a:rPr>
              <a:t>, http://www.arm.com/products/processors/index.php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4618180"/>
            <a:ext cx="8902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7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>
                <a:solidFill>
                  <a:srgbClr val="000000"/>
                </a:solidFill>
              </a:rPr>
              <a:t>ARM </a:t>
            </a:r>
            <a:r>
              <a:rPr lang="hu-HU" err="1">
                <a:solidFill>
                  <a:srgbClr val="000000"/>
                </a:solidFill>
              </a:rPr>
              <a:t>SecurCore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err="1">
                <a:solidFill>
                  <a:srgbClr val="000000"/>
                </a:solidFill>
              </a:rPr>
              <a:t>Processors</a:t>
            </a:r>
            <a:r>
              <a:rPr lang="hu-HU">
                <a:solidFill>
                  <a:srgbClr val="000000"/>
                </a:solidFill>
              </a:rPr>
              <a:t>, http://www.arm.com/products/processors/securcore/index.php</a:t>
            </a: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87465" y="5009415"/>
            <a:ext cx="8824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>
                <a:solidFill>
                  <a:srgbClr val="000000"/>
                </a:solidFill>
              </a:rPr>
              <a:t>8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>
                <a:solidFill>
                  <a:srgbClr val="000000"/>
                </a:solidFill>
              </a:rPr>
              <a:t>Snyder</a:t>
            </a:r>
            <a:r>
              <a:rPr lang="hu-HU">
                <a:solidFill>
                  <a:srgbClr val="000000"/>
                </a:solidFill>
              </a:rPr>
              <a:t> C.D., ARM </a:t>
            </a:r>
            <a:r>
              <a:rPr lang="hu-HU" err="1">
                <a:solidFill>
                  <a:srgbClr val="000000"/>
                </a:solidFill>
              </a:rPr>
              <a:t>Family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err="1">
                <a:solidFill>
                  <a:srgbClr val="000000"/>
                </a:solidFill>
              </a:rPr>
              <a:t>Expands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err="1">
                <a:solidFill>
                  <a:srgbClr val="000000"/>
                </a:solidFill>
              </a:rPr>
              <a:t>at</a:t>
            </a:r>
            <a:r>
              <a:rPr lang="hu-HU">
                <a:solidFill>
                  <a:srgbClr val="000000"/>
                </a:solidFill>
              </a:rPr>
              <a:t> EPF, ARM11 </a:t>
            </a:r>
            <a:r>
              <a:rPr lang="hu-HU" err="1">
                <a:solidFill>
                  <a:srgbClr val="000000"/>
                </a:solidFill>
              </a:rPr>
              <a:t>Microarchitecture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err="1">
                <a:solidFill>
                  <a:srgbClr val="000000"/>
                </a:solidFill>
              </a:rPr>
              <a:t>Stretches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err="1">
                <a:solidFill>
                  <a:srgbClr val="000000"/>
                </a:solidFill>
              </a:rPr>
              <a:t>Pipe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err="1">
                <a:solidFill>
                  <a:srgbClr val="000000"/>
                </a:solidFill>
              </a:rPr>
              <a:t>to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err="1">
                <a:solidFill>
                  <a:srgbClr val="000000"/>
                </a:solidFill>
              </a:rPr>
              <a:t>Boost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         </a:t>
            </a:r>
            <a:r>
              <a:rPr lang="hu-HU" err="1">
                <a:solidFill>
                  <a:srgbClr val="000000"/>
                </a:solidFill>
              </a:rPr>
              <a:t>Frequency</a:t>
            </a:r>
            <a:r>
              <a:rPr lang="hu-HU">
                <a:solidFill>
                  <a:srgbClr val="000000"/>
                </a:solidFill>
              </a:rPr>
              <a:t>, </a:t>
            </a:r>
            <a:r>
              <a:rPr lang="hu-HU" err="1">
                <a:solidFill>
                  <a:srgbClr val="000000"/>
                </a:solidFill>
              </a:rPr>
              <a:t>Microprocessor</a:t>
            </a:r>
            <a:r>
              <a:rPr lang="hu-HU">
                <a:solidFill>
                  <a:srgbClr val="000000"/>
                </a:solidFill>
              </a:rPr>
              <a:t>, </a:t>
            </a:r>
            <a:r>
              <a:rPr lang="hu-HU" err="1">
                <a:solidFill>
                  <a:srgbClr val="000000"/>
                </a:solidFill>
              </a:rPr>
              <a:t>June</a:t>
            </a:r>
            <a:r>
              <a:rPr lang="hu-HU">
                <a:solidFill>
                  <a:srgbClr val="000000"/>
                </a:solidFill>
              </a:rPr>
              <a:t> 3 2002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7940" y="5601795"/>
            <a:ext cx="87365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9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Hirata</a:t>
            </a:r>
            <a:r>
              <a:rPr lang="hu-HU" smtClean="0">
                <a:solidFill>
                  <a:srgbClr val="000000"/>
                </a:solidFill>
              </a:rPr>
              <a:t> K., ARM11 </a:t>
            </a:r>
            <a:r>
              <a:rPr lang="hu-HU" err="1" smtClean="0">
                <a:solidFill>
                  <a:srgbClr val="000000"/>
                </a:solidFill>
              </a:rPr>
              <a:t>MPCore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en-US"/>
              <a:t>The streamlined and </a:t>
            </a:r>
            <a:r>
              <a:rPr lang="en-US" smtClean="0"/>
              <a:t>scalable </a:t>
            </a:r>
            <a:r>
              <a:rPr lang="en-US"/>
              <a:t>ARM11 processor </a:t>
            </a:r>
            <a:r>
              <a:rPr lang="en-US" smtClean="0"/>
              <a:t>core</a:t>
            </a:r>
            <a:r>
              <a:rPr lang="hu-HU" smtClean="0"/>
              <a:t>, Jan. 2007,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         http://www.aspdac.com/aspdac2007/pdf/archive/7D-2.pdf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8. </a:t>
            </a:r>
            <a:r>
              <a:rPr lang="en-US" smtClean="0">
                <a:solidFill>
                  <a:srgbClr val="FFFFFF"/>
                </a:solidFill>
              </a:rPr>
              <a:t>References (</a:t>
            </a:r>
            <a:r>
              <a:rPr lang="hu-HU">
                <a:solidFill>
                  <a:srgbClr val="FFFFFF"/>
                </a:solidFill>
              </a:rPr>
              <a:t>2</a:t>
            </a:r>
            <a:r>
              <a:rPr lang="en-US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56615"/>
            <a:ext cx="6710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11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smtClean="0">
                <a:solidFill>
                  <a:srgbClr val="000000"/>
                </a:solidFill>
              </a:rPr>
              <a:t>NEON, </a:t>
            </a:r>
            <a:r>
              <a:rPr lang="hu-HU">
                <a:solidFill>
                  <a:srgbClr val="000000"/>
                </a:solidFill>
              </a:rPr>
              <a:t>ARM Technologies, </a:t>
            </a:r>
            <a:endParaRPr lang="hu-HU" smtClean="0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http</a:t>
            </a:r>
            <a:r>
              <a:rPr lang="hu-HU">
                <a:solidFill>
                  <a:srgbClr val="000000"/>
                </a:solidFill>
              </a:rPr>
              <a:t>://</a:t>
            </a:r>
            <a:r>
              <a:rPr lang="hu-HU" smtClean="0">
                <a:solidFill>
                  <a:srgbClr val="000000"/>
                </a:solidFill>
              </a:rPr>
              <a:t>www.arm.com/products/processors/technologies/neon.php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1853825"/>
            <a:ext cx="90150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12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Goodacre</a:t>
            </a:r>
            <a:r>
              <a:rPr lang="hu-HU" smtClean="0">
                <a:solidFill>
                  <a:srgbClr val="000000"/>
                </a:solidFill>
              </a:rPr>
              <a:t> J., </a:t>
            </a:r>
            <a:r>
              <a:rPr lang="en-US"/>
              <a:t>The Evolution of the ARM </a:t>
            </a:r>
            <a:r>
              <a:rPr lang="en-US" smtClean="0"/>
              <a:t>Architecture </a:t>
            </a:r>
            <a:r>
              <a:rPr lang="en-US"/>
              <a:t>Towards Big Data </a:t>
            </a:r>
            <a:r>
              <a:rPr lang="en-US" smtClean="0"/>
              <a:t>and </a:t>
            </a:r>
            <a:r>
              <a:rPr lang="en-US"/>
              <a:t>the </a:t>
            </a:r>
            <a:r>
              <a:rPr lang="en-US" smtClean="0"/>
              <a:t>Data-Centre</a:t>
            </a:r>
            <a:r>
              <a:rPr lang="hu-HU" smtClean="0">
                <a:solidFill>
                  <a:srgbClr val="000000"/>
                </a:solidFill>
              </a:rPr>
              <a:t>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en-US"/>
              <a:t>8th Workshop on Virtualization in </a:t>
            </a:r>
            <a:r>
              <a:rPr lang="en-US" smtClean="0"/>
              <a:t>High-Performance </a:t>
            </a:r>
            <a:r>
              <a:rPr lang="en-US"/>
              <a:t>Cloud </a:t>
            </a:r>
            <a:r>
              <a:rPr lang="en-US" smtClean="0"/>
              <a:t>Computing</a:t>
            </a:r>
            <a:r>
              <a:rPr lang="hu-HU" smtClean="0"/>
              <a:t> (VHPC’13),</a:t>
            </a:r>
          </a:p>
          <a:p>
            <a:r>
              <a:rPr lang="hu-HU"/>
              <a:t> </a:t>
            </a:r>
            <a:r>
              <a:rPr lang="hu-HU" smtClean="0"/>
              <a:t>         Nov. </a:t>
            </a:r>
            <a:r>
              <a:rPr lang="hu-HU"/>
              <a:t>17-22 2013, http://www.virtical.eu/pub/sc13.pdf</a:t>
            </a:r>
            <a:endParaRPr lang="en-US"/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[</a:t>
            </a:r>
            <a:r>
              <a:rPr lang="hu-HU" sz="1400" smtClean="0">
                <a:solidFill>
                  <a:srgbClr val="000000"/>
                </a:solidFill>
              </a:rPr>
              <a:t>10</a:t>
            </a:r>
            <a:r>
              <a:rPr lang="en-US" sz="1400" smtClean="0">
                <a:solidFill>
                  <a:srgbClr val="000000"/>
                </a:solidFill>
              </a:rPr>
              <a:t>]: </a:t>
            </a:r>
            <a:r>
              <a:rPr lang="en-US" sz="1400"/>
              <a:t>ARM Introduces The Cortex-M3 Processor To Deliver High Performance In Low-Cost </a:t>
            </a:r>
            <a:endParaRPr lang="hu-HU" sz="140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/>
              <a:t> </a:t>
            </a:r>
            <a:r>
              <a:rPr lang="hu-HU" sz="1400" smtClean="0"/>
              <a:t>         </a:t>
            </a:r>
            <a:r>
              <a:rPr lang="en-US" sz="1400" smtClean="0"/>
              <a:t>Applications</a:t>
            </a:r>
            <a:r>
              <a:rPr lang="hu-HU" sz="1400" smtClean="0">
                <a:solidFill>
                  <a:srgbClr val="000000"/>
                </a:solidFill>
              </a:rPr>
              <a:t>, </a:t>
            </a:r>
            <a:r>
              <a:rPr lang="hu-HU" sz="1400" err="1" smtClean="0">
                <a:solidFill>
                  <a:srgbClr val="000000"/>
                </a:solidFill>
              </a:rPr>
              <a:t>Oct</a:t>
            </a:r>
            <a:r>
              <a:rPr lang="hu-HU" sz="1400" smtClean="0">
                <a:solidFill>
                  <a:srgbClr val="000000"/>
                </a:solidFill>
              </a:rPr>
              <a:t>. 19 </a:t>
            </a:r>
            <a:r>
              <a:rPr lang="hu-HU" sz="1400">
                <a:solidFill>
                  <a:srgbClr val="000000"/>
                </a:solidFill>
              </a:rPr>
              <a:t>2004, http://www.arm.com/about/newsroom/6750.php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2673440"/>
            <a:ext cx="9011506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13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Ferguson</a:t>
            </a:r>
            <a:r>
              <a:rPr lang="hu-HU" smtClean="0">
                <a:solidFill>
                  <a:srgbClr val="000000"/>
                </a:solidFill>
              </a:rPr>
              <a:t> I., </a:t>
            </a:r>
            <a:r>
              <a:rPr lang="en-US" smtClean="0"/>
              <a:t>Redefining</a:t>
            </a:r>
            <a:r>
              <a:rPr lang="hu-HU" smtClean="0"/>
              <a:t> </a:t>
            </a:r>
            <a:r>
              <a:rPr lang="en-US" smtClean="0"/>
              <a:t>User </a:t>
            </a:r>
            <a:r>
              <a:rPr lang="en-US"/>
              <a:t>Experiences, from </a:t>
            </a:r>
            <a:r>
              <a:rPr lang="en-US" err="1" smtClean="0"/>
              <a:t>IoT</a:t>
            </a:r>
            <a:r>
              <a:rPr lang="hu-HU"/>
              <a:t> </a:t>
            </a:r>
            <a:r>
              <a:rPr lang="en-US" smtClean="0"/>
              <a:t>to </a:t>
            </a:r>
            <a:r>
              <a:rPr lang="en-US"/>
              <a:t>Smart Mobile </a:t>
            </a:r>
            <a:r>
              <a:rPr lang="en-US" smtClean="0"/>
              <a:t>Devices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June</a:t>
            </a:r>
            <a:r>
              <a:rPr lang="hu-HU" smtClean="0">
                <a:solidFill>
                  <a:srgbClr val="000000"/>
                </a:solidFill>
              </a:rPr>
              <a:t> 14 2013,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sz="1350">
                <a:solidFill>
                  <a:srgbClr val="000000"/>
                </a:solidFill>
              </a:rPr>
              <a:t>http://</a:t>
            </a:r>
            <a:r>
              <a:rPr lang="hu-HU" sz="1350" smtClean="0">
                <a:solidFill>
                  <a:srgbClr val="000000"/>
                </a:solidFill>
              </a:rPr>
              <a:t>www.arm.com/zh/files/event/arm_multimedia_seminar_shenzhen_2013_ianferguson</a:t>
            </a:r>
            <a:r>
              <a:rPr lang="hu-HU" sz="1350">
                <a:solidFill>
                  <a:srgbClr val="000000"/>
                </a:solidFill>
              </a:rPr>
              <a:t>.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hu-HU" sz="135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pdf</a:t>
            </a:r>
            <a:endParaRPr lang="en-US" sz="135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3383995"/>
            <a:ext cx="6498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14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>
                <a:solidFill>
                  <a:srgbClr val="000000"/>
                </a:solidFill>
              </a:rPr>
              <a:t>Goto</a:t>
            </a:r>
            <a:r>
              <a:rPr lang="hu-HU">
                <a:solidFill>
                  <a:srgbClr val="000000"/>
                </a:solidFill>
              </a:rPr>
              <a:t> H., ARM </a:t>
            </a:r>
            <a:r>
              <a:rPr lang="hu-HU" err="1">
                <a:solidFill>
                  <a:srgbClr val="000000"/>
                </a:solidFill>
              </a:rPr>
              <a:t>Cortex</a:t>
            </a:r>
            <a:r>
              <a:rPr lang="hu-HU">
                <a:solidFill>
                  <a:srgbClr val="000000"/>
                </a:solidFill>
              </a:rPr>
              <a:t> – A </a:t>
            </a:r>
            <a:r>
              <a:rPr lang="hu-HU" err="1">
                <a:solidFill>
                  <a:srgbClr val="000000"/>
                </a:solidFill>
              </a:rPr>
              <a:t>Family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err="1">
                <a:solidFill>
                  <a:srgbClr val="000000"/>
                </a:solidFill>
              </a:rPr>
              <a:t>Architecture</a:t>
            </a:r>
            <a:r>
              <a:rPr lang="hu-HU">
                <a:solidFill>
                  <a:srgbClr val="000000"/>
                </a:solidFill>
              </a:rPr>
              <a:t>, 2010,</a:t>
            </a:r>
          </a:p>
          <a:p>
            <a:r>
              <a:rPr lang="hu-HU">
                <a:solidFill>
                  <a:srgbClr val="000000"/>
                </a:solidFill>
              </a:rPr>
              <a:t>          </a:t>
            </a:r>
            <a:r>
              <a:rPr lang="en-US">
                <a:solidFill>
                  <a:srgbClr val="000000"/>
                </a:solidFill>
              </a:rPr>
              <a:t>http://</a:t>
            </a:r>
            <a:r>
              <a:rPr lang="en-US" smtClean="0">
                <a:solidFill>
                  <a:srgbClr val="000000"/>
                </a:solidFill>
              </a:rPr>
              <a:t>pc.watch.impress.co.jp/video/pcw/docs/423/409/p1.pdf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3957404"/>
            <a:ext cx="9084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15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Stevens</a:t>
            </a:r>
            <a:r>
              <a:rPr lang="hu-HU" smtClean="0">
                <a:solidFill>
                  <a:srgbClr val="000000"/>
                </a:solidFill>
              </a:rPr>
              <a:t> H., </a:t>
            </a:r>
            <a:r>
              <a:rPr lang="en-US"/>
              <a:t>Introduction to </a:t>
            </a:r>
            <a:r>
              <a:rPr lang="en-US" smtClean="0"/>
              <a:t>AMBA</a:t>
            </a:r>
            <a:r>
              <a:rPr lang="hu-HU" smtClean="0"/>
              <a:t> </a:t>
            </a:r>
            <a:r>
              <a:rPr lang="en-US" smtClean="0"/>
              <a:t>4 ACE</a:t>
            </a:r>
            <a:r>
              <a:rPr lang="hu-HU" smtClean="0"/>
              <a:t> </a:t>
            </a:r>
            <a:r>
              <a:rPr lang="en-US" smtClean="0"/>
              <a:t>and </a:t>
            </a:r>
            <a:r>
              <a:rPr lang="en-US" err="1" smtClean="0"/>
              <a:t>big.LITTLE</a:t>
            </a:r>
            <a:r>
              <a:rPr lang="hu-HU"/>
              <a:t> </a:t>
            </a:r>
            <a:r>
              <a:rPr lang="en-US" smtClean="0"/>
              <a:t>Processing Technology</a:t>
            </a:r>
            <a:r>
              <a:rPr lang="hu-HU" smtClean="0">
                <a:solidFill>
                  <a:srgbClr val="000000"/>
                </a:solidFill>
              </a:rPr>
              <a:t>, White </a:t>
            </a:r>
            <a:r>
              <a:rPr lang="hu-HU" err="1" smtClean="0">
                <a:solidFill>
                  <a:srgbClr val="000000"/>
                </a:solidFill>
              </a:rPr>
              <a:t>Paper</a:t>
            </a:r>
            <a:r>
              <a:rPr lang="hu-HU" smtClean="0">
                <a:solidFill>
                  <a:srgbClr val="000000"/>
                </a:solidFill>
              </a:rPr>
              <a:t>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err="1" smtClean="0">
                <a:solidFill>
                  <a:srgbClr val="000000"/>
                </a:solidFill>
              </a:rPr>
              <a:t>June</a:t>
            </a:r>
            <a:r>
              <a:rPr lang="hu-HU">
                <a:solidFill>
                  <a:srgbClr val="000000"/>
                </a:solidFill>
              </a:rPr>
              <a:t> 6 2011, http://www.arm.com/files/pdf/CacheCoherencyWhitepaper_6June2011.pdf</a:t>
            </a:r>
            <a:endParaRPr lang="en-US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87465" y="4561519"/>
            <a:ext cx="80732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16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Shimpi</a:t>
            </a:r>
            <a:r>
              <a:rPr lang="hu-HU" smtClean="0">
                <a:solidFill>
                  <a:srgbClr val="000000"/>
                </a:solidFill>
              </a:rPr>
              <a:t> A.L., </a:t>
            </a:r>
            <a:r>
              <a:rPr lang="en-US"/>
              <a:t>The ARM Diaries, Part 2: Understanding the Cortex </a:t>
            </a:r>
            <a:r>
              <a:rPr lang="en-US" smtClean="0"/>
              <a:t>A12</a:t>
            </a:r>
            <a:r>
              <a:rPr lang="hu-HU" smtClean="0"/>
              <a:t>, </a:t>
            </a:r>
            <a:r>
              <a:rPr lang="hu-HU" err="1" smtClean="0"/>
              <a:t>AnandTech</a:t>
            </a:r>
            <a:r>
              <a:rPr lang="hu-HU" smtClean="0"/>
              <a:t>,</a:t>
            </a:r>
            <a:endParaRPr lang="hu-HU">
              <a:solidFill>
                <a:srgbClr val="000000"/>
              </a:solidFill>
            </a:endParaRPr>
          </a:p>
          <a:p>
            <a:r>
              <a:rPr lang="hu-HU" smtClean="0">
                <a:solidFill>
                  <a:srgbClr val="000000"/>
                </a:solidFill>
              </a:rPr>
              <a:t>          </a:t>
            </a:r>
            <a:r>
              <a:rPr lang="hu-HU" err="1" smtClean="0">
                <a:solidFill>
                  <a:srgbClr val="000000"/>
                </a:solidFill>
              </a:rPr>
              <a:t>July</a:t>
            </a:r>
            <a:r>
              <a:rPr lang="hu-HU">
                <a:solidFill>
                  <a:srgbClr val="000000"/>
                </a:solidFill>
              </a:rPr>
              <a:t> 17 2013, http://</a:t>
            </a:r>
            <a:r>
              <a:rPr lang="hu-HU" smtClean="0">
                <a:solidFill>
                  <a:srgbClr val="000000"/>
                </a:solidFill>
              </a:rPr>
              <a:t>www.anandtech.com/show/7126/the-arm-diaries-part-2-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understanding-the-cortex-a12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7940" y="5376360"/>
            <a:ext cx="83373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17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Shimpi</a:t>
            </a:r>
            <a:r>
              <a:rPr lang="hu-HU" smtClean="0">
                <a:solidFill>
                  <a:srgbClr val="000000"/>
                </a:solidFill>
              </a:rPr>
              <a:t> A.L., </a:t>
            </a:r>
            <a:r>
              <a:rPr lang="en-US"/>
              <a:t>ARM Cortex A17: An Evolved Cortex A12 for the Mainstream in </a:t>
            </a:r>
            <a:r>
              <a:rPr lang="en-US" smtClean="0"/>
              <a:t>2015</a:t>
            </a:r>
            <a:r>
              <a:rPr lang="hu-HU" smtClean="0">
                <a:solidFill>
                  <a:srgbClr val="000000"/>
                </a:solidFill>
              </a:rPr>
              <a:t>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         </a:t>
            </a:r>
            <a:r>
              <a:rPr lang="hu-HU" err="1" smtClean="0">
                <a:solidFill>
                  <a:srgbClr val="000000"/>
                </a:solidFill>
              </a:rPr>
              <a:t>AnandTech</a:t>
            </a:r>
            <a:r>
              <a:rPr lang="hu-HU" smtClean="0">
                <a:solidFill>
                  <a:srgbClr val="000000"/>
                </a:solidFill>
              </a:rPr>
              <a:t>, Febr. </a:t>
            </a:r>
            <a:r>
              <a:rPr lang="hu-HU">
                <a:solidFill>
                  <a:srgbClr val="000000"/>
                </a:solidFill>
              </a:rPr>
              <a:t>11 2014, http://www.anandtech.com/show/7739/arm-cortex-a17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87465" y="5977855"/>
            <a:ext cx="7816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18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Ryan</a:t>
            </a:r>
            <a:r>
              <a:rPr lang="hu-HU" smtClean="0">
                <a:solidFill>
                  <a:srgbClr val="000000"/>
                </a:solidFill>
              </a:rPr>
              <a:t> H., </a:t>
            </a:r>
            <a:r>
              <a:rPr lang="hu-HU"/>
              <a:t>Intel, AMD &amp; ARM </a:t>
            </a:r>
            <a:r>
              <a:rPr lang="hu-HU" err="1" smtClean="0"/>
              <a:t>Processors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en-US"/>
              <a:t>University of Wisconsin </a:t>
            </a:r>
            <a:r>
              <a:rPr lang="en-US" err="1"/>
              <a:t>DoIT</a:t>
            </a:r>
            <a:r>
              <a:rPr lang="en-US"/>
              <a:t> </a:t>
            </a:r>
            <a:r>
              <a:rPr lang="en-US" err="1"/>
              <a:t>Techstore</a:t>
            </a:r>
            <a:endParaRPr lang="hu-HU"/>
          </a:p>
          <a:p>
            <a:r>
              <a:rPr lang="hu-HU">
                <a:solidFill>
                  <a:srgbClr val="000000"/>
                </a:solidFill>
              </a:rPr>
              <a:t>          https://kb.wisc.edu/showroom/page.php?id=4927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8. </a:t>
            </a:r>
            <a:r>
              <a:rPr lang="en-US" smtClean="0">
                <a:solidFill>
                  <a:srgbClr val="FFFFFF"/>
                </a:solidFill>
              </a:rPr>
              <a:t>References (</a:t>
            </a:r>
            <a:r>
              <a:rPr lang="hu-HU" smtClean="0">
                <a:solidFill>
                  <a:srgbClr val="FFFFFF"/>
                </a:solidFill>
              </a:rPr>
              <a:t>3</a:t>
            </a:r>
            <a:r>
              <a:rPr lang="en-US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043735"/>
            <a:ext cx="8972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20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/>
              <a:t>Mali Performance </a:t>
            </a:r>
            <a:r>
              <a:rPr lang="hu-HU" err="1"/>
              <a:t>Efficient</a:t>
            </a:r>
            <a:r>
              <a:rPr lang="hu-HU"/>
              <a:t> </a:t>
            </a:r>
            <a:r>
              <a:rPr lang="hu-HU" err="1" smtClean="0"/>
              <a:t>Graphics</a:t>
            </a:r>
            <a:r>
              <a:rPr lang="hu-HU" smtClean="0">
                <a:solidFill>
                  <a:srgbClr val="000000"/>
                </a:solidFill>
              </a:rPr>
              <a:t>, ARM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>
                <a:solidFill>
                  <a:srgbClr val="000000"/>
                </a:solidFill>
              </a:rPr>
              <a:t>http://www.arm.com/products/multimedia/mali-performance-efficient-graphics/index.php</a:t>
            </a: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1640945"/>
            <a:ext cx="6805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21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/>
              <a:t>Cortex-A8 </a:t>
            </a:r>
            <a:r>
              <a:rPr lang="hu-HU" err="1" smtClean="0"/>
              <a:t>Processor</a:t>
            </a:r>
            <a:r>
              <a:rPr lang="hu-HU" smtClean="0">
                <a:solidFill>
                  <a:srgbClr val="000000"/>
                </a:solidFill>
              </a:rPr>
              <a:t>, ARM </a:t>
            </a:r>
            <a:r>
              <a:rPr lang="hu-HU" err="1" smtClean="0">
                <a:solidFill>
                  <a:srgbClr val="000000"/>
                </a:solidFill>
              </a:rPr>
              <a:t>Cortex-A</a:t>
            </a:r>
            <a:r>
              <a:rPr lang="hu-HU" smtClean="0">
                <a:solidFill>
                  <a:srgbClr val="000000"/>
                </a:solidFill>
              </a:rPr>
              <a:t> Series,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en-US">
                <a:solidFill>
                  <a:srgbClr val="000000"/>
                </a:solidFill>
              </a:rPr>
              <a:t>http://www.arm.com/products/processors/cortex-a/cortex-a8.php</a:t>
            </a: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[</a:t>
            </a:r>
            <a:r>
              <a:rPr lang="hu-HU" sz="1400" smtClean="0">
                <a:solidFill>
                  <a:srgbClr val="000000"/>
                </a:solidFill>
              </a:rPr>
              <a:t>19</a:t>
            </a:r>
            <a:r>
              <a:rPr lang="en-US" sz="1400" smtClean="0">
                <a:solidFill>
                  <a:srgbClr val="000000"/>
                </a:solidFill>
              </a:rPr>
              <a:t>]: </a:t>
            </a:r>
            <a:r>
              <a:rPr lang="hu-HU" sz="1400" err="1" smtClean="0">
                <a:solidFill>
                  <a:srgbClr val="000000"/>
                </a:solidFill>
              </a:rPr>
              <a:t>Rao</a:t>
            </a:r>
            <a:r>
              <a:rPr lang="hu-HU" sz="1400" smtClean="0">
                <a:solidFill>
                  <a:srgbClr val="000000"/>
                </a:solidFill>
              </a:rPr>
              <a:t> A., ARM: a </a:t>
            </a:r>
            <a:r>
              <a:rPr lang="hu-HU" sz="1400" err="1" smtClean="0">
                <a:solidFill>
                  <a:srgbClr val="000000"/>
                </a:solidFill>
              </a:rPr>
              <a:t>mandatory</a:t>
            </a:r>
            <a:r>
              <a:rPr lang="hu-HU" sz="1400" smtClean="0">
                <a:solidFill>
                  <a:srgbClr val="000000"/>
                </a:solidFill>
              </a:rPr>
              <a:t> primer, Element14, 2014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60571" y="2233325"/>
            <a:ext cx="926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22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Architecture</a:t>
            </a:r>
            <a:r>
              <a:rPr lang="hu-HU" smtClean="0">
                <a:solidFill>
                  <a:srgbClr val="000000"/>
                </a:solidFill>
              </a:rPr>
              <a:t> and </a:t>
            </a:r>
            <a:r>
              <a:rPr lang="hu-HU" err="1" smtClean="0">
                <a:solidFill>
                  <a:srgbClr val="000000"/>
                </a:solidFill>
              </a:rPr>
              <a:t>Implementation</a:t>
            </a:r>
            <a:r>
              <a:rPr lang="hu-HU" smtClean="0">
                <a:solidFill>
                  <a:srgbClr val="000000"/>
                </a:solidFill>
              </a:rPr>
              <a:t> of </a:t>
            </a:r>
            <a:r>
              <a:rPr lang="hu-HU" err="1" smtClean="0">
                <a:solidFill>
                  <a:srgbClr val="000000"/>
                </a:solidFill>
              </a:rPr>
              <a:t>the</a:t>
            </a:r>
            <a:r>
              <a:rPr lang="hu-HU" smtClean="0">
                <a:solidFill>
                  <a:srgbClr val="000000"/>
                </a:solidFill>
              </a:rPr>
              <a:t> ARM Cortex-A8 </a:t>
            </a:r>
            <a:r>
              <a:rPr lang="hu-HU" err="1" smtClean="0">
                <a:solidFill>
                  <a:srgbClr val="000000"/>
                </a:solidFill>
              </a:rPr>
              <a:t>Microprocessor</a:t>
            </a:r>
            <a:r>
              <a:rPr lang="hu-HU" smtClean="0">
                <a:solidFill>
                  <a:srgbClr val="000000"/>
                </a:solidFill>
              </a:rPr>
              <a:t>, White </a:t>
            </a:r>
            <a:r>
              <a:rPr lang="hu-HU" err="1" smtClean="0">
                <a:solidFill>
                  <a:srgbClr val="000000"/>
                </a:solidFill>
              </a:rPr>
              <a:t>Paper</a:t>
            </a:r>
            <a:r>
              <a:rPr lang="hu-HU" smtClean="0">
                <a:solidFill>
                  <a:srgbClr val="000000"/>
                </a:solidFill>
              </a:rPr>
              <a:t>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err="1" smtClean="0">
                <a:solidFill>
                  <a:srgbClr val="000000"/>
                </a:solidFill>
              </a:rPr>
              <a:t>Oct</a:t>
            </a:r>
            <a:r>
              <a:rPr lang="hu-HU" smtClean="0">
                <a:solidFill>
                  <a:srgbClr val="000000"/>
                </a:solidFill>
              </a:rPr>
              <a:t>. </a:t>
            </a:r>
            <a:r>
              <a:rPr lang="hu-HU">
                <a:solidFill>
                  <a:srgbClr val="000000"/>
                </a:solidFill>
              </a:rPr>
              <a:t>2005, </a:t>
            </a:r>
            <a:r>
              <a:rPr lang="hu-HU" sz="1380">
                <a:solidFill>
                  <a:srgbClr val="000000"/>
                </a:solidFill>
              </a:rPr>
              <a:t>https://www.pixhawk.ethz.ch/_media/software/optimization/neon_whitepaper.pdf</a:t>
            </a:r>
            <a:endParaRPr lang="en-US" sz="138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2841725"/>
            <a:ext cx="6926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23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Shimpi</a:t>
            </a:r>
            <a:r>
              <a:rPr lang="hu-HU" smtClean="0">
                <a:solidFill>
                  <a:srgbClr val="000000"/>
                </a:solidFill>
              </a:rPr>
              <a:t> A.L., </a:t>
            </a:r>
            <a:r>
              <a:rPr lang="en-US"/>
              <a:t>Understanding the iPhone </a:t>
            </a:r>
            <a:r>
              <a:rPr lang="en-US" smtClean="0"/>
              <a:t>3GS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AnandTech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July</a:t>
            </a:r>
            <a:r>
              <a:rPr lang="hu-HU" smtClean="0">
                <a:solidFill>
                  <a:srgbClr val="000000"/>
                </a:solidFill>
              </a:rPr>
              <a:t> 7 2009,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         </a:t>
            </a:r>
            <a:r>
              <a:rPr lang="en-US">
                <a:solidFill>
                  <a:srgbClr val="000000"/>
                </a:solidFill>
              </a:rPr>
              <a:t>http://www.anandtech.com/print/2798/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3424659"/>
            <a:ext cx="6160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24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smtClean="0"/>
              <a:t>The ARM Cortex-A9</a:t>
            </a:r>
            <a:r>
              <a:rPr lang="hu-HU"/>
              <a:t> </a:t>
            </a:r>
            <a:r>
              <a:rPr lang="hu-HU" err="1" smtClean="0"/>
              <a:t>Processors</a:t>
            </a:r>
            <a:r>
              <a:rPr lang="hu-HU" smtClean="0">
                <a:solidFill>
                  <a:srgbClr val="000000"/>
                </a:solidFill>
              </a:rPr>
              <a:t>, White </a:t>
            </a:r>
            <a:r>
              <a:rPr lang="hu-HU" err="1" smtClean="0">
                <a:solidFill>
                  <a:srgbClr val="000000"/>
                </a:solidFill>
              </a:rPr>
              <a:t>Paper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Sept</a:t>
            </a:r>
            <a:r>
              <a:rPr lang="hu-HU" smtClean="0">
                <a:solidFill>
                  <a:srgbClr val="000000"/>
                </a:solidFill>
              </a:rPr>
              <a:t>. 2009,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>
                <a:solidFill>
                  <a:srgbClr val="000000"/>
                </a:solidFill>
              </a:rPr>
              <a:t>http://www.arm.com/files/pdf/armcortexa-9processors.pdf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87465" y="4028774"/>
            <a:ext cx="83458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25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smtClean="0">
                <a:solidFill>
                  <a:srgbClr val="000000"/>
                </a:solidFill>
              </a:rPr>
              <a:t>Cortex-A9 </a:t>
            </a:r>
            <a:r>
              <a:rPr lang="hu-HU" err="1" smtClean="0">
                <a:solidFill>
                  <a:srgbClr val="000000"/>
                </a:solidFill>
              </a:rPr>
              <a:t>MPCore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Technical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Reference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Manual</a:t>
            </a:r>
            <a:r>
              <a:rPr lang="hu-HU" smtClean="0">
                <a:solidFill>
                  <a:srgbClr val="000000"/>
                </a:solidFill>
              </a:rPr>
              <a:t>, 2008-2012,</a:t>
            </a:r>
            <a:endParaRPr lang="hu-HU">
              <a:solidFill>
                <a:srgbClr val="000000"/>
              </a:solidFill>
            </a:endParaRPr>
          </a:p>
          <a:p>
            <a:r>
              <a:rPr lang="hu-HU" smtClean="0">
                <a:solidFill>
                  <a:srgbClr val="000000"/>
                </a:solidFill>
              </a:rPr>
              <a:t>          </a:t>
            </a:r>
            <a:r>
              <a:rPr lang="hu-HU">
                <a:solidFill>
                  <a:srgbClr val="000000"/>
                </a:solidFill>
              </a:rPr>
              <a:t>http://infocenter.arm.com/help/topic/com.arm.doc.ddi0407i/DDI0407I_cortex_a9</a:t>
            </a:r>
            <a:r>
              <a:rPr lang="hu-HU" smtClean="0">
                <a:solidFill>
                  <a:srgbClr val="000000"/>
                </a:solidFill>
              </a:rPr>
              <a:t>_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err="1" smtClean="0">
                <a:solidFill>
                  <a:srgbClr val="000000"/>
                </a:solidFill>
              </a:rPr>
              <a:t>mpcore</a:t>
            </a:r>
            <a:r>
              <a:rPr lang="hu-HU" smtClean="0">
                <a:solidFill>
                  <a:srgbClr val="000000"/>
                </a:solidFill>
              </a:rPr>
              <a:t>_r4p1_</a:t>
            </a:r>
            <a:r>
              <a:rPr lang="hu-HU" err="1" smtClean="0">
                <a:solidFill>
                  <a:srgbClr val="000000"/>
                </a:solidFill>
              </a:rPr>
              <a:t>trm.pdf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7940" y="4843615"/>
            <a:ext cx="6610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26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Goto</a:t>
            </a:r>
            <a:r>
              <a:rPr lang="hu-HU" smtClean="0">
                <a:solidFill>
                  <a:srgbClr val="000000"/>
                </a:solidFill>
              </a:rPr>
              <a:t> H., </a:t>
            </a:r>
            <a:r>
              <a:rPr lang="en-US">
                <a:solidFill>
                  <a:srgbClr val="000000"/>
                </a:solidFill>
              </a:rPr>
              <a:t>ARM </a:t>
            </a:r>
            <a:r>
              <a:rPr lang="en-US" smtClean="0">
                <a:solidFill>
                  <a:srgbClr val="000000"/>
                </a:solidFill>
              </a:rPr>
              <a:t>Cortex</a:t>
            </a:r>
            <a:r>
              <a:rPr lang="hu-HU" smtClean="0">
                <a:solidFill>
                  <a:srgbClr val="000000"/>
                </a:solidFill>
              </a:rPr>
              <a:t>-A9r4 </a:t>
            </a:r>
            <a:r>
              <a:rPr lang="hu-HU" err="1" smtClean="0">
                <a:solidFill>
                  <a:srgbClr val="000000"/>
                </a:solidFill>
              </a:rPr>
              <a:t>Core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Block</a:t>
            </a:r>
            <a:r>
              <a:rPr lang="hu-HU" smtClean="0">
                <a:solidFill>
                  <a:srgbClr val="000000"/>
                </a:solidFill>
              </a:rPr>
              <a:t> Diagram,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         http://pc.watch.impress.co.jp/video/pcw/docs/614/543/08p.pdf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87465" y="5445110"/>
            <a:ext cx="83844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27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en-US"/>
              <a:t>ARM Unveils Cortex-A9 Processors For Scalable Performance and Low-Power </a:t>
            </a:r>
            <a:r>
              <a:rPr lang="en-US" smtClean="0"/>
              <a:t>Designs</a:t>
            </a:r>
            <a:r>
              <a:rPr lang="hu-HU" smtClean="0"/>
              <a:t>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         </a:t>
            </a:r>
            <a:r>
              <a:rPr lang="hu-HU" err="1" smtClean="0">
                <a:solidFill>
                  <a:srgbClr val="000000"/>
                </a:solidFill>
              </a:rPr>
              <a:t>Oct</a:t>
            </a:r>
            <a:r>
              <a:rPr lang="hu-HU" smtClean="0">
                <a:solidFill>
                  <a:srgbClr val="000000"/>
                </a:solidFill>
              </a:rPr>
              <a:t>. </a:t>
            </a:r>
            <a:r>
              <a:rPr lang="hu-HU">
                <a:solidFill>
                  <a:srgbClr val="000000"/>
                </a:solidFill>
              </a:rPr>
              <a:t>3 2007, http://www.arm.com/about/newsroom/18688.php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80560" y="6058750"/>
            <a:ext cx="8837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28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/>
              <a:t>Goodacre</a:t>
            </a:r>
            <a:r>
              <a:rPr lang="hu-HU" smtClean="0"/>
              <a:t> J., The </a:t>
            </a:r>
            <a:r>
              <a:rPr lang="hu-HU" err="1" smtClean="0"/>
              <a:t>Effect</a:t>
            </a:r>
            <a:r>
              <a:rPr lang="hu-HU" smtClean="0"/>
              <a:t> and </a:t>
            </a:r>
            <a:r>
              <a:rPr lang="hu-HU" err="1" smtClean="0"/>
              <a:t>Technique</a:t>
            </a:r>
            <a:r>
              <a:rPr lang="hu-HU" smtClean="0"/>
              <a:t> of System </a:t>
            </a:r>
            <a:r>
              <a:rPr lang="hu-HU" err="1" smtClean="0"/>
              <a:t>Coherence</a:t>
            </a:r>
            <a:r>
              <a:rPr lang="hu-HU" smtClean="0"/>
              <a:t> </a:t>
            </a:r>
            <a:r>
              <a:rPr lang="hu-HU" err="1" smtClean="0"/>
              <a:t>in</a:t>
            </a:r>
            <a:r>
              <a:rPr lang="hu-HU" smtClean="0"/>
              <a:t> ARM </a:t>
            </a:r>
            <a:r>
              <a:rPr lang="hu-HU" err="1" smtClean="0"/>
              <a:t>Multicore</a:t>
            </a:r>
            <a:r>
              <a:rPr lang="hu-HU" smtClean="0"/>
              <a:t> </a:t>
            </a:r>
            <a:r>
              <a:rPr lang="hu-HU" err="1" smtClean="0"/>
              <a:t>Technology</a:t>
            </a:r>
            <a:r>
              <a:rPr lang="hu-HU" smtClean="0"/>
              <a:t>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         http://www.mpsoc-forum.org/previous/2008/slides/8-6%20Goodacre.pdf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8. </a:t>
            </a:r>
            <a:r>
              <a:rPr lang="en-US" smtClean="0">
                <a:solidFill>
                  <a:srgbClr val="FFFFFF"/>
                </a:solidFill>
              </a:rPr>
              <a:t>References (</a:t>
            </a:r>
            <a:r>
              <a:rPr lang="hu-HU">
                <a:solidFill>
                  <a:srgbClr val="FFFFFF"/>
                </a:solidFill>
              </a:rPr>
              <a:t>4</a:t>
            </a:r>
            <a:r>
              <a:rPr lang="en-US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1259235"/>
            <a:ext cx="6805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30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Goto</a:t>
            </a:r>
            <a:r>
              <a:rPr lang="hu-HU" smtClean="0">
                <a:solidFill>
                  <a:srgbClr val="000000"/>
                </a:solidFill>
              </a:rPr>
              <a:t> H., ARM Cortex-A12 </a:t>
            </a:r>
            <a:r>
              <a:rPr lang="hu-HU" err="1" smtClean="0">
                <a:solidFill>
                  <a:srgbClr val="000000"/>
                </a:solidFill>
              </a:rPr>
              <a:t>Block</a:t>
            </a:r>
            <a:r>
              <a:rPr lang="hu-HU" smtClean="0">
                <a:solidFill>
                  <a:srgbClr val="000000"/>
                </a:solidFill>
              </a:rPr>
              <a:t> Diagram, 2013,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en-US" smtClean="0">
                <a:solidFill>
                  <a:srgbClr val="000000"/>
                </a:solidFill>
              </a:rPr>
              <a:t>http://pc.watch.impress.co.jp/video/pcw/docs/621/747/gp1.pdf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[</a:t>
            </a:r>
            <a:r>
              <a:rPr lang="hu-HU" sz="1400">
                <a:solidFill>
                  <a:srgbClr val="000000"/>
                </a:solidFill>
              </a:rPr>
              <a:t>2</a:t>
            </a:r>
            <a:r>
              <a:rPr lang="hu-HU" sz="1400" smtClean="0">
                <a:solidFill>
                  <a:srgbClr val="000000"/>
                </a:solidFill>
              </a:rPr>
              <a:t>9</a:t>
            </a:r>
            <a:r>
              <a:rPr lang="en-US" sz="1400" smtClean="0">
                <a:solidFill>
                  <a:srgbClr val="000000"/>
                </a:solidFill>
              </a:rPr>
              <a:t>]: </a:t>
            </a:r>
            <a:r>
              <a:rPr lang="hu-HU" sz="1400" err="1" smtClean="0">
                <a:solidFill>
                  <a:srgbClr val="000000"/>
                </a:solidFill>
              </a:rPr>
              <a:t>Goto</a:t>
            </a:r>
            <a:r>
              <a:rPr lang="hu-HU" sz="1400" smtClean="0">
                <a:solidFill>
                  <a:srgbClr val="000000"/>
                </a:solidFill>
              </a:rPr>
              <a:t> H., ARM</a:t>
            </a:r>
            <a:r>
              <a:rPr lang="hu-HU" sz="1400">
                <a:solidFill>
                  <a:srgbClr val="000000"/>
                </a:solidFill>
              </a:rPr>
              <a:t> </a:t>
            </a:r>
            <a:r>
              <a:rPr lang="hu-HU" sz="1400" smtClean="0">
                <a:solidFill>
                  <a:srgbClr val="000000"/>
                </a:solidFill>
              </a:rPr>
              <a:t>Cortex-A7/A9 </a:t>
            </a:r>
            <a:r>
              <a:rPr lang="hu-HU" sz="1400" err="1" smtClean="0">
                <a:solidFill>
                  <a:srgbClr val="000000"/>
                </a:solidFill>
              </a:rPr>
              <a:t>vs</a:t>
            </a:r>
            <a:r>
              <a:rPr lang="hu-HU" sz="1400" smtClean="0">
                <a:solidFill>
                  <a:srgbClr val="000000"/>
                </a:solidFill>
              </a:rPr>
              <a:t> </a:t>
            </a:r>
            <a:r>
              <a:rPr lang="hu-HU" sz="1400" err="1" smtClean="0">
                <a:solidFill>
                  <a:srgbClr val="000000"/>
                </a:solidFill>
              </a:rPr>
              <a:t>Bobcat</a:t>
            </a:r>
            <a:r>
              <a:rPr lang="hu-HU" sz="1400" smtClean="0">
                <a:solidFill>
                  <a:srgbClr val="000000"/>
                </a:solidFill>
              </a:rPr>
              <a:t>, Atom, 2010,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>
                <a:solidFill>
                  <a:srgbClr val="000000"/>
                </a:solidFill>
              </a:rPr>
              <a:t>          http://pc.watch.impress.co.jp/img/pcw/docs/487/030/html/9.jpg.html</a:t>
            </a:r>
            <a:endParaRPr lang="hu-HU" sz="140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1851615"/>
            <a:ext cx="89723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31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Rosinger</a:t>
            </a:r>
            <a:r>
              <a:rPr lang="hu-HU" smtClean="0">
                <a:solidFill>
                  <a:srgbClr val="000000"/>
                </a:solidFill>
              </a:rPr>
              <a:t> S., </a:t>
            </a:r>
            <a:r>
              <a:rPr lang="en-US"/>
              <a:t>The Top 5 Things to Know about </a:t>
            </a:r>
            <a:r>
              <a:rPr lang="en-US" smtClean="0"/>
              <a:t>Cortex-A12</a:t>
            </a:r>
            <a:r>
              <a:rPr lang="hu-HU" smtClean="0">
                <a:solidFill>
                  <a:srgbClr val="000000"/>
                </a:solidFill>
              </a:rPr>
              <a:t>, ARM </a:t>
            </a:r>
            <a:r>
              <a:rPr lang="hu-HU" err="1" smtClean="0">
                <a:solidFill>
                  <a:srgbClr val="000000"/>
                </a:solidFill>
              </a:rPr>
              <a:t>Connected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Community</a:t>
            </a:r>
            <a:r>
              <a:rPr lang="hu-HU" smtClean="0">
                <a:solidFill>
                  <a:srgbClr val="000000"/>
                </a:solidFill>
              </a:rPr>
              <a:t>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err="1" smtClean="0">
                <a:solidFill>
                  <a:srgbClr val="000000"/>
                </a:solidFill>
              </a:rPr>
              <a:t>Oct</a:t>
            </a:r>
            <a:r>
              <a:rPr lang="hu-HU" smtClean="0">
                <a:solidFill>
                  <a:srgbClr val="000000"/>
                </a:solidFill>
              </a:rPr>
              <a:t>. 26 2013</a:t>
            </a:r>
            <a:r>
              <a:rPr lang="hu-HU">
                <a:solidFill>
                  <a:srgbClr val="000000"/>
                </a:solidFill>
              </a:rPr>
              <a:t>, http://</a:t>
            </a:r>
            <a:r>
              <a:rPr lang="hu-HU" smtClean="0">
                <a:solidFill>
                  <a:srgbClr val="000000"/>
                </a:solidFill>
              </a:rPr>
              <a:t>community.arm.com/groups/processors/blog/2013/10/26/the-top-5-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things-to-know-about-cortex-a12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2663915"/>
            <a:ext cx="85702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32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smtClean="0"/>
              <a:t>ARM Cortex-A17 </a:t>
            </a:r>
            <a:r>
              <a:rPr lang="hu-HU" err="1"/>
              <a:t>MPCore</a:t>
            </a:r>
            <a:r>
              <a:rPr lang="hu-HU"/>
              <a:t> </a:t>
            </a:r>
            <a:r>
              <a:rPr lang="hu-HU" err="1" smtClean="0"/>
              <a:t>Processor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Technical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Reference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Manual</a:t>
            </a:r>
            <a:r>
              <a:rPr lang="hu-HU" smtClean="0">
                <a:solidFill>
                  <a:srgbClr val="000000"/>
                </a:solidFill>
              </a:rPr>
              <a:t>, 2014,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         </a:t>
            </a:r>
            <a:r>
              <a:rPr lang="en-US">
                <a:solidFill>
                  <a:srgbClr val="000000"/>
                </a:solidFill>
              </a:rPr>
              <a:t>http://infocenter.arm.com/help/topic/com.arm.doc.ddi0535b/DDI0535B_cortex_a17</a:t>
            </a:r>
            <a:r>
              <a:rPr lang="en-US" smtClean="0">
                <a:solidFill>
                  <a:srgbClr val="000000"/>
                </a:solidFill>
              </a:rPr>
              <a:t>_</a:t>
            </a:r>
            <a:endParaRPr lang="hu-HU" smtClean="0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en-US" smtClean="0">
                <a:solidFill>
                  <a:srgbClr val="000000"/>
                </a:solidFill>
              </a:rPr>
              <a:t>r1p0_trm.pdf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3464946"/>
            <a:ext cx="7784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33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/>
              <a:t>Cortex-A17 </a:t>
            </a:r>
            <a:r>
              <a:rPr lang="hu-HU" err="1" smtClean="0"/>
              <a:t>Processor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>
                <a:solidFill>
                  <a:srgbClr val="000000"/>
                </a:solidFill>
              </a:rPr>
              <a:t>ARM </a:t>
            </a:r>
            <a:r>
              <a:rPr lang="hu-HU" err="1">
                <a:solidFill>
                  <a:srgbClr val="000000"/>
                </a:solidFill>
              </a:rPr>
              <a:t>Cortex-A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Series,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http</a:t>
            </a:r>
            <a:r>
              <a:rPr lang="hu-HU">
                <a:solidFill>
                  <a:srgbClr val="000000"/>
                </a:solidFill>
              </a:rPr>
              <a:t>://www.arm.com/products/processors/cortex-a/cortex-a17-processor.php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7940" y="4068595"/>
            <a:ext cx="87595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34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Rosinger</a:t>
            </a:r>
            <a:r>
              <a:rPr lang="hu-HU" smtClean="0">
                <a:solidFill>
                  <a:srgbClr val="000000"/>
                </a:solidFill>
              </a:rPr>
              <a:t> S., </a:t>
            </a:r>
            <a:r>
              <a:rPr lang="pt-BR"/>
              <a:t>ARM </a:t>
            </a:r>
            <a:r>
              <a:rPr lang="pt-BR" smtClean="0"/>
              <a:t>Cortex-A17/Cortex-A12 </a:t>
            </a:r>
            <a:r>
              <a:rPr lang="pt-BR"/>
              <a:t>processor </a:t>
            </a:r>
            <a:r>
              <a:rPr lang="pt-BR" smtClean="0"/>
              <a:t>update</a:t>
            </a:r>
            <a:r>
              <a:rPr lang="hu-HU" smtClean="0">
                <a:solidFill>
                  <a:srgbClr val="000000"/>
                </a:solidFill>
              </a:rPr>
              <a:t>, ARM </a:t>
            </a:r>
            <a:r>
              <a:rPr lang="hu-HU" err="1" smtClean="0">
                <a:solidFill>
                  <a:srgbClr val="000000"/>
                </a:solidFill>
              </a:rPr>
              <a:t>Connected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Community</a:t>
            </a:r>
            <a:r>
              <a:rPr lang="hu-HU" smtClean="0">
                <a:solidFill>
                  <a:srgbClr val="000000"/>
                </a:solidFill>
              </a:rPr>
              <a:t>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         </a:t>
            </a:r>
            <a:r>
              <a:rPr lang="hu-HU" err="1" smtClean="0">
                <a:solidFill>
                  <a:srgbClr val="000000"/>
                </a:solidFill>
              </a:rPr>
              <a:t>Oct</a:t>
            </a:r>
            <a:r>
              <a:rPr lang="hu-HU" smtClean="0">
                <a:solidFill>
                  <a:srgbClr val="000000"/>
                </a:solidFill>
              </a:rPr>
              <a:t>. </a:t>
            </a:r>
            <a:r>
              <a:rPr lang="hu-HU">
                <a:solidFill>
                  <a:srgbClr val="000000"/>
                </a:solidFill>
              </a:rPr>
              <a:t>1 2014, http://</a:t>
            </a:r>
            <a:r>
              <a:rPr lang="hu-HU" smtClean="0">
                <a:solidFill>
                  <a:srgbClr val="000000"/>
                </a:solidFill>
              </a:rPr>
              <a:t>community.arm.com/groups/processors/blog/2014/09/30/arm-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cortex-a17-cortex-a12-processor-update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87465" y="4888210"/>
            <a:ext cx="6919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35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/>
              <a:t>Cortex-A15 </a:t>
            </a:r>
            <a:r>
              <a:rPr lang="hu-HU" err="1" smtClean="0"/>
              <a:t>Processor</a:t>
            </a:r>
            <a:r>
              <a:rPr lang="hu-HU">
                <a:solidFill>
                  <a:srgbClr val="000000"/>
                </a:solidFill>
              </a:rPr>
              <a:t>, ARM </a:t>
            </a:r>
            <a:r>
              <a:rPr lang="hu-HU" err="1">
                <a:solidFill>
                  <a:srgbClr val="000000"/>
                </a:solidFill>
              </a:rPr>
              <a:t>Cortex-A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Series,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http</a:t>
            </a:r>
            <a:r>
              <a:rPr lang="hu-HU">
                <a:solidFill>
                  <a:srgbClr val="000000"/>
                </a:solidFill>
              </a:rPr>
              <a:t>://www.arm.com/products/processors/cortex-a/cortex-a15.php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80560" y="5499230"/>
            <a:ext cx="8064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36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Lanier</a:t>
            </a:r>
            <a:r>
              <a:rPr lang="hu-HU" smtClean="0">
                <a:solidFill>
                  <a:srgbClr val="000000"/>
                </a:solidFill>
              </a:rPr>
              <a:t> T., </a:t>
            </a:r>
            <a:r>
              <a:rPr lang="hu-HU" err="1" smtClean="0">
                <a:solidFill>
                  <a:srgbClr val="000000"/>
                </a:solidFill>
              </a:rPr>
              <a:t>Exploring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the</a:t>
            </a:r>
            <a:r>
              <a:rPr lang="hu-HU" smtClean="0">
                <a:solidFill>
                  <a:srgbClr val="000000"/>
                </a:solidFill>
              </a:rPr>
              <a:t> Design of </a:t>
            </a:r>
            <a:r>
              <a:rPr lang="hu-HU" err="1" smtClean="0">
                <a:solidFill>
                  <a:srgbClr val="000000"/>
                </a:solidFill>
              </a:rPr>
              <a:t>the</a:t>
            </a:r>
            <a:r>
              <a:rPr lang="hu-HU" smtClean="0">
                <a:solidFill>
                  <a:srgbClr val="000000"/>
                </a:solidFill>
              </a:rPr>
              <a:t> Cortex-A15 </a:t>
            </a:r>
            <a:r>
              <a:rPr lang="hu-HU" err="1" smtClean="0">
                <a:solidFill>
                  <a:srgbClr val="000000"/>
                </a:solidFill>
              </a:rPr>
              <a:t>Processor</a:t>
            </a:r>
            <a:r>
              <a:rPr lang="hu-HU" smtClean="0">
                <a:solidFill>
                  <a:srgbClr val="000000"/>
                </a:solidFill>
              </a:rPr>
              <a:t>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         http://www.arm.com/files/pdf/AT-Exploring_the_Design_of_the_Cortex-A15.pdf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6. </a:t>
            </a:r>
            <a:r>
              <a:rPr lang="en-US" smtClean="0">
                <a:solidFill>
                  <a:srgbClr val="FFFFFF"/>
                </a:solidFill>
              </a:rPr>
              <a:t>References (</a:t>
            </a:r>
            <a:r>
              <a:rPr lang="hu-HU" smtClean="0">
                <a:solidFill>
                  <a:srgbClr val="FFFFFF"/>
                </a:solidFill>
              </a:rPr>
              <a:t>5</a:t>
            </a:r>
            <a:r>
              <a:rPr lang="en-US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1259235"/>
            <a:ext cx="8246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38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Stokes</a:t>
            </a:r>
            <a:r>
              <a:rPr lang="hu-HU" smtClean="0">
                <a:solidFill>
                  <a:srgbClr val="000000"/>
                </a:solidFill>
              </a:rPr>
              <a:t> J., </a:t>
            </a:r>
            <a:r>
              <a:rPr lang="en-US"/>
              <a:t>ARM fills out CPU lineup with Cortex </a:t>
            </a:r>
            <a:r>
              <a:rPr lang="en-US" smtClean="0"/>
              <a:t>A5</a:t>
            </a:r>
            <a:r>
              <a:rPr lang="hu-HU" smtClean="0">
                <a:solidFill>
                  <a:srgbClr val="000000"/>
                </a:solidFill>
              </a:rPr>
              <a:t>, Ars </a:t>
            </a:r>
            <a:r>
              <a:rPr lang="hu-HU" err="1" smtClean="0">
                <a:solidFill>
                  <a:srgbClr val="000000"/>
                </a:solidFill>
              </a:rPr>
              <a:t>Technica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Oct</a:t>
            </a:r>
            <a:r>
              <a:rPr lang="hu-HU" smtClean="0">
                <a:solidFill>
                  <a:srgbClr val="000000"/>
                </a:solidFill>
              </a:rPr>
              <a:t>. 22 2009,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en-US">
                <a:solidFill>
                  <a:srgbClr val="000000"/>
                </a:solidFill>
              </a:rPr>
              <a:t>http://arstechnica.com/gadgets/2009/10/arm-fills-out-cpu-lineup-with-cortex-a5/</a:t>
            </a: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[</a:t>
            </a:r>
            <a:r>
              <a:rPr lang="hu-HU" sz="1400" smtClean="0">
                <a:solidFill>
                  <a:srgbClr val="000000"/>
                </a:solidFill>
              </a:rPr>
              <a:t>37</a:t>
            </a:r>
            <a:r>
              <a:rPr lang="en-US" sz="1400" smtClean="0">
                <a:solidFill>
                  <a:srgbClr val="000000"/>
                </a:solidFill>
              </a:rPr>
              <a:t>]: </a:t>
            </a:r>
            <a:r>
              <a:rPr lang="hu-HU" sz="1400" err="1" smtClean="0">
                <a:solidFill>
                  <a:srgbClr val="000000"/>
                </a:solidFill>
              </a:rPr>
              <a:t>Greenhalgh</a:t>
            </a:r>
            <a:r>
              <a:rPr lang="hu-HU" sz="1400" smtClean="0">
                <a:solidFill>
                  <a:srgbClr val="000000"/>
                </a:solidFill>
              </a:rPr>
              <a:t> P., </a:t>
            </a:r>
            <a:r>
              <a:rPr lang="en-US" sz="1400" err="1" smtClean="0"/>
              <a:t>big.LITTLE</a:t>
            </a:r>
            <a:r>
              <a:rPr lang="hu-HU" sz="1400"/>
              <a:t> </a:t>
            </a:r>
            <a:r>
              <a:rPr lang="en-US" sz="1400" smtClean="0"/>
              <a:t>Processing</a:t>
            </a:r>
            <a:r>
              <a:rPr lang="hu-HU" sz="1400" smtClean="0"/>
              <a:t> </a:t>
            </a:r>
            <a:r>
              <a:rPr lang="en-US" sz="1400" smtClean="0"/>
              <a:t>with</a:t>
            </a:r>
            <a:r>
              <a:rPr lang="hu-HU" sz="1400"/>
              <a:t> </a:t>
            </a:r>
            <a:r>
              <a:rPr lang="en-US" sz="1400" smtClean="0"/>
              <a:t>ARM Cortex-A15</a:t>
            </a:r>
            <a:r>
              <a:rPr lang="hu-HU" sz="1400"/>
              <a:t> </a:t>
            </a:r>
            <a:r>
              <a:rPr lang="en-US" sz="1400" smtClean="0"/>
              <a:t>&amp; Cortex-A7</a:t>
            </a:r>
            <a:r>
              <a:rPr lang="hu-HU" sz="1400" smtClean="0"/>
              <a:t>, White </a:t>
            </a:r>
            <a:r>
              <a:rPr lang="hu-HU" sz="1400" err="1" smtClean="0"/>
              <a:t>Paper</a:t>
            </a:r>
            <a:r>
              <a:rPr lang="hu-HU" sz="1400" smtClean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>
                <a:solidFill>
                  <a:srgbClr val="000000"/>
                </a:solidFill>
              </a:rPr>
              <a:t>          </a:t>
            </a:r>
            <a:r>
              <a:rPr lang="hu-HU" sz="1400" err="1" smtClean="0">
                <a:solidFill>
                  <a:srgbClr val="000000"/>
                </a:solidFill>
              </a:rPr>
              <a:t>Sept</a:t>
            </a:r>
            <a:r>
              <a:rPr lang="hu-HU" sz="1400" smtClean="0">
                <a:solidFill>
                  <a:srgbClr val="000000"/>
                </a:solidFill>
              </a:rPr>
              <a:t>. </a:t>
            </a:r>
            <a:r>
              <a:rPr lang="hu-HU" sz="1400">
                <a:solidFill>
                  <a:srgbClr val="000000"/>
                </a:solidFill>
              </a:rPr>
              <a:t>2011, http://www.arm.com/files/downloads/big_LITTLE_Final_Final.pdf</a:t>
            </a:r>
            <a:endParaRPr lang="hu-HU" sz="140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1851615"/>
            <a:ext cx="87722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39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Hruska</a:t>
            </a:r>
            <a:r>
              <a:rPr lang="hu-HU" smtClean="0">
                <a:solidFill>
                  <a:srgbClr val="000000"/>
                </a:solidFill>
              </a:rPr>
              <a:t> J., </a:t>
            </a:r>
            <a:r>
              <a:rPr lang="en-US"/>
              <a:t>ARM Launches New Cortex-A5 As A </a:t>
            </a:r>
            <a:r>
              <a:rPr lang="en-US" err="1"/>
              <a:t>Bulkward</a:t>
            </a:r>
            <a:r>
              <a:rPr lang="en-US"/>
              <a:t> Against Future Atom </a:t>
            </a:r>
            <a:r>
              <a:rPr lang="en-US" smtClean="0"/>
              <a:t>processors</a:t>
            </a:r>
            <a:r>
              <a:rPr lang="hu-HU" smtClean="0">
                <a:solidFill>
                  <a:srgbClr val="000000"/>
                </a:solidFill>
              </a:rPr>
              <a:t>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Hot Hardware, </a:t>
            </a:r>
            <a:r>
              <a:rPr lang="hu-HU" err="1" smtClean="0">
                <a:solidFill>
                  <a:srgbClr val="000000"/>
                </a:solidFill>
              </a:rPr>
              <a:t>Oct</a:t>
            </a:r>
            <a:r>
              <a:rPr lang="hu-HU" smtClean="0">
                <a:solidFill>
                  <a:srgbClr val="000000"/>
                </a:solidFill>
              </a:rPr>
              <a:t>. </a:t>
            </a:r>
            <a:r>
              <a:rPr lang="hu-HU">
                <a:solidFill>
                  <a:srgbClr val="000000"/>
                </a:solidFill>
              </a:rPr>
              <a:t>23 2009, http://</a:t>
            </a:r>
            <a:r>
              <a:rPr lang="hu-HU" smtClean="0">
                <a:solidFill>
                  <a:srgbClr val="000000"/>
                </a:solidFill>
              </a:rPr>
              <a:t>hothardware.com/News/ARM-Launches-New-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CortexA5-As-A-Bulkward-Against-Future-Atom-processors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2663915"/>
            <a:ext cx="6805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40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/>
              <a:t>Cortex-A5 </a:t>
            </a:r>
            <a:r>
              <a:rPr lang="hu-HU" err="1" smtClean="0"/>
              <a:t>Processor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>
                <a:solidFill>
                  <a:srgbClr val="000000"/>
                </a:solidFill>
              </a:rPr>
              <a:t>ARM </a:t>
            </a:r>
            <a:r>
              <a:rPr lang="hu-HU" err="1">
                <a:solidFill>
                  <a:srgbClr val="000000"/>
                </a:solidFill>
              </a:rPr>
              <a:t>Cortex-A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Series,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http</a:t>
            </a:r>
            <a:r>
              <a:rPr lang="hu-HU">
                <a:solidFill>
                  <a:srgbClr val="000000"/>
                </a:solidFill>
              </a:rPr>
              <a:t>://www.arm.com/products/processors/cortex-a/cortex-a5.php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3258505"/>
            <a:ext cx="86634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41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/>
              <a:t>Bhattacharya</a:t>
            </a:r>
            <a:r>
              <a:rPr lang="hu-HU" smtClean="0"/>
              <a:t> A., </a:t>
            </a:r>
            <a:r>
              <a:rPr lang="en-US"/>
              <a:t>Small, Quiet, and </a:t>
            </a:r>
            <a:r>
              <a:rPr lang="en-US" smtClean="0"/>
              <a:t>Cool</a:t>
            </a:r>
            <a:r>
              <a:rPr lang="hu-HU" smtClean="0"/>
              <a:t>,</a:t>
            </a:r>
            <a:r>
              <a:rPr lang="hu-HU"/>
              <a:t> </a:t>
            </a:r>
            <a:r>
              <a:rPr lang="en-US" smtClean="0"/>
              <a:t>Power </a:t>
            </a:r>
            <a:r>
              <a:rPr lang="en-US"/>
              <a:t>Efficient Processing with the </a:t>
            </a:r>
            <a:r>
              <a:rPr lang="en-US" smtClean="0"/>
              <a:t>Cortex-A5 </a:t>
            </a:r>
            <a:endParaRPr lang="hu-HU" smtClean="0"/>
          </a:p>
          <a:p>
            <a:r>
              <a:rPr lang="hu-HU"/>
              <a:t> </a:t>
            </a:r>
            <a:r>
              <a:rPr lang="hu-HU" smtClean="0"/>
              <a:t>         </a:t>
            </a:r>
            <a:r>
              <a:rPr lang="en-US" smtClean="0"/>
              <a:t>Processor</a:t>
            </a:r>
            <a:r>
              <a:rPr lang="hu-HU">
                <a:solidFill>
                  <a:srgbClr val="000000"/>
                </a:solidFill>
              </a:rPr>
              <a:t>, http://www.arm.com/files/pdf/at2_-_power_efficient_processing_with_the</a:t>
            </a:r>
            <a:r>
              <a:rPr lang="hu-HU" smtClean="0">
                <a:solidFill>
                  <a:srgbClr val="000000"/>
                </a:solidFill>
              </a:rPr>
              <a:t>_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cortex-a5_v1.pdf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7940" y="4068595"/>
            <a:ext cx="84298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42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en-US" smtClean="0"/>
              <a:t>Cortex-A5</a:t>
            </a:r>
            <a:r>
              <a:rPr lang="hu-HU" smtClean="0"/>
              <a:t>, </a:t>
            </a:r>
            <a:r>
              <a:rPr lang="en-US" smtClean="0"/>
              <a:t>The </a:t>
            </a:r>
            <a:r>
              <a:rPr lang="en-US"/>
              <a:t>smallest, lowest power ARMv7 application </a:t>
            </a:r>
            <a:r>
              <a:rPr lang="en-US" smtClean="0"/>
              <a:t>processor</a:t>
            </a:r>
            <a:r>
              <a:rPr lang="hu-HU" smtClean="0">
                <a:solidFill>
                  <a:srgbClr val="000000"/>
                </a:solidFill>
              </a:rPr>
              <a:t>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         </a:t>
            </a:r>
            <a:r>
              <a:rPr lang="en-US">
                <a:solidFill>
                  <a:srgbClr val="000000"/>
                </a:solidFill>
              </a:rPr>
              <a:t>http://</a:t>
            </a:r>
            <a:r>
              <a:rPr lang="en-US" smtClean="0">
                <a:solidFill>
                  <a:srgbClr val="000000"/>
                </a:solidFill>
              </a:rPr>
              <a:t>www.hitex.co.uk/fileadmin/uk-files/pdf/ARM%20Seminar%20Presentations%</a:t>
            </a:r>
            <a:endParaRPr lang="hu-HU" smtClean="0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en-US" smtClean="0">
                <a:solidFill>
                  <a:srgbClr val="000000"/>
                </a:solidFill>
              </a:rPr>
              <a:t>202013/Hitex%20Cortex-A5%20Overview.pdf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87465" y="4888210"/>
            <a:ext cx="8972969" cy="73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43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Flautner</a:t>
            </a:r>
            <a:r>
              <a:rPr lang="hu-HU" smtClean="0">
                <a:solidFill>
                  <a:srgbClr val="000000"/>
                </a:solidFill>
              </a:rPr>
              <a:t> K., </a:t>
            </a:r>
            <a:r>
              <a:rPr lang="hu-HU" err="1"/>
              <a:t>Heterogeneity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 smtClean="0"/>
              <a:t>rescue</a:t>
            </a:r>
            <a:r>
              <a:rPr lang="hu-HU" smtClean="0"/>
              <a:t>, Nov. 2011</a:t>
            </a:r>
            <a:r>
              <a:rPr lang="hu-HU" smtClean="0">
                <a:solidFill>
                  <a:srgbClr val="000000"/>
                </a:solidFill>
              </a:rPr>
              <a:t>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sz="1380">
                <a:solidFill>
                  <a:srgbClr val="000000"/>
                </a:solidFill>
              </a:rPr>
              <a:t>https://www.bscmsrc.eu/sites/default/files/media/arm-heterogenous-mp-november-2011</a:t>
            </a:r>
            <a:r>
              <a:rPr lang="hu-HU" sz="1380" smtClean="0">
                <a:solidFill>
                  <a:srgbClr val="000000"/>
                </a:solidFill>
              </a:rPr>
              <a:t>. </a:t>
            </a:r>
          </a:p>
          <a:p>
            <a:r>
              <a:rPr lang="hu-HU" sz="1380">
                <a:solidFill>
                  <a:srgbClr val="000000"/>
                </a:solidFill>
              </a:rPr>
              <a:t> </a:t>
            </a:r>
            <a:r>
              <a:rPr lang="hu-HU" sz="1380" smtClean="0">
                <a:solidFill>
                  <a:srgbClr val="000000"/>
                </a:solidFill>
              </a:rPr>
              <a:t>         pdf</a:t>
            </a:r>
            <a:endParaRPr lang="en-US" sz="1380">
              <a:solidFill>
                <a:srgbClr val="000000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80560" y="5651085"/>
            <a:ext cx="91040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44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Shimpi</a:t>
            </a:r>
            <a:r>
              <a:rPr lang="hu-HU" smtClean="0">
                <a:solidFill>
                  <a:srgbClr val="000000"/>
                </a:solidFill>
              </a:rPr>
              <a:t> A.L., </a:t>
            </a:r>
            <a:r>
              <a:rPr lang="en-US"/>
              <a:t>ARM's Cortex A7: Bringing Cheaper Dual-Core &amp; More Power Efficient High-End </a:t>
            </a:r>
            <a:endParaRPr lang="hu-HU" smtClean="0"/>
          </a:p>
          <a:p>
            <a:r>
              <a:rPr lang="hu-HU"/>
              <a:t> </a:t>
            </a:r>
            <a:r>
              <a:rPr lang="hu-HU" smtClean="0"/>
              <a:t>         </a:t>
            </a:r>
            <a:r>
              <a:rPr lang="en-US" smtClean="0"/>
              <a:t>Devices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AnandTech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Oct</a:t>
            </a:r>
            <a:r>
              <a:rPr lang="hu-HU" smtClean="0">
                <a:solidFill>
                  <a:srgbClr val="000000"/>
                </a:solidFill>
              </a:rPr>
              <a:t>. 19 </a:t>
            </a:r>
            <a:r>
              <a:rPr lang="hu-HU">
                <a:solidFill>
                  <a:srgbClr val="000000"/>
                </a:solidFill>
              </a:rPr>
              <a:t>2011, http://www.anandtech.com/show/4991/</a:t>
            </a:r>
          </a:p>
        </p:txBody>
      </p:sp>
    </p:spTree>
    <p:extLst>
      <p:ext uri="{BB962C8B-B14F-4D97-AF65-F5344CB8AC3E}">
        <p14:creationId xmlns:p14="http://schemas.microsoft.com/office/powerpoint/2010/main" val="21192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8. </a:t>
            </a:r>
            <a:r>
              <a:rPr lang="en-US" smtClean="0">
                <a:solidFill>
                  <a:srgbClr val="FFFFFF"/>
                </a:solidFill>
              </a:rPr>
              <a:t>References (</a:t>
            </a:r>
            <a:r>
              <a:rPr lang="hu-HU">
                <a:solidFill>
                  <a:srgbClr val="FFFFFF"/>
                </a:solidFill>
              </a:rPr>
              <a:t>6</a:t>
            </a:r>
            <a:r>
              <a:rPr lang="en-US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1259235"/>
            <a:ext cx="8843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46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Goto</a:t>
            </a:r>
            <a:r>
              <a:rPr lang="hu-HU" smtClean="0">
                <a:solidFill>
                  <a:srgbClr val="000000"/>
                </a:solidFill>
              </a:rPr>
              <a:t> H., </a:t>
            </a:r>
            <a:r>
              <a:rPr lang="hu-HU"/>
              <a:t>N</a:t>
            </a:r>
            <a:r>
              <a:rPr lang="en-US" err="1" smtClean="0"/>
              <a:t>ew</a:t>
            </a:r>
            <a:r>
              <a:rPr lang="en-US" smtClean="0"/>
              <a:t> </a:t>
            </a:r>
            <a:r>
              <a:rPr lang="en-US"/>
              <a:t>design of mid-range CPU that ARM has announced "Cortex-A12</a:t>
            </a:r>
            <a:r>
              <a:rPr lang="en-US" smtClean="0"/>
              <a:t>"</a:t>
            </a:r>
            <a:r>
              <a:rPr lang="hu-HU" smtClean="0">
                <a:solidFill>
                  <a:srgbClr val="000000"/>
                </a:solidFill>
              </a:rPr>
              <a:t>, PC </a:t>
            </a:r>
            <a:r>
              <a:rPr lang="hu-HU" err="1" smtClean="0">
                <a:solidFill>
                  <a:srgbClr val="000000"/>
                </a:solidFill>
              </a:rPr>
              <a:t>Watch</a:t>
            </a:r>
            <a:r>
              <a:rPr lang="hu-HU" smtClean="0">
                <a:solidFill>
                  <a:srgbClr val="000000"/>
                </a:solidFill>
              </a:rPr>
              <a:t>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err="1" smtClean="0">
                <a:solidFill>
                  <a:srgbClr val="000000"/>
                </a:solidFill>
              </a:rPr>
              <a:t>June</a:t>
            </a:r>
            <a:r>
              <a:rPr lang="hu-HU" smtClean="0">
                <a:solidFill>
                  <a:srgbClr val="000000"/>
                </a:solidFill>
              </a:rPr>
              <a:t> 4 2013, </a:t>
            </a:r>
            <a:r>
              <a:rPr lang="en-US"/>
              <a:t>http://</a:t>
            </a:r>
            <a:r>
              <a:rPr lang="en-US" smtClean="0"/>
              <a:t>pc.watch.impress.co.jp/docs/column/kaigai/20130604_602106.html</a:t>
            </a:r>
            <a:endParaRPr lang="en-US"/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[</a:t>
            </a:r>
            <a:r>
              <a:rPr lang="hu-HU" sz="1400" smtClean="0">
                <a:solidFill>
                  <a:srgbClr val="000000"/>
                </a:solidFill>
              </a:rPr>
              <a:t>45</a:t>
            </a:r>
            <a:r>
              <a:rPr lang="en-US" sz="1400" smtClean="0">
                <a:solidFill>
                  <a:srgbClr val="000000"/>
                </a:solidFill>
              </a:rPr>
              <a:t>]: </a:t>
            </a:r>
            <a:r>
              <a:rPr lang="hu-HU" sz="1400"/>
              <a:t>Cortex-A7 </a:t>
            </a:r>
            <a:r>
              <a:rPr lang="hu-HU" sz="1400" err="1" smtClean="0"/>
              <a:t>Processor</a:t>
            </a:r>
            <a:r>
              <a:rPr lang="hu-HU" sz="1400" smtClean="0">
                <a:solidFill>
                  <a:srgbClr val="000000"/>
                </a:solidFill>
              </a:rPr>
              <a:t>, </a:t>
            </a:r>
            <a:r>
              <a:rPr lang="hu-HU" sz="1400">
                <a:solidFill>
                  <a:srgbClr val="000000"/>
                </a:solidFill>
              </a:rPr>
              <a:t>ARM </a:t>
            </a:r>
            <a:r>
              <a:rPr lang="hu-HU" sz="1400" err="1">
                <a:solidFill>
                  <a:srgbClr val="000000"/>
                </a:solidFill>
              </a:rPr>
              <a:t>Cortex-A</a:t>
            </a:r>
            <a:r>
              <a:rPr lang="hu-HU" sz="1400">
                <a:solidFill>
                  <a:srgbClr val="000000"/>
                </a:solidFill>
              </a:rPr>
              <a:t> </a:t>
            </a:r>
            <a:r>
              <a:rPr lang="hu-HU" sz="1400" smtClean="0">
                <a:solidFill>
                  <a:srgbClr val="000000"/>
                </a:solidFill>
              </a:rPr>
              <a:t>Series,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>
                <a:solidFill>
                  <a:srgbClr val="000000"/>
                </a:solidFill>
              </a:rPr>
              <a:t> </a:t>
            </a:r>
            <a:r>
              <a:rPr lang="hu-HU" sz="1400" smtClean="0">
                <a:solidFill>
                  <a:srgbClr val="000000"/>
                </a:solidFill>
              </a:rPr>
              <a:t>         http</a:t>
            </a:r>
            <a:r>
              <a:rPr lang="hu-HU" sz="1400">
                <a:solidFill>
                  <a:srgbClr val="000000"/>
                </a:solidFill>
              </a:rPr>
              <a:t>://www.arm.com/products/processors/cortex-a/cortex-a7.php</a:t>
            </a:r>
            <a:endParaRPr lang="hu-HU" sz="140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1851615"/>
            <a:ext cx="84694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47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Shimpi</a:t>
            </a:r>
            <a:r>
              <a:rPr lang="hu-HU" smtClean="0">
                <a:solidFill>
                  <a:srgbClr val="000000"/>
                </a:solidFill>
              </a:rPr>
              <a:t> A.L., </a:t>
            </a:r>
            <a:r>
              <a:rPr lang="en-US"/>
              <a:t>ARM's Cortex A57 and Cortex A53: The First 64-bit ARMv8 CPU </a:t>
            </a:r>
            <a:r>
              <a:rPr lang="en-US" smtClean="0"/>
              <a:t>Cores</a:t>
            </a:r>
            <a:r>
              <a:rPr lang="hu-HU" smtClean="0">
                <a:solidFill>
                  <a:srgbClr val="000000"/>
                </a:solidFill>
              </a:rPr>
              <a:t>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err="1" smtClean="0">
                <a:solidFill>
                  <a:srgbClr val="000000"/>
                </a:solidFill>
              </a:rPr>
              <a:t>AnandTech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Oct</a:t>
            </a:r>
            <a:r>
              <a:rPr lang="hu-HU" smtClean="0">
                <a:solidFill>
                  <a:srgbClr val="000000"/>
                </a:solidFill>
              </a:rPr>
              <a:t>. </a:t>
            </a:r>
            <a:r>
              <a:rPr lang="hu-HU">
                <a:solidFill>
                  <a:srgbClr val="000000"/>
                </a:solidFill>
              </a:rPr>
              <a:t>30 2012, http://</a:t>
            </a:r>
            <a:r>
              <a:rPr lang="hu-HU" smtClean="0">
                <a:solidFill>
                  <a:srgbClr val="000000"/>
                </a:solidFill>
              </a:rPr>
              <a:t>www.anandtech.com/show/6420/arms-cortex-a57-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and-cortex-a53-the-first-64bit-armv8-cpu-cores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2663915"/>
            <a:ext cx="87869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48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smtClean="0">
                <a:solidFill>
                  <a:srgbClr val="000000"/>
                </a:solidFill>
              </a:rPr>
              <a:t>Smith K., </a:t>
            </a:r>
            <a:r>
              <a:rPr lang="en-US" smtClean="0"/>
              <a:t>Next-Generation</a:t>
            </a:r>
            <a:r>
              <a:rPr lang="hu-HU"/>
              <a:t> </a:t>
            </a:r>
            <a:r>
              <a:rPr lang="en-US" smtClean="0"/>
              <a:t>Solutions:</a:t>
            </a:r>
            <a:r>
              <a:rPr lang="hu-HU" smtClean="0"/>
              <a:t> </a:t>
            </a:r>
            <a:r>
              <a:rPr lang="en-US" smtClean="0"/>
              <a:t>One </a:t>
            </a:r>
            <a:r>
              <a:rPr lang="en-US"/>
              <a:t>Size </a:t>
            </a:r>
            <a:r>
              <a:rPr lang="en-US" smtClean="0"/>
              <a:t>Does</a:t>
            </a:r>
            <a:r>
              <a:rPr lang="hu-HU" smtClean="0"/>
              <a:t> </a:t>
            </a:r>
            <a:r>
              <a:rPr lang="en-US" smtClean="0"/>
              <a:t>Not </a:t>
            </a:r>
            <a:r>
              <a:rPr lang="en-US"/>
              <a:t>Fit </a:t>
            </a:r>
            <a:r>
              <a:rPr lang="en-US" smtClean="0"/>
              <a:t>All</a:t>
            </a:r>
            <a:r>
              <a:rPr lang="hu-HU" smtClean="0"/>
              <a:t>, Nov. 2012</a:t>
            </a:r>
            <a:r>
              <a:rPr lang="hu-HU" smtClean="0">
                <a:solidFill>
                  <a:srgbClr val="000000"/>
                </a:solidFill>
              </a:rPr>
              <a:t>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>
                <a:solidFill>
                  <a:srgbClr val="000000"/>
                </a:solidFill>
              </a:rPr>
              <a:t>http://www.armtechforum.com.cn/2012/3_Next-generation_Solutions_One_Size_does</a:t>
            </a:r>
            <a:r>
              <a:rPr lang="hu-HU" smtClean="0">
                <a:solidFill>
                  <a:srgbClr val="000000"/>
                </a:solidFill>
              </a:rPr>
              <a:t>_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err="1" smtClean="0">
                <a:solidFill>
                  <a:srgbClr val="000000"/>
                </a:solidFill>
              </a:rPr>
              <a:t>not</a:t>
            </a:r>
            <a:r>
              <a:rPr lang="hu-HU" smtClean="0">
                <a:solidFill>
                  <a:srgbClr val="000000"/>
                </a:solidFill>
              </a:rPr>
              <a:t>_Fit_</a:t>
            </a:r>
            <a:r>
              <a:rPr lang="hu-HU" err="1" smtClean="0">
                <a:solidFill>
                  <a:srgbClr val="000000"/>
                </a:solidFill>
              </a:rPr>
              <a:t>All.pdf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3464890"/>
            <a:ext cx="8855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49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Smythe</a:t>
            </a:r>
            <a:r>
              <a:rPr lang="hu-HU" smtClean="0">
                <a:solidFill>
                  <a:srgbClr val="000000"/>
                </a:solidFill>
              </a:rPr>
              <a:t> I., Building </a:t>
            </a:r>
            <a:r>
              <a:rPr lang="hu-HU" err="1" smtClean="0">
                <a:solidFill>
                  <a:srgbClr val="000000"/>
                </a:solidFill>
              </a:rPr>
              <a:t>the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future</a:t>
            </a:r>
            <a:r>
              <a:rPr lang="hu-HU" smtClean="0">
                <a:solidFill>
                  <a:srgbClr val="000000"/>
                </a:solidFill>
              </a:rPr>
              <a:t> of 64-bit </a:t>
            </a:r>
            <a:r>
              <a:rPr lang="hu-HU" err="1" smtClean="0">
                <a:solidFill>
                  <a:srgbClr val="000000"/>
                </a:solidFill>
              </a:rPr>
              <a:t>computing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with</a:t>
            </a:r>
            <a:r>
              <a:rPr lang="hu-HU" smtClean="0">
                <a:solidFill>
                  <a:srgbClr val="000000"/>
                </a:solidFill>
              </a:rPr>
              <a:t> ARMv8-A, </a:t>
            </a:r>
            <a:r>
              <a:rPr lang="hu-HU" err="1" smtClean="0">
                <a:solidFill>
                  <a:srgbClr val="000000"/>
                </a:solidFill>
              </a:rPr>
              <a:t>June</a:t>
            </a:r>
            <a:r>
              <a:rPr lang="hu-HU" smtClean="0">
                <a:solidFill>
                  <a:srgbClr val="000000"/>
                </a:solidFill>
              </a:rPr>
              <a:t> 2014,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en-US">
                <a:solidFill>
                  <a:srgbClr val="000000"/>
                </a:solidFill>
              </a:rPr>
              <a:t>http://www.arm.com/files/event/2014_ARM_Multimedia_Seminar_ARM_Ian_Smythe.pdf</a:t>
            </a: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7940" y="4068595"/>
            <a:ext cx="88103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50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Ferguson</a:t>
            </a:r>
            <a:r>
              <a:rPr lang="hu-HU" smtClean="0">
                <a:solidFill>
                  <a:srgbClr val="000000"/>
                </a:solidFill>
              </a:rPr>
              <a:t> I., </a:t>
            </a:r>
            <a:r>
              <a:rPr lang="en-US"/>
              <a:t>ARM </a:t>
            </a:r>
            <a:r>
              <a:rPr lang="en-US" smtClean="0"/>
              <a:t>Servers</a:t>
            </a:r>
            <a:r>
              <a:rPr lang="hu-HU" smtClean="0"/>
              <a:t>, </a:t>
            </a:r>
            <a:r>
              <a:rPr lang="en-US" smtClean="0"/>
              <a:t>Why</a:t>
            </a:r>
            <a:r>
              <a:rPr lang="en-US"/>
              <a:t>, Where, </a:t>
            </a:r>
            <a:r>
              <a:rPr lang="en-US" smtClean="0"/>
              <a:t>when</a:t>
            </a:r>
            <a:r>
              <a:rPr lang="hu-HU" smtClean="0">
                <a:solidFill>
                  <a:srgbClr val="000000"/>
                </a:solidFill>
              </a:rPr>
              <a:t>, Nov. 27 2012,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         </a:t>
            </a:r>
            <a:r>
              <a:rPr lang="en-US">
                <a:solidFill>
                  <a:srgbClr val="000000"/>
                </a:solidFill>
              </a:rPr>
              <a:t>http://openserversummit.com/English/Collaterals/Proceedings/2012/20121127_SA103</a:t>
            </a:r>
            <a:r>
              <a:rPr lang="en-US" smtClean="0">
                <a:solidFill>
                  <a:srgbClr val="000000"/>
                </a:solidFill>
              </a:rPr>
              <a:t>_</a:t>
            </a:r>
            <a:endParaRPr lang="hu-HU" smtClean="0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en-US" smtClean="0">
                <a:solidFill>
                  <a:srgbClr val="000000"/>
                </a:solidFill>
              </a:rPr>
              <a:t>Ferguson.pdf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87465" y="4888210"/>
            <a:ext cx="90099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51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Crijns</a:t>
            </a:r>
            <a:r>
              <a:rPr lang="hu-HU" smtClean="0">
                <a:solidFill>
                  <a:srgbClr val="000000"/>
                </a:solidFill>
              </a:rPr>
              <a:t> K., </a:t>
            </a:r>
            <a:r>
              <a:rPr lang="en-US"/>
              <a:t>ARM: 20 dollar and 64-bit Android smartphones to be </a:t>
            </a:r>
            <a:r>
              <a:rPr lang="en-US" smtClean="0"/>
              <a:t>expected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Hardware.info</a:t>
            </a:r>
            <a:r>
              <a:rPr lang="hu-HU" smtClean="0">
                <a:solidFill>
                  <a:srgbClr val="000000"/>
                </a:solidFill>
              </a:rPr>
              <a:t>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err="1" smtClean="0">
                <a:solidFill>
                  <a:srgbClr val="000000"/>
                </a:solidFill>
              </a:rPr>
              <a:t>June</a:t>
            </a:r>
            <a:r>
              <a:rPr lang="hu-HU" smtClean="0">
                <a:solidFill>
                  <a:srgbClr val="000000"/>
                </a:solidFill>
              </a:rPr>
              <a:t> 24 </a:t>
            </a:r>
            <a:r>
              <a:rPr lang="hu-HU">
                <a:solidFill>
                  <a:srgbClr val="000000"/>
                </a:solidFill>
              </a:rPr>
              <a:t>2014, http://</a:t>
            </a:r>
            <a:r>
              <a:rPr lang="hu-HU" smtClean="0">
                <a:solidFill>
                  <a:srgbClr val="000000"/>
                </a:solidFill>
              </a:rPr>
              <a:t>us.hardware.info/reviews/5386/2/arm-20-dollar-and-64-bit-android-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smartphones-to-be-expected-android-64-bitn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80560" y="5712520"/>
            <a:ext cx="6944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52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/>
              <a:t>Scaling</a:t>
            </a:r>
            <a:r>
              <a:rPr lang="hu-HU"/>
              <a:t> Mobile </a:t>
            </a:r>
            <a:r>
              <a:rPr lang="hu-HU" err="1"/>
              <a:t>Compute</a:t>
            </a:r>
            <a:r>
              <a:rPr lang="hu-HU"/>
              <a:t> </a:t>
            </a:r>
            <a:r>
              <a:rPr lang="hu-HU" err="1" smtClean="0"/>
              <a:t>to</a:t>
            </a:r>
            <a:r>
              <a:rPr lang="hu-HU" smtClean="0"/>
              <a:t> </a:t>
            </a:r>
            <a:r>
              <a:rPr lang="hu-HU" err="1"/>
              <a:t>the</a:t>
            </a:r>
            <a:r>
              <a:rPr lang="hu-HU"/>
              <a:t> Data </a:t>
            </a:r>
            <a:r>
              <a:rPr lang="hu-HU" smtClean="0"/>
              <a:t>Centre, </a:t>
            </a:r>
            <a:r>
              <a:rPr lang="hu-HU" err="1" smtClean="0"/>
              <a:t>MPSoC</a:t>
            </a:r>
            <a:r>
              <a:rPr lang="hu-HU" smtClean="0"/>
              <a:t>’13,</a:t>
            </a:r>
            <a:endParaRPr lang="hu-HU" smtClean="0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en-US">
                <a:solidFill>
                  <a:srgbClr val="000000"/>
                </a:solidFill>
              </a:rPr>
              <a:t>http://www.mpsoc-forum.org/previous/2013/slides/2-Goodacre.pdf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8. </a:t>
            </a:r>
            <a:r>
              <a:rPr lang="en-US" smtClean="0">
                <a:solidFill>
                  <a:srgbClr val="FFFFFF"/>
                </a:solidFill>
              </a:rPr>
              <a:t>References (</a:t>
            </a:r>
            <a:r>
              <a:rPr lang="hu-HU" smtClean="0">
                <a:solidFill>
                  <a:srgbClr val="FFFFFF"/>
                </a:solidFill>
              </a:rPr>
              <a:t>7</a:t>
            </a:r>
            <a:r>
              <a:rPr lang="en-US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1470563"/>
            <a:ext cx="8312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Mandyam L., </a:t>
            </a:r>
            <a:r>
              <a:rPr lang="en-US" dirty="0"/>
              <a:t>Smartphone Powered Data </a:t>
            </a:r>
            <a:r>
              <a:rPr lang="en-US" dirty="0" smtClean="0"/>
              <a:t>Centers:</a:t>
            </a:r>
            <a:r>
              <a:rPr lang="hu-HU" dirty="0" smtClean="0"/>
              <a:t> </a:t>
            </a:r>
            <a:r>
              <a:rPr lang="en-US" dirty="0" smtClean="0"/>
              <a:t>Shifting Toward </a:t>
            </a:r>
            <a:r>
              <a:rPr lang="en-US" dirty="0"/>
              <a:t>Energy </a:t>
            </a:r>
            <a:r>
              <a:rPr lang="en-US" dirty="0" smtClean="0"/>
              <a:t>Efficiency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>
                <a:solidFill>
                  <a:srgbClr val="000000"/>
                </a:solidFill>
              </a:rPr>
              <a:t>http://sites.ieee.org/scv-cs/files/2013/03/IEEE-event-April-slide-upload.pdf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[</a:t>
            </a:r>
            <a:r>
              <a:rPr lang="hu-HU" sz="1400" smtClean="0">
                <a:solidFill>
                  <a:srgbClr val="000000"/>
                </a:solidFill>
              </a:rPr>
              <a:t>53</a:t>
            </a:r>
            <a:r>
              <a:rPr lang="en-US" sz="1400" smtClean="0">
                <a:solidFill>
                  <a:srgbClr val="000000"/>
                </a:solidFill>
              </a:rPr>
              <a:t>]: </a:t>
            </a:r>
            <a:r>
              <a:rPr lang="en-US" sz="1400"/>
              <a:t>ARM Launches Cortex-A50 Series, the World's Most Energy-Efficient 64-bit </a:t>
            </a:r>
            <a:r>
              <a:rPr lang="en-US" sz="1400" smtClean="0"/>
              <a:t>Processors</a:t>
            </a:r>
            <a:r>
              <a:rPr lang="hu-HU" sz="1400" smtClean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>
                <a:solidFill>
                  <a:srgbClr val="000000"/>
                </a:solidFill>
              </a:rPr>
              <a:t> </a:t>
            </a:r>
            <a:r>
              <a:rPr lang="hu-HU" sz="1400" smtClean="0">
                <a:solidFill>
                  <a:srgbClr val="000000"/>
                </a:solidFill>
              </a:rPr>
              <a:t>         </a:t>
            </a:r>
            <a:r>
              <a:rPr lang="hu-HU" sz="1400" err="1" smtClean="0">
                <a:solidFill>
                  <a:srgbClr val="000000"/>
                </a:solidFill>
              </a:rPr>
              <a:t>TechPowerUp</a:t>
            </a:r>
            <a:r>
              <a:rPr lang="hu-HU" sz="1400" smtClean="0">
                <a:solidFill>
                  <a:srgbClr val="000000"/>
                </a:solidFill>
              </a:rPr>
              <a:t>, </a:t>
            </a:r>
            <a:r>
              <a:rPr lang="hu-HU" sz="1400" err="1" smtClean="0">
                <a:solidFill>
                  <a:srgbClr val="000000"/>
                </a:solidFill>
              </a:rPr>
              <a:t>Oct</a:t>
            </a:r>
            <a:r>
              <a:rPr lang="hu-HU" sz="1400" smtClean="0">
                <a:solidFill>
                  <a:srgbClr val="000000"/>
                </a:solidFill>
              </a:rPr>
              <a:t>. </a:t>
            </a:r>
            <a:r>
              <a:rPr lang="hu-HU" sz="1400">
                <a:solidFill>
                  <a:srgbClr val="000000"/>
                </a:solidFill>
              </a:rPr>
              <a:t>30 2012, http://</a:t>
            </a:r>
            <a:r>
              <a:rPr lang="hu-HU" sz="1400" smtClean="0">
                <a:solidFill>
                  <a:srgbClr val="000000"/>
                </a:solidFill>
              </a:rPr>
              <a:t>www.techpowerup.com/174709/arm-launches-cortex-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>
                <a:solidFill>
                  <a:srgbClr val="000000"/>
                </a:solidFill>
              </a:rPr>
              <a:t> </a:t>
            </a:r>
            <a:r>
              <a:rPr lang="hu-HU" sz="1400" smtClean="0">
                <a:solidFill>
                  <a:srgbClr val="000000"/>
                </a:solidFill>
              </a:rPr>
              <a:t>         a50-series-the-worlds-most-energy-efficient-64-bit-processors.html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2062943"/>
            <a:ext cx="89956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55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smtClean="0">
                <a:solidFill>
                  <a:srgbClr val="000000"/>
                </a:solidFill>
              </a:rPr>
              <a:t>Anthony S., </a:t>
            </a:r>
            <a:r>
              <a:rPr lang="en-US"/>
              <a:t>ARM says $20 smartphones coming this year, shows off 64-bit Cortex-A53 and </a:t>
            </a:r>
            <a:endParaRPr lang="hu-HU" smtClean="0"/>
          </a:p>
          <a:p>
            <a:r>
              <a:rPr lang="hu-HU"/>
              <a:t> </a:t>
            </a:r>
            <a:r>
              <a:rPr lang="hu-HU" smtClean="0"/>
              <a:t>         </a:t>
            </a:r>
            <a:r>
              <a:rPr lang="en-US" smtClean="0"/>
              <a:t>A57 performance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Extreme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Tech</a:t>
            </a:r>
            <a:r>
              <a:rPr lang="hu-HU">
                <a:solidFill>
                  <a:srgbClr val="000000"/>
                </a:solidFill>
              </a:rPr>
              <a:t>, May 6 2014, http://www.extremetech.com/computing</a:t>
            </a:r>
            <a:r>
              <a:rPr lang="hu-HU" smtClean="0">
                <a:solidFill>
                  <a:srgbClr val="000000"/>
                </a:solidFill>
              </a:rPr>
              <a:t>/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181935-arm-says-20-smartphones-coming-this-year-shows-off-64-bit-cortex-a53-and-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a57-performance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7940" y="3088010"/>
            <a:ext cx="7479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56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Merritt</a:t>
            </a:r>
            <a:r>
              <a:rPr lang="hu-HU" smtClean="0">
                <a:solidFill>
                  <a:srgbClr val="000000"/>
                </a:solidFill>
              </a:rPr>
              <a:t> R., </a:t>
            </a:r>
            <a:r>
              <a:rPr lang="en-US"/>
              <a:t>ARM stretches out with A5 core, graphics, </a:t>
            </a:r>
            <a:r>
              <a:rPr lang="en-US" smtClean="0"/>
              <a:t>FPGAs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Oct</a:t>
            </a:r>
            <a:r>
              <a:rPr lang="hu-HU" smtClean="0">
                <a:solidFill>
                  <a:srgbClr val="000000"/>
                </a:solidFill>
              </a:rPr>
              <a:t>. 21 2009,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         </a:t>
            </a:r>
            <a:r>
              <a:rPr lang="en-US">
                <a:solidFill>
                  <a:srgbClr val="000000"/>
                </a:solidFill>
              </a:rPr>
              <a:t>http://www.embedded.com/print/4085371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7940" y="3689505"/>
            <a:ext cx="5508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57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Cormie</a:t>
            </a:r>
            <a:r>
              <a:rPr lang="hu-HU" smtClean="0">
                <a:solidFill>
                  <a:srgbClr val="000000"/>
                </a:solidFill>
              </a:rPr>
              <a:t> D., </a:t>
            </a:r>
            <a:r>
              <a:rPr lang="hu-HU" smtClean="0"/>
              <a:t>The ARM11 </a:t>
            </a:r>
            <a:r>
              <a:rPr lang="hu-HU" err="1" smtClean="0"/>
              <a:t>Microarchitecture</a:t>
            </a:r>
            <a:r>
              <a:rPr lang="hu-HU" smtClean="0"/>
              <a:t>, </a:t>
            </a:r>
            <a:r>
              <a:rPr lang="hu-HU" err="1" smtClean="0"/>
              <a:t>April</a:t>
            </a:r>
            <a:r>
              <a:rPr lang="hu-HU" smtClean="0"/>
              <a:t> 2002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77940" y="4078120"/>
            <a:ext cx="85542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58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/>
              <a:t>Exynos</a:t>
            </a:r>
            <a:r>
              <a:rPr lang="hu-HU"/>
              <a:t> 5 </a:t>
            </a:r>
            <a:r>
              <a:rPr lang="hu-HU" err="1" smtClean="0"/>
              <a:t>Octa</a:t>
            </a:r>
            <a:r>
              <a:rPr lang="hu-HU" smtClean="0"/>
              <a:t>,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Block</a:t>
            </a:r>
            <a:r>
              <a:rPr lang="hu-HU" smtClean="0">
                <a:solidFill>
                  <a:srgbClr val="000000"/>
                </a:solidFill>
              </a:rPr>
              <a:t> Diagram,</a:t>
            </a:r>
            <a:endParaRPr lang="hu-HU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         </a:t>
            </a:r>
            <a:r>
              <a:rPr lang="en-US">
                <a:solidFill>
                  <a:srgbClr val="000000"/>
                </a:solidFill>
              </a:rPr>
              <a:t>http://www.samsung.com/global/business/semiconductor/product/application/detail</a:t>
            </a:r>
            <a:r>
              <a:rPr lang="en-US" smtClean="0">
                <a:solidFill>
                  <a:srgbClr val="000000"/>
                </a:solidFill>
              </a:rPr>
              <a:t>?</a:t>
            </a:r>
            <a:endParaRPr lang="hu-HU" smtClean="0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en-US" err="1" smtClean="0">
                <a:solidFill>
                  <a:srgbClr val="000000"/>
                </a:solidFill>
              </a:rPr>
              <a:t>productId</a:t>
            </a:r>
            <a:r>
              <a:rPr lang="en-US" smtClean="0">
                <a:solidFill>
                  <a:srgbClr val="000000"/>
                </a:solidFill>
              </a:rPr>
              <a:t>=7978&amp;iaId=2341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1035" y="4892905"/>
            <a:ext cx="89616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59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>
                <a:solidFill>
                  <a:srgbClr val="000000"/>
                </a:solidFill>
              </a:rPr>
              <a:t>Grabham</a:t>
            </a:r>
            <a:r>
              <a:rPr lang="hu-HU">
                <a:solidFill>
                  <a:srgbClr val="000000"/>
                </a:solidFill>
              </a:rPr>
              <a:t> D</a:t>
            </a:r>
            <a:r>
              <a:rPr lang="en-US">
                <a:solidFill>
                  <a:srgbClr val="000000"/>
                </a:solidFill>
              </a:rPr>
              <a:t>., From a small Acorn to 37 billion chips: ARM's ascent to tech superpower,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   </a:t>
            </a:r>
            <a:r>
              <a:rPr lang="hu-HU" err="1">
                <a:solidFill>
                  <a:srgbClr val="000000"/>
                </a:solidFill>
              </a:rPr>
              <a:t>Techradar</a:t>
            </a:r>
            <a:r>
              <a:rPr lang="hu-HU">
                <a:solidFill>
                  <a:srgbClr val="000000"/>
                </a:solidFill>
              </a:rPr>
              <a:t>, </a:t>
            </a:r>
            <a:r>
              <a:rPr lang="hu-HU" err="1">
                <a:solidFill>
                  <a:srgbClr val="000000"/>
                </a:solidFill>
              </a:rPr>
              <a:t>July</a:t>
            </a:r>
            <a:r>
              <a:rPr lang="hu-HU">
                <a:solidFill>
                  <a:srgbClr val="000000"/>
                </a:solidFill>
              </a:rPr>
              <a:t> 19 2013, http://www.techradar.com/news/computing/from-a-small-acorn-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solidFill>
                  <a:srgbClr val="000000"/>
                </a:solidFill>
              </a:rPr>
              <a:t>          to-37-billion-chips-arm-s-ascent-to-tech-superpower-1167034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7940" y="5707825"/>
            <a:ext cx="88253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60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>
                <a:solidFill>
                  <a:srgbClr val="000000"/>
                </a:solidFill>
              </a:rPr>
              <a:t>The ARM </a:t>
            </a:r>
            <a:r>
              <a:rPr lang="hu-HU" err="1">
                <a:solidFill>
                  <a:srgbClr val="000000"/>
                </a:solidFill>
              </a:rPr>
              <a:t>Architecture</a:t>
            </a:r>
            <a:r>
              <a:rPr lang="hu-HU">
                <a:solidFill>
                  <a:srgbClr val="000000"/>
                </a:solidFill>
              </a:rPr>
              <a:t>, http://www.eng.auburn.edu/~strouce/DaTseminar/UniPres07s.pdf</a:t>
            </a: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7940" y="6098515"/>
            <a:ext cx="76049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>
                <a:solidFill>
                  <a:srgbClr val="000000"/>
                </a:solidFill>
              </a:rPr>
              <a:t>6</a:t>
            </a:r>
            <a:r>
              <a:rPr lang="hu-HU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>
                <a:solidFill>
                  <a:srgbClr val="000000"/>
                </a:solidFill>
              </a:rPr>
              <a:t>Wikipedia</a:t>
            </a:r>
            <a:r>
              <a:rPr lang="hu-HU">
                <a:solidFill>
                  <a:srgbClr val="000000"/>
                </a:solidFill>
              </a:rPr>
              <a:t>, ARM </a:t>
            </a:r>
            <a:r>
              <a:rPr lang="hu-HU" err="1">
                <a:solidFill>
                  <a:srgbClr val="000000"/>
                </a:solidFill>
              </a:rPr>
              <a:t>architecture</a:t>
            </a:r>
            <a:r>
              <a:rPr lang="hu-HU">
                <a:solidFill>
                  <a:srgbClr val="000000"/>
                </a:solidFill>
              </a:rPr>
              <a:t>, http://en.wikipedia.org/wiki/ARM_architecture</a:t>
            </a:r>
            <a:endParaRPr lang="hu-H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8. </a:t>
            </a:r>
            <a:r>
              <a:rPr lang="en-US" smtClean="0">
                <a:solidFill>
                  <a:srgbClr val="FFFFFF"/>
                </a:solidFill>
              </a:rPr>
              <a:t>References (</a:t>
            </a:r>
            <a:r>
              <a:rPr lang="hu-HU">
                <a:solidFill>
                  <a:srgbClr val="FFFFFF"/>
                </a:solidFill>
              </a:rPr>
              <a:t>8</a:t>
            </a:r>
            <a:r>
              <a:rPr lang="en-US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1252330"/>
            <a:ext cx="9009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63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>
                <a:solidFill>
                  <a:srgbClr val="000000"/>
                </a:solidFill>
              </a:rPr>
              <a:t>Lemieux</a:t>
            </a:r>
            <a:r>
              <a:rPr lang="hu-HU">
                <a:solidFill>
                  <a:srgbClr val="000000"/>
                </a:solidFill>
              </a:rPr>
              <a:t> J., </a:t>
            </a:r>
            <a:r>
              <a:rPr lang="hu-HU" err="1">
                <a:solidFill>
                  <a:srgbClr val="000000"/>
                </a:solidFill>
              </a:rPr>
              <a:t>Introduction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err="1">
                <a:solidFill>
                  <a:srgbClr val="000000"/>
                </a:solidFill>
              </a:rPr>
              <a:t>to</a:t>
            </a:r>
            <a:r>
              <a:rPr lang="hu-HU">
                <a:solidFill>
                  <a:srgbClr val="000000"/>
                </a:solidFill>
              </a:rPr>
              <a:t> ARM </a:t>
            </a:r>
            <a:r>
              <a:rPr lang="hu-HU" err="1">
                <a:solidFill>
                  <a:srgbClr val="000000"/>
                </a:solidFill>
              </a:rPr>
              <a:t>thumb</a:t>
            </a:r>
            <a:r>
              <a:rPr lang="hu-HU">
                <a:solidFill>
                  <a:srgbClr val="000000"/>
                </a:solidFill>
              </a:rPr>
              <a:t>, </a:t>
            </a:r>
            <a:r>
              <a:rPr lang="hu-HU" err="1">
                <a:solidFill>
                  <a:srgbClr val="000000"/>
                </a:solidFill>
              </a:rPr>
              <a:t>Embedded</a:t>
            </a:r>
            <a:r>
              <a:rPr lang="hu-HU">
                <a:solidFill>
                  <a:srgbClr val="000000"/>
                </a:solidFill>
              </a:rPr>
              <a:t>, </a:t>
            </a:r>
            <a:r>
              <a:rPr lang="hu-HU" err="1">
                <a:solidFill>
                  <a:srgbClr val="000000"/>
                </a:solidFill>
              </a:rPr>
              <a:t>Sept</a:t>
            </a:r>
            <a:r>
              <a:rPr lang="hu-HU">
                <a:solidFill>
                  <a:srgbClr val="000000"/>
                </a:solidFill>
              </a:rPr>
              <a:t>. 24 2003, http://</a:t>
            </a:r>
            <a:r>
              <a:rPr lang="hu-HU" smtClean="0">
                <a:solidFill>
                  <a:srgbClr val="000000"/>
                </a:solidFill>
              </a:rPr>
              <a:t>www.embedded</a:t>
            </a:r>
            <a:r>
              <a:rPr lang="hu-HU">
                <a:solidFill>
                  <a:srgbClr val="000000"/>
                </a:solidFill>
              </a:rPr>
              <a:t>.</a:t>
            </a:r>
            <a:endParaRPr lang="hu-HU" smtClean="0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com/electronics-blogs/beginner-s-corner/4024632/Introduction-to-ARM-thumb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[</a:t>
            </a:r>
            <a:r>
              <a:rPr lang="hu-HU" sz="1400" smtClean="0">
                <a:solidFill>
                  <a:srgbClr val="000000"/>
                </a:solidFill>
              </a:rPr>
              <a:t>62</a:t>
            </a:r>
            <a:r>
              <a:rPr lang="en-US" sz="1400" smtClean="0">
                <a:solidFill>
                  <a:srgbClr val="000000"/>
                </a:solidFill>
              </a:rPr>
              <a:t>]: </a:t>
            </a:r>
            <a:r>
              <a:rPr lang="hu-HU" sz="1400" err="1">
                <a:solidFill>
                  <a:srgbClr val="000000"/>
                </a:solidFill>
              </a:rPr>
              <a:t>Levy</a:t>
            </a:r>
            <a:r>
              <a:rPr lang="hu-HU" sz="1400">
                <a:solidFill>
                  <a:srgbClr val="000000"/>
                </a:solidFill>
              </a:rPr>
              <a:t> M., The </a:t>
            </a:r>
            <a:r>
              <a:rPr lang="hu-HU" sz="1400" err="1">
                <a:solidFill>
                  <a:srgbClr val="000000"/>
                </a:solidFill>
              </a:rPr>
              <a:t>History</a:t>
            </a:r>
            <a:r>
              <a:rPr lang="hu-HU" sz="1400">
                <a:solidFill>
                  <a:srgbClr val="000000"/>
                </a:solidFill>
              </a:rPr>
              <a:t> of The ARM </a:t>
            </a:r>
            <a:r>
              <a:rPr lang="hu-HU" sz="1400" err="1">
                <a:solidFill>
                  <a:srgbClr val="000000"/>
                </a:solidFill>
              </a:rPr>
              <a:t>Architecture</a:t>
            </a:r>
            <a:r>
              <a:rPr lang="hu-HU" sz="1400">
                <a:solidFill>
                  <a:srgbClr val="000000"/>
                </a:solidFill>
              </a:rPr>
              <a:t>: </a:t>
            </a:r>
            <a:r>
              <a:rPr lang="hu-HU" sz="1400" err="1">
                <a:solidFill>
                  <a:srgbClr val="000000"/>
                </a:solidFill>
              </a:rPr>
              <a:t>From</a:t>
            </a:r>
            <a:r>
              <a:rPr lang="hu-HU" sz="1400">
                <a:solidFill>
                  <a:srgbClr val="000000"/>
                </a:solidFill>
              </a:rPr>
              <a:t> </a:t>
            </a:r>
            <a:r>
              <a:rPr lang="hu-HU" sz="1400" err="1">
                <a:solidFill>
                  <a:srgbClr val="000000"/>
                </a:solidFill>
              </a:rPr>
              <a:t>Inception</a:t>
            </a:r>
            <a:r>
              <a:rPr lang="hu-HU" sz="1400">
                <a:solidFill>
                  <a:srgbClr val="000000"/>
                </a:solidFill>
              </a:rPr>
              <a:t> </a:t>
            </a:r>
            <a:r>
              <a:rPr lang="hu-HU" sz="1400" err="1">
                <a:solidFill>
                  <a:srgbClr val="000000"/>
                </a:solidFill>
              </a:rPr>
              <a:t>to</a:t>
            </a:r>
            <a:r>
              <a:rPr lang="hu-HU" sz="1400">
                <a:solidFill>
                  <a:srgbClr val="000000"/>
                </a:solidFill>
              </a:rPr>
              <a:t> IPO,</a:t>
            </a:r>
            <a:endParaRPr lang="en-US" sz="14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          http://www.reds.ch/share/cours/ReCo/documents/TheHistoryOfTheArmArchitecture.pdf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1844710"/>
            <a:ext cx="824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64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>
                <a:solidFill>
                  <a:srgbClr val="000000"/>
                </a:solidFill>
              </a:rPr>
              <a:t>ARM </a:t>
            </a:r>
            <a:r>
              <a:rPr lang="hu-HU" err="1">
                <a:solidFill>
                  <a:srgbClr val="000000"/>
                </a:solidFill>
              </a:rPr>
              <a:t>Processor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err="1" smtClean="0">
                <a:solidFill>
                  <a:srgbClr val="000000"/>
                </a:solidFill>
              </a:rPr>
              <a:t>Architecture</a:t>
            </a:r>
            <a:r>
              <a:rPr lang="hu-HU">
                <a:solidFill>
                  <a:srgbClr val="000000"/>
                </a:solidFill>
              </a:rPr>
              <a:t>, </a:t>
            </a:r>
            <a:endParaRPr lang="hu-HU" smtClean="0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http</a:t>
            </a:r>
            <a:r>
              <a:rPr lang="hu-HU">
                <a:solidFill>
                  <a:srgbClr val="000000"/>
                </a:solidFill>
              </a:rPr>
              <a:t>://www.arm.com/products/processors/instruction-set-architectures/index.php</a:t>
            </a: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7940" y="2448415"/>
            <a:ext cx="68007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65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en-US">
                <a:solidFill>
                  <a:srgbClr val="000000"/>
                </a:solidFill>
              </a:rPr>
              <a:t>ARM Architecture Reference </a:t>
            </a:r>
            <a:r>
              <a:rPr lang="en-US" smtClean="0">
                <a:solidFill>
                  <a:srgbClr val="000000"/>
                </a:solidFill>
              </a:rPr>
              <a:t>Manual</a:t>
            </a:r>
            <a:r>
              <a:rPr lang="hu-HU" smtClean="0">
                <a:solidFill>
                  <a:srgbClr val="000000"/>
                </a:solidFill>
              </a:rPr>
              <a:t>,</a:t>
            </a:r>
            <a:r>
              <a:rPr lang="en-US" smtClean="0">
                <a:solidFill>
                  <a:srgbClr val="000000"/>
                </a:solidFill>
              </a:rPr>
              <a:t> ARMv5</a:t>
            </a:r>
            <a:r>
              <a:rPr lang="hu-HU" smtClean="0">
                <a:solidFill>
                  <a:srgbClr val="000000"/>
                </a:solidFill>
              </a:rPr>
              <a:t>,</a:t>
            </a:r>
            <a:r>
              <a:rPr lang="en-US" smtClean="0">
                <a:solidFill>
                  <a:srgbClr val="000000"/>
                </a:solidFill>
              </a:rPr>
              <a:t> DDI0100E</a:t>
            </a:r>
            <a:r>
              <a:rPr lang="hu-HU" smtClean="0">
                <a:solidFill>
                  <a:srgbClr val="000000"/>
                </a:solidFill>
              </a:rPr>
              <a:t>,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June 2000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7940" y="2827505"/>
            <a:ext cx="8915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66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>
                <a:solidFill>
                  <a:srgbClr val="000000"/>
                </a:solidFill>
              </a:rPr>
              <a:t>ARM </a:t>
            </a:r>
            <a:r>
              <a:rPr lang="hu-HU" err="1">
                <a:solidFill>
                  <a:srgbClr val="000000"/>
                </a:solidFill>
              </a:rPr>
              <a:t>Architecture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err="1">
                <a:solidFill>
                  <a:srgbClr val="000000"/>
                </a:solidFill>
              </a:rPr>
              <a:t>Reference</a:t>
            </a: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err="1">
                <a:solidFill>
                  <a:srgbClr val="000000"/>
                </a:solidFill>
              </a:rPr>
              <a:t>Manual</a:t>
            </a:r>
            <a:r>
              <a:rPr lang="hu-HU">
                <a:solidFill>
                  <a:srgbClr val="000000"/>
                </a:solidFill>
              </a:rPr>
              <a:t>, ARMv8, 2013, http://www.myir-tech.com/down/arm/</a:t>
            </a:r>
          </a:p>
          <a:p>
            <a:r>
              <a:rPr lang="hu-HU">
                <a:solidFill>
                  <a:srgbClr val="000000"/>
                </a:solidFill>
              </a:rPr>
              <a:t>          </a:t>
            </a:r>
            <a:r>
              <a:rPr lang="hu-HU" err="1">
                <a:solidFill>
                  <a:srgbClr val="000000"/>
                </a:solidFill>
              </a:rPr>
              <a:t>arch</a:t>
            </a:r>
            <a:r>
              <a:rPr lang="hu-HU">
                <a:solidFill>
                  <a:srgbClr val="000000"/>
                </a:solidFill>
              </a:rPr>
              <a:t>/ARMv8-A_</a:t>
            </a:r>
            <a:r>
              <a:rPr lang="hu-HU" err="1">
                <a:solidFill>
                  <a:srgbClr val="000000"/>
                </a:solidFill>
              </a:rPr>
              <a:t>Architecture</a:t>
            </a:r>
            <a:r>
              <a:rPr lang="hu-HU">
                <a:solidFill>
                  <a:srgbClr val="000000"/>
                </a:solidFill>
              </a:rPr>
              <a:t>_</a:t>
            </a:r>
            <a:r>
              <a:rPr lang="hu-HU" err="1">
                <a:solidFill>
                  <a:srgbClr val="000000"/>
                </a:solidFill>
              </a:rPr>
              <a:t>Reference</a:t>
            </a:r>
            <a:r>
              <a:rPr lang="hu-HU">
                <a:solidFill>
                  <a:srgbClr val="000000"/>
                </a:solidFill>
              </a:rPr>
              <a:t>_</a:t>
            </a:r>
            <a:r>
              <a:rPr lang="hu-HU" err="1">
                <a:solidFill>
                  <a:srgbClr val="000000"/>
                </a:solidFill>
              </a:rPr>
              <a:t>Manual</a:t>
            </a:r>
            <a:r>
              <a:rPr lang="hu-HU">
                <a:solidFill>
                  <a:srgbClr val="000000"/>
                </a:solidFill>
              </a:rPr>
              <a:t>_%28Issue_A.a%29.pdf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77940" y="3429000"/>
            <a:ext cx="91351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67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Porthouse</a:t>
            </a:r>
            <a:r>
              <a:rPr lang="hu-HU" smtClean="0">
                <a:solidFill>
                  <a:srgbClr val="000000"/>
                </a:solidFill>
              </a:rPr>
              <a:t> C., </a:t>
            </a:r>
            <a:r>
              <a:rPr lang="en-US">
                <a:solidFill>
                  <a:srgbClr val="000000"/>
                </a:solidFill>
              </a:rPr>
              <a:t>Use ARM DBX hardware extensions to accelerate Java in space-constrained </a:t>
            </a:r>
            <a:endParaRPr lang="hu-HU" smtClean="0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en-US" smtClean="0">
                <a:solidFill>
                  <a:srgbClr val="000000"/>
                </a:solidFill>
              </a:rPr>
              <a:t>embedded </a:t>
            </a:r>
            <a:r>
              <a:rPr lang="en-US">
                <a:solidFill>
                  <a:srgbClr val="000000"/>
                </a:solidFill>
              </a:rPr>
              <a:t>apps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Embedded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hu-HU" err="1" smtClean="0">
                <a:solidFill>
                  <a:srgbClr val="000000"/>
                </a:solidFill>
              </a:rPr>
              <a:t>Oct</a:t>
            </a:r>
            <a:r>
              <a:rPr lang="hu-HU" smtClean="0">
                <a:solidFill>
                  <a:srgbClr val="000000"/>
                </a:solidFill>
              </a:rPr>
              <a:t>. </a:t>
            </a:r>
            <a:r>
              <a:rPr lang="hu-HU">
                <a:solidFill>
                  <a:srgbClr val="000000"/>
                </a:solidFill>
              </a:rPr>
              <a:t>18 2007, http://</a:t>
            </a:r>
            <a:r>
              <a:rPr lang="hu-HU" smtClean="0">
                <a:solidFill>
                  <a:srgbClr val="000000"/>
                </a:solidFill>
              </a:rPr>
              <a:t>www.embedded.com/design/prototyping-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err="1" smtClean="0">
                <a:solidFill>
                  <a:srgbClr val="000000"/>
                </a:solidFill>
              </a:rPr>
              <a:t>and-development</a:t>
            </a:r>
            <a:r>
              <a:rPr lang="hu-HU" smtClean="0">
                <a:solidFill>
                  <a:srgbClr val="000000"/>
                </a:solidFill>
              </a:rPr>
              <a:t>/4007206/3/</a:t>
            </a:r>
            <a:r>
              <a:rPr lang="hu-HU" err="1" smtClean="0">
                <a:solidFill>
                  <a:srgbClr val="000000"/>
                </a:solidFill>
              </a:rPr>
              <a:t>PRODUCT-HOW-TO-Use-ARM-DBX-hardware-extensions-to-</a:t>
            </a:r>
            <a:endParaRPr lang="hu-HU" smtClean="0">
              <a:solidFill>
                <a:srgbClr val="000000"/>
              </a:solidFill>
            </a:endParaRP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err="1" smtClean="0">
                <a:solidFill>
                  <a:srgbClr val="000000"/>
                </a:solidFill>
              </a:rPr>
              <a:t>accelerate-Java-in-space-constrained-embedded-apps</a:t>
            </a: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1035" y="4461961"/>
            <a:ext cx="87244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68</a:t>
            </a:r>
            <a:r>
              <a:rPr lang="en-US">
                <a:solidFill>
                  <a:srgbClr val="000000"/>
                </a:solidFill>
              </a:rPr>
              <a:t>]: ARM Security </a:t>
            </a:r>
            <a:r>
              <a:rPr lang="en-US" smtClean="0">
                <a:solidFill>
                  <a:srgbClr val="000000"/>
                </a:solidFill>
              </a:rPr>
              <a:t>Technology</a:t>
            </a:r>
            <a:r>
              <a:rPr lang="hu-HU" smtClean="0">
                <a:solidFill>
                  <a:srgbClr val="000000"/>
                </a:solidFill>
              </a:rPr>
              <a:t>, </a:t>
            </a:r>
            <a:r>
              <a:rPr lang="en-US" smtClean="0">
                <a:solidFill>
                  <a:srgbClr val="000000"/>
                </a:solidFill>
              </a:rPr>
              <a:t>Building </a:t>
            </a:r>
            <a:r>
              <a:rPr lang="en-US">
                <a:solidFill>
                  <a:srgbClr val="000000"/>
                </a:solidFill>
              </a:rPr>
              <a:t>a Secure System </a:t>
            </a:r>
            <a:r>
              <a:rPr lang="en-US" smtClean="0">
                <a:solidFill>
                  <a:srgbClr val="000000"/>
                </a:solidFill>
              </a:rPr>
              <a:t>using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en-US" err="1" smtClean="0">
                <a:solidFill>
                  <a:srgbClr val="000000"/>
                </a:solidFill>
              </a:rPr>
              <a:t>TrustZone</a:t>
            </a:r>
            <a:r>
              <a:rPr lang="hu-HU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Technology</a:t>
            </a:r>
            <a:r>
              <a:rPr lang="hu-HU" smtClean="0">
                <a:solidFill>
                  <a:srgbClr val="000000"/>
                </a:solidFill>
              </a:rPr>
              <a:t>, 2009,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000000"/>
                </a:solidFill>
              </a:rPr>
              <a:t>          </a:t>
            </a:r>
            <a:r>
              <a:rPr lang="en-US" smtClean="0">
                <a:solidFill>
                  <a:srgbClr val="000000"/>
                </a:solidFill>
              </a:rPr>
              <a:t>http</a:t>
            </a:r>
            <a:r>
              <a:rPr lang="en-US">
                <a:solidFill>
                  <a:srgbClr val="000000"/>
                </a:solidFill>
              </a:rPr>
              <a:t>://</a:t>
            </a:r>
            <a:r>
              <a:rPr lang="en-US" smtClean="0">
                <a:solidFill>
                  <a:srgbClr val="000000"/>
                </a:solidFill>
              </a:rPr>
              <a:t>infocenter.arm.com/help/topic/com.arm.doc.prd29-genc-009492c/PRD29-GENC-</a:t>
            </a:r>
            <a:endParaRPr lang="hu-HU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en-US" smtClean="0">
                <a:solidFill>
                  <a:srgbClr val="000000"/>
                </a:solidFill>
              </a:rPr>
              <a:t>009492C_trustzone_security_whitepaper.pdf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7940" y="5274205"/>
            <a:ext cx="87731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69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/>
              <a:t>ARM Cortex-A53 </a:t>
            </a:r>
            <a:r>
              <a:rPr lang="hu-HU" err="1"/>
              <a:t>MPCore</a:t>
            </a:r>
            <a:r>
              <a:rPr lang="hu-HU"/>
              <a:t> </a:t>
            </a:r>
            <a:r>
              <a:rPr lang="hu-HU" err="1"/>
              <a:t>Processor</a:t>
            </a:r>
            <a:r>
              <a:rPr lang="hu-HU"/>
              <a:t> </a:t>
            </a:r>
            <a:r>
              <a:rPr lang="hu-HU" err="1"/>
              <a:t>Technical</a:t>
            </a:r>
            <a:r>
              <a:rPr lang="hu-HU"/>
              <a:t> </a:t>
            </a:r>
            <a:r>
              <a:rPr lang="hu-HU" err="1"/>
              <a:t>Reference</a:t>
            </a:r>
            <a:r>
              <a:rPr lang="hu-HU"/>
              <a:t> </a:t>
            </a:r>
            <a:r>
              <a:rPr lang="hu-HU" err="1"/>
              <a:t>Manual</a:t>
            </a:r>
            <a:r>
              <a:rPr lang="hu-HU"/>
              <a:t>, </a:t>
            </a:r>
            <a:r>
              <a:rPr lang="hu-HU" err="1"/>
              <a:t>Cryptography</a:t>
            </a:r>
            <a:r>
              <a:rPr lang="hu-HU"/>
              <a:t> </a:t>
            </a:r>
            <a:r>
              <a:rPr lang="hu-HU" err="1" smtClean="0"/>
              <a:t>Extension</a:t>
            </a:r>
            <a:r>
              <a:rPr lang="hu-HU" smtClean="0"/>
              <a:t>,</a:t>
            </a:r>
          </a:p>
          <a:p>
            <a:r>
              <a:rPr lang="hu-HU">
                <a:solidFill>
                  <a:srgbClr val="000000"/>
                </a:solidFill>
              </a:rPr>
              <a:t>          2013-2014, http://infocenter.arm.com/help/index.jsp?topic=/com.arm.doc.ddi0500e</a:t>
            </a:r>
            <a:r>
              <a:rPr lang="hu-HU" smtClean="0">
                <a:solidFill>
                  <a:srgbClr val="000000"/>
                </a:solidFill>
              </a:rPr>
              <a:t>/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 err="1" smtClean="0">
                <a:solidFill>
                  <a:srgbClr val="000000"/>
                </a:solidFill>
              </a:rPr>
              <a:t>CJHDEBAF.html</a:t>
            </a:r>
            <a:endParaRPr lang="hu-H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8. </a:t>
            </a:r>
            <a:r>
              <a:rPr lang="en-US" smtClean="0">
                <a:solidFill>
                  <a:srgbClr val="FFFFFF"/>
                </a:solidFill>
              </a:rPr>
              <a:t>References (</a:t>
            </a:r>
            <a:r>
              <a:rPr lang="hu-HU" smtClean="0">
                <a:solidFill>
                  <a:srgbClr val="FFFFFF"/>
                </a:solidFill>
              </a:rPr>
              <a:t>9</a:t>
            </a:r>
            <a:r>
              <a:rPr lang="en-US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[</a:t>
            </a:r>
            <a:r>
              <a:rPr lang="hu-HU" sz="1400" smtClean="0">
                <a:solidFill>
                  <a:srgbClr val="000000"/>
                </a:solidFill>
              </a:rPr>
              <a:t>70</a:t>
            </a:r>
            <a:r>
              <a:rPr lang="en-US" sz="1400" smtClean="0">
                <a:solidFill>
                  <a:srgbClr val="000000"/>
                </a:solidFill>
              </a:rPr>
              <a:t>]: </a:t>
            </a:r>
            <a:r>
              <a:rPr lang="hu-HU" sz="1400" err="1" smtClean="0">
                <a:solidFill>
                  <a:srgbClr val="000000"/>
                </a:solidFill>
              </a:rPr>
              <a:t>Shilov</a:t>
            </a:r>
            <a:r>
              <a:rPr lang="hu-HU" sz="1400" smtClean="0">
                <a:solidFill>
                  <a:srgbClr val="000000"/>
                </a:solidFill>
              </a:rPr>
              <a:t> A., </a:t>
            </a:r>
            <a:r>
              <a:rPr lang="en-US" sz="1400"/>
              <a:t>ARM’s high-end ‘Ares’ core for 10nm </a:t>
            </a:r>
            <a:r>
              <a:rPr lang="en-US" sz="1400" err="1"/>
              <a:t>SoCs</a:t>
            </a:r>
            <a:r>
              <a:rPr lang="en-US" sz="1400"/>
              <a:t> may be unveiled next </a:t>
            </a:r>
            <a:r>
              <a:rPr lang="en-US" sz="1400" smtClean="0"/>
              <a:t>year</a:t>
            </a:r>
            <a:r>
              <a:rPr lang="hu-HU" sz="1400" smtClean="0"/>
              <a:t>, </a:t>
            </a:r>
            <a:r>
              <a:rPr lang="hu-HU" sz="1400" err="1" smtClean="0"/>
              <a:t>KitGuru</a:t>
            </a:r>
            <a:r>
              <a:rPr lang="hu-HU" sz="1400" smtClean="0"/>
              <a:t>,</a:t>
            </a:r>
          </a:p>
          <a:p>
            <a:r>
              <a:rPr lang="hu-HU" sz="1400"/>
              <a:t>          May 16 2015, http://</a:t>
            </a:r>
            <a:r>
              <a:rPr lang="hu-HU" sz="1400" smtClean="0"/>
              <a:t>www.kitguru.net/components/cpu/anton-shilov/arms-high-</a:t>
            </a:r>
          </a:p>
          <a:p>
            <a:r>
              <a:rPr lang="hu-HU" sz="1400"/>
              <a:t> </a:t>
            </a:r>
            <a:r>
              <a:rPr lang="hu-HU" sz="1400" smtClean="0"/>
              <a:t>         </a:t>
            </a:r>
            <a:r>
              <a:rPr lang="hu-HU" sz="1400" err="1" smtClean="0"/>
              <a:t>performance-ares-core-may-be-unleashed-next-year</a:t>
            </a:r>
            <a:r>
              <a:rPr lang="hu-HU" sz="1400"/>
              <a:t>/</a:t>
            </a:r>
            <a:endParaRPr lang="en-US" sz="140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1477355"/>
            <a:ext cx="6320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71</a:t>
            </a:r>
            <a:r>
              <a:rPr lang="en-US" smtClean="0">
                <a:solidFill>
                  <a:srgbClr val="000000"/>
                </a:solidFill>
              </a:rPr>
              <a:t>]: </a:t>
            </a:r>
            <a:r>
              <a:rPr lang="hu-HU" err="1" smtClean="0">
                <a:solidFill>
                  <a:srgbClr val="000000"/>
                </a:solidFill>
              </a:rPr>
              <a:t>Goto</a:t>
            </a:r>
            <a:r>
              <a:rPr lang="hu-HU" smtClean="0">
                <a:solidFill>
                  <a:srgbClr val="000000"/>
                </a:solidFill>
              </a:rPr>
              <a:t> H., ARM Cortex-A57 </a:t>
            </a:r>
            <a:r>
              <a:rPr lang="hu-HU" err="1" smtClean="0">
                <a:solidFill>
                  <a:srgbClr val="000000"/>
                </a:solidFill>
              </a:rPr>
              <a:t>Block</a:t>
            </a:r>
            <a:r>
              <a:rPr lang="hu-HU" smtClean="0">
                <a:solidFill>
                  <a:srgbClr val="000000"/>
                </a:solidFill>
              </a:rPr>
              <a:t> Diagram, </a:t>
            </a:r>
          </a:p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>
                <a:solidFill>
                  <a:srgbClr val="000000"/>
                </a:solidFill>
              </a:rPr>
              <a:t>         </a:t>
            </a:r>
            <a:r>
              <a:rPr lang="hu-HU">
                <a:solidFill>
                  <a:srgbClr val="000000"/>
                </a:solidFill>
              </a:rPr>
              <a:t>http://images.anandtech.com/doci/8718/Hiroshige.Goto.png</a:t>
            </a:r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7940" y="2078850"/>
            <a:ext cx="8092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72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Wasson S., </a:t>
            </a:r>
            <a:r>
              <a:rPr lang="hu-HU" dirty="0"/>
              <a:t>Inside ARM's Cortex-A72 microarchitecture, TechReport, May </a:t>
            </a:r>
            <a:r>
              <a:rPr lang="hu-HU" dirty="0" smtClean="0"/>
              <a:t>1 </a:t>
            </a:r>
            <a:r>
              <a:rPr lang="hu-HU" dirty="0"/>
              <a:t>2015, 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http://techreport.com/review/28189/inside-arm-cortex-a72-microarchitecture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404" y="2725350"/>
            <a:ext cx="7341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[73]: </a:t>
            </a:r>
            <a:r>
              <a:rPr lang="en-US" sz="1400" err="1" smtClean="0"/>
              <a:t>Citizendium</a:t>
            </a:r>
            <a:r>
              <a:rPr lang="hu-HU" sz="1400" smtClean="0"/>
              <a:t>, </a:t>
            </a:r>
            <a:r>
              <a:rPr lang="en-US" sz="1400"/>
              <a:t>Java </a:t>
            </a:r>
            <a:r>
              <a:rPr lang="en-US" sz="1400" smtClean="0"/>
              <a:t>platform</a:t>
            </a:r>
            <a:r>
              <a:rPr lang="hu-HU" sz="1400"/>
              <a:t>, http://en.citizendium.org/wiki/Java_platform</a:t>
            </a:r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187465" y="3111811"/>
            <a:ext cx="84829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[</a:t>
            </a:r>
            <a:r>
              <a:rPr lang="hu-HU" sz="1400"/>
              <a:t>74]: </a:t>
            </a:r>
            <a:r>
              <a:rPr lang="hu-HU" sz="1400" smtClean="0"/>
              <a:t>Wasson s., </a:t>
            </a:r>
            <a:r>
              <a:rPr lang="en-US" sz="1400" smtClean="0"/>
              <a:t>Samsung's </a:t>
            </a:r>
            <a:r>
              <a:rPr lang="en-US" sz="1400"/>
              <a:t>Galaxy Note 4 with the </a:t>
            </a:r>
            <a:r>
              <a:rPr lang="en-US" sz="1400" err="1"/>
              <a:t>Exynos</a:t>
            </a:r>
            <a:r>
              <a:rPr lang="en-US" sz="1400"/>
              <a:t> 5433 </a:t>
            </a:r>
            <a:r>
              <a:rPr lang="en-US" sz="1400" smtClean="0"/>
              <a:t>processor</a:t>
            </a:r>
            <a:r>
              <a:rPr lang="hu-HU" sz="1400" smtClean="0"/>
              <a:t>, TechReport,</a:t>
            </a:r>
          </a:p>
          <a:p>
            <a:r>
              <a:rPr lang="hu-HU" sz="1400"/>
              <a:t> </a:t>
            </a:r>
            <a:r>
              <a:rPr lang="hu-HU" sz="1400" smtClean="0"/>
              <a:t>         01/31/2015, </a:t>
            </a:r>
            <a:r>
              <a:rPr lang="hu-HU" sz="1400"/>
              <a:t>http://</a:t>
            </a:r>
            <a:r>
              <a:rPr lang="hu-HU" sz="1400" smtClean="0"/>
              <a:t>techreport.com/review/27539/samsung-galaxy-note-4-with-the-</a:t>
            </a:r>
          </a:p>
          <a:p>
            <a:r>
              <a:rPr lang="hu-HU" sz="1400"/>
              <a:t> </a:t>
            </a:r>
            <a:r>
              <a:rPr lang="hu-HU" sz="1400" smtClean="0"/>
              <a:t>         exynos-5433-processor/2</a:t>
            </a:r>
            <a:endParaRPr lang="hu-HU" sz="1400"/>
          </a:p>
        </p:txBody>
      </p:sp>
      <p:sp>
        <p:nvSpPr>
          <p:cNvPr id="4" name="TextBox 3"/>
          <p:cNvSpPr txBox="1"/>
          <p:nvPr/>
        </p:nvSpPr>
        <p:spPr>
          <a:xfrm>
            <a:off x="182563" y="3928895"/>
            <a:ext cx="84606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[75]: </a:t>
            </a:r>
            <a:r>
              <a:rPr lang="en-US" sz="1400" err="1"/>
              <a:t>Frumusanu</a:t>
            </a:r>
            <a:r>
              <a:rPr lang="en-US" sz="1400"/>
              <a:t> </a:t>
            </a:r>
            <a:r>
              <a:rPr lang="hu-HU" sz="1400" smtClean="0"/>
              <a:t>A. &amp; </a:t>
            </a:r>
            <a:r>
              <a:rPr lang="en-US" sz="1400" smtClean="0"/>
              <a:t>Smith </a:t>
            </a:r>
            <a:r>
              <a:rPr lang="hu-HU" sz="1400" smtClean="0"/>
              <a:t>R., </a:t>
            </a:r>
            <a:r>
              <a:rPr lang="en-US" sz="1400" smtClean="0"/>
              <a:t>ARM </a:t>
            </a:r>
            <a:r>
              <a:rPr lang="en-US" sz="1400"/>
              <a:t>A53/A57/T760 investigated - Samsung Galaxy Note </a:t>
            </a:r>
            <a:r>
              <a:rPr lang="en-US" sz="1400" smtClean="0"/>
              <a:t>4</a:t>
            </a:r>
            <a:endParaRPr lang="hu-HU" sz="1400" smtClean="0"/>
          </a:p>
          <a:p>
            <a:r>
              <a:rPr lang="hu-HU" sz="1400"/>
              <a:t> </a:t>
            </a:r>
            <a:r>
              <a:rPr lang="hu-HU" sz="1400" smtClean="0"/>
              <a:t>        </a:t>
            </a:r>
            <a:r>
              <a:rPr lang="en-US" sz="1400" smtClean="0"/>
              <a:t> </a:t>
            </a:r>
            <a:r>
              <a:rPr lang="en-US" sz="1400" err="1"/>
              <a:t>Exynos</a:t>
            </a:r>
            <a:r>
              <a:rPr lang="en-US" sz="1400"/>
              <a:t> </a:t>
            </a:r>
            <a:r>
              <a:rPr lang="en-US" sz="1400" smtClean="0"/>
              <a:t>Review</a:t>
            </a:r>
            <a:r>
              <a:rPr lang="hu-HU" sz="1400" smtClean="0"/>
              <a:t>, AnandTech, </a:t>
            </a:r>
            <a:r>
              <a:rPr lang="en-US" sz="1400" smtClean="0"/>
              <a:t>February </a:t>
            </a:r>
            <a:r>
              <a:rPr lang="en-US" sz="1400"/>
              <a:t>10, </a:t>
            </a:r>
            <a:r>
              <a:rPr lang="en-US" sz="1400" smtClean="0"/>
              <a:t>2015</a:t>
            </a:r>
            <a:r>
              <a:rPr lang="hu-HU" sz="1400" smtClean="0"/>
              <a:t>,</a:t>
            </a:r>
            <a:r>
              <a:rPr lang="en-US" sz="1400" smtClean="0"/>
              <a:t> </a:t>
            </a:r>
            <a:endParaRPr lang="hu-HU" sz="1400" smtClean="0"/>
          </a:p>
          <a:p>
            <a:r>
              <a:rPr lang="hu-HU" sz="1400" smtClean="0"/>
              <a:t>          </a:t>
            </a:r>
            <a:r>
              <a:rPr lang="en-US" sz="1400" smtClean="0"/>
              <a:t>http</a:t>
            </a:r>
            <a:r>
              <a:rPr lang="en-US" sz="1400"/>
              <a:t>://</a:t>
            </a:r>
            <a:r>
              <a:rPr lang="en-US" sz="1400" smtClean="0"/>
              <a:t>www.anandtech.com/show/8718/the-samsung-galaxy-note-4-exynos-review</a:t>
            </a:r>
            <a:r>
              <a:rPr lang="hu-HU" sz="1400" smtClean="0"/>
              <a:t> 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85365" y="4736765"/>
            <a:ext cx="80491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[76]: Riemenschneider F., </a:t>
            </a:r>
            <a:r>
              <a:rPr lang="de-DE" sz="1400" dirty="0" smtClean="0"/>
              <a:t>Intel </a:t>
            </a:r>
            <a:r>
              <a:rPr lang="de-DE" sz="1400" dirty="0"/>
              <a:t>sei dank: Programmierbare Logik mit 1 GHz </a:t>
            </a:r>
            <a:r>
              <a:rPr lang="de-DE" sz="1400" dirty="0" smtClean="0"/>
              <a:t>takten</a:t>
            </a:r>
            <a:r>
              <a:rPr lang="hu-HU" sz="1400" dirty="0" smtClean="0"/>
              <a:t>,</a:t>
            </a:r>
            <a:r>
              <a:rPr lang="de-DE" sz="1400" dirty="0" smtClean="0"/>
              <a:t> </a:t>
            </a:r>
            <a:endParaRPr lang="de-DE" sz="1400" dirty="0"/>
          </a:p>
          <a:p>
            <a:r>
              <a:rPr lang="hu-HU" sz="1400" dirty="0" smtClean="0"/>
              <a:t>          Elektroniknet, </a:t>
            </a:r>
            <a:r>
              <a:rPr lang="de-DE" sz="1400" dirty="0" smtClean="0"/>
              <a:t>29.10.2013 </a:t>
            </a:r>
            <a:r>
              <a:rPr lang="de-DE" sz="1400" dirty="0"/>
              <a:t>von Frank </a:t>
            </a:r>
            <a:r>
              <a:rPr lang="de-DE" sz="1400" dirty="0" smtClean="0"/>
              <a:t>Riemenschneider</a:t>
            </a:r>
            <a:r>
              <a:rPr lang="hu-HU" sz="1400" dirty="0" smtClean="0"/>
              <a:t>,</a:t>
            </a:r>
          </a:p>
          <a:p>
            <a:r>
              <a:rPr lang="hu-HU" sz="1400" dirty="0" smtClean="0"/>
              <a:t>          </a:t>
            </a:r>
            <a:r>
              <a:rPr lang="en-US" sz="1400" dirty="0" smtClean="0"/>
              <a:t>http</a:t>
            </a:r>
            <a:r>
              <a:rPr lang="en-US" sz="1400" dirty="0"/>
              <a:t>://www.elektroniknet.de/halbleiter/programmierbare-logik/artikel/102160/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415" y="5544235"/>
            <a:ext cx="9008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[77]: Frumusamu A., </a:t>
            </a:r>
            <a:r>
              <a:rPr lang="en-US" sz="1400" dirty="0" smtClean="0"/>
              <a:t>ARM </a:t>
            </a:r>
            <a:r>
              <a:rPr lang="en-US" sz="1400" dirty="0"/>
              <a:t>Announces New Cortex-A35 CPU - Ultra-High Efficiency For Wearables </a:t>
            </a:r>
            <a:endParaRPr lang="hu-HU" sz="1400" dirty="0" smtClean="0"/>
          </a:p>
          <a:p>
            <a:r>
              <a:rPr lang="hu-HU" sz="1400" dirty="0"/>
              <a:t> </a:t>
            </a:r>
            <a:r>
              <a:rPr lang="hu-HU" sz="1400" dirty="0" smtClean="0"/>
              <a:t>         </a:t>
            </a:r>
            <a:r>
              <a:rPr lang="en-US" sz="1400" dirty="0" smtClean="0"/>
              <a:t>&amp; </a:t>
            </a:r>
            <a:r>
              <a:rPr lang="en-US" sz="1400" dirty="0" err="1" smtClean="0"/>
              <a:t>Mor</a:t>
            </a:r>
            <a:r>
              <a:rPr lang="hu-HU" sz="1400" dirty="0" smtClean="0"/>
              <a:t>e, AnandTech, </a:t>
            </a:r>
            <a:r>
              <a:rPr lang="en-US" sz="1400" i="1" dirty="0" smtClean="0"/>
              <a:t>November </a:t>
            </a:r>
            <a:r>
              <a:rPr lang="en-US" sz="1400" i="1" dirty="0"/>
              <a:t>10, </a:t>
            </a:r>
            <a:r>
              <a:rPr lang="en-US" sz="1400" i="1" dirty="0" smtClean="0"/>
              <a:t>2015</a:t>
            </a:r>
            <a:r>
              <a:rPr lang="hu-HU" sz="1400" i="1" dirty="0" smtClean="0"/>
              <a:t>,</a:t>
            </a:r>
          </a:p>
          <a:p>
            <a:r>
              <a:rPr lang="hu-HU" sz="1400" dirty="0" smtClean="0"/>
              <a:t>          </a:t>
            </a:r>
            <a:r>
              <a:rPr lang="en-US" sz="1400" dirty="0" smtClean="0"/>
              <a:t>http</a:t>
            </a:r>
            <a:r>
              <a:rPr lang="en-US" sz="1400" dirty="0"/>
              <a:t>://anandtech.com/show/9769/arm-announces-cortex-a35</a:t>
            </a:r>
          </a:p>
        </p:txBody>
      </p:sp>
    </p:spTree>
    <p:extLst>
      <p:ext uri="{BB962C8B-B14F-4D97-AF65-F5344CB8AC3E}">
        <p14:creationId xmlns:p14="http://schemas.microsoft.com/office/powerpoint/2010/main" val="39685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8. </a:t>
            </a:r>
            <a:r>
              <a:rPr lang="en-US" dirty="0" smtClean="0">
                <a:solidFill>
                  <a:srgbClr val="FFFFFF"/>
                </a:solidFill>
              </a:rPr>
              <a:t>References </a:t>
            </a: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hu-HU" dirty="0" smtClean="0">
                <a:solidFill>
                  <a:srgbClr val="FFFFFF"/>
                </a:solidFill>
              </a:rPr>
              <a:t>10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287" y="626333"/>
            <a:ext cx="86481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[78]: Quested T., </a:t>
            </a:r>
            <a:r>
              <a:rPr lang="en-US" sz="1400" dirty="0" smtClean="0"/>
              <a:t>ARM </a:t>
            </a:r>
            <a:r>
              <a:rPr lang="en-US" sz="1400" dirty="0"/>
              <a:t>scales up again in </a:t>
            </a:r>
            <a:r>
              <a:rPr lang="en-US" sz="1400" dirty="0" smtClean="0"/>
              <a:t>Cambridge</a:t>
            </a:r>
            <a:r>
              <a:rPr lang="hu-HU" sz="1400" dirty="0" smtClean="0"/>
              <a:t>, </a:t>
            </a:r>
            <a:r>
              <a:rPr lang="hu-HU" sz="1400" dirty="0"/>
              <a:t>Businessweekly, </a:t>
            </a:r>
            <a:r>
              <a:rPr lang="en-US" sz="1400" dirty="0"/>
              <a:t>20 October, </a:t>
            </a:r>
            <a:r>
              <a:rPr lang="en-US" sz="1400" dirty="0" smtClean="0"/>
              <a:t>2014</a:t>
            </a:r>
            <a:r>
              <a:rPr lang="hu-HU" sz="1400" dirty="0" smtClean="0"/>
              <a:t>,</a:t>
            </a:r>
          </a:p>
          <a:p>
            <a:r>
              <a:rPr lang="en-US" sz="1400" dirty="0" smtClean="0"/>
              <a:t> </a:t>
            </a:r>
            <a:r>
              <a:rPr lang="hu-HU" sz="1400" dirty="0" smtClean="0"/>
              <a:t>        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www.businessweekly.co.uk/news/property-and-construction/17695-arm-scales-</a:t>
            </a:r>
            <a:endParaRPr lang="hu-HU" sz="1400" dirty="0" smtClean="0"/>
          </a:p>
          <a:p>
            <a:r>
              <a:rPr lang="hu-HU" sz="1400" dirty="0"/>
              <a:t> </a:t>
            </a:r>
            <a:r>
              <a:rPr lang="hu-HU" sz="1400" dirty="0" smtClean="0"/>
              <a:t>         </a:t>
            </a:r>
            <a:r>
              <a:rPr lang="en-US" sz="1400" dirty="0" smtClean="0"/>
              <a:t>again-cambridge#sthash.Pzg7jnpK.dpuf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69863" y="1394773"/>
            <a:ext cx="8812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[79]: </a:t>
            </a:r>
            <a:r>
              <a:rPr lang="en-US" sz="1400" dirty="0" smtClean="0"/>
              <a:t>Bryant</a:t>
            </a:r>
            <a:r>
              <a:rPr lang="hu-HU" sz="1400" dirty="0" smtClean="0"/>
              <a:t> L., </a:t>
            </a:r>
            <a:r>
              <a:rPr lang="en-US" sz="1400" dirty="0" smtClean="0"/>
              <a:t>Expanding </a:t>
            </a:r>
            <a:r>
              <a:rPr lang="en-US" sz="1400" dirty="0"/>
              <a:t>Opportunities </a:t>
            </a:r>
            <a:r>
              <a:rPr lang="en-US" sz="1400" dirty="0" smtClean="0"/>
              <a:t>in</a:t>
            </a:r>
            <a:r>
              <a:rPr lang="hu-HU" sz="1400" dirty="0" smtClean="0"/>
              <a:t> </a:t>
            </a:r>
            <a:r>
              <a:rPr lang="en-US" sz="1400" dirty="0" smtClean="0"/>
              <a:t>Clamshell Devices</a:t>
            </a:r>
            <a:r>
              <a:rPr lang="hu-HU" sz="1400" dirty="0" smtClean="0"/>
              <a:t>, ARM Tech Forum, 16 June 2015,</a:t>
            </a:r>
          </a:p>
          <a:p>
            <a:r>
              <a:rPr lang="hu-HU" sz="1400" dirty="0" smtClean="0"/>
              <a:t>           Shenzhen,  </a:t>
            </a:r>
          </a:p>
          <a:p>
            <a:r>
              <a:rPr lang="hu-HU" sz="1400" dirty="0"/>
              <a:t> </a:t>
            </a:r>
            <a:r>
              <a:rPr lang="hu-HU" sz="1400" dirty="0" smtClean="0"/>
              <a:t>          http</a:t>
            </a:r>
            <a:r>
              <a:rPr lang="hu-HU" sz="1400" dirty="0"/>
              <a:t>://www.arm.com/zh/files/event/ATF2015SZ_A3_Expanding_Opportunities_in</a:t>
            </a:r>
            <a:r>
              <a:rPr lang="hu-HU" sz="1400" dirty="0" smtClean="0"/>
              <a:t>_</a:t>
            </a:r>
          </a:p>
          <a:p>
            <a:r>
              <a:rPr lang="hu-HU" sz="1400" dirty="0"/>
              <a:t> </a:t>
            </a:r>
            <a:r>
              <a:rPr lang="hu-HU" sz="1400" dirty="0" smtClean="0"/>
              <a:t>          Clamshell_Devices.pdf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4210" y="2420306"/>
            <a:ext cx="8617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[80]: Jeff B., </a:t>
            </a:r>
            <a:r>
              <a:rPr lang="en-US" sz="1400" dirty="0" smtClean="0"/>
              <a:t>ARM </a:t>
            </a:r>
            <a:r>
              <a:rPr lang="en-US" sz="1400" dirty="0"/>
              <a:t>Processor Technology </a:t>
            </a:r>
            <a:r>
              <a:rPr lang="en-US" sz="1400" dirty="0" smtClean="0"/>
              <a:t>Update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ARM Cortex®-A72 Processor Taking </a:t>
            </a:r>
            <a:r>
              <a:rPr lang="en-US" sz="1400" dirty="0" smtClean="0"/>
              <a:t>Mobile</a:t>
            </a:r>
            <a:endParaRPr lang="hu-HU" sz="1400" dirty="0" smtClean="0"/>
          </a:p>
          <a:p>
            <a:r>
              <a:rPr lang="hu-HU" sz="1400" dirty="0"/>
              <a:t> </a:t>
            </a:r>
            <a:r>
              <a:rPr lang="hu-HU" sz="1400" dirty="0" smtClean="0"/>
              <a:t>        </a:t>
            </a:r>
            <a:r>
              <a:rPr lang="en-US" sz="1400" dirty="0" smtClean="0"/>
              <a:t> </a:t>
            </a:r>
            <a:r>
              <a:rPr lang="en-US" sz="1400" dirty="0"/>
              <a:t>Performance and Efficiency To New </a:t>
            </a:r>
            <a:r>
              <a:rPr lang="en-US" sz="1400" dirty="0" smtClean="0"/>
              <a:t>Levels</a:t>
            </a:r>
            <a:r>
              <a:rPr lang="hu-HU" sz="1400" dirty="0" smtClean="0"/>
              <a:t>, </a:t>
            </a:r>
            <a:r>
              <a:rPr lang="en-US" sz="1400" dirty="0" smtClean="0"/>
              <a:t>ARM </a:t>
            </a:r>
            <a:r>
              <a:rPr lang="en-US" sz="1400" dirty="0"/>
              <a:t>Tech Forum,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hu-HU" sz="1400" dirty="0"/>
              <a:t>       </a:t>
            </a:r>
            <a:r>
              <a:rPr lang="hu-HU" sz="1400" dirty="0" smtClean="0"/>
              <a:t>   </a:t>
            </a:r>
            <a:r>
              <a:rPr lang="hu-HU" sz="1400" dirty="0"/>
              <a:t>https://www.arm.com/files/pdf/2_2015ATF_Korea_BrianJeff.pdf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2563" y="3293985"/>
            <a:ext cx="90663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/>
              <a:t>[81]: 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Gianos 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C., </a:t>
            </a:r>
            <a:r>
              <a:rPr lang="en-US" sz="1400" dirty="0">
                <a:solidFill>
                  <a:srgbClr val="000000"/>
                </a:solidFill>
              </a:rPr>
              <a:t>Intel Xeon Processor E5-2600 v3 Product Family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Architectural </a:t>
            </a:r>
            <a:r>
              <a:rPr lang="en-US" sz="1400" dirty="0" smtClean="0">
                <a:solidFill>
                  <a:srgbClr val="000000"/>
                </a:solidFill>
              </a:rPr>
              <a:t>Overview</a:t>
            </a:r>
            <a:r>
              <a:rPr lang="hu-HU" sz="1400" dirty="0" smtClean="0">
                <a:solidFill>
                  <a:srgbClr val="000000"/>
                </a:solidFill>
              </a:rPr>
              <a:t>,</a:t>
            </a:r>
            <a:endParaRPr lang="hu-HU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      </a:t>
            </a:r>
            <a:r>
              <a:rPr lang="hu-HU" altLang="hu-HU" sz="1400" dirty="0" smtClean="0">
                <a:solidFill>
                  <a:srgbClr val="000000"/>
                </a:solidFill>
                <a:cs typeface="Arial" charset="0"/>
              </a:rPr>
              <a:t>   Nov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. 16 </a:t>
            </a:r>
            <a:r>
              <a:rPr lang="hu-HU" altLang="hu-HU" sz="1400" dirty="0" smtClean="0">
                <a:solidFill>
                  <a:srgbClr val="000000"/>
                </a:solidFill>
                <a:cs typeface="Arial" charset="0"/>
              </a:rPr>
              <a:t>2014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/>
              <a:t>          </a:t>
            </a:r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smtClean="0"/>
              <a:t>www.yumpu.com/en/document/view/34127638/intelr-xeonr-processor-e5-2600-v3</a:t>
            </a:r>
            <a:endParaRPr lang="hu-HU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/>
              <a:t> </a:t>
            </a:r>
            <a:r>
              <a:rPr lang="hu-HU" sz="1400" dirty="0" smtClean="0"/>
              <a:t>         </a:t>
            </a:r>
            <a:r>
              <a:rPr lang="en-US" sz="1400" dirty="0" smtClean="0"/>
              <a:t>-</a:t>
            </a:r>
            <a:r>
              <a:rPr lang="en-US" sz="1400" dirty="0"/>
              <a:t>overview-for-sc14</a:t>
            </a:r>
          </a:p>
        </p:txBody>
      </p:sp>
    </p:spTree>
    <p:extLst>
      <p:ext uri="{BB962C8B-B14F-4D97-AF65-F5344CB8AC3E}">
        <p14:creationId xmlns:p14="http://schemas.microsoft.com/office/powerpoint/2010/main" val="2219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96864" y="1200150"/>
            <a:ext cx="8505606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2.2 </a:t>
            </a:r>
            <a:r>
              <a:rPr lang="en-US" sz="1900" smtClean="0">
                <a:solidFill>
                  <a:srgbClr val="FFFFFF"/>
                </a:solidFill>
              </a:rPr>
              <a:t>ISA </a:t>
            </a:r>
            <a:r>
              <a:rPr lang="en-US" sz="1900">
                <a:solidFill>
                  <a:srgbClr val="FFFFFF"/>
                </a:solidFill>
              </a:rPr>
              <a:t>extensions </a:t>
            </a:r>
            <a:r>
              <a:rPr lang="hu-HU" sz="1900" smtClean="0">
                <a:solidFill>
                  <a:srgbClr val="FFFFFF"/>
                </a:solidFill>
              </a:rPr>
              <a:t>introduced </a:t>
            </a:r>
            <a:r>
              <a:rPr lang="en-US" sz="1900" smtClean="0">
                <a:solidFill>
                  <a:srgbClr val="FFFFFF"/>
                </a:solidFill>
              </a:rPr>
              <a:t>to </a:t>
            </a:r>
            <a:r>
              <a:rPr lang="en-US" sz="1900">
                <a:solidFill>
                  <a:srgbClr val="FFFFFF"/>
                </a:solidFill>
              </a:rPr>
              <a:t>enhance </a:t>
            </a:r>
            <a:r>
              <a:rPr lang="en-US" sz="1900" smtClean="0">
                <a:solidFill>
                  <a:srgbClr val="FFFFFF"/>
                </a:solidFill>
              </a:rPr>
              <a:t>compute capabilities</a:t>
            </a:r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2.2</a:t>
            </a:r>
            <a:r>
              <a:rPr lang="hu-HU" smtClean="0"/>
              <a:t>.1 Overview (1)</a:t>
            </a:r>
            <a:endParaRPr lang="hu-HU"/>
          </a:p>
        </p:txBody>
      </p:sp>
      <p:sp>
        <p:nvSpPr>
          <p:cNvPr id="22" name="Rectangle 21"/>
          <p:cNvSpPr/>
          <p:nvPr/>
        </p:nvSpPr>
        <p:spPr>
          <a:xfrm>
            <a:off x="182563" y="629165"/>
            <a:ext cx="855061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mtClean="0">
                <a:solidFill>
                  <a:srgbClr val="333399"/>
                </a:solidFill>
              </a:rPr>
              <a:t>2.2 ISA</a:t>
            </a:r>
            <a:r>
              <a:rPr lang="en-US" smtClean="0">
                <a:solidFill>
                  <a:srgbClr val="333399"/>
                </a:solidFill>
              </a:rPr>
              <a:t> extensions</a:t>
            </a:r>
            <a:r>
              <a:rPr lang="hu-HU" smtClean="0">
                <a:solidFill>
                  <a:srgbClr val="333399"/>
                </a:solidFill>
              </a:rPr>
              <a:t> introduced</a:t>
            </a:r>
            <a:r>
              <a:rPr lang="en-US" smtClean="0">
                <a:solidFill>
                  <a:srgbClr val="333399"/>
                </a:solidFill>
              </a:rPr>
              <a:t> to </a:t>
            </a:r>
            <a:r>
              <a:rPr lang="hu-HU">
                <a:solidFill>
                  <a:srgbClr val="333399"/>
                </a:solidFill>
              </a:rPr>
              <a:t>enhance </a:t>
            </a:r>
            <a:r>
              <a:rPr lang="hu-HU" smtClean="0">
                <a:solidFill>
                  <a:srgbClr val="333399"/>
                </a:solidFill>
              </a:rPr>
              <a:t>compute </a:t>
            </a:r>
            <a:r>
              <a:rPr lang="hu-HU">
                <a:solidFill>
                  <a:srgbClr val="333399"/>
                </a:solidFill>
              </a:rPr>
              <a:t>capabilities</a:t>
            </a:r>
            <a:r>
              <a:rPr lang="en-US">
                <a:solidFill>
                  <a:srgbClr val="333399"/>
                </a:solidFill>
              </a:rPr>
              <a:t> </a:t>
            </a:r>
            <a:r>
              <a:rPr lang="en-US" smtClean="0">
                <a:solidFill>
                  <a:srgbClr val="333399"/>
                </a:solidFill>
              </a:rPr>
              <a:t>-</a:t>
            </a:r>
            <a:r>
              <a:rPr lang="hu-HU" smtClean="0">
                <a:solidFill>
                  <a:srgbClr val="333399"/>
                </a:solidFill>
              </a:rPr>
              <a:t>1</a:t>
            </a:r>
          </a:p>
          <a:p>
            <a:pPr lvl="0">
              <a:spcAft>
                <a:spcPts val="600"/>
              </a:spcAft>
            </a:pPr>
            <a:r>
              <a:rPr lang="hu-HU" smtClean="0">
                <a:solidFill>
                  <a:srgbClr val="333399"/>
                </a:solidFill>
              </a:rPr>
              <a:t>2.2.1 Overview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4706" y="2185972"/>
            <a:ext cx="36872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>
                <a:solidFill>
                  <a:srgbClr val="000000"/>
                </a:solidFill>
              </a:rPr>
              <a:t>ISA extensions </a:t>
            </a:r>
            <a:r>
              <a:rPr lang="hu-HU" altLang="en-US" sz="1300" b="1" smtClean="0">
                <a:solidFill>
                  <a:srgbClr val="000000"/>
                </a:solidFill>
              </a:rPr>
              <a:t>introduced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>
                <a:solidFill>
                  <a:srgbClr val="000000"/>
                </a:solidFill>
              </a:rPr>
              <a:t>t</a:t>
            </a:r>
            <a:r>
              <a:rPr lang="hu-HU" altLang="en-US" sz="1300" b="1" smtClean="0">
                <a:solidFill>
                  <a:srgbClr val="000000"/>
                </a:solidFill>
              </a:rPr>
              <a:t>o </a:t>
            </a:r>
            <a:r>
              <a:rPr lang="en-US" altLang="en-US" sz="1300" b="1" smtClean="0">
                <a:solidFill>
                  <a:srgbClr val="000000"/>
                </a:solidFill>
              </a:rPr>
              <a:t> </a:t>
            </a:r>
            <a:r>
              <a:rPr lang="hu-HU" altLang="en-US" sz="1300" b="1" smtClean="0">
                <a:solidFill>
                  <a:srgbClr val="000000"/>
                </a:solidFill>
              </a:rPr>
              <a:t>enhance </a:t>
            </a:r>
            <a:r>
              <a:rPr lang="en-US" altLang="en-US" sz="1300" b="1" smtClean="0">
                <a:solidFill>
                  <a:srgbClr val="000000"/>
                </a:solidFill>
              </a:rPr>
              <a:t>compute capabilities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990141" y="1313765"/>
            <a:ext cx="2230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</a:t>
            </a:r>
            <a:r>
              <a:rPr lang="hu-HU" altLang="en-US" sz="1300" b="1" smtClean="0">
                <a:solidFill>
                  <a:srgbClr val="000000"/>
                </a:solidFill>
              </a:rPr>
              <a:t>’s 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1827213" y="1938661"/>
            <a:ext cx="6233974" cy="14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5110242" y="1681979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1824633" y="1953043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8053002" y="1946671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716905" y="2187694"/>
            <a:ext cx="292532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to reduce code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size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the execution speed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of Java bytecode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5077103" y="210711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5111711" y="1924621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102170" y="2189910"/>
            <a:ext cx="33721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 to enhance security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1790025" y="210539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8021737" y="2100634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92553" y="2100634"/>
            <a:ext cx="3669357" cy="74298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43"/>
          <p:cNvSpPr/>
          <p:nvPr/>
        </p:nvSpPr>
        <p:spPr>
          <a:xfrm>
            <a:off x="1159876" y="4366914"/>
            <a:ext cx="1188000" cy="614484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Lekerekített téglalap 42"/>
          <p:cNvSpPr/>
          <p:nvPr/>
        </p:nvSpPr>
        <p:spPr>
          <a:xfrm>
            <a:off x="2469104" y="3091877"/>
            <a:ext cx="1188000" cy="1876821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Lekerekített téglalap 3"/>
          <p:cNvSpPr/>
          <p:nvPr/>
        </p:nvSpPr>
        <p:spPr>
          <a:xfrm>
            <a:off x="120883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ARMv4</a:t>
            </a:r>
          </a:p>
        </p:txBody>
      </p:sp>
      <p:sp>
        <p:nvSpPr>
          <p:cNvPr id="6" name="Lekerekített téglalap 4"/>
          <p:cNvSpPr/>
          <p:nvPr/>
        </p:nvSpPr>
        <p:spPr>
          <a:xfrm>
            <a:off x="254636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ARMv5</a:t>
            </a:r>
          </a:p>
        </p:txBody>
      </p:sp>
      <p:sp>
        <p:nvSpPr>
          <p:cNvPr id="7" name="Lekerekített téglalap 5"/>
          <p:cNvSpPr/>
          <p:nvPr/>
        </p:nvSpPr>
        <p:spPr>
          <a:xfrm>
            <a:off x="387348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ARMv6</a:t>
            </a:r>
          </a:p>
        </p:txBody>
      </p:sp>
      <p:sp>
        <p:nvSpPr>
          <p:cNvPr id="8" name="Lekerekített téglalap 6"/>
          <p:cNvSpPr/>
          <p:nvPr/>
        </p:nvSpPr>
        <p:spPr>
          <a:xfrm>
            <a:off x="6503756" y="5125414"/>
            <a:ext cx="216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ARMv8-A</a:t>
            </a:r>
          </a:p>
        </p:txBody>
      </p:sp>
      <p:sp>
        <p:nvSpPr>
          <p:cNvPr id="9" name="Lekerekített téglalap 7"/>
          <p:cNvSpPr/>
          <p:nvPr/>
        </p:nvSpPr>
        <p:spPr>
          <a:xfrm>
            <a:off x="520749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ARMv7-A/R</a:t>
            </a:r>
          </a:p>
        </p:txBody>
      </p:sp>
      <p:sp>
        <p:nvSpPr>
          <p:cNvPr id="10" name="Lekerekített téglalap 8"/>
          <p:cNvSpPr/>
          <p:nvPr/>
        </p:nvSpPr>
        <p:spPr>
          <a:xfrm>
            <a:off x="2528028" y="3748950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ekerekített téglalap 9"/>
          <p:cNvSpPr/>
          <p:nvPr/>
        </p:nvSpPr>
        <p:spPr>
          <a:xfrm>
            <a:off x="2521494" y="3293490"/>
            <a:ext cx="1086534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</a:t>
            </a:r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2" name="Lekerekített téglalap 10"/>
          <p:cNvSpPr/>
          <p:nvPr/>
        </p:nvSpPr>
        <p:spPr>
          <a:xfrm>
            <a:off x="1208832" y="4525630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(ARMv4T)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Lekerekített téglalap 11"/>
          <p:cNvSpPr/>
          <p:nvPr/>
        </p:nvSpPr>
        <p:spPr>
          <a:xfrm>
            <a:off x="3801120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ekerekített téglalap 12"/>
          <p:cNvSpPr/>
          <p:nvPr/>
        </p:nvSpPr>
        <p:spPr>
          <a:xfrm>
            <a:off x="3861995" y="2884854"/>
            <a:ext cx="1080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</a:p>
        </p:txBody>
      </p:sp>
      <p:sp>
        <p:nvSpPr>
          <p:cNvPr id="15" name="Lekerekített téglalap 13"/>
          <p:cNvSpPr/>
          <p:nvPr/>
        </p:nvSpPr>
        <p:spPr>
          <a:xfrm>
            <a:off x="3861995" y="2449898"/>
            <a:ext cx="1080000" cy="360000"/>
          </a:xfrm>
          <a:prstGeom prst="roundRect">
            <a:avLst/>
          </a:prstGeom>
          <a:solidFill>
            <a:srgbClr val="FF858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TrustZone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Lekerekített téglalap 14"/>
          <p:cNvSpPr/>
          <p:nvPr/>
        </p:nvSpPr>
        <p:spPr>
          <a:xfrm>
            <a:off x="5103607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Lekerekített téglalap 15"/>
          <p:cNvSpPr/>
          <p:nvPr/>
        </p:nvSpPr>
        <p:spPr>
          <a:xfrm>
            <a:off x="3851920" y="4526298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Thumb-2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(ARMv6T2)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503636" y="1279626"/>
            <a:ext cx="2160120" cy="36890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152942" y="2884854"/>
            <a:ext cx="1084235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Adv.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SIMD</a:t>
            </a:r>
          </a:p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(NEON</a:t>
            </a:r>
            <a:r>
              <a:rPr lang="hu-HU" sz="1050" baseline="300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Lekerekített téglalap 20"/>
          <p:cNvSpPr/>
          <p:nvPr/>
        </p:nvSpPr>
        <p:spPr>
          <a:xfrm>
            <a:off x="5152942" y="3304376"/>
            <a:ext cx="1080000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VFPv3/v4</a:t>
            </a:r>
          </a:p>
        </p:txBody>
      </p:sp>
      <p:sp>
        <p:nvSpPr>
          <p:cNvPr id="21" name="Lekerekített téglalap 23"/>
          <p:cNvSpPr/>
          <p:nvPr/>
        </p:nvSpPr>
        <p:spPr>
          <a:xfrm>
            <a:off x="6534252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AArch32</a:t>
            </a:r>
          </a:p>
        </p:txBody>
      </p:sp>
      <p:sp>
        <p:nvSpPr>
          <p:cNvPr id="22" name="Lekerekített téglalap 24"/>
          <p:cNvSpPr/>
          <p:nvPr/>
        </p:nvSpPr>
        <p:spPr>
          <a:xfrm>
            <a:off x="7611163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AArch64</a:t>
            </a:r>
          </a:p>
        </p:txBody>
      </p:sp>
      <p:sp>
        <p:nvSpPr>
          <p:cNvPr id="25" name="Jobbra nyíl 27"/>
          <p:cNvSpPr/>
          <p:nvPr/>
        </p:nvSpPr>
        <p:spPr>
          <a:xfrm>
            <a:off x="3610495" y="3782538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7" name="Jobbra nyíl 29"/>
          <p:cNvSpPr/>
          <p:nvPr/>
        </p:nvSpPr>
        <p:spPr>
          <a:xfrm>
            <a:off x="4965948" y="2491170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8" name="Jobbra nyíl 30"/>
          <p:cNvSpPr/>
          <p:nvPr/>
        </p:nvSpPr>
        <p:spPr>
          <a:xfrm>
            <a:off x="6243948" y="294622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9" name="Jobbra nyíl 31"/>
          <p:cNvSpPr/>
          <p:nvPr/>
        </p:nvSpPr>
        <p:spPr>
          <a:xfrm>
            <a:off x="6287492" y="419418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0" name="Jobb oldali kapcsos zárójel 32"/>
          <p:cNvSpPr/>
          <p:nvPr/>
        </p:nvSpPr>
        <p:spPr>
          <a:xfrm>
            <a:off x="7223596" y="2035067"/>
            <a:ext cx="216024" cy="2738243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31" name="Egyenes összekötő 35"/>
          <p:cNvCxnSpPr>
            <a:endCxn id="18" idx="2"/>
          </p:cNvCxnSpPr>
          <p:nvPr/>
        </p:nvCxnSpPr>
        <p:spPr>
          <a:xfrm flipH="1">
            <a:off x="7583696" y="818710"/>
            <a:ext cx="60" cy="414998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3"/>
          <p:cNvSpPr/>
          <p:nvPr/>
        </p:nvSpPr>
        <p:spPr>
          <a:xfrm>
            <a:off x="7537652" y="3036925"/>
            <a:ext cx="1035407" cy="720080"/>
          </a:xfrm>
          <a:prstGeom prst="rect">
            <a:avLst/>
          </a:prstGeom>
          <a:solidFill>
            <a:srgbClr val="F79747"/>
          </a:solidFill>
          <a:ln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feature</a:t>
            </a: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</a:t>
            </a:r>
          </a:p>
          <a:p>
            <a:pPr algn="ctr"/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compatibility</a:t>
            </a:r>
            <a:endParaRPr lang="hu-HU" sz="10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Lekerekített téglalap 36"/>
          <p:cNvSpPr/>
          <p:nvPr/>
        </p:nvSpPr>
        <p:spPr>
          <a:xfrm>
            <a:off x="6529889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Lekerekített téglalap 37"/>
          <p:cNvSpPr/>
          <p:nvPr/>
        </p:nvSpPr>
        <p:spPr>
          <a:xfrm>
            <a:off x="7606800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Jobbra nyíl 30"/>
          <p:cNvSpPr/>
          <p:nvPr/>
        </p:nvSpPr>
        <p:spPr>
          <a:xfrm>
            <a:off x="6258604" y="335126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Lekerekített téglalap 8"/>
          <p:cNvSpPr/>
          <p:nvPr/>
        </p:nvSpPr>
        <p:spPr>
          <a:xfrm>
            <a:off x="5144485" y="3738064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(ex. by SW)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Lekerekített téglalap 15"/>
          <p:cNvSpPr/>
          <p:nvPr/>
        </p:nvSpPr>
        <p:spPr>
          <a:xfrm>
            <a:off x="5142904" y="4174576"/>
            <a:ext cx="1126586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-RCT)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Jobbra nyíl 28"/>
          <p:cNvSpPr/>
          <p:nvPr/>
        </p:nvSpPr>
        <p:spPr>
          <a:xfrm>
            <a:off x="4983950" y="2971339"/>
            <a:ext cx="14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9" name="Jobbra nyíl 30"/>
          <p:cNvSpPr/>
          <p:nvPr/>
        </p:nvSpPr>
        <p:spPr>
          <a:xfrm>
            <a:off x="6247718" y="380295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4" name="Jobbra nyíl 26"/>
          <p:cNvSpPr/>
          <p:nvPr/>
        </p:nvSpPr>
        <p:spPr>
          <a:xfrm>
            <a:off x="2324555" y="4598286"/>
            <a:ext cx="1480411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8276" y="609729"/>
            <a:ext cx="798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>
                <a:solidFill>
                  <a:srgbClr val="333399"/>
                </a:solidFill>
              </a:rPr>
              <a:t>ISA</a:t>
            </a:r>
            <a:r>
              <a:rPr lang="en-US">
                <a:solidFill>
                  <a:srgbClr val="333399"/>
                </a:solidFill>
              </a:rPr>
              <a:t> extensions introduced to </a:t>
            </a:r>
            <a:r>
              <a:rPr lang="hu-HU">
                <a:solidFill>
                  <a:srgbClr val="333399"/>
                </a:solidFill>
              </a:rPr>
              <a:t>enhance the compute capabilities</a:t>
            </a:r>
            <a:r>
              <a:rPr lang="en-US">
                <a:solidFill>
                  <a:srgbClr val="333399"/>
                </a:solidFill>
              </a:rPr>
              <a:t> </a:t>
            </a:r>
            <a:r>
              <a:rPr lang="en-US" smtClean="0">
                <a:solidFill>
                  <a:srgbClr val="333399"/>
                </a:solidFill>
              </a:rPr>
              <a:t>-</a:t>
            </a:r>
            <a:r>
              <a:rPr lang="hu-HU" smtClean="0">
                <a:solidFill>
                  <a:srgbClr val="333399"/>
                </a:solidFill>
              </a:rPr>
              <a:t>2</a:t>
            </a:r>
            <a:endParaRPr lang="en-US">
              <a:solidFill>
                <a:srgbClr val="333399"/>
              </a:solidFill>
            </a:endParaRPr>
          </a:p>
          <a:p>
            <a:r>
              <a:rPr lang="en-US" smtClean="0">
                <a:solidFill>
                  <a:srgbClr val="333399"/>
                </a:solidFill>
              </a:rPr>
              <a:t> </a:t>
            </a:r>
            <a:r>
              <a:rPr lang="hu-HU" smtClean="0">
                <a:solidFill>
                  <a:srgbClr val="333399"/>
                </a:solidFill>
              </a:rPr>
              <a:t> </a:t>
            </a:r>
            <a:r>
              <a:rPr lang="hu-HU" smtClean="0"/>
              <a:t>(Based </a:t>
            </a:r>
            <a:r>
              <a:rPr lang="hu-HU" err="1" smtClean="0"/>
              <a:t>on</a:t>
            </a:r>
            <a:r>
              <a:rPr lang="hu-HU" smtClean="0"/>
              <a:t> [64])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3544" y="5582798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ARM</a:t>
            </a:r>
            <a:r>
              <a:rPr lang="hu-HU" sz="1200" dirty="0" smtClean="0">
                <a:solidFill>
                  <a:srgbClr val="000000"/>
                </a:solidFill>
              </a:rPr>
              <a:t>710T</a:t>
            </a:r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(~</a:t>
            </a:r>
            <a:r>
              <a:rPr lang="hu-HU" sz="1200" dirty="0" smtClean="0">
                <a:solidFill>
                  <a:srgbClr val="000000"/>
                </a:solidFill>
              </a:rPr>
              <a:t>1995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1602" y="5595498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ARM926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41062" y="559549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ARM1176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4760" y="5601293"/>
            <a:ext cx="122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Cortex-A5-15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47275" y="5595498"/>
            <a:ext cx="105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Cortex-A50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(2014)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430" y="5569841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54" name="Jobbra nyíl 29"/>
          <p:cNvSpPr/>
          <p:nvPr/>
        </p:nvSpPr>
        <p:spPr>
          <a:xfrm>
            <a:off x="4951645" y="4605021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6" name="Jobbra nyíl 27"/>
          <p:cNvSpPr/>
          <p:nvPr/>
        </p:nvSpPr>
        <p:spPr>
          <a:xfrm>
            <a:off x="3635776" y="3382437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2.2</a:t>
            </a:r>
            <a:r>
              <a:rPr lang="hu-HU"/>
              <a:t>.1 Overview </a:t>
            </a:r>
            <a:r>
              <a:rPr lang="hu-HU" smtClean="0"/>
              <a:t>(2)</a:t>
            </a:r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2381422" y="2847476"/>
            <a:ext cx="6282334" cy="85447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515" y="6302351"/>
            <a:ext cx="753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aseline="30000" smtClean="0"/>
              <a:t>1</a:t>
            </a:r>
            <a:r>
              <a:rPr lang="en-US" sz="1200" smtClean="0"/>
              <a:t>The </a:t>
            </a:r>
            <a:r>
              <a:rPr lang="en-US" sz="1200"/>
              <a:t>Advanced SIMD architecture </a:t>
            </a:r>
            <a:r>
              <a:rPr lang="en-US" sz="1200" smtClean="0"/>
              <a:t>extension</a:t>
            </a:r>
            <a:r>
              <a:rPr lang="hu-HU" sz="1200" smtClean="0"/>
              <a:t> is </a:t>
            </a:r>
            <a:r>
              <a:rPr lang="en-US" sz="1200" smtClean="0"/>
              <a:t>commonly </a:t>
            </a:r>
            <a:r>
              <a:rPr lang="en-US" sz="1200"/>
              <a:t>referred to as </a:t>
            </a:r>
            <a:r>
              <a:rPr lang="hu-HU" sz="1200" smtClean="0"/>
              <a:t>the </a:t>
            </a:r>
            <a:r>
              <a:rPr lang="en-US" sz="1200" smtClean="0"/>
              <a:t>NEON technology</a:t>
            </a:r>
            <a:r>
              <a:rPr lang="hu-HU" sz="1200" smtClean="0"/>
              <a:t>.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val="576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2125390"/>
            <a:ext cx="92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900">
              <a:solidFill>
                <a:srgbClr val="3333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971550" y="981074"/>
            <a:ext cx="7661275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ARM’s processor lines</a:t>
            </a:r>
            <a:endParaRPr lang="en-US" altLang="en-US" sz="190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1111250" y="1968496"/>
            <a:ext cx="7521575" cy="432182"/>
            <a:chOff x="699" y="1638"/>
            <a:chExt cx="4448" cy="309"/>
          </a:xfrm>
        </p:grpSpPr>
        <p:sp>
          <p:nvSpPr>
            <p:cNvPr id="12085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30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1</a:t>
              </a:r>
              <a:r>
                <a:rPr lang="en-US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.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Evolution of ARM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0856" name="Text Box 6"/>
            <p:cNvSpPr txBox="1">
              <a:spLocks noChangeArrowheads="1"/>
            </p:cNvSpPr>
            <p:nvPr/>
          </p:nvSpPr>
          <p:spPr bwMode="auto">
            <a:xfrm>
              <a:off x="699" y="168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0837" name="Group 7"/>
          <p:cNvGrpSpPr>
            <a:grpSpLocks/>
          </p:cNvGrpSpPr>
          <p:nvPr/>
        </p:nvGrpSpPr>
        <p:grpSpPr bwMode="auto">
          <a:xfrm>
            <a:off x="1108075" y="2439445"/>
            <a:ext cx="7524750" cy="450850"/>
            <a:chOff x="699" y="1626"/>
            <a:chExt cx="4448" cy="284"/>
          </a:xfrm>
        </p:grpSpPr>
        <p:sp>
          <p:nvSpPr>
            <p:cNvPr id="120853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2.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Evolution </a:t>
              </a:r>
              <a:r>
                <a:rPr lang="en-US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of 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the ARM ISA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0854" name="Text Box 9"/>
            <p:cNvSpPr txBox="1">
              <a:spLocks noChangeArrowheads="1"/>
            </p:cNvSpPr>
            <p:nvPr/>
          </p:nvSpPr>
          <p:spPr bwMode="auto">
            <a:xfrm>
              <a:off x="699" y="1626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0840" name="Group 16"/>
          <p:cNvGrpSpPr>
            <a:grpSpLocks/>
          </p:cNvGrpSpPr>
          <p:nvPr/>
        </p:nvGrpSpPr>
        <p:grpSpPr bwMode="auto">
          <a:xfrm>
            <a:off x="1103313" y="3895970"/>
            <a:ext cx="7529512" cy="431801"/>
            <a:chOff x="699" y="1630"/>
            <a:chExt cx="4448" cy="272"/>
          </a:xfrm>
        </p:grpSpPr>
        <p:sp>
          <p:nvSpPr>
            <p:cNvPr id="120847" name="AutoShape 17"/>
            <p:cNvSpPr>
              <a:spLocks noChangeArrowheads="1"/>
            </p:cNvSpPr>
            <p:nvPr/>
          </p:nvSpPr>
          <p:spPr bwMode="auto">
            <a:xfrm>
              <a:off x="951" y="1630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5. Overview of ARM’s Cortex-A series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0848" name="Text Box 18"/>
            <p:cNvSpPr txBox="1">
              <a:spLocks noChangeArrowheads="1"/>
            </p:cNvSpPr>
            <p:nvPr/>
          </p:nvSpPr>
          <p:spPr bwMode="auto">
            <a:xfrm>
              <a:off x="699" y="1632"/>
              <a:ext cx="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0841" name="Group 10"/>
          <p:cNvGrpSpPr>
            <a:grpSpLocks/>
          </p:cNvGrpSpPr>
          <p:nvPr/>
        </p:nvGrpSpPr>
        <p:grpSpPr bwMode="auto">
          <a:xfrm>
            <a:off x="1111250" y="2941879"/>
            <a:ext cx="7521575" cy="436563"/>
            <a:chOff x="699" y="1635"/>
            <a:chExt cx="4448" cy="275"/>
          </a:xfrm>
        </p:grpSpPr>
        <p:sp>
          <p:nvSpPr>
            <p:cNvPr id="120845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3.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A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pproaches to circuit design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0846" name="Text Box 12"/>
            <p:cNvSpPr txBox="1">
              <a:spLocks noChangeArrowheads="1"/>
            </p:cNvSpPr>
            <p:nvPr/>
          </p:nvSpPr>
          <p:spPr bwMode="auto">
            <a:xfrm>
              <a:off x="699" y="1635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0842" name="Group 13"/>
          <p:cNvGrpSpPr>
            <a:grpSpLocks/>
          </p:cNvGrpSpPr>
          <p:nvPr/>
        </p:nvGrpSpPr>
        <p:grpSpPr bwMode="auto">
          <a:xfrm>
            <a:off x="1108075" y="3424477"/>
            <a:ext cx="7524750" cy="431800"/>
            <a:chOff x="699" y="1638"/>
            <a:chExt cx="4448" cy="272"/>
          </a:xfrm>
        </p:grpSpPr>
        <p:sp>
          <p:nvSpPr>
            <p:cNvPr id="120843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4.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Overview of ARM’s processor families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0844" name="Text Box 15"/>
            <p:cNvSpPr txBox="1">
              <a:spLocks noChangeArrowheads="1"/>
            </p:cNvSpPr>
            <p:nvPr/>
          </p:nvSpPr>
          <p:spPr bwMode="auto">
            <a:xfrm>
              <a:off x="699" y="1646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16"/>
          <p:cNvGrpSpPr>
            <a:grpSpLocks/>
          </p:cNvGrpSpPr>
          <p:nvPr/>
        </p:nvGrpSpPr>
        <p:grpSpPr bwMode="auto">
          <a:xfrm>
            <a:off x="1082563" y="4853492"/>
            <a:ext cx="7529512" cy="454736"/>
            <a:chOff x="699" y="1602"/>
            <a:chExt cx="4448" cy="280"/>
          </a:xfrm>
        </p:grpSpPr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>
              <a:off x="951" y="1602"/>
              <a:ext cx="4196" cy="26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7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. ARM’s 64-bit Cortex-A series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699" y="1632"/>
              <a:ext cx="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8" name="Group 16"/>
          <p:cNvGrpSpPr>
            <a:grpSpLocks/>
          </p:cNvGrpSpPr>
          <p:nvPr/>
        </p:nvGrpSpPr>
        <p:grpSpPr bwMode="auto">
          <a:xfrm>
            <a:off x="1067538" y="5316353"/>
            <a:ext cx="7549825" cy="423879"/>
            <a:chOff x="699" y="1621"/>
            <a:chExt cx="4460" cy="261"/>
          </a:xfrm>
        </p:grpSpPr>
        <p:sp>
          <p:nvSpPr>
            <p:cNvPr id="29" name="AutoShape 17"/>
            <p:cNvSpPr>
              <a:spLocks noChangeArrowheads="1"/>
            </p:cNvSpPr>
            <p:nvPr/>
          </p:nvSpPr>
          <p:spPr bwMode="auto">
            <a:xfrm>
              <a:off x="963" y="1621"/>
              <a:ext cx="4196" cy="26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8. </a:t>
              </a:r>
              <a:r>
                <a:rPr lang="en-US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References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699" y="1632"/>
              <a:ext cx="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" name="Group 16"/>
          <p:cNvGrpSpPr>
            <a:grpSpLocks/>
          </p:cNvGrpSpPr>
          <p:nvPr/>
        </p:nvGrpSpPr>
        <p:grpSpPr bwMode="auto">
          <a:xfrm>
            <a:off x="1106615" y="4378907"/>
            <a:ext cx="7529512" cy="431801"/>
            <a:chOff x="699" y="1630"/>
            <a:chExt cx="4448" cy="272"/>
          </a:xfrm>
        </p:grpSpPr>
        <p:sp>
          <p:nvSpPr>
            <p:cNvPr id="32" name="AutoShape 17"/>
            <p:cNvSpPr>
              <a:spLocks noChangeArrowheads="1"/>
            </p:cNvSpPr>
            <p:nvPr/>
          </p:nvSpPr>
          <p:spPr bwMode="auto">
            <a:xfrm>
              <a:off x="951" y="1630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6. Overview of ARM’s Mali graphics series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699" y="1632"/>
              <a:ext cx="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3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74" y="2124145"/>
            <a:ext cx="852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In line with this, the compute oriented </a:t>
            </a:r>
            <a:r>
              <a:rPr lang="en-US" sz="1600" smtClean="0">
                <a:solidFill>
                  <a:srgbClr val="000000"/>
                </a:solidFill>
              </a:rPr>
              <a:t>ISA extensions may be</a:t>
            </a:r>
            <a:r>
              <a:rPr lang="hu-HU" sz="1600" smtClean="0">
                <a:solidFill>
                  <a:srgbClr val="000000"/>
                </a:solidFill>
              </a:rPr>
              <a:t> discussed</a:t>
            </a:r>
            <a:endParaRPr lang="en-US" sz="1600" smtClean="0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in </a:t>
            </a:r>
            <a:r>
              <a:rPr lang="hu-HU" sz="1600" smtClean="0">
                <a:solidFill>
                  <a:srgbClr val="0070C0"/>
                </a:solidFill>
              </a:rPr>
              <a:t>two groups </a:t>
            </a:r>
            <a:r>
              <a:rPr lang="hu-HU" sz="1600" smtClean="0">
                <a:solidFill>
                  <a:srgbClr val="000000"/>
                </a:solidFill>
              </a:rPr>
              <a:t>according to </a:t>
            </a:r>
            <a:r>
              <a:rPr lang="hu-HU" sz="1600" smtClean="0">
                <a:solidFill>
                  <a:srgbClr val="0070C0"/>
                </a:solidFill>
              </a:rPr>
              <a:t>which instruction set is referred to </a:t>
            </a:r>
            <a:r>
              <a:rPr lang="hu-HU" sz="1600" smtClean="0">
                <a:solidFill>
                  <a:srgbClr val="000000"/>
                </a:solidFill>
              </a:rPr>
              <a:t>by a specific</a:t>
            </a:r>
          </a:p>
          <a:p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 extension, as shown below.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625" y="619255"/>
            <a:ext cx="904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mtClean="0">
                <a:solidFill>
                  <a:srgbClr val="333399"/>
                </a:solidFill>
              </a:rPr>
              <a:t>ISA</a:t>
            </a:r>
            <a:r>
              <a:rPr lang="en-US" smtClean="0">
                <a:solidFill>
                  <a:srgbClr val="333399"/>
                </a:solidFill>
              </a:rPr>
              <a:t> extensions </a:t>
            </a:r>
            <a:r>
              <a:rPr lang="hu-HU" smtClean="0">
                <a:solidFill>
                  <a:srgbClr val="333399"/>
                </a:solidFill>
              </a:rPr>
              <a:t>introduced </a:t>
            </a:r>
            <a:r>
              <a:rPr lang="en-US" smtClean="0">
                <a:solidFill>
                  <a:srgbClr val="333399"/>
                </a:solidFill>
              </a:rPr>
              <a:t>to </a:t>
            </a:r>
            <a:r>
              <a:rPr lang="hu-HU" smtClean="0">
                <a:solidFill>
                  <a:srgbClr val="333399"/>
                </a:solidFill>
              </a:rPr>
              <a:t>enhance the compute capabilities</a:t>
            </a:r>
            <a:r>
              <a:rPr lang="en-US" smtClean="0">
                <a:solidFill>
                  <a:srgbClr val="333399"/>
                </a:solidFill>
              </a:rPr>
              <a:t> -3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86354" y="3177081"/>
            <a:ext cx="38704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 to enhance compute capabilities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31540" y="4174353"/>
            <a:ext cx="2328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GPR-based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1540503" y="410924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>
            <a:off x="3710089" y="368191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>
            <a:off x="1585159" y="3926746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5881263" y="410057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H="1">
            <a:off x="5916277" y="3916466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940443" y="4219358"/>
            <a:ext cx="39619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FP and  Advanced SIMD registers 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2.2</a:t>
            </a:r>
            <a:r>
              <a:rPr lang="hu-HU"/>
              <a:t>.1 Overview </a:t>
            </a:r>
            <a:r>
              <a:rPr lang="hu-HU" smtClean="0"/>
              <a:t>(3)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28082" y="4810345"/>
            <a:ext cx="15071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smtClean="0">
                <a:solidFill>
                  <a:srgbClr val="000000"/>
                </a:solidFill>
              </a:rPr>
              <a:t>SIMD extension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0139" y="4819799"/>
            <a:ext cx="4423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smtClean="0">
                <a:solidFill>
                  <a:srgbClr val="000000"/>
                </a:solidFill>
              </a:rPr>
              <a:t>VFP (Vector Floating Point) extensions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smtClean="0">
                <a:solidFill>
                  <a:srgbClr val="000000"/>
                </a:solidFill>
              </a:rPr>
              <a:t>The </a:t>
            </a:r>
            <a:r>
              <a:rPr lang="hu-HU" sz="1300" i="1" smtClean="0">
                <a:solidFill>
                  <a:srgbClr val="000000"/>
                </a:solidFill>
              </a:rPr>
              <a:t>Advanced SIMD (</a:t>
            </a:r>
            <a:r>
              <a:rPr lang="en-US" sz="1300" i="1" smtClean="0">
                <a:solidFill>
                  <a:srgbClr val="000000"/>
                </a:solidFill>
              </a:rPr>
              <a:t>NEON</a:t>
            </a:r>
            <a:r>
              <a:rPr lang="hu-HU" sz="1300" i="1" smtClean="0">
                <a:solidFill>
                  <a:srgbClr val="000000"/>
                </a:solidFill>
              </a:rPr>
              <a:t>)</a:t>
            </a:r>
            <a:r>
              <a:rPr lang="en-US" sz="1300" i="1" smtClean="0">
                <a:solidFill>
                  <a:srgbClr val="000000"/>
                </a:solidFill>
              </a:rPr>
              <a:t> SIMD) extension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smtClean="0">
                <a:solidFill>
                  <a:srgbClr val="000000"/>
                </a:solidFill>
              </a:rPr>
              <a:t>Extensions of the ARMv8 ISA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V="1">
            <a:off x="1564730" y="3931156"/>
            <a:ext cx="43577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515" y="953725"/>
            <a:ext cx="889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/>
              <a:t>As far as the extension for enhancing the compute capabilities are concerned we </a:t>
            </a:r>
          </a:p>
          <a:p>
            <a:r>
              <a:rPr lang="hu-HU" sz="1600" smtClean="0"/>
              <a:t>     have to take into account </a:t>
            </a:r>
            <a:r>
              <a:rPr lang="hu-HU" sz="1600" smtClean="0">
                <a:solidFill>
                  <a:srgbClr val="FF0000"/>
                </a:solidFill>
              </a:rPr>
              <a:t>two distinct register sets</a:t>
            </a:r>
            <a:r>
              <a:rPr lang="hu-HU" sz="1600" smtClean="0"/>
              <a:t>; </a:t>
            </a:r>
            <a:endParaRPr lang="hu-HU" sz="1600"/>
          </a:p>
        </p:txBody>
      </p:sp>
      <p:sp>
        <p:nvSpPr>
          <p:cNvPr id="5" name="TextBox 4"/>
          <p:cNvSpPr txBox="1"/>
          <p:nvPr/>
        </p:nvSpPr>
        <p:spPr>
          <a:xfrm>
            <a:off x="728267" y="1507853"/>
            <a:ext cx="6138988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/>
              <a:t>the </a:t>
            </a:r>
            <a:r>
              <a:rPr lang="hu-HU" sz="1600" smtClean="0">
                <a:solidFill>
                  <a:srgbClr val="0070C0"/>
                </a:solidFill>
              </a:rPr>
              <a:t>basic GPR register set  </a:t>
            </a:r>
            <a:r>
              <a:rPr lang="hu-HU" sz="1600" smtClean="0"/>
              <a:t>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/>
              <a:t>the </a:t>
            </a:r>
            <a:r>
              <a:rPr lang="hu-HU" sz="1600" smtClean="0">
                <a:solidFill>
                  <a:srgbClr val="0070C0"/>
                </a:solidFill>
              </a:rPr>
              <a:t>FP and advanced SIMD register set </a:t>
            </a:r>
            <a:r>
              <a:rPr lang="hu-HU" sz="1600" smtClean="0"/>
              <a:t>(since ARMv5).</a:t>
            </a:r>
            <a:endParaRPr lang="hu-HU" sz="1600"/>
          </a:p>
        </p:txBody>
      </p:sp>
    </p:spTree>
    <p:extLst>
      <p:ext uri="{BB962C8B-B14F-4D97-AF65-F5344CB8AC3E}">
        <p14:creationId xmlns:p14="http://schemas.microsoft.com/office/powerpoint/2010/main" val="25816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3" grpId="0"/>
      <p:bldP spid="40" grpId="0" animBg="1"/>
      <p:bldP spid="43" grpId="0" animBg="1"/>
      <p:bldP spid="44" grpId="0" animBg="1"/>
      <p:bldP spid="45" grpId="0" animBg="1"/>
      <p:bldP spid="46" grpId="0" animBg="1"/>
      <p:bldP spid="47" grpId="0"/>
      <p:bldP spid="25" grpId="0"/>
      <p:bldP spid="26" grpId="0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5849"/>
              </p:ext>
            </p:extLst>
          </p:nvPr>
        </p:nvGraphicFramePr>
        <p:xfrm>
          <a:off x="31949" y="1088740"/>
          <a:ext cx="9085556" cy="5638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4634"/>
                <a:gridCol w="634072"/>
                <a:gridCol w="671073"/>
                <a:gridCol w="630070"/>
                <a:gridCol w="315035"/>
                <a:gridCol w="1035115"/>
                <a:gridCol w="990110"/>
                <a:gridCol w="1350152"/>
                <a:gridCol w="1204058"/>
                <a:gridCol w="1451237"/>
              </a:tblGrid>
              <a:tr h="279094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ARM ISA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Basic arch.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Name of the extensions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GPR-based</a:t>
                      </a:r>
                    </a:p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extension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FP/SIMD register based extension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GPRs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Data type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FP</a:t>
                      </a:r>
                      <a:r>
                        <a:rPr lang="hu-HU" sz="1200" smtClean="0">
                          <a:solidFill>
                            <a:schemeClr val="bg1"/>
                          </a:solidFill>
                        </a:rPr>
                        <a:t>/adv. </a:t>
                      </a:r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SIMD</a:t>
                      </a:r>
                    </a:p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reg. </a:t>
                      </a:r>
                      <a:r>
                        <a:rPr lang="hu-HU" sz="120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hu-HU" sz="1200" smtClean="0">
                          <a:solidFill>
                            <a:schemeClr val="bg1"/>
                          </a:solidFill>
                        </a:rPr>
                        <a:t>et</a:t>
                      </a:r>
                      <a:endParaRPr lang="en-US" sz="120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Scalar</a:t>
                      </a:r>
                    </a:p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 data types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Vector</a:t>
                      </a:r>
                    </a:p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 data types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68147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Year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961"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ARMv1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1986</a:t>
                      </a:r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 smtClean="0"/>
                        <a:t>n.a</a:t>
                      </a:r>
                      <a:r>
                        <a:rPr lang="en-US" sz="1200" smtClean="0"/>
                        <a:t>.</a:t>
                      </a:r>
                      <a:endParaRPr lang="en-US" sz="1200"/>
                    </a:p>
                  </a:txBody>
                  <a:tcPr anchor="ctr">
                    <a:solidFill>
                      <a:srgbClr val="C9F5FF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/>
                      <a:endParaRPr lang="en-US" sz="1200" smtClean="0"/>
                    </a:p>
                    <a:p>
                      <a:pPr algn="ctr"/>
                      <a:endParaRPr lang="en-US" sz="1200" smtClean="0"/>
                    </a:p>
                    <a:p>
                      <a:pPr algn="ctr"/>
                      <a:endParaRPr lang="en-US" sz="1200" smtClean="0"/>
                    </a:p>
                    <a:p>
                      <a:pPr algn="ctr"/>
                      <a:r>
                        <a:rPr lang="en-US" sz="1200" smtClean="0"/>
                        <a:t>FX32</a:t>
                      </a:r>
                      <a:endParaRPr lang="en-US" sz="1200"/>
                    </a:p>
                  </a:txBody>
                  <a:tcPr anchor="ctr">
                    <a:solidFill>
                      <a:srgbClr val="C9F5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7885"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ARMv2</a:t>
                      </a: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1989</a:t>
                      </a:r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 smtClean="0"/>
                        <a:t>n.a</a:t>
                      </a:r>
                      <a:r>
                        <a:rPr lang="en-US" sz="1200" smtClean="0"/>
                        <a:t>.</a:t>
                      </a:r>
                      <a:endParaRPr lang="en-US" sz="1200"/>
                    </a:p>
                  </a:txBody>
                  <a:tcPr anchor="ctr">
                    <a:solidFill>
                      <a:srgbClr val="C9F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7170"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ARMv3</a:t>
                      </a: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1991</a:t>
                      </a:r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1200" smtClean="0"/>
                        <a:t>13x32</a:t>
                      </a:r>
                      <a:endParaRPr lang="en-US" sz="1200"/>
                    </a:p>
                  </a:txBody>
                  <a:tcPr anchor="ctr">
                    <a:solidFill>
                      <a:srgbClr val="C9F5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ARMv4</a:t>
                      </a: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1996</a:t>
                      </a:r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483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ARMv5</a:t>
                      </a: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2000</a:t>
                      </a:r>
                    </a:p>
                    <a:p>
                      <a:pPr algn="ctr"/>
                      <a:r>
                        <a:rPr lang="en-US" sz="1200" smtClean="0"/>
                        <a:t>2001</a:t>
                      </a:r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VFP(v1)</a:t>
                      </a:r>
                      <a:r>
                        <a:rPr lang="hu-HU" sz="1200" baseline="30000" smtClean="0"/>
                        <a:t>1</a:t>
                      </a:r>
                      <a:endParaRPr lang="en-US" sz="1200" baseline="3000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 </a:t>
                      </a:r>
                      <a:r>
                        <a:rPr lang="en-US" sz="1200" smtClean="0">
                          <a:solidFill>
                            <a:schemeClr val="tx1"/>
                          </a:solidFill>
                        </a:rPr>
                        <a:t>32x32/16x64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FP32/64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Serially</a:t>
                      </a:r>
                    </a:p>
                    <a:p>
                      <a:pPr algn="ctr"/>
                      <a:r>
                        <a:rPr lang="en-US" sz="1200" smtClean="0"/>
                        <a:t>executed</a:t>
                      </a:r>
                      <a:endParaRPr lang="en-US" sz="12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5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VFP2</a:t>
                      </a:r>
                      <a:r>
                        <a:rPr lang="hu-HU" sz="1200" baseline="30000" smtClean="0"/>
                        <a:t>1</a:t>
                      </a:r>
                      <a:endParaRPr lang="en-US" sz="1200" baseline="3000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893"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ARMv6</a:t>
                      </a: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2004</a:t>
                      </a:r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SIMD</a:t>
                      </a:r>
                      <a:endParaRPr lang="en-US" sz="1200"/>
                    </a:p>
                  </a:txBody>
                  <a:tcPr anchor="ctr">
                    <a:solidFill>
                      <a:srgbClr val="FFF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32-bit w. FX8/16</a:t>
                      </a:r>
                      <a:endParaRPr lang="en-US" sz="1200"/>
                    </a:p>
                  </a:txBody>
                  <a:tcPr anchor="ctr"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FFAF"/>
                    </a:solidFill>
                  </a:tcPr>
                </a:tc>
              </a:tr>
              <a:tr h="219727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ARMv7</a:t>
                      </a: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200" smtClean="0"/>
                    </a:p>
                    <a:p>
                      <a:pPr algn="ctr"/>
                      <a:r>
                        <a:rPr lang="en-US" sz="1200" smtClean="0"/>
                        <a:t>2006</a:t>
                      </a:r>
                      <a:endParaRPr lang="en-US" sz="1200"/>
                    </a:p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VFPv3</a:t>
                      </a:r>
                      <a:r>
                        <a:rPr lang="hu-HU" sz="1200" baseline="30000" smtClean="0"/>
                        <a:t>2</a:t>
                      </a:r>
                      <a:endParaRPr lang="en-US" sz="1200" baseline="30000" smtClean="0"/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smtClean="0">
                          <a:solidFill>
                            <a:schemeClr val="tx1"/>
                          </a:solidFill>
                        </a:rPr>
                        <a:t>32x64/32x32</a:t>
                      </a:r>
                      <a:r>
                        <a:rPr lang="hu-HU" sz="120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hu-HU" sz="1200" smtClean="0">
                          <a:solidFill>
                            <a:schemeClr val="tx1"/>
                          </a:solidFill>
                        </a:rPr>
                        <a:t>        or </a:t>
                      </a:r>
                      <a:r>
                        <a:rPr lang="en-US" sz="1200" baseline="0" smtClean="0"/>
                        <a:t>16</a:t>
                      </a:r>
                      <a:r>
                        <a:rPr lang="en-US" sz="1200" smtClean="0"/>
                        <a:t>x64/32x32</a:t>
                      </a:r>
                      <a:endParaRPr lang="en-US" sz="1200"/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+FP 16</a:t>
                      </a:r>
                      <a:r>
                        <a:rPr kumimoji="0" lang="hu-HU" sz="12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</a:t>
                      </a:r>
                      <a:endParaRPr kumimoji="0" lang="en-US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Serially</a:t>
                      </a:r>
                    </a:p>
                    <a:p>
                      <a:pPr algn="ctr"/>
                      <a:r>
                        <a:rPr lang="en-US" sz="1200" smtClean="0"/>
                        <a:t>executed</a:t>
                      </a:r>
                      <a:endParaRPr lang="en-US" sz="1200"/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</a:tr>
              <a:tr h="278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VFPv4</a:t>
                      </a:r>
                      <a:r>
                        <a:rPr lang="hu-HU" sz="1200" baseline="30000" smtClean="0"/>
                        <a:t>2</a:t>
                      </a:r>
                      <a:endParaRPr lang="en-US" sz="1200" baseline="30000"/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+</a:t>
                      </a:r>
                      <a:r>
                        <a:rPr kumimoji="0" lang="hu-H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FMA</a:t>
                      </a:r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200" smtClean="0"/>
                        <a:t>Adv. SIMD</a:t>
                      </a:r>
                      <a:endParaRPr lang="hu-HU" sz="1200" smtClean="0"/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smtClean="0"/>
                        <a:t>(NEON)</a:t>
                      </a:r>
                      <a:r>
                        <a:rPr lang="hu-HU" sz="1200" baseline="30000" smtClean="0"/>
                        <a:t>3</a:t>
                      </a: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tx1"/>
                          </a:solidFill>
                        </a:rPr>
                        <a:t>32x64/16x128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FX8/16/32/</a:t>
                      </a:r>
                    </a:p>
                    <a:p>
                      <a:pPr algn="ctr"/>
                      <a:r>
                        <a:rPr lang="hu-HU" sz="1200" smtClean="0"/>
                        <a:t>64</a:t>
                      </a:r>
                      <a:r>
                        <a:rPr lang="en-US" sz="1200" smtClean="0"/>
                        <a:t> </a:t>
                      </a:r>
                      <a:r>
                        <a:rPr lang="en-US" sz="1200" baseline="0" smtClean="0"/>
                        <a:t> </a:t>
                      </a:r>
                      <a:endParaRPr lang="hu-HU" sz="1200" baseline="0" smtClean="0"/>
                    </a:p>
                    <a:p>
                      <a:pPr algn="ctr"/>
                      <a:r>
                        <a:rPr lang="en-US" sz="1200" smtClean="0"/>
                        <a:t>FP</a:t>
                      </a:r>
                      <a:r>
                        <a:rPr lang="hu-HU" sz="1200" smtClean="0"/>
                        <a:t>16</a:t>
                      </a:r>
                      <a:r>
                        <a:rPr lang="hu-HU" sz="1200" baseline="30000" smtClean="0"/>
                        <a:t>3</a:t>
                      </a:r>
                      <a:r>
                        <a:rPr lang="hu-HU" sz="1200" smtClean="0"/>
                        <a:t>/</a:t>
                      </a:r>
                      <a:r>
                        <a:rPr lang="en-US" sz="1200" smtClean="0"/>
                        <a:t>32/64</a:t>
                      </a:r>
                      <a:endParaRPr lang="en-US" sz="1200"/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64/128-bit wide</a:t>
                      </a:r>
                    </a:p>
                    <a:p>
                      <a:pPr algn="ctr"/>
                      <a:r>
                        <a:rPr lang="en-US" sz="1200" smtClean="0"/>
                        <a:t>FX 8/16/32/64,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FP16</a:t>
                      </a:r>
                      <a:r>
                        <a:rPr kumimoji="0" lang="hu-HU" sz="12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</a:t>
                      </a: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/32</a:t>
                      </a:r>
                      <a:r>
                        <a:rPr kumimoji="0" lang="hu-H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+FMA</a:t>
                      </a:r>
                      <a:r>
                        <a:rPr kumimoji="0" lang="hu-HU" sz="12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</a:t>
                      </a:r>
                      <a:endParaRPr lang="en-US" sz="1200" baseline="30000" smtClean="0"/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</a:tr>
              <a:tr h="288377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ARMv8</a:t>
                      </a: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2014</a:t>
                      </a:r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31x64</a:t>
                      </a:r>
                      <a:endParaRPr lang="en-US" sz="1200"/>
                    </a:p>
                  </a:txBody>
                  <a:tcPr anchor="ctr">
                    <a:solidFill>
                      <a:srgbClr val="C9F5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FX32/64</a:t>
                      </a:r>
                      <a:endParaRPr lang="en-US" sz="1200"/>
                    </a:p>
                  </a:txBody>
                  <a:tcPr anchor="ctr">
                    <a:solidFill>
                      <a:srgbClr val="C9F5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A32</a:t>
                      </a:r>
                      <a:endParaRPr lang="en-US" sz="1200"/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FP</a:t>
                      </a:r>
                      <a:endParaRPr lang="en-US" sz="1200"/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32x64/32x32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FP32/64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</a:tr>
              <a:tr h="362840">
                <a:tc v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Adv. SIMD</a:t>
                      </a:r>
                      <a:endParaRPr lang="en-US" sz="1200"/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32x64/16x128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As for ARMv7</a:t>
                      </a:r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</a:tr>
              <a:tr h="288377">
                <a:tc v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A64</a:t>
                      </a:r>
                      <a:endParaRPr lang="en-US" sz="1200"/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FP</a:t>
                      </a:r>
                      <a:endParaRPr lang="en-US" sz="1200"/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32x128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 32/64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</a:tr>
              <a:tr h="465156">
                <a:tc v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Adv. SIMD</a:t>
                      </a:r>
                      <a:endParaRPr lang="en-US" sz="1200"/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FX 8/…/64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 32/64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As for ARMv7</a:t>
                      </a:r>
                    </a:p>
                    <a:p>
                      <a:pPr algn="ctr"/>
                      <a:r>
                        <a:rPr lang="en-US" sz="1200" smtClean="0"/>
                        <a:t>+ FP 64</a:t>
                      </a:r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3180" y="628224"/>
            <a:ext cx="859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33399"/>
                </a:solidFill>
              </a:rPr>
              <a:t>Overview of ISA extensions introduced to enhance compute capabilities 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2.2</a:t>
            </a:r>
            <a:r>
              <a:rPr lang="hu-HU"/>
              <a:t>.1 Overview </a:t>
            </a:r>
            <a:r>
              <a:rPr lang="hu-HU" smtClean="0"/>
              <a:t>(4)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4840" y="6624813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w: wide</a:t>
            </a:r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2.2</a:t>
            </a:r>
            <a:r>
              <a:rPr lang="hu-HU"/>
              <a:t>.1 Overview </a:t>
            </a:r>
            <a:r>
              <a:rPr lang="hu-HU" smtClean="0"/>
              <a:t>(5)</a:t>
            </a:r>
            <a:endParaRPr lang="hu-HU"/>
          </a:p>
        </p:txBody>
      </p:sp>
      <p:sp>
        <p:nvSpPr>
          <p:cNvPr id="3" name="TextBox 2"/>
          <p:cNvSpPr txBox="1"/>
          <p:nvPr/>
        </p:nvSpPr>
        <p:spPr>
          <a:xfrm>
            <a:off x="277813" y="1001350"/>
            <a:ext cx="8247771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sz="1600" baseline="30000" smtClean="0"/>
              <a:t>1</a:t>
            </a:r>
            <a:r>
              <a:rPr lang="hu-HU" sz="1600" smtClean="0"/>
              <a:t>VFPv2 vs. VFP(v1)</a:t>
            </a:r>
          </a:p>
          <a:p>
            <a:r>
              <a:rPr lang="hu-HU" sz="1600" smtClean="0"/>
              <a:t>   VFpv2 adds some instructon set enhancements and modifications to VFPv1</a:t>
            </a:r>
            <a:endParaRPr lang="hu-HU" sz="1600"/>
          </a:p>
        </p:txBody>
      </p:sp>
      <p:sp>
        <p:nvSpPr>
          <p:cNvPr id="4" name="TextBox 3"/>
          <p:cNvSpPr txBox="1"/>
          <p:nvPr/>
        </p:nvSpPr>
        <p:spPr>
          <a:xfrm>
            <a:off x="187465" y="641310"/>
            <a:ext cx="1085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rgbClr val="FF0000"/>
                </a:solidFill>
              </a:rPr>
              <a:t>Remarks</a:t>
            </a:r>
            <a:endParaRPr lang="hu-HU" sz="16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912" y="1676425"/>
            <a:ext cx="8847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sz="1600" baseline="30000" smtClean="0"/>
              <a:t>2</a:t>
            </a:r>
            <a:r>
              <a:rPr lang="hu-HU" sz="1600" smtClean="0"/>
              <a:t>VFPv3/v4 register space</a:t>
            </a:r>
          </a:p>
          <a:p>
            <a:r>
              <a:rPr lang="hu-HU" sz="1600" smtClean="0"/>
              <a:t>  Some processors implement 32 64-wide registers, with the option of using these</a:t>
            </a:r>
          </a:p>
          <a:p>
            <a:pPr>
              <a:spcAft>
                <a:spcPts val="400"/>
              </a:spcAft>
            </a:pPr>
            <a:r>
              <a:rPr lang="hu-HU" sz="1600" smtClean="0"/>
              <a:t>    registers as 32 32-wide registers.</a:t>
            </a:r>
          </a:p>
          <a:p>
            <a:r>
              <a:rPr lang="hu-HU" sz="1600" smtClean="0"/>
              <a:t>  Other implementations provide only 16 64-bit wide registers with the option to use</a:t>
            </a:r>
          </a:p>
          <a:p>
            <a:r>
              <a:rPr lang="hu-HU" sz="1600"/>
              <a:t> </a:t>
            </a:r>
            <a:r>
              <a:rPr lang="hu-HU" sz="1600" smtClean="0"/>
              <a:t>   the register space as 32x32-wide registers.</a:t>
            </a:r>
            <a:endParaRPr lang="hu-HU" sz="1600"/>
          </a:p>
        </p:txBody>
      </p:sp>
      <p:sp>
        <p:nvSpPr>
          <p:cNvPr id="6" name="TextBox 5"/>
          <p:cNvSpPr txBox="1"/>
          <p:nvPr/>
        </p:nvSpPr>
        <p:spPr>
          <a:xfrm>
            <a:off x="277813" y="3123407"/>
            <a:ext cx="8578759" cy="1243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600" baseline="30000" smtClean="0"/>
              <a:t>3</a:t>
            </a:r>
            <a:r>
              <a:rPr lang="hu-HU" sz="1600" smtClean="0"/>
              <a:t>Along with the Advanced SIMD (NEON) extension FP16 and FMA are  supported </a:t>
            </a:r>
          </a:p>
          <a:p>
            <a:pPr>
              <a:spcAft>
                <a:spcPts val="300"/>
              </a:spcAft>
            </a:pPr>
            <a:r>
              <a:rPr lang="hu-HU" sz="1600"/>
              <a:t> </a:t>
            </a:r>
            <a:r>
              <a:rPr lang="hu-HU" sz="1600" smtClean="0"/>
              <a:t> only in the Advanced SIMDv2 alternative.</a:t>
            </a:r>
          </a:p>
          <a:p>
            <a:pPr>
              <a:spcAft>
                <a:spcPts val="600"/>
              </a:spcAft>
            </a:pPr>
            <a:r>
              <a:rPr lang="hu-HU" sz="1600" smtClean="0"/>
              <a:t> FP16 supports only data conversion between FP16 and FP32 </a:t>
            </a:r>
          </a:p>
          <a:p>
            <a:r>
              <a:rPr lang="hu-HU" sz="1600" baseline="30000" smtClean="0"/>
              <a:t>4</a:t>
            </a:r>
            <a:r>
              <a:rPr lang="hu-HU" sz="1600" smtClean="0"/>
              <a:t>FP16 </a:t>
            </a:r>
            <a:r>
              <a:rPr lang="hu-HU" sz="1600"/>
              <a:t>supports only data conversion between FP16 and FP32 </a:t>
            </a:r>
          </a:p>
        </p:txBody>
      </p:sp>
    </p:spTree>
    <p:extLst>
      <p:ext uri="{BB962C8B-B14F-4D97-AF65-F5344CB8AC3E}">
        <p14:creationId xmlns:p14="http://schemas.microsoft.com/office/powerpoint/2010/main" val="271457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91580" y="2168860"/>
            <a:ext cx="2418873" cy="107281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2.2.2 GPR-based ISA </a:t>
            </a:r>
            <a:r>
              <a:rPr lang="en-US" smtClean="0"/>
              <a:t>extensions</a:t>
            </a:r>
            <a:r>
              <a:rPr lang="hu-HU" smtClean="0"/>
              <a:t> (1)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3636" y="642277"/>
            <a:ext cx="394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2.2.2 </a:t>
            </a:r>
            <a:r>
              <a:rPr lang="en-US" smtClean="0">
                <a:solidFill>
                  <a:srgbClr val="2D2D8A"/>
                </a:solidFill>
              </a:rPr>
              <a:t>GPR-based ISA extensions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231740" y="1223755"/>
            <a:ext cx="38704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 to enhance compute capabilities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36585" y="2194133"/>
            <a:ext cx="2328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GPR-based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1945548" y="212902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115134" y="170169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990204" y="1946526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6286308" y="21203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>
            <a:off x="6321322" y="1936246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345488" y="2239138"/>
            <a:ext cx="39619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FP and  Advanced SIMD registers 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3127" y="2830125"/>
            <a:ext cx="15071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smtClean="0">
                <a:solidFill>
                  <a:srgbClr val="000000"/>
                </a:solidFill>
              </a:rPr>
              <a:t>SIMD extension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65184" y="2839579"/>
            <a:ext cx="3849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smtClean="0">
                <a:solidFill>
                  <a:srgbClr val="000000"/>
                </a:solidFill>
              </a:rPr>
              <a:t>VFP (Vector Floating Point) extensions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smtClean="0">
                <a:solidFill>
                  <a:srgbClr val="000000"/>
                </a:solidFill>
              </a:rPr>
              <a:t>The </a:t>
            </a:r>
            <a:r>
              <a:rPr lang="hu-HU" sz="1300" i="1" smtClean="0">
                <a:solidFill>
                  <a:srgbClr val="000000"/>
                </a:solidFill>
              </a:rPr>
              <a:t> Advanced SIMD (</a:t>
            </a:r>
            <a:r>
              <a:rPr lang="en-US" sz="1300" i="1" smtClean="0">
                <a:solidFill>
                  <a:srgbClr val="000000"/>
                </a:solidFill>
              </a:rPr>
              <a:t>NEON</a:t>
            </a:r>
            <a:r>
              <a:rPr lang="hu-HU" sz="1300" i="1" smtClean="0">
                <a:solidFill>
                  <a:srgbClr val="000000"/>
                </a:solidFill>
              </a:rPr>
              <a:t>)</a:t>
            </a:r>
            <a:r>
              <a:rPr lang="en-US" sz="1300" i="1" smtClean="0">
                <a:solidFill>
                  <a:srgbClr val="000000"/>
                </a:solidFill>
              </a:rPr>
              <a:t> extension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smtClean="0">
                <a:solidFill>
                  <a:srgbClr val="000000"/>
                </a:solidFill>
              </a:rPr>
              <a:t>Extensions of the ARMv8 ISA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V="1">
            <a:off x="1969775" y="1950936"/>
            <a:ext cx="43577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2.2.2 GPR-based ISA extensions</a:t>
            </a:r>
            <a:r>
              <a:rPr lang="hu-HU"/>
              <a:t> </a:t>
            </a:r>
            <a:r>
              <a:rPr lang="hu-HU" smtClean="0"/>
              <a:t>(2)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505" y="632752"/>
            <a:ext cx="574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 The SIMD extension (introduced in the ARMv6)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32" y="1040346"/>
            <a:ext cx="8740021" cy="1672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It is </a:t>
            </a:r>
            <a:r>
              <a:rPr lang="en-US" sz="1600" smtClean="0">
                <a:solidFill>
                  <a:srgbClr val="0070C0"/>
                </a:solidFill>
              </a:rPr>
              <a:t>based on the </a:t>
            </a:r>
            <a:r>
              <a:rPr lang="hu-HU" sz="1600" smtClean="0">
                <a:solidFill>
                  <a:srgbClr val="0070C0"/>
                </a:solidFill>
              </a:rPr>
              <a:t>13 </a:t>
            </a:r>
            <a:r>
              <a:rPr lang="en-US" sz="1600" smtClean="0">
                <a:solidFill>
                  <a:srgbClr val="0070C0"/>
                </a:solidFill>
              </a:rPr>
              <a:t>32-bit wide GPR register set </a:t>
            </a:r>
            <a:r>
              <a:rPr lang="en-US" sz="1600" smtClean="0">
                <a:solidFill>
                  <a:srgbClr val="000000"/>
                </a:solidFill>
              </a:rPr>
              <a:t>and provides </a:t>
            </a:r>
            <a:r>
              <a:rPr lang="hu-HU" sz="1600" smtClean="0">
                <a:solidFill>
                  <a:srgbClr val="000000"/>
                </a:solidFill>
              </a:rPr>
              <a:t>instructons to be</a:t>
            </a:r>
          </a:p>
          <a:p>
            <a:pPr>
              <a:spcAft>
                <a:spcPts val="400"/>
              </a:spcAft>
            </a:pPr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 performed </a:t>
            </a:r>
            <a:r>
              <a:rPr lang="hu-HU" sz="1600" smtClean="0">
                <a:solidFill>
                  <a:srgbClr val="0070C0"/>
                </a:solidFill>
              </a:rPr>
              <a:t>on </a:t>
            </a:r>
            <a:r>
              <a:rPr lang="en-US" sz="1600" smtClean="0">
                <a:solidFill>
                  <a:srgbClr val="0070C0"/>
                </a:solidFill>
              </a:rPr>
              <a:t>4xFX8 or</a:t>
            </a:r>
            <a:r>
              <a:rPr lang="hu-HU" sz="1600" smtClean="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2xFX16</a:t>
            </a:r>
            <a:r>
              <a:rPr lang="hu-HU" sz="1600" smtClean="0">
                <a:solidFill>
                  <a:srgbClr val="0070C0"/>
                </a:solidFill>
              </a:rPr>
              <a:t> data in parallel</a:t>
            </a:r>
            <a:r>
              <a:rPr lang="en-US" sz="1600" smtClean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400"/>
              </a:spcAft>
            </a:pPr>
            <a:r>
              <a:rPr lang="en-US" sz="1600" smtClean="0">
                <a:solidFill>
                  <a:srgbClr val="000000"/>
                </a:solidFill>
              </a:rPr>
              <a:t>    It is similar to Intel’ s MMX x86 ISA extension from 1997.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The SIMD extensions as introduced into the ISA version ARMv6 have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only </a:t>
            </a:r>
            <a:r>
              <a:rPr lang="en-US" sz="1600" smtClean="0">
                <a:solidFill>
                  <a:srgbClr val="000000"/>
                </a:solidFill>
              </a:rPr>
              <a:t>a</a:t>
            </a:r>
            <a:endParaRPr lang="hu-HU" sz="1600" smtClean="0">
              <a:solidFill>
                <a:srgbClr val="000000"/>
              </a:solidFill>
            </a:endParaRPr>
          </a:p>
          <a:p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modest performance boosting potential </a:t>
            </a:r>
            <a:r>
              <a:rPr lang="en-US" sz="1600" smtClean="0">
                <a:solidFill>
                  <a:srgbClr val="000000"/>
                </a:solidFill>
              </a:rPr>
              <a:t>and became obsolete by the</a:t>
            </a:r>
          </a:p>
          <a:p>
            <a:r>
              <a:rPr lang="en-US" sz="1600" smtClean="0">
                <a:solidFill>
                  <a:srgbClr val="000000"/>
                </a:solidFill>
              </a:rPr>
              <a:t>     advanced SIMD </a:t>
            </a:r>
            <a:r>
              <a:rPr lang="hu-HU" sz="1600" smtClean="0">
                <a:solidFill>
                  <a:srgbClr val="000000"/>
                </a:solidFill>
              </a:rPr>
              <a:t>(NEON) </a:t>
            </a:r>
            <a:r>
              <a:rPr lang="en-US" sz="1600" smtClean="0">
                <a:solidFill>
                  <a:srgbClr val="000000"/>
                </a:solidFill>
              </a:rPr>
              <a:t>extension of the next ISA version.</a:t>
            </a: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0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279629" y="2257129"/>
            <a:ext cx="4129063" cy="52493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2.</a:t>
            </a:r>
            <a:r>
              <a:rPr lang="hu-HU" smtClean="0"/>
              <a:t>2.</a:t>
            </a:r>
            <a:r>
              <a:rPr lang="en-US" smtClean="0"/>
              <a:t>3 </a:t>
            </a:r>
            <a:r>
              <a:rPr lang="en-US"/>
              <a:t>FP and Advanced SIMD registers based ISA </a:t>
            </a:r>
            <a:r>
              <a:rPr lang="en-US" smtClean="0"/>
              <a:t>extensions</a:t>
            </a:r>
            <a:r>
              <a:rPr lang="hu-HU" smtClean="0"/>
              <a:t> (1)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3636" y="642277"/>
            <a:ext cx="723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2.2.3 </a:t>
            </a:r>
            <a:r>
              <a:rPr lang="en-US" smtClean="0">
                <a:solidFill>
                  <a:srgbClr val="2D2D8A"/>
                </a:solidFill>
              </a:rPr>
              <a:t>FP and Advanced SIMD registers based ISA extensions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231740" y="1268760"/>
            <a:ext cx="38704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 to enhance compute capabilities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36585" y="2239138"/>
            <a:ext cx="2328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GPR-based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1945548" y="217402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4115134" y="1746703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1990204" y="1991531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6286308" y="2165358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>
            <a:off x="6321322" y="1981251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345488" y="2284143"/>
            <a:ext cx="39619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FP and  Advanced SIMD registers 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3127" y="2875130"/>
            <a:ext cx="15071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smtClean="0">
                <a:solidFill>
                  <a:srgbClr val="000000"/>
                </a:solidFill>
              </a:rPr>
              <a:t>SIMD extension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65184" y="2884584"/>
            <a:ext cx="3789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300" i="1" smtClean="0">
                <a:solidFill>
                  <a:srgbClr val="000000"/>
                </a:solidFill>
              </a:rPr>
              <a:t>a) </a:t>
            </a:r>
            <a:r>
              <a:rPr lang="en-US" sz="1300" i="1" smtClean="0">
                <a:solidFill>
                  <a:srgbClr val="000000"/>
                </a:solidFill>
              </a:rPr>
              <a:t>VFP (Vector Floating Point) extensions</a:t>
            </a:r>
          </a:p>
          <a:p>
            <a:pPr>
              <a:spcAft>
                <a:spcPts val="300"/>
              </a:spcAft>
            </a:pPr>
            <a:r>
              <a:rPr lang="hu-HU" sz="1300" i="1" smtClean="0">
                <a:solidFill>
                  <a:srgbClr val="000000"/>
                </a:solidFill>
              </a:rPr>
              <a:t>b) </a:t>
            </a:r>
            <a:r>
              <a:rPr lang="en-US" sz="1300" i="1" smtClean="0">
                <a:solidFill>
                  <a:srgbClr val="000000"/>
                </a:solidFill>
              </a:rPr>
              <a:t>The </a:t>
            </a:r>
            <a:r>
              <a:rPr lang="hu-HU" sz="1300" i="1" smtClean="0">
                <a:solidFill>
                  <a:srgbClr val="000000"/>
                </a:solidFill>
              </a:rPr>
              <a:t> Advanced SIMD (</a:t>
            </a:r>
            <a:r>
              <a:rPr lang="en-US" sz="1300" i="1" smtClean="0">
                <a:solidFill>
                  <a:srgbClr val="000000"/>
                </a:solidFill>
              </a:rPr>
              <a:t>NEON</a:t>
            </a:r>
            <a:r>
              <a:rPr lang="hu-HU" sz="1300" i="1" smtClean="0">
                <a:solidFill>
                  <a:srgbClr val="000000"/>
                </a:solidFill>
              </a:rPr>
              <a:t>)</a:t>
            </a:r>
            <a:r>
              <a:rPr lang="en-US" sz="1300" i="1" smtClean="0">
                <a:solidFill>
                  <a:srgbClr val="000000"/>
                </a:solidFill>
              </a:rPr>
              <a:t> extension</a:t>
            </a:r>
          </a:p>
          <a:p>
            <a:pPr>
              <a:spcAft>
                <a:spcPts val="300"/>
              </a:spcAft>
            </a:pPr>
            <a:r>
              <a:rPr lang="hu-HU" sz="1300" i="1" smtClean="0">
                <a:solidFill>
                  <a:srgbClr val="000000"/>
                </a:solidFill>
              </a:rPr>
              <a:t>c) </a:t>
            </a:r>
            <a:r>
              <a:rPr lang="en-US" sz="1300" i="1" smtClean="0">
                <a:solidFill>
                  <a:srgbClr val="000000"/>
                </a:solidFill>
              </a:rPr>
              <a:t>Extensions </a:t>
            </a:r>
            <a:r>
              <a:rPr lang="hu-HU" sz="1300" i="1" smtClean="0">
                <a:solidFill>
                  <a:srgbClr val="000000"/>
                </a:solidFill>
              </a:rPr>
              <a:t>provided by </a:t>
            </a:r>
            <a:r>
              <a:rPr lang="en-US" sz="1300" i="1" smtClean="0">
                <a:solidFill>
                  <a:srgbClr val="000000"/>
                </a:solidFill>
              </a:rPr>
              <a:t>the ARMv8 ISA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V="1">
            <a:off x="1969775" y="1995941"/>
            <a:ext cx="43577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</a:t>
            </a:r>
            <a:r>
              <a:rPr lang="hu-HU"/>
              <a:t>2.</a:t>
            </a:r>
            <a:r>
              <a:rPr lang="en-US"/>
              <a:t>3 FP and Advanced SIMD registers based ISA extensions</a:t>
            </a:r>
            <a:r>
              <a:rPr lang="hu-HU"/>
              <a:t> </a:t>
            </a:r>
            <a:r>
              <a:rPr lang="hu-HU" smtClean="0"/>
              <a:t>(2)</a:t>
            </a:r>
            <a:endParaRPr lang="hu-HU"/>
          </a:p>
        </p:txBody>
      </p:sp>
      <p:sp>
        <p:nvSpPr>
          <p:cNvPr id="3" name="TextBox 2"/>
          <p:cNvSpPr txBox="1"/>
          <p:nvPr/>
        </p:nvSpPr>
        <p:spPr>
          <a:xfrm>
            <a:off x="193636" y="642277"/>
            <a:ext cx="551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a) VFP (Vector Floating Point) </a:t>
            </a:r>
            <a:r>
              <a:rPr lang="en-US" smtClean="0">
                <a:solidFill>
                  <a:srgbClr val="2D2D8A"/>
                </a:solidFill>
              </a:rPr>
              <a:t>ISA extensions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36785" y="2213865"/>
            <a:ext cx="3821875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VFP </a:t>
            </a:r>
            <a:r>
              <a:rPr lang="en-US" sz="1300" b="1">
                <a:solidFill>
                  <a:srgbClr val="000000"/>
                </a:solidFill>
              </a:rPr>
              <a:t>(Vector Floating Point) </a:t>
            </a:r>
            <a:r>
              <a:rPr lang="en-US" sz="1300" b="1" smtClean="0">
                <a:solidFill>
                  <a:srgbClr val="000000"/>
                </a:solidFill>
              </a:rPr>
              <a:t>extensions</a:t>
            </a:r>
            <a:endParaRPr lang="hu-HU" sz="1300" b="1" baseline="3000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45735" y="3051797"/>
            <a:ext cx="147027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u-HU" sz="1300" b="1" smtClean="0">
                <a:solidFill>
                  <a:srgbClr val="000000"/>
                </a:solidFill>
              </a:rPr>
              <a:t>VFPv1/VFPv2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rot="-5400000" flipH="1" flipV="1">
            <a:off x="3424237" y="1794498"/>
            <a:ext cx="315913" cy="1979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rot="5400000" flipV="1">
            <a:off x="5403850" y="1794497"/>
            <a:ext cx="315913" cy="1979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54288" y="2908922"/>
            <a:ext cx="60325" cy="555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515100" y="2908922"/>
            <a:ext cx="57150" cy="555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09200" y="3051797"/>
            <a:ext cx="147027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u-HU" sz="1300" b="1" smtClean="0">
                <a:solidFill>
                  <a:srgbClr val="000000"/>
                </a:solidFill>
              </a:rPr>
              <a:t>VFPv3/VFPv4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8883" y="3386347"/>
            <a:ext cx="26630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smtClean="0"/>
              <a:t>Introduced in the ISA version</a:t>
            </a:r>
          </a:p>
          <a:p>
            <a:pPr algn="ctr"/>
            <a:r>
              <a:rPr lang="hu-HU" sz="1300" smtClean="0"/>
              <a:t> ARMv5</a:t>
            </a:r>
            <a:endParaRPr lang="hu-HU" sz="1300"/>
          </a:p>
        </p:txBody>
      </p:sp>
      <p:sp>
        <p:nvSpPr>
          <p:cNvPr id="12" name="TextBox 11"/>
          <p:cNvSpPr txBox="1"/>
          <p:nvPr/>
        </p:nvSpPr>
        <p:spPr>
          <a:xfrm>
            <a:off x="5284338" y="3386347"/>
            <a:ext cx="26630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smtClean="0"/>
              <a:t>Introduced in the ISA version</a:t>
            </a:r>
          </a:p>
          <a:p>
            <a:pPr algn="ctr"/>
            <a:r>
              <a:rPr lang="hu-HU" sz="1300" smtClean="0"/>
              <a:t> ARMv6</a:t>
            </a:r>
            <a:endParaRPr lang="hu-HU" sz="1300"/>
          </a:p>
        </p:txBody>
      </p:sp>
      <p:sp>
        <p:nvSpPr>
          <p:cNvPr id="13" name="TextBox 12"/>
          <p:cNvSpPr txBox="1"/>
          <p:nvPr/>
        </p:nvSpPr>
        <p:spPr>
          <a:xfrm>
            <a:off x="206515" y="1027474"/>
            <a:ext cx="89374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We will discuss the</a:t>
            </a:r>
            <a:r>
              <a:rPr lang="hu-HU" sz="1600" dirty="0"/>
              <a:t> </a:t>
            </a:r>
            <a:r>
              <a:rPr lang="en-US" sz="1600" dirty="0" smtClean="0"/>
              <a:t>VFP </a:t>
            </a:r>
            <a:r>
              <a:rPr lang="en-US" sz="1600" dirty="0"/>
              <a:t>(Vector Floating Point) </a:t>
            </a:r>
            <a:r>
              <a:rPr lang="en-US" sz="1600" dirty="0" smtClean="0"/>
              <a:t>extensions</a:t>
            </a:r>
            <a:r>
              <a:rPr lang="hu-HU" sz="1600" dirty="0" smtClean="0"/>
              <a:t> </a:t>
            </a:r>
            <a:r>
              <a:rPr lang="hu-HU" sz="1600" dirty="0" smtClean="0"/>
              <a:t>subsequently </a:t>
            </a:r>
            <a:r>
              <a:rPr lang="hu-HU" sz="1600" dirty="0" smtClean="0">
                <a:solidFill>
                  <a:srgbClr val="0070C0"/>
                </a:solidFill>
              </a:rPr>
              <a:t>in </a:t>
            </a:r>
            <a:r>
              <a:rPr lang="hu-HU" sz="1600" dirty="0" smtClean="0">
                <a:solidFill>
                  <a:srgbClr val="0070C0"/>
                </a:solidFill>
              </a:rPr>
              <a:t>two parts</a:t>
            </a:r>
            <a:r>
              <a:rPr lang="hu-HU" sz="16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in accordance with their introduction in the ARMv5 </a:t>
            </a:r>
            <a:r>
              <a:rPr lang="hu-HU" sz="1600" dirty="0" smtClean="0">
                <a:solidFill>
                  <a:srgbClr val="0070C0"/>
                </a:solidFill>
              </a:rPr>
              <a:t>and ARMv6 </a:t>
            </a:r>
            <a:r>
              <a:rPr lang="hu-HU" sz="1600" dirty="0" smtClean="0">
                <a:solidFill>
                  <a:srgbClr val="0070C0"/>
                </a:solidFill>
              </a:rPr>
              <a:t>ISA versions</a:t>
            </a:r>
            <a:r>
              <a:rPr lang="hu-HU" sz="1600" dirty="0" smtClean="0"/>
              <a:t>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</a:t>
            </a:r>
            <a:r>
              <a:rPr lang="hu-HU" sz="1600" dirty="0" smtClean="0"/>
              <a:t>as </a:t>
            </a:r>
            <a:r>
              <a:rPr lang="hu-HU" sz="1600" dirty="0" smtClean="0"/>
              <a:t>shown below: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7611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</a:t>
            </a:r>
            <a:r>
              <a:rPr lang="hu-HU" smtClean="0"/>
              <a:t>2.</a:t>
            </a:r>
            <a:r>
              <a:rPr lang="en-US" smtClean="0"/>
              <a:t>3 </a:t>
            </a:r>
            <a:r>
              <a:rPr lang="en-US"/>
              <a:t>FP and Advanced SIMD registers based ISA extensions</a:t>
            </a:r>
            <a:r>
              <a:rPr lang="hu-HU"/>
              <a:t> </a:t>
            </a:r>
            <a:r>
              <a:rPr lang="hu-HU" smtClean="0"/>
              <a:t>(3)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0606" y="628455"/>
            <a:ext cx="739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a1) </a:t>
            </a:r>
            <a:r>
              <a:rPr lang="en-US" smtClean="0">
                <a:solidFill>
                  <a:srgbClr val="2D2D8A"/>
                </a:solidFill>
              </a:rPr>
              <a:t>VFP (Vector Floating Point) extensions </a:t>
            </a:r>
            <a:r>
              <a:rPr lang="hu-HU" smtClean="0">
                <a:solidFill>
                  <a:srgbClr val="2D2D8A"/>
                </a:solidFill>
              </a:rPr>
              <a:t>VFP(v1)/v2 </a:t>
            </a:r>
            <a:r>
              <a:rPr lang="en-US" smtClean="0"/>
              <a:t>[</a:t>
            </a:r>
            <a:r>
              <a:rPr lang="hu-HU" smtClean="0"/>
              <a:t>65</a:t>
            </a:r>
            <a:r>
              <a:rPr lang="en-US" smtClean="0"/>
              <a:t>] </a:t>
            </a:r>
            <a:r>
              <a:rPr lang="en-US" smtClean="0">
                <a:solidFill>
                  <a:srgbClr val="2D2D8A"/>
                </a:solidFill>
              </a:rPr>
              <a:t>-1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661" y="998730"/>
            <a:ext cx="8274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It is a </a:t>
            </a:r>
            <a:r>
              <a:rPr lang="en-US" sz="1600" smtClean="0">
                <a:solidFill>
                  <a:srgbClr val="0070C0"/>
                </a:solidFill>
              </a:rPr>
              <a:t>co-processor </a:t>
            </a:r>
            <a:r>
              <a:rPr lang="hu-HU" sz="1600" smtClean="0">
                <a:solidFill>
                  <a:srgbClr val="0070C0"/>
                </a:solidFill>
              </a:rPr>
              <a:t>based extension to speed up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scalar and vector FP32/64</a:t>
            </a:r>
            <a:endParaRPr lang="hu-HU" sz="160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600">
                <a:solidFill>
                  <a:srgbClr val="0070C0"/>
                </a:solidFill>
              </a:rPr>
              <a:t> </a:t>
            </a:r>
            <a:r>
              <a:rPr lang="hu-HU" sz="1600" smtClean="0">
                <a:solidFill>
                  <a:srgbClr val="0070C0"/>
                </a:solidFill>
              </a:rPr>
              <a:t>    </a:t>
            </a:r>
            <a:r>
              <a:rPr lang="en-US" sz="1600" smtClean="0">
                <a:solidFill>
                  <a:srgbClr val="0070C0"/>
                </a:solidFill>
              </a:rPr>
              <a:t> operations</a:t>
            </a:r>
            <a:r>
              <a:rPr lang="hu-HU" sz="1600" smtClean="0">
                <a:solidFill>
                  <a:srgbClr val="0070C0"/>
                </a:solidFill>
              </a:rPr>
              <a:t>, </a:t>
            </a:r>
            <a:r>
              <a:rPr lang="hu-HU" sz="1600" smtClean="0"/>
              <a:t>introduced along with the ARMv5 ISA version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21177" r="5001" b="14353"/>
          <a:stretch/>
        </p:blipFill>
        <p:spPr bwMode="auto">
          <a:xfrm>
            <a:off x="803443" y="2325361"/>
            <a:ext cx="7413962" cy="39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3515" y="6375811"/>
            <a:ext cx="5336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Figure: Register banks of the VFP extensions [</a:t>
            </a:r>
            <a:r>
              <a:rPr lang="hu-HU" sz="1600" smtClean="0">
                <a:solidFill>
                  <a:srgbClr val="000000"/>
                </a:solidFill>
              </a:rPr>
              <a:t>65</a:t>
            </a:r>
            <a:r>
              <a:rPr lang="en-US" sz="1600" smtClean="0">
                <a:solidFill>
                  <a:srgbClr val="000000"/>
                </a:solidFill>
              </a:rPr>
              <a:t>]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661" y="1538790"/>
            <a:ext cx="9131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This extension is </a:t>
            </a:r>
            <a:r>
              <a:rPr lang="en-US" sz="1600">
                <a:solidFill>
                  <a:srgbClr val="0070C0"/>
                </a:solidFill>
              </a:rPr>
              <a:t>based on </a:t>
            </a:r>
            <a:r>
              <a:rPr lang="hu-HU" sz="1600" smtClean="0">
                <a:solidFill>
                  <a:srgbClr val="0070C0"/>
                </a:solidFill>
              </a:rPr>
              <a:t>the new </a:t>
            </a:r>
            <a:r>
              <a:rPr lang="en-US" sz="1600" smtClean="0">
                <a:solidFill>
                  <a:srgbClr val="0070C0"/>
                </a:solidFill>
              </a:rPr>
              <a:t>32 </a:t>
            </a:r>
            <a:r>
              <a:rPr lang="en-US" sz="1600">
                <a:solidFill>
                  <a:srgbClr val="0070C0"/>
                </a:solidFill>
              </a:rPr>
              <a:t>32-bit </a:t>
            </a:r>
            <a:r>
              <a:rPr lang="hu-HU" sz="1600" smtClean="0">
                <a:solidFill>
                  <a:srgbClr val="0070C0"/>
                </a:solidFill>
              </a:rPr>
              <a:t>wide </a:t>
            </a:r>
            <a:r>
              <a:rPr lang="hu-HU" sz="1600" smtClean="0">
                <a:solidFill>
                  <a:srgbClr val="FF0000"/>
                </a:solidFill>
              </a:rPr>
              <a:t>VFP </a:t>
            </a:r>
            <a:r>
              <a:rPr lang="en-US" sz="1600" smtClean="0">
                <a:solidFill>
                  <a:srgbClr val="FF0000"/>
                </a:solidFill>
              </a:rPr>
              <a:t>register</a:t>
            </a:r>
            <a:r>
              <a:rPr lang="hu-HU" sz="1600" smtClean="0">
                <a:solidFill>
                  <a:srgbClr val="FF0000"/>
                </a:solidFill>
              </a:rPr>
              <a:t> file</a:t>
            </a:r>
            <a:r>
              <a:rPr lang="en-US" sz="1600" smtClean="0">
                <a:solidFill>
                  <a:srgbClr val="000000"/>
                </a:solidFill>
              </a:rPr>
              <a:t>, </a:t>
            </a:r>
            <a:r>
              <a:rPr lang="en-US" sz="1600">
                <a:solidFill>
                  <a:srgbClr val="000000"/>
                </a:solidFill>
              </a:rPr>
              <a:t>organized </a:t>
            </a:r>
            <a:r>
              <a:rPr lang="en-US" sz="1600" smtClean="0">
                <a:solidFill>
                  <a:srgbClr val="000000"/>
                </a:solidFill>
              </a:rPr>
              <a:t>as</a:t>
            </a:r>
            <a:endParaRPr lang="hu-HU" sz="1600" smtClean="0">
              <a:solidFill>
                <a:srgbClr val="000000"/>
              </a:solidFill>
            </a:endParaRPr>
          </a:p>
          <a:p>
            <a:pPr lvl="0"/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FF0000"/>
                </a:solidFill>
              </a:rPr>
              <a:t>four register banks</a:t>
            </a:r>
            <a:r>
              <a:rPr lang="en-US" sz="1600">
                <a:solidFill>
                  <a:srgbClr val="000000"/>
                </a:solidFill>
              </a:rPr>
              <a:t>, </a:t>
            </a:r>
            <a:r>
              <a:rPr lang="hu-HU" sz="1600" smtClean="0">
                <a:solidFill>
                  <a:srgbClr val="000000"/>
                </a:solidFill>
              </a:rPr>
              <a:t>each including 8 registers, </a:t>
            </a:r>
            <a:r>
              <a:rPr lang="en-US" sz="1600" smtClean="0">
                <a:solidFill>
                  <a:srgbClr val="000000"/>
                </a:solidFill>
              </a:rPr>
              <a:t>as </a:t>
            </a:r>
            <a:r>
              <a:rPr lang="en-US" sz="1600">
                <a:solidFill>
                  <a:srgbClr val="000000"/>
                </a:solidFill>
              </a:rPr>
              <a:t>seen below. 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2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</a:t>
            </a:r>
            <a:r>
              <a:rPr lang="hu-HU" smtClean="0"/>
              <a:t>2.</a:t>
            </a:r>
            <a:r>
              <a:rPr lang="en-US" smtClean="0"/>
              <a:t>3 </a:t>
            </a:r>
            <a:r>
              <a:rPr lang="en-US"/>
              <a:t>FP and Advanced SIMD registers based ISA extensions</a:t>
            </a:r>
            <a:r>
              <a:rPr lang="hu-HU"/>
              <a:t> </a:t>
            </a:r>
            <a:r>
              <a:rPr lang="hu-HU" smtClean="0"/>
              <a:t>(4)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863" y="1088740"/>
            <a:ext cx="8910196" cy="2811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 </a:t>
            </a:r>
            <a:r>
              <a:rPr lang="en-US" sz="1600" smtClean="0">
                <a:solidFill>
                  <a:srgbClr val="0070C0"/>
                </a:solidFill>
              </a:rPr>
              <a:t>first bank </a:t>
            </a:r>
            <a:r>
              <a:rPr lang="en-US" sz="1600" smtClean="0">
                <a:solidFill>
                  <a:srgbClr val="000000"/>
                </a:solidFill>
              </a:rPr>
              <a:t>is used to hold </a:t>
            </a:r>
            <a:r>
              <a:rPr lang="en-US" sz="1600" smtClean="0">
                <a:solidFill>
                  <a:srgbClr val="0070C0"/>
                </a:solidFill>
              </a:rPr>
              <a:t>scalar operands</a:t>
            </a:r>
            <a:r>
              <a:rPr lang="en-US" sz="1600" smtClean="0">
                <a:solidFill>
                  <a:srgbClr val="000000"/>
                </a:solidFill>
              </a:rPr>
              <a:t> whereas to remaining </a:t>
            </a:r>
            <a:r>
              <a:rPr lang="en-US" sz="1600" smtClean="0">
                <a:solidFill>
                  <a:srgbClr val="0070C0"/>
                </a:solidFill>
              </a:rPr>
              <a:t>three banks</a:t>
            </a:r>
          </a:p>
          <a:p>
            <a:pPr>
              <a:spcAft>
                <a:spcPts val="400"/>
              </a:spcAft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 vector operands.</a:t>
            </a:r>
          </a:p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70C0"/>
                </a:solidFill>
              </a:rPr>
              <a:t>A vector operand </a:t>
            </a:r>
            <a:r>
              <a:rPr lang="en-US" sz="1600" smtClean="0">
                <a:solidFill>
                  <a:srgbClr val="000000"/>
                </a:solidFill>
              </a:rPr>
              <a:t>may refer to </a:t>
            </a:r>
            <a:r>
              <a:rPr lang="en-US" sz="1600" smtClean="0">
                <a:solidFill>
                  <a:srgbClr val="0070C0"/>
                </a:solidFill>
              </a:rPr>
              <a:t>2</a:t>
            </a:r>
            <a:r>
              <a:rPr lang="hu-HU" sz="1600" smtClean="0">
                <a:solidFill>
                  <a:srgbClr val="0070C0"/>
                </a:solidFill>
              </a:rPr>
              <a:t> to </a:t>
            </a:r>
            <a:r>
              <a:rPr lang="en-US" sz="1600" smtClean="0">
                <a:solidFill>
                  <a:srgbClr val="0070C0"/>
                </a:solidFill>
              </a:rPr>
              <a:t>8 registers </a:t>
            </a:r>
            <a:r>
              <a:rPr lang="en-US" sz="1600" smtClean="0">
                <a:solidFill>
                  <a:srgbClr val="000000"/>
                </a:solidFill>
              </a:rPr>
              <a:t>from the same bank.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 </a:t>
            </a:r>
            <a:r>
              <a:rPr lang="en-US" sz="1600" smtClean="0">
                <a:solidFill>
                  <a:srgbClr val="0070C0"/>
                </a:solidFill>
              </a:rPr>
              <a:t>vector length </a:t>
            </a:r>
            <a:r>
              <a:rPr lang="en-US" sz="1600" smtClean="0">
                <a:solidFill>
                  <a:srgbClr val="000000"/>
                </a:solidFill>
              </a:rPr>
              <a:t>is given </a:t>
            </a:r>
            <a:r>
              <a:rPr lang="en-US" sz="1600" smtClean="0">
                <a:solidFill>
                  <a:srgbClr val="0070C0"/>
                </a:solidFill>
              </a:rPr>
              <a:t>in a specific field of a control register</a:t>
            </a:r>
            <a:r>
              <a:rPr lang="en-US" sz="1600" smtClean="0">
                <a:solidFill>
                  <a:srgbClr val="00000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 </a:t>
            </a:r>
            <a:r>
              <a:rPr lang="en-US" sz="1600" smtClean="0">
                <a:solidFill>
                  <a:srgbClr val="0070C0"/>
                </a:solidFill>
              </a:rPr>
              <a:t>register numbers </a:t>
            </a:r>
            <a:r>
              <a:rPr lang="en-US" sz="1600" smtClean="0">
                <a:solidFill>
                  <a:srgbClr val="000000"/>
                </a:solidFill>
              </a:rPr>
              <a:t>given </a:t>
            </a:r>
            <a:r>
              <a:rPr lang="en-US" sz="1600" smtClean="0">
                <a:solidFill>
                  <a:srgbClr val="0070C0"/>
                </a:solidFill>
              </a:rPr>
              <a:t>in the instruction specify the first registers </a:t>
            </a:r>
            <a:r>
              <a:rPr lang="en-US" sz="1600" smtClean="0">
                <a:solidFill>
                  <a:srgbClr val="000000"/>
                </a:solidFill>
              </a:rPr>
              <a:t>that  </a:t>
            </a:r>
          </a:p>
          <a:p>
            <a:pPr>
              <a:spcAft>
                <a:spcPts val="400"/>
              </a:spcAft>
            </a:pPr>
            <a:r>
              <a:rPr lang="en-US" sz="1600" smtClean="0">
                <a:solidFill>
                  <a:srgbClr val="000000"/>
                </a:solidFill>
              </a:rPr>
              <a:t>      contain the first operands and specify the first destination register.</a:t>
            </a:r>
          </a:p>
          <a:p>
            <a:r>
              <a:rPr lang="en-US" sz="1600" smtClean="0">
                <a:solidFill>
                  <a:srgbClr val="000000"/>
                </a:solidFill>
              </a:rPr>
              <a:t>    Each successive element of the vector is taken by incrementing appropriately the</a:t>
            </a:r>
          </a:p>
          <a:p>
            <a:pPr>
              <a:spcAft>
                <a:spcPts val="40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register numbers.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 peculiarity of the VFP extension is that </a:t>
            </a:r>
            <a:r>
              <a:rPr lang="en-US" sz="1600" smtClean="0">
                <a:solidFill>
                  <a:srgbClr val="0070C0"/>
                </a:solidFill>
              </a:rPr>
              <a:t>the elements of the vector are</a:t>
            </a:r>
          </a:p>
          <a:p>
            <a:r>
              <a:rPr lang="en-US" sz="1600" smtClean="0">
                <a:solidFill>
                  <a:srgbClr val="0070C0"/>
                </a:solidFill>
              </a:rPr>
              <a:t>      processed sequentially </a:t>
            </a:r>
            <a:r>
              <a:rPr lang="en-US" sz="1600" smtClean="0">
                <a:solidFill>
                  <a:srgbClr val="000000"/>
                </a:solidFill>
              </a:rPr>
              <a:t>rather than parallel as for usual SIMD execution.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181" y="628455"/>
            <a:ext cx="553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VFP (Vector Floating Point) extensions </a:t>
            </a:r>
            <a:r>
              <a:rPr lang="en-US" smtClean="0"/>
              <a:t>[</a:t>
            </a:r>
            <a:r>
              <a:rPr lang="hu-HU" smtClean="0"/>
              <a:t>65</a:t>
            </a:r>
            <a:r>
              <a:rPr lang="en-US" smtClean="0"/>
              <a:t>] </a:t>
            </a:r>
            <a:r>
              <a:rPr lang="en-US" smtClean="0">
                <a:solidFill>
                  <a:srgbClr val="2D2D8A"/>
                </a:solidFill>
              </a:rPr>
              <a:t>-2</a:t>
            </a:r>
            <a:endParaRPr lang="en-US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</a:t>
            </a:r>
            <a:r>
              <a:rPr lang="hu-HU" smtClean="0"/>
              <a:t>2.</a:t>
            </a:r>
            <a:r>
              <a:rPr lang="en-US" smtClean="0"/>
              <a:t>3 </a:t>
            </a:r>
            <a:r>
              <a:rPr lang="en-US"/>
              <a:t>FP and Advanced SIMD registers based ISA extensions</a:t>
            </a:r>
            <a:r>
              <a:rPr lang="hu-HU"/>
              <a:t> </a:t>
            </a:r>
            <a:r>
              <a:rPr lang="hu-HU" smtClean="0"/>
              <a:t>(5)</a:t>
            </a:r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803443" y="1178750"/>
            <a:ext cx="7413962" cy="3975393"/>
            <a:chOff x="803443" y="1583795"/>
            <a:chExt cx="7413962" cy="397539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3" t="21177" r="5001" b="14353"/>
            <a:stretch/>
          </p:blipFill>
          <p:spPr bwMode="auto">
            <a:xfrm>
              <a:off x="803443" y="1583795"/>
              <a:ext cx="7413962" cy="3975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 bwMode="auto">
            <a:xfrm>
              <a:off x="2861810" y="2978950"/>
              <a:ext cx="4860540" cy="1755195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8081" y="629398"/>
            <a:ext cx="587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chemeClr val="accent6"/>
                </a:solidFill>
              </a:rPr>
              <a:t>Example: Vector operation with 5 </a:t>
            </a:r>
            <a:r>
              <a:rPr lang="hu-HU" err="1" smtClean="0">
                <a:solidFill>
                  <a:schemeClr val="accent6"/>
                </a:solidFill>
              </a:rPr>
              <a:t>elements</a:t>
            </a:r>
            <a:r>
              <a:rPr lang="hu-HU" smtClean="0">
                <a:solidFill>
                  <a:schemeClr val="accent6"/>
                </a:solidFill>
              </a:rPr>
              <a:t> </a:t>
            </a:r>
            <a:r>
              <a:rPr lang="hu-HU" smtClean="0"/>
              <a:t>[65] </a:t>
            </a:r>
            <a:endParaRPr lang="hu-HU"/>
          </a:p>
        </p:txBody>
      </p:sp>
      <p:sp>
        <p:nvSpPr>
          <p:cNvPr id="6" name="TextBox 5"/>
          <p:cNvSpPr txBox="1"/>
          <p:nvPr/>
        </p:nvSpPr>
        <p:spPr>
          <a:xfrm>
            <a:off x="335397" y="5319210"/>
            <a:ext cx="89171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/>
              <a:t>In the example the input operands are taken from the registers s10...s14 and</a:t>
            </a:r>
          </a:p>
          <a:p>
            <a:pPr>
              <a:spcAft>
                <a:spcPts val="400"/>
              </a:spcAft>
            </a:pPr>
            <a:r>
              <a:rPr lang="hu-HU" sz="1600"/>
              <a:t> </a:t>
            </a:r>
            <a:r>
              <a:rPr lang="hu-HU" sz="1600" smtClean="0"/>
              <a:t>     s18...s22, and the result is written into the registers s26...s30.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/>
              <a:t>The execution is sequential (like a hardware implemented subroutine). </a:t>
            </a:r>
            <a:endParaRPr lang="hu-HU" sz="1600"/>
          </a:p>
        </p:txBody>
      </p:sp>
    </p:spTree>
    <p:extLst>
      <p:ext uri="{BB962C8B-B14F-4D97-AF65-F5344CB8AC3E}">
        <p14:creationId xmlns:p14="http://schemas.microsoft.com/office/powerpoint/2010/main" val="35288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>
                <a:solidFill>
                  <a:srgbClr val="FFFFFF"/>
                </a:solidFill>
              </a:rPr>
              <a:t>1</a:t>
            </a:r>
            <a:r>
              <a:rPr lang="hu-HU" sz="1900" smtClean="0">
                <a:solidFill>
                  <a:srgbClr val="FFFFFF"/>
                </a:solidFill>
              </a:rPr>
              <a:t>.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 smtClean="0">
                <a:solidFill>
                  <a:srgbClr val="FFFFFF"/>
                </a:solidFill>
              </a:rPr>
              <a:t>Evolution of ARM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</a:t>
            </a:r>
            <a:r>
              <a:rPr lang="hu-HU" smtClean="0"/>
              <a:t>2.</a:t>
            </a:r>
            <a:r>
              <a:rPr lang="en-US" smtClean="0"/>
              <a:t>3 </a:t>
            </a:r>
            <a:r>
              <a:rPr lang="en-US"/>
              <a:t>FP and Advanced SIMD registers based ISA extensions</a:t>
            </a:r>
            <a:r>
              <a:rPr lang="hu-HU"/>
              <a:t> </a:t>
            </a:r>
            <a:r>
              <a:rPr lang="hu-HU" smtClean="0"/>
              <a:t>(6)</a:t>
            </a:r>
            <a:endParaRPr lang="hu-HU"/>
          </a:p>
        </p:txBody>
      </p:sp>
      <p:sp>
        <p:nvSpPr>
          <p:cNvPr id="3" name="TextBox 2"/>
          <p:cNvSpPr txBox="1"/>
          <p:nvPr/>
        </p:nvSpPr>
        <p:spPr>
          <a:xfrm>
            <a:off x="213420" y="625776"/>
            <a:ext cx="408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solidFill>
                  <a:srgbClr val="2D2D8A"/>
                </a:solidFill>
              </a:rPr>
              <a:t>a</a:t>
            </a:r>
            <a:r>
              <a:rPr lang="hu-HU" smtClean="0">
                <a:solidFill>
                  <a:srgbClr val="2D2D8A"/>
                </a:solidFill>
              </a:rPr>
              <a:t>2) </a:t>
            </a:r>
            <a:r>
              <a:rPr lang="en-US" smtClean="0">
                <a:solidFill>
                  <a:srgbClr val="2D2D8A"/>
                </a:solidFill>
              </a:rPr>
              <a:t>The VFPv3/v4 extension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324" y="989084"/>
            <a:ext cx="900169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It is </a:t>
            </a:r>
            <a:r>
              <a:rPr lang="en-US" sz="1600">
                <a:solidFill>
                  <a:srgbClr val="000000"/>
                </a:solidFill>
              </a:rPr>
              <a:t>an </a:t>
            </a:r>
            <a:r>
              <a:rPr lang="en-US" sz="1600">
                <a:solidFill>
                  <a:srgbClr val="0070C0"/>
                </a:solidFill>
              </a:rPr>
              <a:t>enhancement to the VFPv2 technology</a:t>
            </a:r>
            <a:r>
              <a:rPr lang="en-US" sz="1600">
                <a:solidFill>
                  <a:srgbClr val="000000"/>
                </a:solidFill>
              </a:rPr>
              <a:t>. </a:t>
            </a:r>
            <a:endParaRPr lang="en-US" sz="160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70C0"/>
                </a:solidFill>
              </a:rPr>
              <a:t>New features </a:t>
            </a:r>
            <a:r>
              <a:rPr lang="en-US" sz="1600" smtClean="0">
                <a:solidFill>
                  <a:srgbClr val="000000"/>
                </a:solidFill>
              </a:rPr>
              <a:t>include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944" y="1615886"/>
            <a:ext cx="7320017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70C0"/>
                </a:solidFill>
              </a:rPr>
              <a:t>doubling the </a:t>
            </a:r>
            <a:r>
              <a:rPr lang="en-US" sz="1600">
                <a:solidFill>
                  <a:srgbClr val="0070C0"/>
                </a:solidFill>
              </a:rPr>
              <a:t>size of the register space to 32x64 bit </a:t>
            </a:r>
            <a:r>
              <a:rPr lang="en-US" sz="1600" smtClean="0">
                <a:solidFill>
                  <a:srgbClr val="0070C0"/>
                </a:solidFill>
              </a:rPr>
              <a:t>registers</a:t>
            </a:r>
            <a:r>
              <a:rPr lang="en-US" sz="1600">
                <a:solidFill>
                  <a:srgbClr val="0070C0"/>
                </a:solidFill>
              </a:rPr>
              <a:t>, </a:t>
            </a:r>
            <a:r>
              <a:rPr lang="en-US" sz="1600">
                <a:solidFill>
                  <a:srgbClr val="000000"/>
                </a:solidFill>
              </a:rPr>
              <a:t>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 </a:t>
            </a:r>
            <a:r>
              <a:rPr lang="en-US" sz="1600">
                <a:solidFill>
                  <a:srgbClr val="000000"/>
                </a:solidFill>
              </a:rPr>
              <a:t>introduction of instructions that perform </a:t>
            </a:r>
            <a:r>
              <a:rPr lang="en-US" sz="1600">
                <a:solidFill>
                  <a:srgbClr val="0070C0"/>
                </a:solidFill>
              </a:rPr>
              <a:t>conversions between</a:t>
            </a:r>
          </a:p>
          <a:p>
            <a:r>
              <a:rPr lang="en-US" sz="1600">
                <a:solidFill>
                  <a:srgbClr val="0070C0"/>
                </a:solidFill>
              </a:rPr>
              <a:t>      FX and FP data.</a:t>
            </a:r>
          </a:p>
          <a:p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agram illustrating NEON packed SIMD proce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0" y="3189122"/>
            <a:ext cx="4860540" cy="217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335" y="5679250"/>
            <a:ext cx="902819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 NEON</a:t>
            </a:r>
            <a:r>
              <a:rPr lang="en-US" sz="1600" smtClean="0">
                <a:solidFill>
                  <a:srgbClr val="000000"/>
                </a:solidFill>
              </a:rPr>
              <a:t> instructions </a:t>
            </a:r>
            <a:r>
              <a:rPr lang="en-US" sz="1600" smtClean="0">
                <a:solidFill>
                  <a:srgbClr val="0070C0"/>
                </a:solidFill>
              </a:rPr>
              <a:t>operate on 64 or 128-bit packed vectors of signed/unsigned 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8-bit</a:t>
            </a:r>
            <a:r>
              <a:rPr lang="en-US" sz="1600">
                <a:solidFill>
                  <a:srgbClr val="0070C0"/>
                </a:solidFill>
              </a:rPr>
              <a:t>, 16-bit, </a:t>
            </a:r>
            <a:r>
              <a:rPr lang="en-US" sz="1600" smtClean="0">
                <a:solidFill>
                  <a:srgbClr val="0070C0"/>
                </a:solidFill>
              </a:rPr>
              <a:t>32-bit or 64-bit FX as well as on FP16 or FP32 data elements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For FP16 data there are only conversion </a:t>
            </a:r>
            <a:r>
              <a:rPr lang="hu-HU" sz="1600" smtClean="0">
                <a:solidFill>
                  <a:srgbClr val="000000"/>
                </a:solidFill>
              </a:rPr>
              <a:t>(FP16-FP32) </a:t>
            </a:r>
            <a:r>
              <a:rPr lang="en-US" sz="1600" smtClean="0">
                <a:solidFill>
                  <a:srgbClr val="000000"/>
                </a:solidFill>
              </a:rPr>
              <a:t>operation</a:t>
            </a:r>
            <a:r>
              <a:rPr lang="hu-HU" sz="1600" smtClean="0">
                <a:solidFill>
                  <a:srgbClr val="000000"/>
                </a:solidFill>
              </a:rPr>
              <a:t>s</a:t>
            </a:r>
            <a:r>
              <a:rPr lang="en-US" sz="1600" smtClean="0">
                <a:solidFill>
                  <a:srgbClr val="000000"/>
                </a:solidFill>
              </a:rPr>
              <a:t> supported.</a:t>
            </a:r>
            <a:endParaRPr lang="hu-HU" sz="160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FP16 data and FMA operations are supported only in the </a:t>
            </a:r>
            <a:r>
              <a:rPr lang="hu-HU" sz="1600">
                <a:solidFill>
                  <a:srgbClr val="000000"/>
                </a:solidFill>
              </a:rPr>
              <a:t>A</a:t>
            </a:r>
            <a:r>
              <a:rPr lang="hu-HU" sz="1600" smtClean="0">
                <a:solidFill>
                  <a:srgbClr val="000000"/>
                </a:solidFill>
              </a:rPr>
              <a:t>dvanced SIMDv2 option. </a:t>
            </a: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95" y="628610"/>
            <a:ext cx="941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b) </a:t>
            </a:r>
            <a:r>
              <a:rPr lang="en-US" smtClean="0">
                <a:solidFill>
                  <a:srgbClr val="2D2D8A"/>
                </a:solidFill>
              </a:rPr>
              <a:t>The </a:t>
            </a:r>
            <a:r>
              <a:rPr lang="hu-HU" smtClean="0">
                <a:solidFill>
                  <a:srgbClr val="2D2D8A"/>
                </a:solidFill>
              </a:rPr>
              <a:t>Advanced SIMD (</a:t>
            </a:r>
            <a:r>
              <a:rPr lang="en-US" smtClean="0">
                <a:solidFill>
                  <a:srgbClr val="2D2D8A"/>
                </a:solidFill>
              </a:rPr>
              <a:t>NEON</a:t>
            </a:r>
            <a:r>
              <a:rPr lang="hu-HU" smtClean="0">
                <a:solidFill>
                  <a:srgbClr val="2D2D8A"/>
                </a:solidFill>
              </a:rPr>
              <a:t>)</a:t>
            </a:r>
            <a:r>
              <a:rPr lang="en-US" smtClean="0">
                <a:solidFill>
                  <a:srgbClr val="2D2D8A"/>
                </a:solidFill>
              </a:rPr>
              <a:t> extension </a:t>
            </a:r>
            <a:r>
              <a:rPr lang="hu-HU" smtClean="0">
                <a:solidFill>
                  <a:srgbClr val="2D2D8A"/>
                </a:solidFill>
              </a:rPr>
              <a:t>(introduced in the ARMv7 ISA)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517" y="969045"/>
            <a:ext cx="8947449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It is a </a:t>
            </a:r>
            <a:r>
              <a:rPr lang="en-US" sz="1600" smtClean="0">
                <a:solidFill>
                  <a:srgbClr val="FF0000"/>
                </a:solidFill>
              </a:rPr>
              <a:t>64/128-bit SIMD extension </a:t>
            </a:r>
            <a:r>
              <a:rPr lang="en-US" sz="1600" smtClean="0">
                <a:solidFill>
                  <a:srgbClr val="000000"/>
                </a:solidFill>
              </a:rPr>
              <a:t>intended </a:t>
            </a:r>
            <a:r>
              <a:rPr lang="en-US" sz="1600">
                <a:solidFill>
                  <a:srgbClr val="000000"/>
                </a:solidFill>
              </a:rPr>
              <a:t>to accelerate multimedia and </a:t>
            </a:r>
            <a:r>
              <a:rPr lang="en-US" sz="1600" smtClean="0">
                <a:solidFill>
                  <a:srgbClr val="000000"/>
                </a:solidFill>
              </a:rPr>
              <a:t>signal</a:t>
            </a: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processing </a:t>
            </a:r>
            <a:r>
              <a:rPr lang="en-US" sz="1600">
                <a:solidFill>
                  <a:srgbClr val="000000"/>
                </a:solidFill>
              </a:rPr>
              <a:t>algorithms such as video encode/decode</a:t>
            </a:r>
            <a:r>
              <a:rPr lang="en-US" sz="1600" smtClean="0">
                <a:solidFill>
                  <a:srgbClr val="000000"/>
                </a:solidFill>
              </a:rPr>
              <a:t>, </a:t>
            </a:r>
            <a:r>
              <a:rPr lang="en-US" sz="1600">
                <a:solidFill>
                  <a:srgbClr val="000000"/>
                </a:solidFill>
              </a:rPr>
              <a:t>2D/3D graphics, gaming</a:t>
            </a:r>
            <a:r>
              <a:rPr lang="en-US" sz="1600" smtClean="0">
                <a:solidFill>
                  <a:srgbClr val="000000"/>
                </a:solidFill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speech or image 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NEON </a:t>
            </a:r>
            <a:r>
              <a:rPr lang="hu-HU" sz="1600" smtClean="0">
                <a:solidFill>
                  <a:srgbClr val="0070C0"/>
                </a:solidFill>
              </a:rPr>
              <a:t>extends the 32x32-bit VFP register file to</a:t>
            </a:r>
            <a:r>
              <a:rPr lang="en-US" sz="1600" smtClean="0">
                <a:solidFill>
                  <a:srgbClr val="0070C0"/>
                </a:solidFill>
              </a:rPr>
              <a:t> 32</a:t>
            </a:r>
            <a:r>
              <a:rPr lang="hu-HU" sz="1600" smtClean="0">
                <a:solidFill>
                  <a:srgbClr val="0070C0"/>
                </a:solidFill>
              </a:rPr>
              <a:t>x</a:t>
            </a:r>
            <a:r>
              <a:rPr lang="en-US" sz="1600" smtClean="0">
                <a:solidFill>
                  <a:srgbClr val="0070C0"/>
                </a:solidFill>
              </a:rPr>
              <a:t>64-bit</a:t>
            </a:r>
            <a:r>
              <a:rPr lang="hu-HU" sz="1600" smtClean="0">
                <a:solidFill>
                  <a:srgbClr val="000000"/>
                </a:solidFill>
              </a:rPr>
              <a:t>, called the </a:t>
            </a:r>
            <a:r>
              <a:rPr lang="hu-HU" sz="1600" smtClean="0">
                <a:solidFill>
                  <a:srgbClr val="FF0000"/>
                </a:solidFill>
              </a:rPr>
              <a:t>FP and </a:t>
            </a:r>
          </a:p>
          <a:p>
            <a:r>
              <a:rPr lang="hu-HU" sz="1600">
                <a:solidFill>
                  <a:srgbClr val="FF0000"/>
                </a:solidFill>
              </a:rPr>
              <a:t> </a:t>
            </a:r>
            <a:r>
              <a:rPr lang="hu-HU" sz="1600" smtClean="0">
                <a:solidFill>
                  <a:srgbClr val="FF0000"/>
                </a:solidFill>
              </a:rPr>
              <a:t>     advanced SIMD register file</a:t>
            </a:r>
            <a:r>
              <a:rPr lang="hu-HU" sz="1600" smtClean="0">
                <a:solidFill>
                  <a:srgbClr val="000000"/>
                </a:solidFill>
              </a:rPr>
              <a:t>, that may be used </a:t>
            </a:r>
            <a:r>
              <a:rPr lang="en-US" sz="1600" smtClean="0">
                <a:solidFill>
                  <a:srgbClr val="000000"/>
                </a:solidFill>
              </a:rPr>
              <a:t>also as </a:t>
            </a:r>
            <a:r>
              <a:rPr lang="en-US" sz="1600" smtClean="0">
                <a:solidFill>
                  <a:srgbClr val="0070C0"/>
                </a:solidFill>
              </a:rPr>
              <a:t>16 128-bit wide registers</a:t>
            </a:r>
            <a:r>
              <a:rPr lang="en-US" sz="1600" smtClean="0">
                <a:solidFill>
                  <a:srgbClr val="000000"/>
                </a:solidFill>
              </a:rPr>
              <a:t>,</a:t>
            </a:r>
            <a:endParaRPr lang="hu-HU" sz="1600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 and is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shared with the VFP</a:t>
            </a:r>
            <a:r>
              <a:rPr lang="hu-HU" sz="1600" smtClean="0">
                <a:solidFill>
                  <a:srgbClr val="0070C0"/>
                </a:solidFill>
              </a:rPr>
              <a:t>3/VFP4 </a:t>
            </a:r>
            <a:r>
              <a:rPr lang="en-US" sz="1600" smtClean="0">
                <a:solidFill>
                  <a:srgbClr val="0070C0"/>
                </a:solidFill>
              </a:rPr>
              <a:t>extension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4621" y="531921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Figure: SIMD data [</a:t>
            </a:r>
            <a:r>
              <a:rPr lang="hu-HU" sz="1600" smtClean="0">
                <a:solidFill>
                  <a:srgbClr val="000000"/>
                </a:solidFill>
              </a:rPr>
              <a:t>11</a:t>
            </a:r>
            <a:r>
              <a:rPr lang="en-US" sz="1600" smtClean="0">
                <a:solidFill>
                  <a:srgbClr val="000000"/>
                </a:solidFill>
              </a:rPr>
              <a:t>]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2.</a:t>
            </a:r>
            <a:r>
              <a:rPr lang="hu-HU" smtClean="0"/>
              <a:t>2.</a:t>
            </a:r>
            <a:r>
              <a:rPr lang="en-US" smtClean="0"/>
              <a:t>3 </a:t>
            </a:r>
            <a:r>
              <a:rPr lang="en-US"/>
              <a:t>FP and Advanced SIMD registers based ISA extensions</a:t>
            </a:r>
            <a:r>
              <a:rPr lang="hu-HU"/>
              <a:t> </a:t>
            </a:r>
            <a:r>
              <a:rPr lang="hu-HU" smtClean="0"/>
              <a:t>(7)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517" y="2528900"/>
            <a:ext cx="8722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NEON instructions operate on data held in the </a:t>
            </a:r>
            <a:r>
              <a:rPr lang="en-US" sz="1600" smtClean="0">
                <a:solidFill>
                  <a:srgbClr val="000000"/>
                </a:solidFill>
              </a:rPr>
              <a:t>FP</a:t>
            </a:r>
            <a:r>
              <a:rPr lang="hu-HU" sz="1600" smtClean="0">
                <a:solidFill>
                  <a:srgbClr val="000000"/>
                </a:solidFill>
              </a:rPr>
              <a:t> and advanced </a:t>
            </a:r>
            <a:r>
              <a:rPr lang="en-US" sz="1600" smtClean="0">
                <a:solidFill>
                  <a:srgbClr val="000000"/>
                </a:solidFill>
              </a:rPr>
              <a:t>SIMD </a:t>
            </a:r>
            <a:r>
              <a:rPr lang="en-US" sz="1600">
                <a:solidFill>
                  <a:srgbClr val="000000"/>
                </a:solidFill>
              </a:rPr>
              <a:t>registers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530" y="2798930"/>
            <a:ext cx="8065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They perform the same operation on the data elements, as shown below</a:t>
            </a:r>
            <a:r>
              <a:rPr lang="en-US" sz="1600" smtClean="0"/>
              <a:t>.</a:t>
            </a:r>
            <a:endParaRPr lang="hu-HU" sz="1600"/>
          </a:p>
        </p:txBody>
      </p:sp>
    </p:spTree>
    <p:extLst>
      <p:ext uri="{BB962C8B-B14F-4D97-AF65-F5344CB8AC3E}">
        <p14:creationId xmlns:p14="http://schemas.microsoft.com/office/powerpoint/2010/main" val="28964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85" y="629165"/>
            <a:ext cx="559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333399"/>
                </a:solidFill>
              </a:rPr>
              <a:t>c) </a:t>
            </a:r>
            <a:r>
              <a:rPr lang="en-US" smtClean="0">
                <a:solidFill>
                  <a:srgbClr val="333399"/>
                </a:solidFill>
              </a:rPr>
              <a:t>Extensions </a:t>
            </a:r>
            <a:r>
              <a:rPr lang="hu-HU" smtClean="0">
                <a:solidFill>
                  <a:srgbClr val="333399"/>
                </a:solidFill>
              </a:rPr>
              <a:t>provided by </a:t>
            </a:r>
            <a:r>
              <a:rPr lang="en-US" smtClean="0">
                <a:solidFill>
                  <a:srgbClr val="333399"/>
                </a:solidFill>
              </a:rPr>
              <a:t>the ARMv8 ISA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66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36785" y="2166508"/>
            <a:ext cx="3821875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Execution modes of the ARMv8</a:t>
            </a:r>
            <a:endParaRPr lang="hu-HU" sz="1300" b="1" baseline="3000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43142" y="2914430"/>
            <a:ext cx="16754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300" b="1" smtClean="0">
                <a:solidFill>
                  <a:srgbClr val="000000"/>
                </a:solidFill>
              </a:rPr>
              <a:t>Aarch32 </a:t>
            </a:r>
          </a:p>
          <a:p>
            <a:pPr algn="ctr" eaLnBrk="1" hangingPunct="1"/>
            <a:r>
              <a:rPr lang="en-US" sz="1300" b="1" smtClean="0">
                <a:solidFill>
                  <a:srgbClr val="000000"/>
                </a:solidFill>
              </a:rPr>
              <a:t>execution mode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rot="-5400000" flipH="1" flipV="1">
            <a:off x="3424237" y="1657131"/>
            <a:ext cx="315913" cy="1979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5400000" flipV="1">
            <a:off x="5403850" y="1657130"/>
            <a:ext cx="315913" cy="1979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554288" y="2771555"/>
            <a:ext cx="60325" cy="555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515100" y="2771555"/>
            <a:ext cx="57150" cy="555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1520" y="3551018"/>
            <a:ext cx="4193777" cy="1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en-US" sz="1300" smtClean="0">
                <a:solidFill>
                  <a:srgbClr val="000000"/>
                </a:solidFill>
              </a:rPr>
              <a:t>It </a:t>
            </a:r>
            <a:r>
              <a:rPr lang="en-US" sz="1300">
                <a:solidFill>
                  <a:srgbClr val="0070C0"/>
                </a:solidFill>
                <a:latin typeface="+mn-lt"/>
              </a:rPr>
              <a:t>supports two 32-bit instruction sets</a:t>
            </a:r>
            <a:r>
              <a:rPr lang="en-US" sz="1300" smtClean="0">
                <a:solidFill>
                  <a:srgbClr val="000000"/>
                </a:solidFill>
              </a:rPr>
              <a:t>,</a:t>
            </a:r>
          </a:p>
          <a:p>
            <a:pPr algn="ctr" eaLnBrk="1" hangingPunct="1">
              <a:lnSpc>
                <a:spcPct val="105000"/>
              </a:lnSpc>
              <a:spcAft>
                <a:spcPts val="600"/>
              </a:spcAft>
            </a:pPr>
            <a:r>
              <a:rPr lang="en-US" sz="1300" smtClean="0">
                <a:solidFill>
                  <a:srgbClr val="FF0000"/>
                </a:solidFill>
              </a:rPr>
              <a:t>the A32 </a:t>
            </a:r>
            <a:r>
              <a:rPr lang="en-US" sz="1300" smtClean="0">
                <a:solidFill>
                  <a:srgbClr val="000000"/>
                </a:solidFill>
              </a:rPr>
              <a:t>and the </a:t>
            </a:r>
            <a:r>
              <a:rPr lang="en-US" sz="1300" smtClean="0">
                <a:solidFill>
                  <a:srgbClr val="FF0000"/>
                </a:solidFill>
              </a:rPr>
              <a:t>T32 </a:t>
            </a:r>
            <a:r>
              <a:rPr lang="en-US" sz="1300" smtClean="0">
                <a:solidFill>
                  <a:srgbClr val="000000"/>
                </a:solidFill>
              </a:rPr>
              <a:t>(Thumb) instructions sets.</a:t>
            </a:r>
          </a:p>
          <a:p>
            <a:pPr algn="ctr" eaLnBrk="1" hangingPunct="1">
              <a:lnSpc>
                <a:spcPct val="105000"/>
              </a:lnSpc>
            </a:pPr>
            <a:r>
              <a:rPr lang="en-US" sz="1300" smtClean="0">
                <a:solidFill>
                  <a:srgbClr val="000000"/>
                </a:solidFill>
              </a:rPr>
              <a:t>In this mode the processor </a:t>
            </a:r>
            <a:r>
              <a:rPr lang="en-US" sz="1300">
                <a:solidFill>
                  <a:srgbClr val="0070C0"/>
                </a:solidFill>
                <a:latin typeface="+mn-lt"/>
              </a:rPr>
              <a:t>can run programs</a:t>
            </a:r>
          </a:p>
          <a:p>
            <a:pPr algn="ctr" eaLnBrk="1" hangingPunct="1">
              <a:lnSpc>
                <a:spcPct val="105000"/>
              </a:lnSpc>
            </a:pPr>
            <a:r>
              <a:rPr lang="en-US" sz="1300">
                <a:solidFill>
                  <a:srgbClr val="0070C0"/>
                </a:solidFill>
                <a:latin typeface="+mn-lt"/>
              </a:rPr>
              <a:t>developed for previous ISA versions</a:t>
            </a:r>
            <a:r>
              <a:rPr lang="en-US" sz="1300" smtClean="0">
                <a:solidFill>
                  <a:srgbClr val="000000"/>
                </a:solidFill>
              </a:rPr>
              <a:t>.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610" y="998730"/>
            <a:ext cx="9066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 ARMv8 ISA version introduces </a:t>
            </a:r>
            <a:r>
              <a:rPr lang="en-US" sz="1600" smtClean="0">
                <a:solidFill>
                  <a:srgbClr val="FF0000"/>
                </a:solidFill>
              </a:rPr>
              <a:t>major changes in</a:t>
            </a:r>
            <a:r>
              <a:rPr lang="en-US" sz="1600" smtClean="0">
                <a:solidFill>
                  <a:srgbClr val="000000"/>
                </a:solidFill>
              </a:rPr>
              <a:t> the ARM architecture while</a:t>
            </a:r>
          </a:p>
          <a:p>
            <a:pPr>
              <a:spcAft>
                <a:spcPts val="400"/>
              </a:spcAft>
            </a:pPr>
            <a:r>
              <a:rPr lang="en-US" sz="1600" smtClean="0">
                <a:solidFill>
                  <a:srgbClr val="000000"/>
                </a:solidFill>
              </a:rPr>
              <a:t>      maintaining a high level of consistency with previous versions of the architecture.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706607" y="2914430"/>
            <a:ext cx="16754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300" b="1" smtClean="0">
                <a:solidFill>
                  <a:srgbClr val="000000"/>
                </a:solidFill>
              </a:rPr>
              <a:t>Aarch64</a:t>
            </a:r>
          </a:p>
          <a:p>
            <a:pPr algn="ctr" eaLnBrk="1" hangingPunct="1"/>
            <a:r>
              <a:rPr lang="en-US" sz="1300" b="1" smtClean="0">
                <a:solidFill>
                  <a:srgbClr val="000000"/>
                </a:solidFill>
              </a:rPr>
              <a:t>execution mode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653415" y="3538318"/>
            <a:ext cx="3969035" cy="1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en-US" sz="1300" smtClean="0">
                <a:solidFill>
                  <a:srgbClr val="000000"/>
                </a:solidFill>
              </a:rPr>
              <a:t>It supports </a:t>
            </a:r>
            <a:r>
              <a:rPr lang="en-US" sz="1300">
                <a:solidFill>
                  <a:srgbClr val="0070C0"/>
                </a:solidFill>
                <a:latin typeface="+mn-lt"/>
              </a:rPr>
              <a:t>a single 64-bit instruction set</a:t>
            </a:r>
            <a:r>
              <a:rPr lang="en-US" sz="1300" smtClean="0">
                <a:solidFill>
                  <a:srgbClr val="000000"/>
                </a:solidFill>
              </a:rPr>
              <a:t>,</a:t>
            </a:r>
          </a:p>
          <a:p>
            <a:pPr algn="ctr" eaLnBrk="1" hangingPunct="1">
              <a:lnSpc>
                <a:spcPct val="105000"/>
              </a:lnSpc>
              <a:spcAft>
                <a:spcPts val="600"/>
              </a:spcAft>
            </a:pPr>
            <a:r>
              <a:rPr lang="en-US" sz="1300" smtClean="0">
                <a:solidFill>
                  <a:srgbClr val="000000"/>
                </a:solidFill>
              </a:rPr>
              <a:t>called </a:t>
            </a:r>
            <a:r>
              <a:rPr lang="en-US" sz="1300" smtClean="0">
                <a:solidFill>
                  <a:srgbClr val="FF0000"/>
                </a:solidFill>
              </a:rPr>
              <a:t>A64.</a:t>
            </a:r>
          </a:p>
          <a:p>
            <a:pPr algn="ctr" eaLnBrk="1" hangingPunct="1">
              <a:lnSpc>
                <a:spcPct val="105000"/>
              </a:lnSpc>
            </a:pPr>
            <a:r>
              <a:rPr lang="en-US" sz="1300" smtClean="0">
                <a:solidFill>
                  <a:srgbClr val="000000"/>
                </a:solidFill>
              </a:rPr>
              <a:t>This is a fixed length </a:t>
            </a:r>
            <a:r>
              <a:rPr lang="en-US" sz="1300">
                <a:solidFill>
                  <a:srgbClr val="0070C0"/>
                </a:solidFill>
                <a:latin typeface="+mn-lt"/>
              </a:rPr>
              <a:t>powerful instruction set</a:t>
            </a:r>
          </a:p>
          <a:p>
            <a:pPr algn="ctr" eaLnBrk="1" hangingPunct="1">
              <a:lnSpc>
                <a:spcPct val="105000"/>
              </a:lnSpc>
            </a:pPr>
            <a:r>
              <a:rPr lang="en-US" sz="1300" smtClean="0">
                <a:solidFill>
                  <a:srgbClr val="000000"/>
                </a:solidFill>
              </a:rPr>
              <a:t>that uses 32-bit instruction encodings.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2.</a:t>
            </a:r>
            <a:r>
              <a:rPr lang="hu-HU" smtClean="0"/>
              <a:t>2.</a:t>
            </a:r>
            <a:r>
              <a:rPr lang="en-US" smtClean="0"/>
              <a:t>3 </a:t>
            </a:r>
            <a:r>
              <a:rPr lang="en-US"/>
              <a:t>FP and Advanced SIMD registers based ISA extensions</a:t>
            </a:r>
            <a:r>
              <a:rPr lang="hu-HU"/>
              <a:t> </a:t>
            </a:r>
            <a:r>
              <a:rPr lang="hu-HU" smtClean="0"/>
              <a:t>(8)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5263" y="1541010"/>
            <a:ext cx="6818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</a:rPr>
              <a:t>ARMv8</a:t>
            </a:r>
            <a:r>
              <a:rPr lang="en-US" sz="1600">
                <a:solidFill>
                  <a:srgbClr val="000000"/>
                </a:solidFill>
              </a:rPr>
              <a:t> has </a:t>
            </a:r>
            <a:r>
              <a:rPr lang="en-US" sz="1600">
                <a:solidFill>
                  <a:srgbClr val="0070C0"/>
                </a:solidFill>
              </a:rPr>
              <a:t>two distinct execution modes</a:t>
            </a:r>
            <a:r>
              <a:rPr lang="en-US" sz="1600">
                <a:solidFill>
                  <a:srgbClr val="000000"/>
                </a:solidFill>
              </a:rPr>
              <a:t>, as indicated below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79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  <p:bldP spid="13" grpId="0"/>
      <p:bldP spid="15" grpId="0"/>
      <p:bldP spid="17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52020" y="5441525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Dedicated use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9412" y="5414065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Dedicated use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2933" y="3724986"/>
            <a:ext cx="10470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Stack pointer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Link register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PC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4373" y="1633080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32-bit wide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0868" y="1614990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rgbClr val="000000"/>
                </a:solidFill>
              </a:rPr>
              <a:t>32-bit wide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82190" y="1640390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64-bit wide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510" y="6286154"/>
            <a:ext cx="313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GPRs in the</a:t>
            </a:r>
            <a:r>
              <a:rPr lang="hu-HU" sz="1200" dirty="0" smtClean="0">
                <a:solidFill>
                  <a:srgbClr val="000000"/>
                </a:solidFill>
              </a:rPr>
              <a:t> ARMv7</a:t>
            </a:r>
            <a:r>
              <a:rPr lang="en-US" sz="1200" dirty="0" smtClean="0">
                <a:solidFill>
                  <a:srgbClr val="000000"/>
                </a:solidFill>
              </a:rPr>
              <a:t> and the</a:t>
            </a:r>
            <a:r>
              <a:rPr lang="hu-HU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 AArch32 </a:t>
            </a:r>
            <a:r>
              <a:rPr lang="hu-HU" sz="1200" dirty="0" smtClean="0">
                <a:solidFill>
                  <a:srgbClr val="000000"/>
                </a:solidFill>
              </a:rPr>
              <a:t>execution mode of the </a:t>
            </a:r>
            <a:r>
              <a:rPr lang="en-US" sz="1200" dirty="0" smtClean="0">
                <a:solidFill>
                  <a:srgbClr val="000000"/>
                </a:solidFill>
              </a:rPr>
              <a:t>ARMv8 ISA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0868" y="5772808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32-bit mode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2190" y="5762355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64-bit mode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" name="Left Brace 32"/>
          <p:cNvSpPr/>
          <p:nvPr/>
        </p:nvSpPr>
        <p:spPr bwMode="auto">
          <a:xfrm rot="16200000">
            <a:off x="5590772" y="4117137"/>
            <a:ext cx="253770" cy="4001504"/>
          </a:xfrm>
          <a:prstGeom prst="leftBrace">
            <a:avLst>
              <a:gd name="adj1" fmla="val 8333"/>
              <a:gd name="adj2" fmla="val 511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96925" y="6286154"/>
            <a:ext cx="37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srgbClr val="000000"/>
                </a:solidFill>
              </a:rPr>
              <a:t>GPRs in the </a:t>
            </a:r>
            <a:r>
              <a:rPr lang="hu-HU" sz="1200" smtClean="0">
                <a:solidFill>
                  <a:srgbClr val="000000"/>
                </a:solidFill>
              </a:rPr>
              <a:t>AArch64 excution mode </a:t>
            </a:r>
          </a:p>
          <a:p>
            <a:pPr algn="ctr"/>
            <a:r>
              <a:rPr lang="hu-HU" sz="1200">
                <a:solidFill>
                  <a:srgbClr val="000000"/>
                </a:solidFill>
              </a:rPr>
              <a:t>o</a:t>
            </a:r>
            <a:r>
              <a:rPr lang="hu-HU" sz="1200" smtClean="0">
                <a:solidFill>
                  <a:srgbClr val="000000"/>
                </a:solidFill>
              </a:rPr>
              <a:t>f the </a:t>
            </a:r>
            <a:r>
              <a:rPr lang="en-US" sz="1200" smtClean="0">
                <a:solidFill>
                  <a:srgbClr val="000000"/>
                </a:solidFill>
              </a:rPr>
              <a:t>ARMv8 ISA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5" name="Left Brace 34"/>
          <p:cNvSpPr/>
          <p:nvPr/>
        </p:nvSpPr>
        <p:spPr bwMode="auto">
          <a:xfrm rot="16200000">
            <a:off x="1521977" y="5253719"/>
            <a:ext cx="372524" cy="1616274"/>
          </a:xfrm>
          <a:prstGeom prst="leftBrace">
            <a:avLst>
              <a:gd name="adj1" fmla="val 8333"/>
              <a:gd name="adj2" fmla="val 511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6494" y="627863"/>
            <a:ext cx="806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Extension of the GPRs in the ARMv8 </a:t>
            </a:r>
            <a:r>
              <a:rPr lang="en-US" dirty="0" smtClean="0">
                <a:solidFill>
                  <a:srgbClr val="333399"/>
                </a:solidFill>
              </a:rPr>
              <a:t>ISA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63</a:t>
            </a:r>
            <a:r>
              <a:rPr lang="en-US" dirty="0" smtClean="0">
                <a:solidFill>
                  <a:srgbClr val="000000"/>
                </a:solidFill>
              </a:rPr>
              <a:t>], [</a:t>
            </a:r>
            <a:r>
              <a:rPr lang="hu-HU" dirty="0" smtClean="0">
                <a:solidFill>
                  <a:srgbClr val="000000"/>
                </a:solidFill>
              </a:rPr>
              <a:t>66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025" y="980614"/>
            <a:ext cx="8640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In t</a:t>
            </a:r>
            <a:r>
              <a:rPr lang="en-US" sz="1600" dirty="0" smtClean="0">
                <a:solidFill>
                  <a:srgbClr val="000000"/>
                </a:solidFill>
              </a:rPr>
              <a:t>he AArch64 mode the ARMv8 ISA version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expands the </a:t>
            </a:r>
            <a:r>
              <a:rPr lang="en-US" sz="1600" dirty="0">
                <a:solidFill>
                  <a:srgbClr val="0070C0"/>
                </a:solidFill>
              </a:rPr>
              <a:t>number of GPRs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from 13 32-bit registers to 31 64-bit </a:t>
            </a:r>
            <a:r>
              <a:rPr lang="en-US" sz="1600" dirty="0" smtClean="0">
                <a:solidFill>
                  <a:srgbClr val="000000"/>
                </a:solidFill>
              </a:rPr>
              <a:t>wide registers, as shown in the next Figure.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57418" y="1998727"/>
            <a:ext cx="720000" cy="2376000"/>
            <a:chOff x="1457419" y="1998728"/>
            <a:chExt cx="649287" cy="2376487"/>
          </a:xfrm>
        </p:grpSpPr>
        <p:sp>
          <p:nvSpPr>
            <p:cNvPr id="39" name="Téglalap 3"/>
            <p:cNvSpPr/>
            <p:nvPr/>
          </p:nvSpPr>
          <p:spPr>
            <a:xfrm>
              <a:off x="1457419" y="1998728"/>
              <a:ext cx="649287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R0</a:t>
              </a:r>
            </a:p>
          </p:txBody>
        </p:sp>
        <p:sp>
          <p:nvSpPr>
            <p:cNvPr id="40" name="Téglalap 4"/>
            <p:cNvSpPr/>
            <p:nvPr/>
          </p:nvSpPr>
          <p:spPr>
            <a:xfrm>
              <a:off x="1457419" y="2214628"/>
              <a:ext cx="649287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</a:t>
              </a:r>
            </a:p>
          </p:txBody>
        </p:sp>
        <p:sp>
          <p:nvSpPr>
            <p:cNvPr id="41" name="Téglalap 5"/>
            <p:cNvSpPr/>
            <p:nvPr/>
          </p:nvSpPr>
          <p:spPr>
            <a:xfrm>
              <a:off x="1457419" y="2430528"/>
              <a:ext cx="649287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R2</a:t>
              </a:r>
            </a:p>
          </p:txBody>
        </p:sp>
        <p:sp>
          <p:nvSpPr>
            <p:cNvPr id="42" name="Téglalap 6"/>
            <p:cNvSpPr/>
            <p:nvPr/>
          </p:nvSpPr>
          <p:spPr>
            <a:xfrm>
              <a:off x="1457419" y="2646428"/>
              <a:ext cx="649287" cy="865187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3" name="Téglalap 7"/>
            <p:cNvSpPr/>
            <p:nvPr/>
          </p:nvSpPr>
          <p:spPr>
            <a:xfrm>
              <a:off x="1457419" y="3511615"/>
              <a:ext cx="649287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R12</a:t>
              </a:r>
            </a:p>
          </p:txBody>
        </p:sp>
        <p:sp>
          <p:nvSpPr>
            <p:cNvPr id="44" name="Téglalap 8"/>
            <p:cNvSpPr/>
            <p:nvPr/>
          </p:nvSpPr>
          <p:spPr>
            <a:xfrm>
              <a:off x="1457419" y="3737946"/>
              <a:ext cx="649287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R13(SP)</a:t>
              </a:r>
            </a:p>
          </p:txBody>
        </p:sp>
        <p:sp>
          <p:nvSpPr>
            <p:cNvPr id="45" name="Téglalap 9"/>
            <p:cNvSpPr/>
            <p:nvPr/>
          </p:nvSpPr>
          <p:spPr>
            <a:xfrm>
              <a:off x="1457419" y="3943415"/>
              <a:ext cx="649287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R14(LR)</a:t>
              </a:r>
            </a:p>
          </p:txBody>
        </p:sp>
        <p:sp>
          <p:nvSpPr>
            <p:cNvPr id="46" name="Téglalap 10"/>
            <p:cNvSpPr/>
            <p:nvPr/>
          </p:nvSpPr>
          <p:spPr>
            <a:xfrm>
              <a:off x="1457419" y="4159315"/>
              <a:ext cx="649287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R15(PC)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12722" y="1988867"/>
            <a:ext cx="720000" cy="3672000"/>
            <a:chOff x="4012722" y="1988868"/>
            <a:chExt cx="649288" cy="3671887"/>
          </a:xfrm>
        </p:grpSpPr>
        <p:sp>
          <p:nvSpPr>
            <p:cNvPr id="48" name="Téglalap 11"/>
            <p:cNvSpPr/>
            <p:nvPr/>
          </p:nvSpPr>
          <p:spPr>
            <a:xfrm>
              <a:off x="4012722" y="1988868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R0</a:t>
              </a:r>
            </a:p>
          </p:txBody>
        </p:sp>
        <p:sp>
          <p:nvSpPr>
            <p:cNvPr id="49" name="Téglalap 12"/>
            <p:cNvSpPr/>
            <p:nvPr/>
          </p:nvSpPr>
          <p:spPr>
            <a:xfrm>
              <a:off x="4012722" y="2204768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</a:t>
              </a:r>
            </a:p>
          </p:txBody>
        </p:sp>
        <p:sp>
          <p:nvSpPr>
            <p:cNvPr id="50" name="Téglalap 13"/>
            <p:cNvSpPr/>
            <p:nvPr/>
          </p:nvSpPr>
          <p:spPr>
            <a:xfrm>
              <a:off x="4012722" y="2420668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R2</a:t>
              </a:r>
            </a:p>
          </p:txBody>
        </p:sp>
        <p:sp>
          <p:nvSpPr>
            <p:cNvPr id="51" name="Téglalap 14"/>
            <p:cNvSpPr/>
            <p:nvPr/>
          </p:nvSpPr>
          <p:spPr>
            <a:xfrm>
              <a:off x="4012722" y="2636568"/>
              <a:ext cx="649288" cy="865187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52" name="Téglalap 15"/>
            <p:cNvSpPr/>
            <p:nvPr/>
          </p:nvSpPr>
          <p:spPr>
            <a:xfrm>
              <a:off x="4012722" y="3501755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R12</a:t>
              </a:r>
            </a:p>
          </p:txBody>
        </p:sp>
        <p:sp>
          <p:nvSpPr>
            <p:cNvPr id="53" name="Téglalap 16"/>
            <p:cNvSpPr/>
            <p:nvPr/>
          </p:nvSpPr>
          <p:spPr>
            <a:xfrm>
              <a:off x="4012722" y="3717655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R13(SP)</a:t>
              </a:r>
            </a:p>
          </p:txBody>
        </p:sp>
        <p:sp>
          <p:nvSpPr>
            <p:cNvPr id="54" name="Téglalap 17"/>
            <p:cNvSpPr/>
            <p:nvPr/>
          </p:nvSpPr>
          <p:spPr>
            <a:xfrm>
              <a:off x="4012722" y="3933555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R14(LR)</a:t>
              </a:r>
            </a:p>
          </p:txBody>
        </p:sp>
        <p:sp>
          <p:nvSpPr>
            <p:cNvPr id="55" name="Téglalap 19"/>
            <p:cNvSpPr/>
            <p:nvPr/>
          </p:nvSpPr>
          <p:spPr>
            <a:xfrm>
              <a:off x="4012722" y="4149455"/>
              <a:ext cx="649288" cy="8636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56" name="Téglalap 20"/>
            <p:cNvSpPr/>
            <p:nvPr/>
          </p:nvSpPr>
          <p:spPr>
            <a:xfrm>
              <a:off x="4012722" y="5013055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 sz="9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" name="Téglalap 21"/>
            <p:cNvSpPr/>
            <p:nvPr/>
          </p:nvSpPr>
          <p:spPr>
            <a:xfrm>
              <a:off x="4012722" y="5228955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X30</a:t>
              </a:r>
            </a:p>
          </p:txBody>
        </p:sp>
        <p:sp>
          <p:nvSpPr>
            <p:cNvPr id="58" name="Téglalap 22"/>
            <p:cNvSpPr/>
            <p:nvPr/>
          </p:nvSpPr>
          <p:spPr>
            <a:xfrm>
              <a:off x="4012722" y="5444855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X31</a:t>
              </a:r>
            </a:p>
          </p:txBody>
        </p:sp>
        <p:cxnSp>
          <p:nvCxnSpPr>
            <p:cNvPr id="59" name="Egyenes összekötő nyíllal 2"/>
            <p:cNvCxnSpPr/>
            <p:nvPr/>
          </p:nvCxnSpPr>
          <p:spPr>
            <a:xfrm>
              <a:off x="4012722" y="2852468"/>
              <a:ext cx="64928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Szövegdoboz 35"/>
            <p:cNvSpPr txBox="1">
              <a:spLocks noChangeArrowheads="1"/>
            </p:cNvSpPr>
            <p:nvPr/>
          </p:nvSpPr>
          <p:spPr bwMode="auto">
            <a:xfrm>
              <a:off x="4176235" y="2682605"/>
              <a:ext cx="33695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hu-HU" altLang="en-US" sz="9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20317" y="1962358"/>
            <a:ext cx="1440000" cy="3671887"/>
            <a:chOff x="6020317" y="1962358"/>
            <a:chExt cx="1296988" cy="3671887"/>
          </a:xfrm>
        </p:grpSpPr>
        <p:sp>
          <p:nvSpPr>
            <p:cNvPr id="62" name="Téglalap 23"/>
            <p:cNvSpPr/>
            <p:nvPr/>
          </p:nvSpPr>
          <p:spPr>
            <a:xfrm>
              <a:off x="6020317" y="1962358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R0</a:t>
              </a:r>
            </a:p>
          </p:txBody>
        </p:sp>
        <p:sp>
          <p:nvSpPr>
            <p:cNvPr id="63" name="Téglalap 24"/>
            <p:cNvSpPr/>
            <p:nvPr/>
          </p:nvSpPr>
          <p:spPr>
            <a:xfrm>
              <a:off x="6020317" y="2178258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</a:t>
              </a:r>
            </a:p>
          </p:txBody>
        </p:sp>
        <p:sp>
          <p:nvSpPr>
            <p:cNvPr id="64" name="Téglalap 25"/>
            <p:cNvSpPr/>
            <p:nvPr/>
          </p:nvSpPr>
          <p:spPr>
            <a:xfrm>
              <a:off x="6020317" y="2394158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R2</a:t>
              </a:r>
            </a:p>
          </p:txBody>
        </p:sp>
        <p:sp>
          <p:nvSpPr>
            <p:cNvPr id="65" name="Téglalap 26"/>
            <p:cNvSpPr/>
            <p:nvPr/>
          </p:nvSpPr>
          <p:spPr>
            <a:xfrm>
              <a:off x="6020317" y="2610058"/>
              <a:ext cx="1296988" cy="865187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66" name="Téglalap 27"/>
            <p:cNvSpPr/>
            <p:nvPr/>
          </p:nvSpPr>
          <p:spPr>
            <a:xfrm>
              <a:off x="6020317" y="3475245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R12</a:t>
              </a:r>
            </a:p>
          </p:txBody>
        </p:sp>
        <p:sp>
          <p:nvSpPr>
            <p:cNvPr id="67" name="Téglalap 28"/>
            <p:cNvSpPr/>
            <p:nvPr/>
          </p:nvSpPr>
          <p:spPr>
            <a:xfrm>
              <a:off x="6020317" y="3691145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R13(SP)</a:t>
              </a:r>
            </a:p>
          </p:txBody>
        </p:sp>
        <p:sp>
          <p:nvSpPr>
            <p:cNvPr id="68" name="Téglalap 29"/>
            <p:cNvSpPr/>
            <p:nvPr/>
          </p:nvSpPr>
          <p:spPr>
            <a:xfrm>
              <a:off x="6020317" y="3907045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R14(LR)</a:t>
              </a:r>
            </a:p>
          </p:txBody>
        </p:sp>
        <p:sp>
          <p:nvSpPr>
            <p:cNvPr id="69" name="Téglalap 30"/>
            <p:cNvSpPr/>
            <p:nvPr/>
          </p:nvSpPr>
          <p:spPr>
            <a:xfrm>
              <a:off x="6020317" y="4122945"/>
              <a:ext cx="1296988" cy="8636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70" name="Téglalap 31"/>
            <p:cNvSpPr/>
            <p:nvPr/>
          </p:nvSpPr>
          <p:spPr>
            <a:xfrm>
              <a:off x="6020317" y="4986545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 sz="9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" name="Téglalap 32"/>
            <p:cNvSpPr/>
            <p:nvPr/>
          </p:nvSpPr>
          <p:spPr>
            <a:xfrm>
              <a:off x="6020317" y="5202445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W30</a:t>
              </a:r>
            </a:p>
          </p:txBody>
        </p:sp>
        <p:sp>
          <p:nvSpPr>
            <p:cNvPr id="72" name="Téglalap 33"/>
            <p:cNvSpPr/>
            <p:nvPr/>
          </p:nvSpPr>
          <p:spPr>
            <a:xfrm>
              <a:off x="6020317" y="5418345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W31</a:t>
              </a:r>
            </a:p>
          </p:txBody>
        </p:sp>
        <p:cxnSp>
          <p:nvCxnSpPr>
            <p:cNvPr id="73" name="Egyenes összekötő nyíllal 34"/>
            <p:cNvCxnSpPr/>
            <p:nvPr/>
          </p:nvCxnSpPr>
          <p:spPr>
            <a:xfrm>
              <a:off x="6020317" y="2825958"/>
              <a:ext cx="129698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Szövegdoboz 36"/>
            <p:cNvSpPr txBox="1">
              <a:spLocks noChangeArrowheads="1"/>
            </p:cNvSpPr>
            <p:nvPr/>
          </p:nvSpPr>
          <p:spPr bwMode="auto">
            <a:xfrm>
              <a:off x="6491805" y="2652920"/>
              <a:ext cx="37221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hu-HU" altLang="en-US" sz="9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W0</a:t>
              </a:r>
            </a:p>
          </p:txBody>
        </p:sp>
      </p:grp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2.</a:t>
            </a:r>
            <a:r>
              <a:rPr lang="hu-HU" dirty="0" smtClean="0"/>
              <a:t>2.</a:t>
            </a:r>
            <a:r>
              <a:rPr lang="en-US" dirty="0" smtClean="0"/>
              <a:t>3 </a:t>
            </a:r>
            <a:r>
              <a:rPr lang="en-US" dirty="0"/>
              <a:t>FP and Advanced SIMD registers based ISA extensions</a:t>
            </a:r>
            <a:r>
              <a:rPr lang="hu-HU" dirty="0"/>
              <a:t>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1723" y="669181"/>
            <a:ext cx="864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Extension of the </a:t>
            </a:r>
            <a:r>
              <a:rPr lang="hu-HU" dirty="0">
                <a:solidFill>
                  <a:srgbClr val="333399"/>
                </a:solidFill>
              </a:rPr>
              <a:t>FP and advanced SIMD registers</a:t>
            </a:r>
            <a:r>
              <a:rPr lang="en-US" dirty="0">
                <a:solidFill>
                  <a:srgbClr val="333399"/>
                </a:solidFill>
              </a:rPr>
              <a:t> in the ARMv8 ISA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66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37716" y="1713809"/>
            <a:ext cx="5262467" cy="3964678"/>
            <a:chOff x="1837716" y="1704477"/>
            <a:chExt cx="5262467" cy="3047454"/>
          </a:xfrm>
        </p:grpSpPr>
        <p:sp>
          <p:nvSpPr>
            <p:cNvPr id="7" name="TextBox 6"/>
            <p:cNvSpPr txBox="1"/>
            <p:nvPr/>
          </p:nvSpPr>
          <p:spPr>
            <a:xfrm>
              <a:off x="5531916" y="1704477"/>
              <a:ext cx="995785" cy="189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000000"/>
                  </a:solidFill>
                </a:rPr>
                <a:t>128</a:t>
              </a:r>
              <a:r>
                <a:rPr lang="en-US" sz="1000" dirty="0">
                  <a:solidFill>
                    <a:srgbClr val="000000"/>
                  </a:solidFill>
                </a:rPr>
                <a:t>-bit wide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81146" y="1704477"/>
              <a:ext cx="995785" cy="189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000000"/>
                  </a:solidFill>
                </a:rPr>
                <a:t>128</a:t>
              </a:r>
              <a:r>
                <a:rPr lang="en-US" sz="1000" dirty="0">
                  <a:solidFill>
                    <a:srgbClr val="000000"/>
                  </a:solidFill>
                </a:rPr>
                <a:t>-bit wide</a:t>
              </a:r>
            </a:p>
          </p:txBody>
        </p:sp>
        <p:grpSp>
          <p:nvGrpSpPr>
            <p:cNvPr id="2" name="Csoportba foglalás 1"/>
            <p:cNvGrpSpPr/>
            <p:nvPr/>
          </p:nvGrpSpPr>
          <p:grpSpPr>
            <a:xfrm>
              <a:off x="5149416" y="1998016"/>
              <a:ext cx="1950767" cy="2753915"/>
              <a:chOff x="6865887" y="1656484"/>
              <a:chExt cx="2601023" cy="3671887"/>
            </a:xfrm>
          </p:grpSpPr>
          <p:sp>
            <p:nvSpPr>
              <p:cNvPr id="29" name="Téglalap 23"/>
              <p:cNvSpPr/>
              <p:nvPr/>
            </p:nvSpPr>
            <p:spPr>
              <a:xfrm>
                <a:off x="6872934" y="1656484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</a:t>
                </a:r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0" name="Téglalap 24"/>
              <p:cNvSpPr/>
              <p:nvPr/>
            </p:nvSpPr>
            <p:spPr>
              <a:xfrm>
                <a:off x="6872934" y="1872384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</a:t>
                </a:r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1" name="Téglalap 25"/>
              <p:cNvSpPr/>
              <p:nvPr/>
            </p:nvSpPr>
            <p:spPr>
              <a:xfrm>
                <a:off x="6872934" y="2088284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</a:t>
                </a:r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2" name="Téglalap 26"/>
              <p:cNvSpPr/>
              <p:nvPr/>
            </p:nvSpPr>
            <p:spPr>
              <a:xfrm>
                <a:off x="6872934" y="2304185"/>
                <a:ext cx="2593976" cy="865187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</p:txBody>
          </p:sp>
          <p:sp>
            <p:nvSpPr>
              <p:cNvPr id="33" name="Téglalap 27"/>
              <p:cNvSpPr/>
              <p:nvPr/>
            </p:nvSpPr>
            <p:spPr>
              <a:xfrm>
                <a:off x="6872934" y="3169371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</a:t>
                </a:r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4" name="Téglalap 28"/>
              <p:cNvSpPr/>
              <p:nvPr/>
            </p:nvSpPr>
            <p:spPr>
              <a:xfrm>
                <a:off x="6872934" y="3385271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V13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5" name="Téglalap 29"/>
              <p:cNvSpPr/>
              <p:nvPr/>
            </p:nvSpPr>
            <p:spPr>
              <a:xfrm>
                <a:off x="6872934" y="3601171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V14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6" name="Téglalap 30"/>
              <p:cNvSpPr/>
              <p:nvPr/>
            </p:nvSpPr>
            <p:spPr>
              <a:xfrm>
                <a:off x="6872934" y="3817071"/>
                <a:ext cx="2593976" cy="8636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</p:txBody>
          </p:sp>
          <p:sp>
            <p:nvSpPr>
              <p:cNvPr id="37" name="Téglalap 31"/>
              <p:cNvSpPr/>
              <p:nvPr/>
            </p:nvSpPr>
            <p:spPr>
              <a:xfrm>
                <a:off x="6872934" y="4680671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hu-HU" sz="80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8" name="Téglalap 32"/>
              <p:cNvSpPr/>
              <p:nvPr/>
            </p:nvSpPr>
            <p:spPr>
              <a:xfrm>
                <a:off x="6872934" y="4896571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</a:t>
                </a:r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30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9" name="Téglalap 33"/>
              <p:cNvSpPr/>
              <p:nvPr/>
            </p:nvSpPr>
            <p:spPr>
              <a:xfrm>
                <a:off x="6872934" y="5112471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</a:t>
                </a:r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31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40" name="Egyenes összekötő nyíllal 34"/>
              <p:cNvCxnSpPr/>
              <p:nvPr/>
            </p:nvCxnSpPr>
            <p:spPr>
              <a:xfrm>
                <a:off x="6865887" y="2520084"/>
                <a:ext cx="25939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Szövegdoboz 36"/>
              <p:cNvSpPr txBox="1">
                <a:spLocks noChangeArrowheads="1"/>
              </p:cNvSpPr>
              <p:nvPr/>
            </p:nvSpPr>
            <p:spPr bwMode="auto">
              <a:xfrm>
                <a:off x="8009460" y="2316229"/>
                <a:ext cx="427896" cy="220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hu-HU" altLang="en-US" sz="800" dirty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V3</a:t>
                </a:r>
                <a:endParaRPr lang="hu-HU" altLang="en-US" sz="8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" name="Csoportba foglalás 2"/>
            <p:cNvGrpSpPr/>
            <p:nvPr/>
          </p:nvGrpSpPr>
          <p:grpSpPr>
            <a:xfrm>
              <a:off x="1837716" y="1997421"/>
              <a:ext cx="1963717" cy="1782365"/>
              <a:chOff x="2450288" y="1655691"/>
              <a:chExt cx="2618289" cy="2376487"/>
            </a:xfrm>
          </p:grpSpPr>
          <p:sp>
            <p:nvSpPr>
              <p:cNvPr id="50" name="Téglalap 3"/>
              <p:cNvSpPr/>
              <p:nvPr/>
            </p:nvSpPr>
            <p:spPr>
              <a:xfrm>
                <a:off x="2450288" y="1655691"/>
                <a:ext cx="2618289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</a:t>
                </a:r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1" name="Téglalap 4"/>
              <p:cNvSpPr/>
              <p:nvPr/>
            </p:nvSpPr>
            <p:spPr>
              <a:xfrm>
                <a:off x="2450288" y="1871591"/>
                <a:ext cx="2618289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2" name="Téglalap 5"/>
              <p:cNvSpPr/>
              <p:nvPr/>
            </p:nvSpPr>
            <p:spPr>
              <a:xfrm>
                <a:off x="2450288" y="2087491"/>
                <a:ext cx="2618289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V2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3" name="Téglalap 6"/>
              <p:cNvSpPr/>
              <p:nvPr/>
            </p:nvSpPr>
            <p:spPr>
              <a:xfrm>
                <a:off x="2450288" y="2303392"/>
                <a:ext cx="2618289" cy="865187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</p:txBody>
          </p:sp>
          <p:sp>
            <p:nvSpPr>
              <p:cNvPr id="54" name="Téglalap 7"/>
              <p:cNvSpPr/>
              <p:nvPr/>
            </p:nvSpPr>
            <p:spPr>
              <a:xfrm>
                <a:off x="2450288" y="3168578"/>
                <a:ext cx="2618289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V12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5" name="Téglalap 8"/>
              <p:cNvSpPr/>
              <p:nvPr/>
            </p:nvSpPr>
            <p:spPr>
              <a:xfrm>
                <a:off x="2450288" y="3384478"/>
                <a:ext cx="2618289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V13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6" name="Téglalap 9"/>
              <p:cNvSpPr/>
              <p:nvPr/>
            </p:nvSpPr>
            <p:spPr>
              <a:xfrm>
                <a:off x="2450288" y="3600378"/>
                <a:ext cx="2618289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V14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7" name="Téglalap 10"/>
              <p:cNvSpPr/>
              <p:nvPr/>
            </p:nvSpPr>
            <p:spPr>
              <a:xfrm>
                <a:off x="2450288" y="3816278"/>
                <a:ext cx="2618289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V15</a:t>
                </a:r>
                <a:endParaRPr lang="hu-HU" sz="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2.</a:t>
            </a:r>
            <a:r>
              <a:rPr lang="hu-HU" dirty="0"/>
              <a:t>2.</a:t>
            </a:r>
            <a:r>
              <a:rPr lang="en-US" dirty="0"/>
              <a:t>3 FP and Advanced SIMD registers based ISA extensions</a:t>
            </a:r>
            <a:r>
              <a:rPr lang="hu-HU" dirty="0"/>
              <a:t> </a:t>
            </a:r>
            <a:r>
              <a:rPr lang="hu-HU" dirty="0" smtClean="0"/>
              <a:t>(10)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00025" y="1009642"/>
            <a:ext cx="9412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In t</a:t>
            </a:r>
            <a:r>
              <a:rPr lang="en-US" sz="1600" dirty="0" smtClean="0">
                <a:solidFill>
                  <a:srgbClr val="000000"/>
                </a:solidFill>
              </a:rPr>
              <a:t>he AArch64 mode the ARMv8 ISA version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expands the </a:t>
            </a:r>
            <a:r>
              <a:rPr lang="en-US" sz="1600" dirty="0">
                <a:solidFill>
                  <a:srgbClr val="0070C0"/>
                </a:solidFill>
              </a:rPr>
              <a:t>number of </a:t>
            </a:r>
            <a:r>
              <a:rPr lang="hu-HU" sz="1600" dirty="0" smtClean="0">
                <a:solidFill>
                  <a:srgbClr val="0070C0"/>
                </a:solidFill>
              </a:rPr>
              <a:t>FP and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advanced SIMD registers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from </a:t>
            </a:r>
            <a:r>
              <a:rPr lang="en-US" sz="1600" dirty="0" smtClean="0">
                <a:solidFill>
                  <a:srgbClr val="0070C0"/>
                </a:solidFill>
              </a:rPr>
              <a:t>1</a:t>
            </a:r>
            <a:r>
              <a:rPr lang="hu-HU" sz="16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(available in the ARMv7 ISA) to 32,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as </a:t>
            </a:r>
            <a:r>
              <a:rPr lang="hu-HU" sz="1600" dirty="0" smtClean="0">
                <a:solidFill>
                  <a:srgbClr val="000000"/>
                </a:solidFill>
              </a:rPr>
              <a:t>seen below.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60141" y="5825443"/>
            <a:ext cx="313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000000"/>
                </a:solidFill>
              </a:rPr>
              <a:t>FP and advanced SIMD registers</a:t>
            </a:r>
          </a:p>
          <a:p>
            <a:pPr algn="ctr"/>
            <a:r>
              <a:rPr lang="hu-HU" sz="1200" dirty="0" smtClean="0">
                <a:solidFill>
                  <a:srgbClr val="000000"/>
                </a:solidFill>
              </a:rPr>
              <a:t> in ARMv7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and the</a:t>
            </a:r>
            <a:r>
              <a:rPr lang="hu-HU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 AArch32 </a:t>
            </a:r>
            <a:r>
              <a:rPr lang="hu-HU" sz="1200" dirty="0" smtClean="0">
                <a:solidFill>
                  <a:srgbClr val="000000"/>
                </a:solidFill>
              </a:rPr>
              <a:t>execution mode of the </a:t>
            </a:r>
            <a:r>
              <a:rPr lang="en-US" sz="1200" dirty="0" smtClean="0">
                <a:solidFill>
                  <a:srgbClr val="000000"/>
                </a:solidFill>
              </a:rPr>
              <a:t>ARMv8 ISA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00501" y="5825443"/>
            <a:ext cx="313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000000"/>
                </a:solidFill>
              </a:rPr>
              <a:t>FP and advanced SIMD registers</a:t>
            </a:r>
          </a:p>
          <a:p>
            <a:pPr algn="ctr"/>
            <a:r>
              <a:rPr lang="hu-HU" sz="1200" dirty="0" smtClean="0">
                <a:solidFill>
                  <a:srgbClr val="000000"/>
                </a:solidFill>
              </a:rPr>
              <a:t> in the </a:t>
            </a:r>
            <a:r>
              <a:rPr lang="en-US" sz="1200" dirty="0" err="1" smtClean="0">
                <a:solidFill>
                  <a:srgbClr val="000000"/>
                </a:solidFill>
              </a:rPr>
              <a:t>AArch</a:t>
            </a:r>
            <a:r>
              <a:rPr lang="hu-HU" sz="1200" dirty="0" smtClean="0">
                <a:solidFill>
                  <a:srgbClr val="000000"/>
                </a:solidFill>
              </a:rPr>
              <a:t>64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hu-HU" sz="1200" dirty="0" smtClean="0">
                <a:solidFill>
                  <a:srgbClr val="000000"/>
                </a:solidFill>
              </a:rPr>
              <a:t>execution mode of the </a:t>
            </a:r>
            <a:r>
              <a:rPr lang="en-US" sz="1200" dirty="0" smtClean="0">
                <a:solidFill>
                  <a:srgbClr val="000000"/>
                </a:solidFill>
              </a:rPr>
              <a:t>ARMv8 ISA 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" b="7030"/>
          <a:stretch/>
        </p:blipFill>
        <p:spPr bwMode="auto">
          <a:xfrm>
            <a:off x="766420" y="1133745"/>
            <a:ext cx="7540995" cy="557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235" y="629713"/>
            <a:ext cx="8966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Use of the FP and Advanced SIMD registers in the AArch64 execution mode</a:t>
            </a:r>
          </a:p>
          <a:p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66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490" y="1412195"/>
            <a:ext cx="1770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mtClean="0">
                <a:solidFill>
                  <a:srgbClr val="000000"/>
                </a:solidFill>
              </a:rPr>
              <a:t>32 128-bit registers</a:t>
            </a:r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3890" y="4427530"/>
            <a:ext cx="1669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mtClean="0">
                <a:solidFill>
                  <a:srgbClr val="000000"/>
                </a:solidFill>
              </a:rPr>
              <a:t>32 64-bit registers</a:t>
            </a:r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2.</a:t>
            </a:r>
            <a:r>
              <a:rPr lang="hu-HU" dirty="0" smtClean="0"/>
              <a:t>2.</a:t>
            </a:r>
            <a:r>
              <a:rPr lang="en-US" dirty="0" smtClean="0"/>
              <a:t>3 </a:t>
            </a:r>
            <a:r>
              <a:rPr lang="en-US" dirty="0"/>
              <a:t>FP and Advanced SIMD registers based ISA extensions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smtClean="0"/>
              <a:t>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69868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2.</a:t>
            </a:r>
            <a:r>
              <a:rPr lang="hu-HU" sz="1900" dirty="0" smtClean="0">
                <a:solidFill>
                  <a:srgbClr val="FFFFFF"/>
                </a:solidFill>
              </a:rPr>
              <a:t>3</a:t>
            </a:r>
            <a:r>
              <a:rPr lang="en-US" sz="1900" dirty="0" smtClean="0">
                <a:solidFill>
                  <a:srgbClr val="FFFFFF"/>
                </a:solidFill>
              </a:rPr>
              <a:t> </a:t>
            </a:r>
            <a:r>
              <a:rPr lang="en-US" sz="1900" dirty="0">
                <a:solidFill>
                  <a:srgbClr val="FFFFFF"/>
                </a:solidFill>
              </a:rPr>
              <a:t>ISA extensions </a:t>
            </a:r>
            <a:r>
              <a:rPr lang="hu-HU" sz="1900" dirty="0" smtClean="0">
                <a:solidFill>
                  <a:srgbClr val="FFFFFF"/>
                </a:solidFill>
              </a:rPr>
              <a:t>introduced </a:t>
            </a:r>
            <a:r>
              <a:rPr lang="en-US" sz="1900" dirty="0" smtClean="0">
                <a:solidFill>
                  <a:srgbClr val="FFFFFF"/>
                </a:solidFill>
              </a:rPr>
              <a:t>to </a:t>
            </a:r>
            <a:r>
              <a:rPr lang="en-US" sz="1900" dirty="0">
                <a:solidFill>
                  <a:srgbClr val="FFFFFF"/>
                </a:solidFill>
              </a:rPr>
              <a:t>reduce </a:t>
            </a:r>
            <a:r>
              <a:rPr lang="en-US" sz="1900" dirty="0" smtClean="0">
                <a:solidFill>
                  <a:srgbClr val="FFFFFF"/>
                </a:solidFill>
              </a:rPr>
              <a:t>code </a:t>
            </a:r>
            <a:r>
              <a:rPr lang="en-US" sz="1900" dirty="0" smtClean="0">
                <a:solidFill>
                  <a:srgbClr val="FFFFFF"/>
                </a:solidFill>
              </a:rPr>
              <a:t>size</a:t>
            </a:r>
            <a:r>
              <a:rPr lang="hu-HU" sz="1900" dirty="0" smtClean="0">
                <a:solidFill>
                  <a:srgbClr val="FFFFFF"/>
                </a:solidFill>
              </a:rPr>
              <a:t> 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 the execution speed of Java bytecode</a:t>
            </a:r>
            <a:endParaRPr 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ISA extensions introduced to </a:t>
            </a:r>
            <a:r>
              <a:rPr lang="en-US" smtClean="0"/>
              <a:t>reduce </a:t>
            </a:r>
            <a:r>
              <a:rPr lang="en-US"/>
              <a:t>code size </a:t>
            </a:r>
            <a:r>
              <a:rPr lang="hu-HU" smtClean="0"/>
              <a:t>(1)</a:t>
            </a:r>
            <a:endParaRPr lang="hu-HU"/>
          </a:p>
        </p:txBody>
      </p:sp>
      <p:sp>
        <p:nvSpPr>
          <p:cNvPr id="21" name="TextBox 20"/>
          <p:cNvSpPr txBox="1"/>
          <p:nvPr/>
        </p:nvSpPr>
        <p:spPr>
          <a:xfrm>
            <a:off x="188913" y="634960"/>
            <a:ext cx="8754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2.3 ISA extensions introduced to reduce code size </a:t>
            </a:r>
            <a:r>
              <a:rPr lang="hu-HU" dirty="0" smtClean="0">
                <a:solidFill>
                  <a:schemeClr val="accent6"/>
                </a:solidFill>
              </a:rPr>
              <a:t>or the execution speed</a:t>
            </a: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    </a:t>
            </a:r>
            <a:r>
              <a:rPr lang="hu-HU" dirty="0" smtClean="0">
                <a:solidFill>
                  <a:schemeClr val="accent6"/>
                </a:solidFill>
              </a:rPr>
              <a:t> of Java bytecode -1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93698" y="2974594"/>
            <a:ext cx="29735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a) </a:t>
            </a:r>
            <a:r>
              <a:rPr lang="en-US" sz="1300" i="1" dirty="0" smtClean="0">
                <a:solidFill>
                  <a:srgbClr val="000000"/>
                </a:solidFill>
              </a:rPr>
              <a:t>The </a:t>
            </a:r>
            <a:r>
              <a:rPr lang="en-US" sz="1300" i="1" dirty="0">
                <a:solidFill>
                  <a:srgbClr val="000000"/>
                </a:solidFill>
              </a:rPr>
              <a:t>Thumb instruction set</a:t>
            </a:r>
          </a:p>
          <a:p>
            <a:pPr lvl="0"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b) </a:t>
            </a:r>
            <a:r>
              <a:rPr lang="en-US" sz="1300" i="1" dirty="0" err="1" smtClean="0">
                <a:solidFill>
                  <a:srgbClr val="000000"/>
                </a:solidFill>
              </a:rPr>
              <a:t>Jazelle</a:t>
            </a:r>
            <a:endParaRPr lang="en-US" sz="1300" i="1" dirty="0">
              <a:solidFill>
                <a:srgbClr val="000000"/>
              </a:solidFill>
            </a:endParaRPr>
          </a:p>
          <a:p>
            <a:pPr lvl="0"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c) </a:t>
            </a:r>
            <a:r>
              <a:rPr lang="en-US" sz="1300" i="1" dirty="0" smtClean="0">
                <a:solidFill>
                  <a:srgbClr val="000000"/>
                </a:solidFill>
              </a:rPr>
              <a:t>Thumb </a:t>
            </a:r>
            <a:r>
              <a:rPr lang="en-US" sz="1300" i="1" dirty="0">
                <a:solidFill>
                  <a:srgbClr val="000000"/>
                </a:solidFill>
              </a:rPr>
              <a:t>EE (</a:t>
            </a:r>
            <a:r>
              <a:rPr lang="en-US" sz="1300" i="1" dirty="0" err="1">
                <a:solidFill>
                  <a:srgbClr val="000000"/>
                </a:solidFill>
              </a:rPr>
              <a:t>Jazelle</a:t>
            </a:r>
            <a:r>
              <a:rPr lang="en-US" sz="13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3761910" y="1912102"/>
            <a:ext cx="2782354" cy="205695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4706" y="2064548"/>
            <a:ext cx="36872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>
                <a:solidFill>
                  <a:srgbClr val="000000"/>
                </a:solidFill>
              </a:rPr>
              <a:t>ISA extensions </a:t>
            </a:r>
            <a:r>
              <a:rPr lang="hu-HU" altLang="en-US" sz="1300" b="1" smtClean="0">
                <a:solidFill>
                  <a:srgbClr val="000000"/>
                </a:solidFill>
              </a:rPr>
              <a:t>introduced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>
                <a:solidFill>
                  <a:srgbClr val="000000"/>
                </a:solidFill>
              </a:rPr>
              <a:t>t</a:t>
            </a:r>
            <a:r>
              <a:rPr lang="hu-HU" altLang="en-US" sz="1300" b="1" smtClean="0">
                <a:solidFill>
                  <a:srgbClr val="000000"/>
                </a:solidFill>
              </a:rPr>
              <a:t>o </a:t>
            </a:r>
            <a:r>
              <a:rPr lang="en-US" altLang="en-US" sz="1300" b="1" smtClean="0">
                <a:solidFill>
                  <a:srgbClr val="000000"/>
                </a:solidFill>
              </a:rPr>
              <a:t> </a:t>
            </a:r>
            <a:r>
              <a:rPr lang="hu-HU" altLang="en-US" sz="1300" b="1" smtClean="0">
                <a:solidFill>
                  <a:srgbClr val="000000"/>
                </a:solidFill>
              </a:rPr>
              <a:t>enhance </a:t>
            </a:r>
            <a:r>
              <a:rPr lang="en-US" altLang="en-US" sz="1300" b="1" smtClean="0">
                <a:solidFill>
                  <a:srgbClr val="000000"/>
                </a:solidFill>
              </a:rPr>
              <a:t>compute capabilities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990141" y="1192341"/>
            <a:ext cx="2230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</a:t>
            </a:r>
            <a:r>
              <a:rPr lang="hu-HU" altLang="en-US" sz="1300" b="1" smtClean="0">
                <a:solidFill>
                  <a:srgbClr val="000000"/>
                </a:solidFill>
              </a:rPr>
              <a:t>’s 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1827213" y="1817237"/>
            <a:ext cx="6233974" cy="14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5110242" y="156055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1824633" y="1831619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8053002" y="1825247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716905" y="2066270"/>
            <a:ext cx="292532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to reduce code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size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the execution speed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of Java bytecode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077103" y="198569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5111711" y="1803197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102170" y="2068486"/>
            <a:ext cx="33721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 to enhance security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1790025" y="198397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8021737" y="197921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7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43"/>
          <p:cNvSpPr/>
          <p:nvPr/>
        </p:nvSpPr>
        <p:spPr>
          <a:xfrm>
            <a:off x="1159876" y="4366914"/>
            <a:ext cx="1188000" cy="614484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Lekerekített téglalap 42"/>
          <p:cNvSpPr/>
          <p:nvPr/>
        </p:nvSpPr>
        <p:spPr>
          <a:xfrm>
            <a:off x="2469104" y="3091877"/>
            <a:ext cx="1188000" cy="1876821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Lekerekített téglalap 3"/>
          <p:cNvSpPr/>
          <p:nvPr/>
        </p:nvSpPr>
        <p:spPr>
          <a:xfrm>
            <a:off x="120883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ARMv4</a:t>
            </a:r>
          </a:p>
        </p:txBody>
      </p:sp>
      <p:sp>
        <p:nvSpPr>
          <p:cNvPr id="6" name="Lekerekített téglalap 4"/>
          <p:cNvSpPr/>
          <p:nvPr/>
        </p:nvSpPr>
        <p:spPr>
          <a:xfrm>
            <a:off x="254636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ARMv5</a:t>
            </a:r>
          </a:p>
        </p:txBody>
      </p:sp>
      <p:sp>
        <p:nvSpPr>
          <p:cNvPr id="7" name="Lekerekített téglalap 5"/>
          <p:cNvSpPr/>
          <p:nvPr/>
        </p:nvSpPr>
        <p:spPr>
          <a:xfrm>
            <a:off x="387348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ARMv6</a:t>
            </a:r>
          </a:p>
        </p:txBody>
      </p:sp>
      <p:sp>
        <p:nvSpPr>
          <p:cNvPr id="8" name="Lekerekített téglalap 6"/>
          <p:cNvSpPr/>
          <p:nvPr/>
        </p:nvSpPr>
        <p:spPr>
          <a:xfrm>
            <a:off x="6503756" y="5125414"/>
            <a:ext cx="216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ARMv8-A</a:t>
            </a:r>
          </a:p>
        </p:txBody>
      </p:sp>
      <p:sp>
        <p:nvSpPr>
          <p:cNvPr id="9" name="Lekerekített téglalap 7"/>
          <p:cNvSpPr/>
          <p:nvPr/>
        </p:nvSpPr>
        <p:spPr>
          <a:xfrm>
            <a:off x="520749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ARMv7-A/R</a:t>
            </a:r>
          </a:p>
        </p:txBody>
      </p:sp>
      <p:sp>
        <p:nvSpPr>
          <p:cNvPr id="10" name="Lekerekített téglalap 8"/>
          <p:cNvSpPr/>
          <p:nvPr/>
        </p:nvSpPr>
        <p:spPr>
          <a:xfrm>
            <a:off x="2528028" y="3748950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ekerekített téglalap 9"/>
          <p:cNvSpPr/>
          <p:nvPr/>
        </p:nvSpPr>
        <p:spPr>
          <a:xfrm>
            <a:off x="2521494" y="3293490"/>
            <a:ext cx="1086534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</a:t>
            </a:r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2" name="Lekerekített téglalap 10"/>
          <p:cNvSpPr/>
          <p:nvPr/>
        </p:nvSpPr>
        <p:spPr>
          <a:xfrm>
            <a:off x="1208832" y="4525630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(ARMv4T)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Lekerekített téglalap 11"/>
          <p:cNvSpPr/>
          <p:nvPr/>
        </p:nvSpPr>
        <p:spPr>
          <a:xfrm>
            <a:off x="3801120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ekerekített téglalap 12"/>
          <p:cNvSpPr/>
          <p:nvPr/>
        </p:nvSpPr>
        <p:spPr>
          <a:xfrm>
            <a:off x="3861995" y="2884854"/>
            <a:ext cx="1080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</a:p>
        </p:txBody>
      </p:sp>
      <p:sp>
        <p:nvSpPr>
          <p:cNvPr id="15" name="Lekerekített téglalap 13"/>
          <p:cNvSpPr/>
          <p:nvPr/>
        </p:nvSpPr>
        <p:spPr>
          <a:xfrm>
            <a:off x="3861995" y="2449898"/>
            <a:ext cx="1080000" cy="360000"/>
          </a:xfrm>
          <a:prstGeom prst="roundRect">
            <a:avLst/>
          </a:prstGeom>
          <a:solidFill>
            <a:srgbClr val="FF858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TrustZone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Lekerekített téglalap 14"/>
          <p:cNvSpPr/>
          <p:nvPr/>
        </p:nvSpPr>
        <p:spPr>
          <a:xfrm>
            <a:off x="5103607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Lekerekített téglalap 15"/>
          <p:cNvSpPr/>
          <p:nvPr/>
        </p:nvSpPr>
        <p:spPr>
          <a:xfrm>
            <a:off x="3851920" y="4526298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Thumb-2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(ARMv6T2)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503636" y="1279626"/>
            <a:ext cx="2160120" cy="36890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152942" y="2884854"/>
            <a:ext cx="1084235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Adv.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SIMD</a:t>
            </a:r>
          </a:p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(NEON</a:t>
            </a:r>
            <a:r>
              <a:rPr lang="hu-HU" sz="1050" baseline="300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Lekerekített téglalap 20"/>
          <p:cNvSpPr/>
          <p:nvPr/>
        </p:nvSpPr>
        <p:spPr>
          <a:xfrm>
            <a:off x="5152942" y="3304376"/>
            <a:ext cx="1080000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VFPv3/v4</a:t>
            </a:r>
          </a:p>
        </p:txBody>
      </p:sp>
      <p:sp>
        <p:nvSpPr>
          <p:cNvPr id="21" name="Lekerekített téglalap 23"/>
          <p:cNvSpPr/>
          <p:nvPr/>
        </p:nvSpPr>
        <p:spPr>
          <a:xfrm>
            <a:off x="6534252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AArch32</a:t>
            </a:r>
          </a:p>
        </p:txBody>
      </p:sp>
      <p:sp>
        <p:nvSpPr>
          <p:cNvPr id="22" name="Lekerekített téglalap 24"/>
          <p:cNvSpPr/>
          <p:nvPr/>
        </p:nvSpPr>
        <p:spPr>
          <a:xfrm>
            <a:off x="7611163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AArch64</a:t>
            </a:r>
          </a:p>
        </p:txBody>
      </p:sp>
      <p:sp>
        <p:nvSpPr>
          <p:cNvPr id="25" name="Jobbra nyíl 27"/>
          <p:cNvSpPr/>
          <p:nvPr/>
        </p:nvSpPr>
        <p:spPr>
          <a:xfrm>
            <a:off x="3610495" y="3782538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7" name="Jobbra nyíl 29"/>
          <p:cNvSpPr/>
          <p:nvPr/>
        </p:nvSpPr>
        <p:spPr>
          <a:xfrm>
            <a:off x="4965948" y="2491170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8" name="Jobbra nyíl 30"/>
          <p:cNvSpPr/>
          <p:nvPr/>
        </p:nvSpPr>
        <p:spPr>
          <a:xfrm>
            <a:off x="6243948" y="294622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9" name="Jobbra nyíl 31"/>
          <p:cNvSpPr/>
          <p:nvPr/>
        </p:nvSpPr>
        <p:spPr>
          <a:xfrm>
            <a:off x="6287492" y="419418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0" name="Jobb oldali kapcsos zárójel 32"/>
          <p:cNvSpPr/>
          <p:nvPr/>
        </p:nvSpPr>
        <p:spPr>
          <a:xfrm>
            <a:off x="7223596" y="2035067"/>
            <a:ext cx="216024" cy="2738243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31" name="Egyenes összekötő 35"/>
          <p:cNvCxnSpPr>
            <a:endCxn id="18" idx="2"/>
          </p:cNvCxnSpPr>
          <p:nvPr/>
        </p:nvCxnSpPr>
        <p:spPr>
          <a:xfrm flipH="1">
            <a:off x="7583696" y="818710"/>
            <a:ext cx="60" cy="414998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3"/>
          <p:cNvSpPr/>
          <p:nvPr/>
        </p:nvSpPr>
        <p:spPr>
          <a:xfrm>
            <a:off x="7537652" y="3036925"/>
            <a:ext cx="1035407" cy="720080"/>
          </a:xfrm>
          <a:prstGeom prst="rect">
            <a:avLst/>
          </a:prstGeom>
          <a:solidFill>
            <a:srgbClr val="F79747"/>
          </a:solidFill>
          <a:ln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feature</a:t>
            </a: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</a:t>
            </a:r>
          </a:p>
          <a:p>
            <a:pPr algn="ctr"/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compatibility</a:t>
            </a:r>
            <a:endParaRPr lang="hu-HU" sz="10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Lekerekített téglalap 36"/>
          <p:cNvSpPr/>
          <p:nvPr/>
        </p:nvSpPr>
        <p:spPr>
          <a:xfrm>
            <a:off x="6529889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Lekerekített téglalap 37"/>
          <p:cNvSpPr/>
          <p:nvPr/>
        </p:nvSpPr>
        <p:spPr>
          <a:xfrm>
            <a:off x="7606800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Jobbra nyíl 30"/>
          <p:cNvSpPr/>
          <p:nvPr/>
        </p:nvSpPr>
        <p:spPr>
          <a:xfrm>
            <a:off x="6258604" y="335126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Lekerekített téglalap 8"/>
          <p:cNvSpPr/>
          <p:nvPr/>
        </p:nvSpPr>
        <p:spPr>
          <a:xfrm>
            <a:off x="5144485" y="3738064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(ex. by SW)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Lekerekített téglalap 15"/>
          <p:cNvSpPr/>
          <p:nvPr/>
        </p:nvSpPr>
        <p:spPr>
          <a:xfrm>
            <a:off x="5142904" y="4174576"/>
            <a:ext cx="1126586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-RCT)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Jobbra nyíl 28"/>
          <p:cNvSpPr/>
          <p:nvPr/>
        </p:nvSpPr>
        <p:spPr>
          <a:xfrm>
            <a:off x="4983950" y="2971339"/>
            <a:ext cx="14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9" name="Jobbra nyíl 30"/>
          <p:cNvSpPr/>
          <p:nvPr/>
        </p:nvSpPr>
        <p:spPr>
          <a:xfrm>
            <a:off x="6247718" y="380295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4" name="Jobbra nyíl 26"/>
          <p:cNvSpPr/>
          <p:nvPr/>
        </p:nvSpPr>
        <p:spPr>
          <a:xfrm>
            <a:off x="2324555" y="4598286"/>
            <a:ext cx="1480411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6829" y="627655"/>
            <a:ext cx="844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solidFill>
                  <a:schemeClr val="accent6"/>
                </a:solidFill>
              </a:rPr>
              <a:t>ISA extensions </a:t>
            </a:r>
            <a:r>
              <a:rPr lang="hu-HU" smtClean="0">
                <a:solidFill>
                  <a:schemeClr val="accent6"/>
                </a:solidFill>
              </a:rPr>
              <a:t>introduced to </a:t>
            </a:r>
            <a:r>
              <a:rPr lang="hu-HU">
                <a:solidFill>
                  <a:schemeClr val="accent6"/>
                </a:solidFill>
              </a:rPr>
              <a:t>reduce </a:t>
            </a:r>
            <a:r>
              <a:rPr lang="hu-HU" smtClean="0">
                <a:solidFill>
                  <a:schemeClr val="accent6"/>
                </a:solidFill>
              </a:rPr>
              <a:t>code size </a:t>
            </a:r>
            <a:r>
              <a:rPr lang="en-US" smtClean="0">
                <a:solidFill>
                  <a:srgbClr val="333399"/>
                </a:solidFill>
              </a:rPr>
              <a:t>-</a:t>
            </a:r>
            <a:r>
              <a:rPr lang="hu-HU" smtClean="0">
                <a:solidFill>
                  <a:srgbClr val="333399"/>
                </a:solidFill>
              </a:rPr>
              <a:t>2 </a:t>
            </a:r>
            <a:r>
              <a:rPr lang="hu-HU" smtClean="0"/>
              <a:t>(Based </a:t>
            </a:r>
            <a:r>
              <a:rPr lang="hu-HU" err="1" smtClean="0"/>
              <a:t>on</a:t>
            </a:r>
            <a:r>
              <a:rPr lang="hu-HU" smtClean="0"/>
              <a:t> [64])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3544" y="5582798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ARM</a:t>
            </a:r>
            <a:r>
              <a:rPr lang="hu-HU" sz="1200" dirty="0" smtClean="0">
                <a:solidFill>
                  <a:srgbClr val="000000"/>
                </a:solidFill>
              </a:rPr>
              <a:t>710T</a:t>
            </a:r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(~</a:t>
            </a:r>
            <a:r>
              <a:rPr lang="hu-HU" sz="1200" dirty="0" smtClean="0">
                <a:solidFill>
                  <a:srgbClr val="000000"/>
                </a:solidFill>
              </a:rPr>
              <a:t>1995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1602" y="5595498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ARM926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41062" y="559549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ARM1176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4760" y="5601293"/>
            <a:ext cx="122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Cortex-A5-15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47275" y="5595498"/>
            <a:ext cx="105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Cortex-A50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(2014)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430" y="5569841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54" name="Jobbra nyíl 29"/>
          <p:cNvSpPr/>
          <p:nvPr/>
        </p:nvSpPr>
        <p:spPr>
          <a:xfrm>
            <a:off x="4951645" y="4605021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6" name="Jobbra nyíl 27"/>
          <p:cNvSpPr/>
          <p:nvPr/>
        </p:nvSpPr>
        <p:spPr>
          <a:xfrm>
            <a:off x="3635776" y="3382437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2.3 ISA extensions introduced to reduce </a:t>
            </a:r>
            <a:r>
              <a:rPr lang="en-US" smtClean="0"/>
              <a:t>code </a:t>
            </a:r>
            <a:r>
              <a:rPr lang="en-US"/>
              <a:t>size </a:t>
            </a:r>
            <a:r>
              <a:rPr lang="hu-HU" smtClean="0"/>
              <a:t>(2)</a:t>
            </a:r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061610" y="3699646"/>
            <a:ext cx="6290328" cy="131885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515" y="6302351"/>
            <a:ext cx="753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aseline="30000" smtClean="0"/>
              <a:t>1</a:t>
            </a:r>
            <a:r>
              <a:rPr lang="en-US" sz="1200" smtClean="0"/>
              <a:t>The </a:t>
            </a:r>
            <a:r>
              <a:rPr lang="en-US" sz="1200"/>
              <a:t>Advanced SIMD architecture </a:t>
            </a:r>
            <a:r>
              <a:rPr lang="en-US" sz="1200" smtClean="0"/>
              <a:t>extension</a:t>
            </a:r>
            <a:r>
              <a:rPr lang="hu-HU" sz="1200" smtClean="0"/>
              <a:t> is </a:t>
            </a:r>
            <a:r>
              <a:rPr lang="en-US" sz="1200" smtClean="0"/>
              <a:t>commonly </a:t>
            </a:r>
            <a:r>
              <a:rPr lang="en-US" sz="1200"/>
              <a:t>referred to as </a:t>
            </a:r>
            <a:r>
              <a:rPr lang="hu-HU" sz="1200" smtClean="0"/>
              <a:t>the </a:t>
            </a:r>
            <a:r>
              <a:rPr lang="en-US" sz="1200" smtClean="0"/>
              <a:t>NEON technology</a:t>
            </a:r>
            <a:r>
              <a:rPr lang="hu-HU" sz="1200" smtClean="0"/>
              <a:t>.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val="36221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ISA extensions introduced to reduce </a:t>
            </a:r>
            <a:r>
              <a:rPr lang="en-US" smtClean="0"/>
              <a:t>code </a:t>
            </a:r>
            <a:r>
              <a:rPr lang="en-US"/>
              <a:t>size </a:t>
            </a:r>
            <a:r>
              <a:rPr lang="hu-HU" smtClean="0"/>
              <a:t>(3)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7465" y="638690"/>
            <a:ext cx="355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a) </a:t>
            </a:r>
            <a:r>
              <a:rPr lang="en-US" smtClean="0">
                <a:solidFill>
                  <a:srgbClr val="2D2D8A"/>
                </a:solidFill>
              </a:rPr>
              <a:t>The Thumb instruction set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159" y="1024085"/>
            <a:ext cx="8844281" cy="2318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This is an </a:t>
            </a:r>
            <a:r>
              <a:rPr lang="en-US" sz="1600">
                <a:solidFill>
                  <a:srgbClr val="0070C0"/>
                </a:solidFill>
              </a:rPr>
              <a:t>alternative instruction set </a:t>
            </a:r>
            <a:r>
              <a:rPr lang="en-US" sz="1600" smtClean="0">
                <a:solidFill>
                  <a:srgbClr val="000000"/>
                </a:solidFill>
              </a:rPr>
              <a:t>that provides </a:t>
            </a:r>
            <a:r>
              <a:rPr lang="en-US" sz="1600" smtClean="0">
                <a:solidFill>
                  <a:srgbClr val="FF0000"/>
                </a:solidFill>
              </a:rPr>
              <a:t>better code density.</a:t>
            </a:r>
            <a:endParaRPr lang="hu-HU" sz="160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smtClean="0"/>
              <a:t>It has been introduced in the ARMv4 ISA.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Processors with the </a:t>
            </a:r>
            <a:r>
              <a:rPr lang="en-US" sz="1600">
                <a:solidFill>
                  <a:srgbClr val="FF0000"/>
                </a:solidFill>
              </a:rPr>
              <a:t>T suffix </a:t>
            </a:r>
            <a:r>
              <a:rPr lang="en-US" sz="1600">
                <a:solidFill>
                  <a:srgbClr val="000000"/>
                </a:solidFill>
              </a:rPr>
              <a:t>provide </a:t>
            </a:r>
            <a:r>
              <a:rPr lang="hu-HU" sz="1600">
                <a:solidFill>
                  <a:srgbClr val="000000"/>
                </a:solidFill>
              </a:rPr>
              <a:t>beyond the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hu-HU" sz="1600">
                <a:solidFill>
                  <a:srgbClr val="000000"/>
                </a:solidFill>
              </a:rPr>
              <a:t>default </a:t>
            </a:r>
            <a:r>
              <a:rPr lang="en-US" sz="1600">
                <a:solidFill>
                  <a:srgbClr val="000000"/>
                </a:solidFill>
              </a:rPr>
              <a:t>32-bit ARM </a:t>
            </a:r>
            <a:r>
              <a:rPr lang="hu-HU" sz="1600">
                <a:solidFill>
                  <a:srgbClr val="0070C0"/>
                </a:solidFill>
              </a:rPr>
              <a:t>also the</a:t>
            </a:r>
          </a:p>
          <a:p>
            <a:pPr>
              <a:spcAft>
                <a:spcPts val="400"/>
              </a:spcAft>
            </a:pPr>
            <a:r>
              <a:rPr lang="hu-HU" sz="1600" smtClean="0">
                <a:solidFill>
                  <a:srgbClr val="0070C0"/>
                </a:solidFill>
              </a:rPr>
              <a:t>     </a:t>
            </a:r>
            <a:r>
              <a:rPr lang="en-US" sz="1600" smtClean="0">
                <a:solidFill>
                  <a:srgbClr val="0070C0"/>
                </a:solidFill>
              </a:rPr>
              <a:t> </a:t>
            </a:r>
            <a:r>
              <a:rPr lang="en-US" sz="1600">
                <a:solidFill>
                  <a:srgbClr val="0070C0"/>
                </a:solidFill>
              </a:rPr>
              <a:t>16-bit</a:t>
            </a:r>
            <a:r>
              <a:rPr lang="hu-HU" sz="1600">
                <a:solidFill>
                  <a:srgbClr val="0070C0"/>
                </a:solidFill>
              </a:rPr>
              <a:t> </a:t>
            </a:r>
            <a:r>
              <a:rPr lang="en-US" sz="1600">
                <a:solidFill>
                  <a:srgbClr val="0070C0"/>
                </a:solidFill>
              </a:rPr>
              <a:t>Thumb instruction set</a:t>
            </a:r>
            <a:r>
              <a:rPr lang="en-US" sz="160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70C0"/>
                </a:solidFill>
              </a:rPr>
              <a:t>E</a:t>
            </a:r>
            <a:r>
              <a:rPr lang="en-US" sz="1600" smtClean="0">
                <a:solidFill>
                  <a:srgbClr val="0070C0"/>
                </a:solidFill>
              </a:rPr>
              <a:t>very Thumb instruction </a:t>
            </a:r>
            <a:r>
              <a:rPr lang="en-US" sz="1600" smtClean="0">
                <a:solidFill>
                  <a:srgbClr val="000000"/>
                </a:solidFill>
              </a:rPr>
              <a:t>is encoded in </a:t>
            </a:r>
            <a:r>
              <a:rPr lang="en-US" sz="1600" smtClean="0">
                <a:solidFill>
                  <a:srgbClr val="0070C0"/>
                </a:solidFill>
              </a:rPr>
              <a:t>16-bits.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 Thumb instruction set is a </a:t>
            </a:r>
            <a:r>
              <a:rPr lang="en-US" sz="1600" smtClean="0">
                <a:solidFill>
                  <a:srgbClr val="0070C0"/>
                </a:solidFill>
              </a:rPr>
              <a:t>subset</a:t>
            </a:r>
            <a:r>
              <a:rPr lang="en-US" sz="1600" smtClean="0">
                <a:solidFill>
                  <a:srgbClr val="000000"/>
                </a:solidFill>
              </a:rPr>
              <a:t> of the ARM instruction 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In the Thumb instructon set there are </a:t>
            </a:r>
            <a:r>
              <a:rPr lang="hu-HU" sz="1600" smtClean="0">
                <a:solidFill>
                  <a:srgbClr val="0070C0"/>
                </a:solidFill>
              </a:rPr>
              <a:t>only 8 GPRs </a:t>
            </a:r>
            <a:r>
              <a:rPr lang="hu-HU" sz="1600" smtClean="0">
                <a:solidFill>
                  <a:srgbClr val="000000"/>
                </a:solidFill>
              </a:rPr>
              <a:t>available for the programmer,</a:t>
            </a:r>
          </a:p>
          <a:p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 as shown in the next Figure. </a:t>
            </a: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80"/>
            <a:ext cx="9144000" cy="393700"/>
          </a:xfrm>
        </p:spPr>
        <p:txBody>
          <a:bodyPr/>
          <a:lstStyle/>
          <a:p>
            <a:r>
              <a:rPr lang="hu-HU" smtClean="0"/>
              <a:t>1. Evolution of </a:t>
            </a:r>
            <a:r>
              <a:rPr lang="en-US" smtClean="0"/>
              <a:t>ARM </a:t>
            </a:r>
            <a:r>
              <a:rPr lang="hu-HU" smtClean="0"/>
              <a:t>(1)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6515" y="1538790"/>
            <a:ext cx="9070617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company </a:t>
            </a:r>
            <a:r>
              <a:rPr lang="en-US" sz="1600" dirty="0">
                <a:solidFill>
                  <a:srgbClr val="0070C0"/>
                </a:solidFill>
              </a:rPr>
              <a:t>designs and licenses low power embedded and mobile </a:t>
            </a:r>
            <a:r>
              <a:rPr lang="en-US" sz="1600" dirty="0">
                <a:solidFill>
                  <a:srgbClr val="FF0000"/>
                </a:solidFill>
              </a:rPr>
              <a:t>ARM </a:t>
            </a:r>
            <a:endParaRPr lang="hu-HU" sz="1600" dirty="0" smtClean="0">
              <a:solidFill>
                <a:srgbClr val="FF0000"/>
              </a:solidFill>
            </a:endParaRPr>
          </a:p>
          <a:p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processors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as </a:t>
            </a:r>
            <a:r>
              <a:rPr lang="en-US" sz="1600" dirty="0">
                <a:solidFill>
                  <a:srgbClr val="000000"/>
                </a:solidFill>
              </a:rPr>
              <a:t>well as </a:t>
            </a:r>
            <a:r>
              <a:rPr lang="en-US" sz="1600" dirty="0">
                <a:solidFill>
                  <a:srgbClr val="0070C0"/>
                </a:solidFill>
              </a:rPr>
              <a:t>mobile GPUs </a:t>
            </a:r>
            <a:r>
              <a:rPr lang="en-US" sz="1600" dirty="0">
                <a:solidFill>
                  <a:srgbClr val="000000"/>
                </a:solidFill>
              </a:rPr>
              <a:t>(termed as </a:t>
            </a:r>
            <a:r>
              <a:rPr lang="en-US" sz="1600" dirty="0">
                <a:solidFill>
                  <a:srgbClr val="FF0000"/>
                </a:solidFill>
              </a:rPr>
              <a:t>Mali GPUs</a:t>
            </a:r>
            <a:r>
              <a:rPr lang="en-US" sz="1600" dirty="0">
                <a:solidFill>
                  <a:srgbClr val="000000"/>
                </a:solidFill>
              </a:rPr>
              <a:t>) along with the </a:t>
            </a:r>
            <a:endParaRPr lang="hu-HU" sz="1600" dirty="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</a:rPr>
              <a:t>appropriate design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tools </a:t>
            </a:r>
            <a:r>
              <a:rPr lang="en-US" sz="1600" dirty="0">
                <a:solidFill>
                  <a:srgbClr val="000000"/>
                </a:solidFill>
              </a:rPr>
              <a:t>but </a:t>
            </a:r>
            <a:r>
              <a:rPr lang="en-US" sz="1600" dirty="0">
                <a:solidFill>
                  <a:srgbClr val="0070C0"/>
                </a:solidFill>
              </a:rPr>
              <a:t>does not fabricate semiconductors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ARM designs dominate recently the embedded and the mobile </a:t>
            </a:r>
            <a:r>
              <a:rPr lang="en-US" sz="1600" dirty="0" smtClean="0">
                <a:solidFill>
                  <a:srgbClr val="FF0000"/>
                </a:solidFill>
              </a:rPr>
              <a:t>market</a:t>
            </a:r>
            <a:endParaRPr lang="hu-HU" sz="16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600" dirty="0" smtClean="0">
                <a:solidFill>
                  <a:srgbClr val="FF0000"/>
                </a:solidFill>
              </a:rPr>
              <a:t>   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(including smartphones and tablets</a:t>
            </a:r>
            <a:r>
              <a:rPr lang="en-US" sz="1600" dirty="0" smtClean="0">
                <a:solidFill>
                  <a:srgbClr val="000000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As of 2014 more than 50 billion ARM </a:t>
            </a:r>
            <a:r>
              <a:rPr lang="en-US" sz="1600" dirty="0" smtClean="0">
                <a:solidFill>
                  <a:srgbClr val="000000"/>
                </a:solidFill>
              </a:rPr>
              <a:t>based processors </a:t>
            </a:r>
            <a:r>
              <a:rPr lang="en-US" sz="1600" dirty="0">
                <a:solidFill>
                  <a:srgbClr val="000000"/>
                </a:solidFill>
              </a:rPr>
              <a:t>have been </a:t>
            </a:r>
            <a:r>
              <a:rPr lang="en-US" sz="1600" dirty="0" smtClean="0">
                <a:solidFill>
                  <a:srgbClr val="000000"/>
                </a:solidFill>
              </a:rPr>
              <a:t>produced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</a:t>
            </a:r>
            <a:r>
              <a:rPr lang="hu-HU" sz="1600" dirty="0" smtClean="0">
                <a:solidFill>
                  <a:srgbClr val="000000"/>
                </a:solidFill>
              </a:rPr>
              <a:t> in total</a:t>
            </a:r>
            <a:r>
              <a:rPr lang="en-US" sz="1600" dirty="0" smtClean="0">
                <a:solidFill>
                  <a:srgbClr val="000000"/>
                </a:solidFill>
              </a:rPr>
              <a:t>, up from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10</a:t>
            </a:r>
            <a:r>
              <a:rPr lang="en-US" sz="1600" dirty="0">
                <a:solidFill>
                  <a:srgbClr val="000000"/>
                </a:solidFill>
              </a:rPr>
              <a:t> billion in 2008 </a:t>
            </a: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hu-HU" sz="1600" dirty="0" smtClean="0">
                <a:solidFill>
                  <a:srgbClr val="000000"/>
                </a:solidFill>
              </a:rPr>
              <a:t>59</a:t>
            </a:r>
            <a:r>
              <a:rPr lang="en-US" sz="1600" dirty="0" smtClean="0">
                <a:solidFill>
                  <a:srgbClr val="000000"/>
                </a:solidFill>
              </a:rPr>
              <a:t>], </a:t>
            </a:r>
            <a:r>
              <a:rPr lang="en-US" sz="1600" dirty="0">
                <a:solidFill>
                  <a:srgbClr val="000000"/>
                </a:solidFill>
              </a:rPr>
              <a:t>[19], as indicated in the next Figure.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625" y="622815"/>
            <a:ext cx="256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1</a:t>
            </a:r>
            <a:r>
              <a:rPr lang="en-US" smtClean="0">
                <a:solidFill>
                  <a:srgbClr val="333399"/>
                </a:solidFill>
              </a:rPr>
              <a:t>. </a:t>
            </a:r>
            <a:r>
              <a:rPr lang="hu-HU" smtClean="0">
                <a:solidFill>
                  <a:srgbClr val="333399"/>
                </a:solidFill>
              </a:rPr>
              <a:t>Evolution of</a:t>
            </a:r>
            <a:r>
              <a:rPr lang="en-US" smtClean="0">
                <a:solidFill>
                  <a:srgbClr val="333399"/>
                </a:solidFill>
              </a:rPr>
              <a:t> </a:t>
            </a:r>
            <a:r>
              <a:rPr lang="hu-HU" smtClean="0">
                <a:solidFill>
                  <a:srgbClr val="333399"/>
                </a:solidFill>
              </a:rPr>
              <a:t>ARM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386" y="6375811"/>
            <a:ext cx="4103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plc: public limited company (a.m. </a:t>
            </a:r>
            <a:r>
              <a:rPr lang="en-US" sz="1600" dirty="0" err="1" smtClean="0">
                <a:solidFill>
                  <a:srgbClr val="000000"/>
                </a:solidFill>
              </a:rPr>
              <a:t>kft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63" y="1008855"/>
            <a:ext cx="8954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ARM</a:t>
            </a:r>
            <a:r>
              <a:rPr lang="en-US" sz="1600" dirty="0">
                <a:solidFill>
                  <a:srgbClr val="000000"/>
                </a:solidFill>
              </a:rPr>
              <a:t> (</a:t>
            </a:r>
            <a:r>
              <a:rPr lang="en-US" sz="1600" dirty="0">
                <a:solidFill>
                  <a:srgbClr val="0070C0"/>
                </a:solidFill>
              </a:rPr>
              <a:t>ARM Holdings plc</a:t>
            </a:r>
            <a:r>
              <a:rPr lang="en-US" sz="1600" dirty="0">
                <a:solidFill>
                  <a:srgbClr val="000000"/>
                </a:solidFill>
              </a:rPr>
              <a:t>) is a British multinational semiconductor company with </a:t>
            </a:r>
          </a:p>
          <a:p>
            <a:pPr>
              <a:spcAft>
                <a:spcPts val="600"/>
              </a:spcAft>
            </a:pPr>
            <a:r>
              <a:rPr lang="hu-HU" sz="1600" dirty="0" smtClean="0">
                <a:solidFill>
                  <a:srgbClr val="000000"/>
                </a:solidFill>
              </a:rPr>
              <a:t>   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its </a:t>
            </a:r>
            <a:r>
              <a:rPr lang="en-US" sz="1600" dirty="0" smtClean="0">
                <a:solidFill>
                  <a:srgbClr val="000000"/>
                </a:solidFill>
              </a:rPr>
              <a:t>head </a:t>
            </a:r>
            <a:r>
              <a:rPr lang="en-US" sz="1600" dirty="0">
                <a:solidFill>
                  <a:srgbClr val="000000"/>
                </a:solidFill>
              </a:rPr>
              <a:t>office in Cambridge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033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ISA extensions introduced to reduce </a:t>
            </a:r>
            <a:r>
              <a:rPr lang="en-US" smtClean="0"/>
              <a:t>code </a:t>
            </a:r>
            <a:r>
              <a:rPr lang="en-US"/>
              <a:t>size </a:t>
            </a:r>
            <a:r>
              <a:rPr lang="hu-HU" smtClean="0"/>
              <a:t>(4)</a:t>
            </a:r>
            <a:endParaRPr lang="hu-HU"/>
          </a:p>
        </p:txBody>
      </p:sp>
      <p:pic>
        <p:nvPicPr>
          <p:cNvPr id="4098" name="Picture 2" descr="http://m.eet.com/media/1075285/0310bcfi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29" y="1274810"/>
            <a:ext cx="3105345" cy="53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263" y="631385"/>
            <a:ext cx="757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chemeClr val="accent6"/>
                </a:solidFill>
              </a:rPr>
              <a:t>Available GPR register sets in the ARM and the Thumb ISA </a:t>
            </a:r>
            <a:r>
              <a:rPr lang="hu-HU" smtClean="0"/>
              <a:t>[63]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7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ISA extensions introduced to reduce </a:t>
            </a:r>
            <a:r>
              <a:rPr lang="en-US" smtClean="0"/>
              <a:t>code </a:t>
            </a:r>
            <a:r>
              <a:rPr lang="en-US"/>
              <a:t>size </a:t>
            </a:r>
            <a:r>
              <a:rPr lang="hu-HU" smtClean="0"/>
              <a:t>(5)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539" y="644772"/>
            <a:ext cx="128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b) </a:t>
            </a:r>
            <a:r>
              <a:rPr lang="en-US" err="1" smtClean="0">
                <a:solidFill>
                  <a:srgbClr val="2D2D8A"/>
                </a:solidFill>
              </a:rPr>
              <a:t>Jazelle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514" y="998730"/>
            <a:ext cx="9046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smtClean="0">
                <a:solidFill>
                  <a:srgbClr val="000000"/>
                </a:solidFill>
              </a:rPr>
              <a:t>It is ARM’s </a:t>
            </a:r>
            <a:r>
              <a:rPr lang="en-US" sz="1600" smtClean="0">
                <a:solidFill>
                  <a:srgbClr val="0070C0"/>
                </a:solidFill>
              </a:rPr>
              <a:t>third ISA option</a:t>
            </a:r>
            <a:r>
              <a:rPr lang="hu-HU" sz="1600" smtClean="0"/>
              <a:t>, introduced in the ARMv5 ISA, as indicated below.</a:t>
            </a:r>
          </a:p>
        </p:txBody>
      </p:sp>
      <p:pic>
        <p:nvPicPr>
          <p:cNvPr id="10" name="Picture 2" descr="http://m.eet.com/media/1044424/JavaDBXPortHouseFi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" b="2233"/>
          <a:stretch/>
        </p:blipFill>
        <p:spPr bwMode="auto">
          <a:xfrm>
            <a:off x="1915206" y="1448780"/>
            <a:ext cx="5132069" cy="41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3713" y="5808077"/>
            <a:ext cx="7369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Figure: The </a:t>
            </a:r>
            <a:r>
              <a:rPr lang="en-US" sz="1600" err="1" smtClean="0">
                <a:solidFill>
                  <a:srgbClr val="000000"/>
                </a:solidFill>
              </a:rPr>
              <a:t>Jazelle</a:t>
            </a:r>
            <a:r>
              <a:rPr lang="en-US" sz="1600" smtClean="0">
                <a:solidFill>
                  <a:srgbClr val="000000"/>
                </a:solidFill>
              </a:rPr>
              <a:t> ISA extension as ARM’s third ISA alternative [</a:t>
            </a:r>
            <a:r>
              <a:rPr lang="hu-HU" sz="1600" smtClean="0">
                <a:solidFill>
                  <a:srgbClr val="000000"/>
                </a:solidFill>
              </a:rPr>
              <a:t>67</a:t>
            </a:r>
            <a:r>
              <a:rPr lang="en-US" sz="1600" smtClean="0">
                <a:solidFill>
                  <a:srgbClr val="000000"/>
                </a:solidFill>
              </a:rPr>
              <a:t>]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263" y="6264315"/>
            <a:ext cx="8550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/>
              <a:t>It </a:t>
            </a:r>
            <a:r>
              <a:rPr lang="en-US" sz="1600">
                <a:solidFill>
                  <a:srgbClr val="000000"/>
                </a:solidFill>
              </a:rPr>
              <a:t>aims at </a:t>
            </a:r>
            <a:r>
              <a:rPr lang="en-US" sz="1600">
                <a:solidFill>
                  <a:srgbClr val="0070C0"/>
                </a:solidFill>
              </a:rPr>
              <a:t>accelerating the execution of Java </a:t>
            </a:r>
            <a:r>
              <a:rPr lang="en-US" sz="1600" smtClean="0">
                <a:solidFill>
                  <a:srgbClr val="0070C0"/>
                </a:solidFill>
              </a:rPr>
              <a:t>bytecode</a:t>
            </a:r>
            <a:r>
              <a:rPr lang="hu-HU" sz="1600" smtClean="0">
                <a:solidFill>
                  <a:srgbClr val="0070C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ISA extensions introduced to reduce </a:t>
            </a:r>
            <a:r>
              <a:rPr lang="en-US" smtClean="0"/>
              <a:t>code size</a:t>
            </a:r>
            <a:r>
              <a:rPr lang="hu-HU" smtClean="0"/>
              <a:t> (6)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1530" y="1059703"/>
            <a:ext cx="8893175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ThumbEE (JazelleRCT) is a Thumb like instruction set to efficiently execute</a:t>
            </a:r>
          </a:p>
          <a:p>
            <a:pPr>
              <a:spcAft>
                <a:spcPts val="400"/>
              </a:spcAft>
            </a:pPr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bytecode for a virtual machine, like the Java Virtual Machine (JVM).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It is benefitial e.g. </a:t>
            </a:r>
            <a:r>
              <a:rPr lang="hu-HU" sz="1600" smtClean="0">
                <a:solidFill>
                  <a:srgbClr val="FF0000"/>
                </a:solidFill>
              </a:rPr>
              <a:t>for just-in-time compilation </a:t>
            </a:r>
            <a:r>
              <a:rPr lang="hu-HU" sz="1600" smtClean="0">
                <a:solidFill>
                  <a:srgbClr val="0070C0"/>
                </a:solidFill>
              </a:rPr>
              <a:t>from a portable bytecode</a:t>
            </a:r>
            <a:r>
              <a:rPr lang="hu-HU" sz="1600" smtClean="0">
                <a:solidFill>
                  <a:srgbClr val="000000"/>
                </a:solidFill>
              </a:rPr>
              <a:t>  </a:t>
            </a:r>
            <a:r>
              <a:rPr lang="hu-HU" sz="1600" smtClean="0">
                <a:solidFill>
                  <a:srgbClr val="FF0000"/>
                </a:solidFill>
              </a:rPr>
              <a:t>in</a:t>
            </a:r>
          </a:p>
          <a:p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</a:t>
            </a:r>
            <a:r>
              <a:rPr lang="hu-HU" sz="1600" smtClean="0">
                <a:solidFill>
                  <a:srgbClr val="FF0000"/>
                </a:solidFill>
              </a:rPr>
              <a:t> </a:t>
            </a:r>
            <a:r>
              <a:rPr lang="hu-HU" sz="1600">
                <a:solidFill>
                  <a:srgbClr val="FF0000"/>
                </a:solidFill>
              </a:rPr>
              <a:t>Java execution </a:t>
            </a:r>
            <a:r>
              <a:rPr lang="hu-HU" sz="1600" smtClean="0">
                <a:solidFill>
                  <a:srgbClr val="FF0000"/>
                </a:solidFill>
              </a:rPr>
              <a:t>environment </a:t>
            </a:r>
            <a:r>
              <a:rPr lang="hu-HU" sz="1600" smtClean="0">
                <a:solidFill>
                  <a:srgbClr val="0070C0"/>
                </a:solidFill>
              </a:rPr>
              <a:t>as the compiled binary will have smaller code size</a:t>
            </a:r>
          </a:p>
          <a:p>
            <a:pPr>
              <a:spcAft>
                <a:spcPts val="400"/>
              </a:spcAft>
            </a:pPr>
            <a:r>
              <a:rPr lang="hu-HU" sz="1600">
                <a:solidFill>
                  <a:srgbClr val="0070C0"/>
                </a:solidFill>
              </a:rPr>
              <a:t> </a:t>
            </a:r>
            <a:r>
              <a:rPr lang="hu-HU" sz="1600" smtClean="0">
                <a:solidFill>
                  <a:srgbClr val="0070C0"/>
                </a:solidFill>
              </a:rPr>
              <a:t>     </a:t>
            </a:r>
            <a:r>
              <a:rPr lang="hu-HU" sz="1600" smtClean="0">
                <a:solidFill>
                  <a:srgbClr val="000000"/>
                </a:solidFill>
              </a:rPr>
              <a:t>than the code compiled for the ARM or the Thumb 2 instruction 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>
                <a:solidFill>
                  <a:srgbClr val="000000"/>
                </a:solidFill>
              </a:rPr>
              <a:t>Thumb EE was introduced in the ARMv6 ISA</a:t>
            </a:r>
            <a:r>
              <a:rPr lang="hu-HU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625990"/>
            <a:ext cx="318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>
                <a:solidFill>
                  <a:srgbClr val="2D2D8A"/>
                </a:solidFill>
              </a:rPr>
              <a:t>c</a:t>
            </a:r>
            <a:r>
              <a:rPr lang="hu-HU" smtClean="0">
                <a:solidFill>
                  <a:srgbClr val="2D2D8A"/>
                </a:solidFill>
              </a:rPr>
              <a:t>) </a:t>
            </a:r>
            <a:r>
              <a:rPr lang="en-US" err="1" smtClean="0">
                <a:solidFill>
                  <a:srgbClr val="2D2D8A"/>
                </a:solidFill>
              </a:rPr>
              <a:t>ThumbEE</a:t>
            </a:r>
            <a:r>
              <a:rPr lang="en-US" smtClean="0">
                <a:solidFill>
                  <a:srgbClr val="2D2D8A"/>
                </a:solidFill>
              </a:rPr>
              <a:t> (</a:t>
            </a:r>
            <a:r>
              <a:rPr lang="en-US" err="1" smtClean="0">
                <a:solidFill>
                  <a:srgbClr val="2D2D8A"/>
                </a:solidFill>
              </a:rPr>
              <a:t>Jazelle</a:t>
            </a:r>
            <a:r>
              <a:rPr lang="en-US" smtClean="0">
                <a:solidFill>
                  <a:srgbClr val="2D2D8A"/>
                </a:solidFill>
              </a:rPr>
              <a:t> RCT)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15" y="6105781"/>
            <a:ext cx="3612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/>
              <a:t>RCT: Runtime Compilation Target</a:t>
            </a:r>
            <a:endParaRPr lang="hu-HU" sz="1600"/>
          </a:p>
        </p:txBody>
      </p:sp>
    </p:spTree>
    <p:extLst>
      <p:ext uri="{BB962C8B-B14F-4D97-AF65-F5344CB8AC3E}">
        <p14:creationId xmlns:p14="http://schemas.microsoft.com/office/powerpoint/2010/main" val="251216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ISA extensions introduced to reduce code size</a:t>
            </a:r>
            <a:r>
              <a:rPr lang="hu-HU"/>
              <a:t> </a:t>
            </a:r>
            <a:r>
              <a:rPr lang="hu-HU" smtClean="0"/>
              <a:t>(7)</a:t>
            </a:r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1241630" y="2348880"/>
            <a:ext cx="6681851" cy="3825425"/>
            <a:chOff x="1781689" y="2078850"/>
            <a:chExt cx="6681851" cy="3825425"/>
          </a:xfrm>
        </p:grpSpPr>
        <p:pic>
          <p:nvPicPr>
            <p:cNvPr id="2050" name="Picture 2" descr="http://en.citizendium.org/images/7/76/JITcompilat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36"/>
            <a:stretch/>
          </p:blipFill>
          <p:spPr bwMode="auto">
            <a:xfrm>
              <a:off x="1781689" y="2078850"/>
              <a:ext cx="6074557" cy="382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777245" y="2877325"/>
              <a:ext cx="1686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smtClean="0"/>
                <a:t> Platform neutral</a:t>
              </a:r>
            </a:p>
            <a:p>
              <a:pPr algn="ctr"/>
              <a:r>
                <a:rPr lang="hu-HU" sz="1200" smtClean="0"/>
                <a:t> portable bytecode </a:t>
              </a:r>
              <a:endParaRPr lang="hu-HU" sz="1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65770" y="2547395"/>
              <a:ext cx="1016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smtClean="0"/>
                <a:t>Extensions</a:t>
              </a:r>
              <a:endParaRPr lang="hu-HU" sz="12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1510" y="638690"/>
            <a:ext cx="717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rgbClr val="FF0000"/>
                </a:solidFill>
              </a:rPr>
              <a:t>Remark: Just-in-time (JIT) compilation in Java environment -1 </a:t>
            </a:r>
            <a:r>
              <a:rPr lang="hu-HU" sz="1600" smtClean="0"/>
              <a:t>[73]</a:t>
            </a:r>
            <a:endParaRPr lang="hu-HU" sz="1600"/>
          </a:p>
        </p:txBody>
      </p:sp>
      <p:sp>
        <p:nvSpPr>
          <p:cNvPr id="9" name="TextBox 8"/>
          <p:cNvSpPr txBox="1"/>
          <p:nvPr/>
        </p:nvSpPr>
        <p:spPr>
          <a:xfrm>
            <a:off x="296863" y="1006857"/>
            <a:ext cx="8847137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/>
              <a:t>Java </a:t>
            </a:r>
            <a:r>
              <a:rPr lang="en-US" sz="1600" i="1"/>
              <a:t>bytecode</a:t>
            </a:r>
            <a:r>
              <a:rPr lang="en-US" sz="1600"/>
              <a:t> is </a:t>
            </a:r>
            <a:r>
              <a:rPr lang="en-US" sz="1600" smtClean="0"/>
              <a:t>a</a:t>
            </a:r>
            <a:r>
              <a:rPr lang="hu-HU" sz="1600" smtClean="0"/>
              <a:t> platform neutral</a:t>
            </a:r>
            <a:r>
              <a:rPr lang="en-US" sz="1600" smtClean="0"/>
              <a:t> </a:t>
            </a:r>
            <a:r>
              <a:rPr lang="en-US" sz="1600"/>
              <a:t>intermediate </a:t>
            </a:r>
            <a:r>
              <a:rPr lang="en-US" sz="1600" smtClean="0"/>
              <a:t>language</a:t>
            </a:r>
            <a:r>
              <a:rPr lang="hu-HU" sz="160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/>
              <a:t>Java </a:t>
            </a:r>
            <a:r>
              <a:rPr lang="en-US" sz="1600"/>
              <a:t>bytecode programs are loaded and run by a Java Virtual Machine (JVM</a:t>
            </a:r>
            <a:r>
              <a:rPr lang="en-US" sz="1600" smtClean="0"/>
              <a:t>),</a:t>
            </a:r>
            <a:endParaRPr lang="hu-HU" sz="1600" smtClean="0"/>
          </a:p>
          <a:p>
            <a:r>
              <a:rPr lang="hu-HU" sz="1600"/>
              <a:t> </a:t>
            </a:r>
            <a:r>
              <a:rPr lang="hu-HU" sz="1600" smtClean="0"/>
              <a:t>  </a:t>
            </a:r>
            <a:r>
              <a:rPr lang="en-US" sz="1600" smtClean="0"/>
              <a:t> </a:t>
            </a:r>
            <a:r>
              <a:rPr lang="hu-HU" sz="1600" smtClean="0"/>
              <a:t>  </a:t>
            </a:r>
            <a:r>
              <a:rPr lang="en-US" sz="1600" smtClean="0"/>
              <a:t>also </a:t>
            </a:r>
            <a:r>
              <a:rPr lang="en-US" sz="1600"/>
              <a:t>known as a Java Runtime Environment (JRE</a:t>
            </a:r>
            <a:r>
              <a:rPr lang="en-US" sz="1600" smtClean="0"/>
              <a:t>).</a:t>
            </a:r>
            <a:endParaRPr lang="hu-HU" sz="1600" smtClean="0"/>
          </a:p>
        </p:txBody>
      </p:sp>
      <p:sp>
        <p:nvSpPr>
          <p:cNvPr id="10" name="TextBox 9"/>
          <p:cNvSpPr txBox="1"/>
          <p:nvPr/>
        </p:nvSpPr>
        <p:spPr>
          <a:xfrm>
            <a:off x="1317997" y="6309320"/>
            <a:ext cx="622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/>
              <a:t>Figure: Just-in-time compilation in Java einvironment [73]</a:t>
            </a:r>
            <a:endParaRPr lang="hu-HU" sz="1600"/>
          </a:p>
        </p:txBody>
      </p:sp>
      <p:sp>
        <p:nvSpPr>
          <p:cNvPr id="11" name="TextBox 10"/>
          <p:cNvSpPr txBox="1"/>
          <p:nvPr/>
        </p:nvSpPr>
        <p:spPr>
          <a:xfrm>
            <a:off x="7677150" y="52292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JVM</a:t>
            </a:r>
            <a:endParaRPr lang="hu-HU" sz="1400"/>
          </a:p>
        </p:txBody>
      </p:sp>
      <p:sp>
        <p:nvSpPr>
          <p:cNvPr id="12" name="Up Arrow 11"/>
          <p:cNvSpPr/>
          <p:nvPr/>
        </p:nvSpPr>
        <p:spPr bwMode="auto">
          <a:xfrm>
            <a:off x="3941930" y="5814265"/>
            <a:ext cx="135015" cy="4320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3884" y="6031975"/>
            <a:ext cx="1298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smtClean="0"/>
              <a:t> ThumbEE ISA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val="23675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ISA extensions introduced to reduce code size</a:t>
            </a:r>
            <a:r>
              <a:rPr lang="hu-HU"/>
              <a:t> </a:t>
            </a:r>
            <a:r>
              <a:rPr lang="hu-HU" smtClean="0"/>
              <a:t>(8)</a:t>
            </a:r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1241630" y="2348880"/>
            <a:ext cx="6681851" cy="3825425"/>
            <a:chOff x="1781689" y="2078850"/>
            <a:chExt cx="6681851" cy="3825425"/>
          </a:xfrm>
        </p:grpSpPr>
        <p:pic>
          <p:nvPicPr>
            <p:cNvPr id="2050" name="Picture 2" descr="http://en.citizendium.org/images/7/76/JITcompilat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36"/>
            <a:stretch/>
          </p:blipFill>
          <p:spPr bwMode="auto">
            <a:xfrm>
              <a:off x="1781689" y="2078850"/>
              <a:ext cx="6074557" cy="382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777245" y="2877325"/>
              <a:ext cx="1686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smtClean="0"/>
                <a:t> Platform neutral</a:t>
              </a:r>
            </a:p>
            <a:p>
              <a:pPr algn="ctr"/>
              <a:r>
                <a:rPr lang="hu-HU" sz="1200" smtClean="0"/>
                <a:t> portable bytecode </a:t>
              </a:r>
              <a:endParaRPr lang="hu-HU" sz="1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65770" y="2547395"/>
              <a:ext cx="1016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smtClean="0"/>
                <a:t>Extensions</a:t>
              </a:r>
              <a:endParaRPr lang="hu-HU" sz="12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1510" y="638690"/>
            <a:ext cx="717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rgbClr val="FF0000"/>
                </a:solidFill>
              </a:rPr>
              <a:t>Remark: Just-in-time (JIT) compilation in Java environment -2 </a:t>
            </a:r>
            <a:r>
              <a:rPr lang="hu-HU" sz="1600" smtClean="0"/>
              <a:t>[73]</a:t>
            </a:r>
            <a:endParaRPr lang="hu-HU" sz="1600"/>
          </a:p>
        </p:txBody>
      </p:sp>
      <p:sp>
        <p:nvSpPr>
          <p:cNvPr id="9" name="TextBox 8"/>
          <p:cNvSpPr txBox="1"/>
          <p:nvPr/>
        </p:nvSpPr>
        <p:spPr>
          <a:xfrm>
            <a:off x="296863" y="1006857"/>
            <a:ext cx="8847137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smtClean="0"/>
              <a:t>The</a:t>
            </a:r>
            <a:r>
              <a:rPr lang="en-US" sz="1600" smtClean="0"/>
              <a:t> </a:t>
            </a:r>
            <a:r>
              <a:rPr lang="en-US" sz="1600" i="1" smtClean="0"/>
              <a:t>JIT </a:t>
            </a:r>
            <a:r>
              <a:rPr lang="en-US" sz="1600" i="1"/>
              <a:t>compiler</a:t>
            </a:r>
            <a:r>
              <a:rPr lang="en-US" sz="1600"/>
              <a:t> </a:t>
            </a:r>
            <a:r>
              <a:rPr lang="en-US" sz="1600" smtClean="0"/>
              <a:t>at runtime </a:t>
            </a:r>
            <a:r>
              <a:rPr lang="en-US" sz="1600"/>
              <a:t>converts </a:t>
            </a:r>
            <a:r>
              <a:rPr lang="en-US" sz="1600" smtClean="0"/>
              <a:t>bytecode into</a:t>
            </a:r>
            <a:r>
              <a:rPr lang="hu-HU" sz="1600" smtClean="0"/>
              <a:t> </a:t>
            </a:r>
            <a:r>
              <a:rPr lang="en-US" sz="1600" smtClean="0"/>
              <a:t>native </a:t>
            </a:r>
            <a:r>
              <a:rPr lang="en-US" sz="1600"/>
              <a:t>machine code. </a:t>
            </a:r>
            <a:endParaRPr lang="hu-HU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/>
              <a:t>JIT </a:t>
            </a:r>
            <a:r>
              <a:rPr lang="en-US" sz="1600"/>
              <a:t>compilation occurs </a:t>
            </a:r>
            <a:r>
              <a:rPr lang="hu-HU" sz="1600" smtClean="0"/>
              <a:t>when </a:t>
            </a:r>
            <a:r>
              <a:rPr lang="en-US" sz="1600" smtClean="0"/>
              <a:t>each </a:t>
            </a:r>
            <a:r>
              <a:rPr lang="en-US" sz="1600"/>
              <a:t>method is </a:t>
            </a:r>
            <a:r>
              <a:rPr lang="en-US" sz="1600" smtClean="0"/>
              <a:t>called</a:t>
            </a:r>
            <a:r>
              <a:rPr lang="hu-HU" sz="1600" smtClean="0"/>
              <a:t> at the first time</a:t>
            </a:r>
            <a:r>
              <a:rPr lang="en-US" sz="1600" smtClean="0"/>
              <a:t>, </a:t>
            </a:r>
            <a:r>
              <a:rPr lang="en-US" sz="1600"/>
              <a:t>after </a:t>
            </a:r>
            <a:r>
              <a:rPr lang="en-US" sz="1600" smtClean="0"/>
              <a:t>which</a:t>
            </a:r>
            <a:endParaRPr lang="hu-HU" sz="1600" smtClean="0"/>
          </a:p>
          <a:p>
            <a:r>
              <a:rPr lang="hu-HU" sz="1600"/>
              <a:t> </a:t>
            </a:r>
            <a:r>
              <a:rPr lang="hu-HU" sz="1600" smtClean="0"/>
              <a:t>    </a:t>
            </a:r>
            <a:r>
              <a:rPr lang="en-US" sz="1600" smtClean="0"/>
              <a:t> </a:t>
            </a:r>
            <a:r>
              <a:rPr lang="en-US" sz="1600"/>
              <a:t>the native code for that method remains cached in memory; this means that </a:t>
            </a:r>
            <a:endParaRPr lang="hu-HU" sz="1600" smtClean="0"/>
          </a:p>
          <a:p>
            <a:r>
              <a:rPr lang="hu-HU" sz="1600"/>
              <a:t> </a:t>
            </a:r>
            <a:r>
              <a:rPr lang="hu-HU" sz="1600" smtClean="0"/>
              <a:t>     </a:t>
            </a:r>
            <a:r>
              <a:rPr lang="en-US" sz="1600" smtClean="0"/>
              <a:t>subsequent </a:t>
            </a:r>
            <a:r>
              <a:rPr lang="en-US" sz="1600"/>
              <a:t>executions of that method run as fast as native programs.</a:t>
            </a:r>
            <a:endParaRPr lang="hu-HU" sz="1600"/>
          </a:p>
        </p:txBody>
      </p:sp>
      <p:sp>
        <p:nvSpPr>
          <p:cNvPr id="10" name="TextBox 9"/>
          <p:cNvSpPr txBox="1"/>
          <p:nvPr/>
        </p:nvSpPr>
        <p:spPr>
          <a:xfrm>
            <a:off x="1241630" y="6375811"/>
            <a:ext cx="622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/>
              <a:t>Figure: Just-in-time compilation in Java einvironment [73]</a:t>
            </a:r>
            <a:endParaRPr lang="hu-HU" sz="1600"/>
          </a:p>
        </p:txBody>
      </p:sp>
      <p:sp>
        <p:nvSpPr>
          <p:cNvPr id="6" name="TextBox 5"/>
          <p:cNvSpPr txBox="1"/>
          <p:nvPr/>
        </p:nvSpPr>
        <p:spPr>
          <a:xfrm>
            <a:off x="7542336" y="552612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JVM</a:t>
            </a:r>
            <a:endParaRPr lang="hu-HU"/>
          </a:p>
        </p:txBody>
      </p:sp>
      <p:sp>
        <p:nvSpPr>
          <p:cNvPr id="12" name="Up Arrow 11"/>
          <p:cNvSpPr/>
          <p:nvPr/>
        </p:nvSpPr>
        <p:spPr bwMode="auto">
          <a:xfrm>
            <a:off x="3941930" y="5841159"/>
            <a:ext cx="135015" cy="4320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3884" y="6058869"/>
            <a:ext cx="1298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smtClean="0"/>
              <a:t> ThumbEE ISA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val="12783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smtClean="0">
                <a:solidFill>
                  <a:srgbClr val="FFFFFF"/>
                </a:solidFill>
              </a:rPr>
              <a:t>2.</a:t>
            </a:r>
            <a:r>
              <a:rPr lang="hu-HU" sz="1900" smtClean="0">
                <a:solidFill>
                  <a:srgbClr val="FFFFFF"/>
                </a:solidFill>
              </a:rPr>
              <a:t>4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en-US" sz="1900">
                <a:solidFill>
                  <a:srgbClr val="FFFFFF"/>
                </a:solidFill>
              </a:rPr>
              <a:t>ISA </a:t>
            </a:r>
            <a:r>
              <a:rPr lang="en-US" sz="1900" smtClean="0">
                <a:solidFill>
                  <a:srgbClr val="FFFFFF"/>
                </a:solidFill>
              </a:rPr>
              <a:t>extensions</a:t>
            </a:r>
            <a:r>
              <a:rPr lang="hu-HU" sz="1900" smtClean="0">
                <a:solidFill>
                  <a:srgbClr val="FFFFFF"/>
                </a:solidFill>
              </a:rPr>
              <a:t> introduced</a:t>
            </a:r>
            <a:r>
              <a:rPr lang="en-US" sz="1900" smtClean="0">
                <a:solidFill>
                  <a:srgbClr val="FFFFFF"/>
                </a:solidFill>
              </a:rPr>
              <a:t> to </a:t>
            </a:r>
            <a:r>
              <a:rPr lang="en-US" sz="1900">
                <a:solidFill>
                  <a:srgbClr val="FFFFFF"/>
                </a:solidFill>
              </a:rPr>
              <a:t>enhance </a:t>
            </a:r>
            <a:r>
              <a:rPr lang="en-US" sz="1900" smtClean="0">
                <a:solidFill>
                  <a:srgbClr val="FFFFFF"/>
                </a:solidFill>
              </a:rPr>
              <a:t>security</a:t>
            </a:r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2.4 ISA extensions introduced to enhance security </a:t>
            </a:r>
            <a:r>
              <a:rPr lang="hu-HU" smtClean="0"/>
              <a:t>(1)</a:t>
            </a:r>
            <a:endParaRPr lang="hu-HU"/>
          </a:p>
        </p:txBody>
      </p:sp>
      <p:sp>
        <p:nvSpPr>
          <p:cNvPr id="21" name="TextBox 20"/>
          <p:cNvSpPr txBox="1"/>
          <p:nvPr/>
        </p:nvSpPr>
        <p:spPr>
          <a:xfrm>
            <a:off x="192088" y="619085"/>
            <a:ext cx="638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chemeClr val="accent6"/>
                </a:solidFill>
              </a:rPr>
              <a:t>2.4 ISA extensions introduced to enhance security -1</a:t>
            </a:r>
            <a:endParaRPr lang="hu-HU">
              <a:solidFill>
                <a:schemeClr val="accent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87867" y="2582732"/>
            <a:ext cx="313468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hu-HU" sz="1300" i="1" smtClean="0">
                <a:solidFill>
                  <a:srgbClr val="000000"/>
                </a:solidFill>
              </a:rPr>
              <a:t>a) </a:t>
            </a:r>
            <a:r>
              <a:rPr lang="en-US" sz="1300" i="1" smtClean="0">
                <a:solidFill>
                  <a:srgbClr val="000000"/>
                </a:solidFill>
              </a:rPr>
              <a:t>The </a:t>
            </a:r>
            <a:r>
              <a:rPr lang="en-US" sz="1300" i="1" err="1">
                <a:solidFill>
                  <a:srgbClr val="000000"/>
                </a:solidFill>
              </a:rPr>
              <a:t>TrustZone</a:t>
            </a:r>
            <a:r>
              <a:rPr lang="en-US" sz="1300" i="1">
                <a:solidFill>
                  <a:srgbClr val="000000"/>
                </a:solidFill>
              </a:rPr>
              <a:t> extension</a:t>
            </a:r>
          </a:p>
          <a:p>
            <a:pPr lvl="0">
              <a:spcAft>
                <a:spcPts val="300"/>
              </a:spcAft>
            </a:pPr>
            <a:r>
              <a:rPr lang="hu-HU" sz="1300" i="1" smtClean="0">
                <a:solidFill>
                  <a:srgbClr val="000000"/>
                </a:solidFill>
              </a:rPr>
              <a:t>b) </a:t>
            </a:r>
            <a:r>
              <a:rPr lang="en-US" sz="1300" i="1" smtClean="0">
                <a:solidFill>
                  <a:srgbClr val="000000"/>
                </a:solidFill>
              </a:rPr>
              <a:t>The </a:t>
            </a:r>
            <a:r>
              <a:rPr lang="en-US" sz="1300" i="1">
                <a:solidFill>
                  <a:srgbClr val="000000"/>
                </a:solidFill>
              </a:rPr>
              <a:t>Cryptography extension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327195" y="1988522"/>
            <a:ext cx="2790310" cy="130514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4706" y="2050957"/>
            <a:ext cx="36872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>
                <a:solidFill>
                  <a:srgbClr val="000000"/>
                </a:solidFill>
              </a:rPr>
              <a:t>ISA extensions </a:t>
            </a:r>
            <a:r>
              <a:rPr lang="hu-HU" altLang="en-US" sz="1300" b="1" smtClean="0">
                <a:solidFill>
                  <a:srgbClr val="000000"/>
                </a:solidFill>
              </a:rPr>
              <a:t>introduced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>
                <a:solidFill>
                  <a:srgbClr val="000000"/>
                </a:solidFill>
              </a:rPr>
              <a:t>t</a:t>
            </a:r>
            <a:r>
              <a:rPr lang="hu-HU" altLang="en-US" sz="1300" b="1" smtClean="0">
                <a:solidFill>
                  <a:srgbClr val="000000"/>
                </a:solidFill>
              </a:rPr>
              <a:t>o </a:t>
            </a:r>
            <a:r>
              <a:rPr lang="en-US" altLang="en-US" sz="1300" b="1" smtClean="0">
                <a:solidFill>
                  <a:srgbClr val="000000"/>
                </a:solidFill>
              </a:rPr>
              <a:t> </a:t>
            </a:r>
            <a:r>
              <a:rPr lang="hu-HU" altLang="en-US" sz="1300" b="1" smtClean="0">
                <a:solidFill>
                  <a:srgbClr val="000000"/>
                </a:solidFill>
              </a:rPr>
              <a:t>enhance</a:t>
            </a:r>
            <a:r>
              <a:rPr lang="en-US" altLang="en-US" sz="1300" b="1" smtClean="0">
                <a:solidFill>
                  <a:srgbClr val="000000"/>
                </a:solidFill>
              </a:rPr>
              <a:t> </a:t>
            </a:r>
            <a:r>
              <a:rPr lang="en-US" altLang="en-US" sz="1300" b="1">
                <a:solidFill>
                  <a:srgbClr val="000000"/>
                </a:solidFill>
              </a:rPr>
              <a:t>compute </a:t>
            </a:r>
            <a:r>
              <a:rPr lang="en-US" altLang="en-US" sz="1300" b="1" smtClean="0">
                <a:solidFill>
                  <a:srgbClr val="000000"/>
                </a:solidFill>
              </a:rPr>
              <a:t>capabilities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990141" y="1178750"/>
            <a:ext cx="2230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</a:t>
            </a:r>
            <a:r>
              <a:rPr lang="hu-HU" altLang="en-US" sz="1300" b="1" smtClean="0">
                <a:solidFill>
                  <a:srgbClr val="000000"/>
                </a:solidFill>
              </a:rPr>
              <a:t>’s 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1827213" y="1803646"/>
            <a:ext cx="6233974" cy="14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5110242" y="1546964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1824633" y="1818028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8053002" y="1811656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581890" y="2052679"/>
            <a:ext cx="292532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to reduce code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size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the execution speed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of Java bytecode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077103" y="197210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5111711" y="1789606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102170" y="2054895"/>
            <a:ext cx="33721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 to enhance security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1790025" y="1970382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8021737" y="196561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43"/>
          <p:cNvSpPr/>
          <p:nvPr/>
        </p:nvSpPr>
        <p:spPr>
          <a:xfrm>
            <a:off x="1159876" y="4366914"/>
            <a:ext cx="1188000" cy="614484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Lekerekített téglalap 42"/>
          <p:cNvSpPr/>
          <p:nvPr/>
        </p:nvSpPr>
        <p:spPr>
          <a:xfrm>
            <a:off x="2469104" y="3091877"/>
            <a:ext cx="1188000" cy="1876821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Lekerekített téglalap 3"/>
          <p:cNvSpPr/>
          <p:nvPr/>
        </p:nvSpPr>
        <p:spPr>
          <a:xfrm>
            <a:off x="120883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ARMv4</a:t>
            </a:r>
          </a:p>
        </p:txBody>
      </p:sp>
      <p:sp>
        <p:nvSpPr>
          <p:cNvPr id="6" name="Lekerekített téglalap 4"/>
          <p:cNvSpPr/>
          <p:nvPr/>
        </p:nvSpPr>
        <p:spPr>
          <a:xfrm>
            <a:off x="254636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ARMv5</a:t>
            </a:r>
          </a:p>
        </p:txBody>
      </p:sp>
      <p:sp>
        <p:nvSpPr>
          <p:cNvPr id="7" name="Lekerekített téglalap 5"/>
          <p:cNvSpPr/>
          <p:nvPr/>
        </p:nvSpPr>
        <p:spPr>
          <a:xfrm>
            <a:off x="387348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ARMv6</a:t>
            </a:r>
          </a:p>
        </p:txBody>
      </p:sp>
      <p:sp>
        <p:nvSpPr>
          <p:cNvPr id="8" name="Lekerekített téglalap 6"/>
          <p:cNvSpPr/>
          <p:nvPr/>
        </p:nvSpPr>
        <p:spPr>
          <a:xfrm>
            <a:off x="6503756" y="5125414"/>
            <a:ext cx="216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ARMv8-A</a:t>
            </a:r>
          </a:p>
        </p:txBody>
      </p:sp>
      <p:sp>
        <p:nvSpPr>
          <p:cNvPr id="9" name="Lekerekített téglalap 7"/>
          <p:cNvSpPr/>
          <p:nvPr/>
        </p:nvSpPr>
        <p:spPr>
          <a:xfrm>
            <a:off x="520749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ARMv7-A/R</a:t>
            </a:r>
          </a:p>
        </p:txBody>
      </p:sp>
      <p:sp>
        <p:nvSpPr>
          <p:cNvPr id="10" name="Lekerekített téglalap 8"/>
          <p:cNvSpPr/>
          <p:nvPr/>
        </p:nvSpPr>
        <p:spPr>
          <a:xfrm>
            <a:off x="2528028" y="3748950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ekerekített téglalap 9"/>
          <p:cNvSpPr/>
          <p:nvPr/>
        </p:nvSpPr>
        <p:spPr>
          <a:xfrm>
            <a:off x="2521494" y="3293490"/>
            <a:ext cx="1086534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</a:t>
            </a:r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2" name="Lekerekített téglalap 10"/>
          <p:cNvSpPr/>
          <p:nvPr/>
        </p:nvSpPr>
        <p:spPr>
          <a:xfrm>
            <a:off x="1208832" y="4525630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(ARMv4T)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Lekerekített téglalap 11"/>
          <p:cNvSpPr/>
          <p:nvPr/>
        </p:nvSpPr>
        <p:spPr>
          <a:xfrm>
            <a:off x="3801120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ekerekített téglalap 12"/>
          <p:cNvSpPr/>
          <p:nvPr/>
        </p:nvSpPr>
        <p:spPr>
          <a:xfrm>
            <a:off x="3861995" y="2884854"/>
            <a:ext cx="1080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</a:p>
        </p:txBody>
      </p:sp>
      <p:sp>
        <p:nvSpPr>
          <p:cNvPr id="15" name="Lekerekített téglalap 13"/>
          <p:cNvSpPr/>
          <p:nvPr/>
        </p:nvSpPr>
        <p:spPr>
          <a:xfrm>
            <a:off x="3861995" y="2449898"/>
            <a:ext cx="1080000" cy="360000"/>
          </a:xfrm>
          <a:prstGeom prst="roundRect">
            <a:avLst/>
          </a:prstGeom>
          <a:solidFill>
            <a:srgbClr val="FF858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TrustZone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Lekerekített téglalap 14"/>
          <p:cNvSpPr/>
          <p:nvPr/>
        </p:nvSpPr>
        <p:spPr>
          <a:xfrm>
            <a:off x="5103607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Lekerekített téglalap 15"/>
          <p:cNvSpPr/>
          <p:nvPr/>
        </p:nvSpPr>
        <p:spPr>
          <a:xfrm>
            <a:off x="3851920" y="4526298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Thumb-2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(ARMv6T2)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503636" y="1279626"/>
            <a:ext cx="2160120" cy="36890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152942" y="2884854"/>
            <a:ext cx="1084235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Adv.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SIMD</a:t>
            </a:r>
          </a:p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(NEON</a:t>
            </a:r>
            <a:r>
              <a:rPr lang="hu-HU" sz="1050" baseline="300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Lekerekített téglalap 20"/>
          <p:cNvSpPr/>
          <p:nvPr/>
        </p:nvSpPr>
        <p:spPr>
          <a:xfrm>
            <a:off x="5152942" y="3304376"/>
            <a:ext cx="1080000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VFPv3/v4</a:t>
            </a:r>
          </a:p>
        </p:txBody>
      </p:sp>
      <p:sp>
        <p:nvSpPr>
          <p:cNvPr id="21" name="Lekerekített téglalap 23"/>
          <p:cNvSpPr/>
          <p:nvPr/>
        </p:nvSpPr>
        <p:spPr>
          <a:xfrm>
            <a:off x="6534252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AArch32</a:t>
            </a:r>
          </a:p>
        </p:txBody>
      </p:sp>
      <p:sp>
        <p:nvSpPr>
          <p:cNvPr id="22" name="Lekerekített téglalap 24"/>
          <p:cNvSpPr/>
          <p:nvPr/>
        </p:nvSpPr>
        <p:spPr>
          <a:xfrm>
            <a:off x="7611163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AArch64</a:t>
            </a:r>
          </a:p>
        </p:txBody>
      </p:sp>
      <p:sp>
        <p:nvSpPr>
          <p:cNvPr id="25" name="Jobbra nyíl 27"/>
          <p:cNvSpPr/>
          <p:nvPr/>
        </p:nvSpPr>
        <p:spPr>
          <a:xfrm>
            <a:off x="3610495" y="3782538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7" name="Jobbra nyíl 29"/>
          <p:cNvSpPr/>
          <p:nvPr/>
        </p:nvSpPr>
        <p:spPr>
          <a:xfrm>
            <a:off x="4965948" y="2491170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8" name="Jobbra nyíl 30"/>
          <p:cNvSpPr/>
          <p:nvPr/>
        </p:nvSpPr>
        <p:spPr>
          <a:xfrm>
            <a:off x="6243948" y="294622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9" name="Jobbra nyíl 31"/>
          <p:cNvSpPr/>
          <p:nvPr/>
        </p:nvSpPr>
        <p:spPr>
          <a:xfrm>
            <a:off x="6287492" y="419418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0" name="Jobb oldali kapcsos zárójel 32"/>
          <p:cNvSpPr/>
          <p:nvPr/>
        </p:nvSpPr>
        <p:spPr>
          <a:xfrm>
            <a:off x="7223596" y="2035067"/>
            <a:ext cx="216024" cy="2738243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31" name="Egyenes összekötő 35"/>
          <p:cNvCxnSpPr>
            <a:endCxn id="18" idx="2"/>
          </p:cNvCxnSpPr>
          <p:nvPr/>
        </p:nvCxnSpPr>
        <p:spPr>
          <a:xfrm flipH="1">
            <a:off x="7583696" y="818710"/>
            <a:ext cx="60" cy="414998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3"/>
          <p:cNvSpPr/>
          <p:nvPr/>
        </p:nvSpPr>
        <p:spPr>
          <a:xfrm>
            <a:off x="7537652" y="3036925"/>
            <a:ext cx="1035407" cy="720080"/>
          </a:xfrm>
          <a:prstGeom prst="rect">
            <a:avLst/>
          </a:prstGeom>
          <a:solidFill>
            <a:srgbClr val="F79747"/>
          </a:solidFill>
          <a:ln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feature</a:t>
            </a: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</a:t>
            </a:r>
          </a:p>
          <a:p>
            <a:pPr algn="ctr"/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compatibility</a:t>
            </a:r>
            <a:endParaRPr lang="hu-HU" sz="10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Lekerekített téglalap 36"/>
          <p:cNvSpPr/>
          <p:nvPr/>
        </p:nvSpPr>
        <p:spPr>
          <a:xfrm>
            <a:off x="6529889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Lekerekített téglalap 37"/>
          <p:cNvSpPr/>
          <p:nvPr/>
        </p:nvSpPr>
        <p:spPr>
          <a:xfrm>
            <a:off x="7606800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Jobbra nyíl 30"/>
          <p:cNvSpPr/>
          <p:nvPr/>
        </p:nvSpPr>
        <p:spPr>
          <a:xfrm>
            <a:off x="6258604" y="335126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Lekerekített téglalap 8"/>
          <p:cNvSpPr/>
          <p:nvPr/>
        </p:nvSpPr>
        <p:spPr>
          <a:xfrm>
            <a:off x="5144485" y="3738064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(ex. by SW)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Lekerekített téglalap 15"/>
          <p:cNvSpPr/>
          <p:nvPr/>
        </p:nvSpPr>
        <p:spPr>
          <a:xfrm>
            <a:off x="5142904" y="4174576"/>
            <a:ext cx="1126586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-RCT)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Jobbra nyíl 28"/>
          <p:cNvSpPr/>
          <p:nvPr/>
        </p:nvSpPr>
        <p:spPr>
          <a:xfrm>
            <a:off x="4983950" y="2971339"/>
            <a:ext cx="14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9" name="Jobbra nyíl 30"/>
          <p:cNvSpPr/>
          <p:nvPr/>
        </p:nvSpPr>
        <p:spPr>
          <a:xfrm>
            <a:off x="6247718" y="380295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4" name="Jobbra nyíl 26"/>
          <p:cNvSpPr/>
          <p:nvPr/>
        </p:nvSpPr>
        <p:spPr>
          <a:xfrm>
            <a:off x="2324555" y="4598286"/>
            <a:ext cx="1480411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6829" y="627655"/>
            <a:ext cx="813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accent6"/>
                </a:solidFill>
              </a:rPr>
              <a:t>ISA </a:t>
            </a:r>
            <a:r>
              <a:rPr lang="hu-HU">
                <a:solidFill>
                  <a:schemeClr val="accent6"/>
                </a:solidFill>
              </a:rPr>
              <a:t>extensions </a:t>
            </a:r>
            <a:r>
              <a:rPr lang="hu-HU" smtClean="0">
                <a:solidFill>
                  <a:schemeClr val="accent6"/>
                </a:solidFill>
              </a:rPr>
              <a:t>introduced to </a:t>
            </a:r>
            <a:r>
              <a:rPr lang="hu-HU">
                <a:solidFill>
                  <a:schemeClr val="accent6"/>
                </a:solidFill>
              </a:rPr>
              <a:t>enhance </a:t>
            </a:r>
            <a:r>
              <a:rPr lang="hu-HU" smtClean="0">
                <a:solidFill>
                  <a:schemeClr val="accent6"/>
                </a:solidFill>
              </a:rPr>
              <a:t>security </a:t>
            </a:r>
            <a:r>
              <a:rPr lang="en-US" smtClean="0">
                <a:solidFill>
                  <a:srgbClr val="333399"/>
                </a:solidFill>
              </a:rPr>
              <a:t>-</a:t>
            </a:r>
            <a:r>
              <a:rPr lang="hu-HU" smtClean="0">
                <a:solidFill>
                  <a:srgbClr val="333399"/>
                </a:solidFill>
              </a:rPr>
              <a:t>2 </a:t>
            </a:r>
            <a:r>
              <a:rPr lang="hu-HU" smtClean="0"/>
              <a:t>(Based </a:t>
            </a:r>
            <a:r>
              <a:rPr lang="hu-HU" err="1" smtClean="0"/>
              <a:t>on</a:t>
            </a:r>
            <a:r>
              <a:rPr lang="hu-HU" smtClean="0"/>
              <a:t> [64])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3544" y="5582798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ARM</a:t>
            </a:r>
            <a:r>
              <a:rPr lang="hu-HU" sz="1200" dirty="0" smtClean="0">
                <a:solidFill>
                  <a:srgbClr val="000000"/>
                </a:solidFill>
              </a:rPr>
              <a:t>710T</a:t>
            </a:r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(~</a:t>
            </a:r>
            <a:r>
              <a:rPr lang="hu-HU" sz="1200" dirty="0" smtClean="0">
                <a:solidFill>
                  <a:srgbClr val="000000"/>
                </a:solidFill>
              </a:rPr>
              <a:t>1995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1602" y="5595498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ARM926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41062" y="559549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ARM1176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4760" y="5601293"/>
            <a:ext cx="122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Cortex-A5-15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47275" y="5595498"/>
            <a:ext cx="105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Cortex-A50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(2014)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430" y="5569841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54" name="Jobbra nyíl 29"/>
          <p:cNvSpPr/>
          <p:nvPr/>
        </p:nvSpPr>
        <p:spPr>
          <a:xfrm>
            <a:off x="4951645" y="4605021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6" name="Jobbra nyíl 27"/>
          <p:cNvSpPr/>
          <p:nvPr/>
        </p:nvSpPr>
        <p:spPr>
          <a:xfrm>
            <a:off x="3635776" y="3382437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2.4 ISA extensions introduced to enhance security </a:t>
            </a:r>
            <a:r>
              <a:rPr lang="hu-HU" smtClean="0"/>
              <a:t>(2)</a:t>
            </a:r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3741944" y="1989457"/>
            <a:ext cx="4970516" cy="85447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515" y="6302351"/>
            <a:ext cx="753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aseline="30000" smtClean="0"/>
              <a:t>1</a:t>
            </a:r>
            <a:r>
              <a:rPr lang="en-US" sz="1200" smtClean="0"/>
              <a:t>The </a:t>
            </a:r>
            <a:r>
              <a:rPr lang="en-US" sz="1200"/>
              <a:t>Advanced SIMD architecture </a:t>
            </a:r>
            <a:r>
              <a:rPr lang="en-US" sz="1200" smtClean="0"/>
              <a:t>extension</a:t>
            </a:r>
            <a:r>
              <a:rPr lang="hu-HU" sz="1200" smtClean="0"/>
              <a:t> is </a:t>
            </a:r>
            <a:r>
              <a:rPr lang="en-US" sz="1200" smtClean="0"/>
              <a:t>commonly </a:t>
            </a:r>
            <a:r>
              <a:rPr lang="en-US" sz="1200"/>
              <a:t>referred to as </a:t>
            </a:r>
            <a:r>
              <a:rPr lang="hu-HU" sz="1200" smtClean="0"/>
              <a:t>the </a:t>
            </a:r>
            <a:r>
              <a:rPr lang="en-US" sz="1200" smtClean="0"/>
              <a:t>NEON technology</a:t>
            </a:r>
            <a:r>
              <a:rPr lang="hu-HU" sz="1200" smtClean="0"/>
              <a:t>.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val="34397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2.4 ISA extensions introduced to enhance security </a:t>
            </a:r>
            <a:r>
              <a:rPr lang="hu-HU" smtClean="0"/>
              <a:t>(3)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1014" y="631893"/>
            <a:ext cx="395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a) </a:t>
            </a:r>
            <a:r>
              <a:rPr lang="en-US" smtClean="0">
                <a:solidFill>
                  <a:srgbClr val="2D2D8A"/>
                </a:solidFill>
              </a:rPr>
              <a:t>The </a:t>
            </a:r>
            <a:r>
              <a:rPr lang="en-US" err="1" smtClean="0">
                <a:solidFill>
                  <a:srgbClr val="2D2D8A"/>
                </a:solidFill>
              </a:rPr>
              <a:t>TrustZone</a:t>
            </a:r>
            <a:r>
              <a:rPr lang="en-US" smtClean="0">
                <a:solidFill>
                  <a:srgbClr val="2D2D8A"/>
                </a:solidFill>
              </a:rPr>
              <a:t> extension </a:t>
            </a:r>
            <a:r>
              <a:rPr lang="en-US" smtClean="0"/>
              <a:t>[</a:t>
            </a:r>
            <a:r>
              <a:rPr lang="hu-HU" smtClean="0"/>
              <a:t>68</a:t>
            </a:r>
            <a:r>
              <a:rPr lang="en-US" smtClean="0"/>
              <a:t>]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515" y="1359060"/>
            <a:ext cx="8614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It is achieved </a:t>
            </a:r>
            <a:r>
              <a:rPr lang="en-US" sz="1600" smtClean="0">
                <a:solidFill>
                  <a:srgbClr val="0070C0"/>
                </a:solidFill>
              </a:rPr>
              <a:t>by partitioning system wide hardware and software resources </a:t>
            </a:r>
            <a:r>
              <a:rPr lang="en-US" sz="1600" smtClean="0">
                <a:solidFill>
                  <a:srgbClr val="000000"/>
                </a:solidFill>
              </a:rPr>
              <a:t>so</a:t>
            </a:r>
          </a:p>
          <a:p>
            <a:r>
              <a:rPr lang="en-US" sz="1600" smtClean="0">
                <a:solidFill>
                  <a:srgbClr val="000000"/>
                </a:solidFill>
              </a:rPr>
              <a:t>      that </a:t>
            </a:r>
            <a:r>
              <a:rPr lang="en-US" sz="1600" smtClean="0">
                <a:solidFill>
                  <a:srgbClr val="0070C0"/>
                </a:solidFill>
              </a:rPr>
              <a:t>they exist in one of two worlds</a:t>
            </a:r>
            <a:r>
              <a:rPr lang="en-US" sz="1600" smtClean="0">
                <a:solidFill>
                  <a:srgbClr val="000000"/>
                </a:solidFill>
              </a:rPr>
              <a:t>;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80" y="1905652"/>
            <a:ext cx="5831020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in the </a:t>
            </a:r>
            <a:r>
              <a:rPr lang="en-US" sz="1600" smtClean="0">
                <a:solidFill>
                  <a:srgbClr val="FF0000"/>
                </a:solidFill>
              </a:rPr>
              <a:t>Secure world </a:t>
            </a:r>
            <a:r>
              <a:rPr lang="en-US" sz="1600" smtClean="0">
                <a:solidFill>
                  <a:srgbClr val="000000"/>
                </a:solidFill>
              </a:rPr>
              <a:t>for the security subsystem and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</a:t>
            </a:r>
            <a:r>
              <a:rPr lang="hu-HU" sz="1600" smtClean="0">
                <a:solidFill>
                  <a:srgbClr val="000000"/>
                </a:solidFill>
              </a:rPr>
              <a:t>   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FF0000"/>
                </a:solidFill>
              </a:rPr>
              <a:t>Normal world </a:t>
            </a:r>
            <a:r>
              <a:rPr lang="en-US" sz="1600" smtClean="0">
                <a:solidFill>
                  <a:srgbClr val="000000"/>
                </a:solidFill>
              </a:rPr>
              <a:t>for everything else.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863" y="2573905"/>
            <a:ext cx="8716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70C0"/>
                </a:solidFill>
              </a:rPr>
              <a:t>Hardware logic of the </a:t>
            </a:r>
            <a:r>
              <a:rPr lang="en-US" sz="1600" err="1" smtClean="0">
                <a:solidFill>
                  <a:srgbClr val="0070C0"/>
                </a:solidFill>
              </a:rPr>
              <a:t>TrustZone</a:t>
            </a:r>
            <a:r>
              <a:rPr lang="en-US" sz="1600" smtClean="0">
                <a:solidFill>
                  <a:srgbClr val="0070C0"/>
                </a:solidFill>
              </a:rPr>
              <a:t> ensures that no Secure world resources can be</a:t>
            </a:r>
          </a:p>
          <a:p>
            <a:pPr>
              <a:spcAft>
                <a:spcPts val="400"/>
              </a:spcAft>
            </a:pPr>
            <a:r>
              <a:rPr lang="en-US" sz="1600" smtClean="0">
                <a:solidFill>
                  <a:srgbClr val="0070C0"/>
                </a:solidFill>
              </a:rPr>
              <a:t>     accessed from the Normal world</a:t>
            </a:r>
            <a:r>
              <a:rPr lang="en-US" sz="1600" smtClean="0">
                <a:solidFill>
                  <a:srgbClr val="000000"/>
                </a:solidFill>
              </a:rPr>
              <a:t>. </a:t>
            </a:r>
            <a:endParaRPr lang="hu-HU" sz="160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863" y="3474005"/>
            <a:ext cx="303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For details see e.g. [</a:t>
            </a:r>
            <a:r>
              <a:rPr lang="hu-HU" sz="1600" smtClean="0">
                <a:solidFill>
                  <a:srgbClr val="000000"/>
                </a:solidFill>
              </a:rPr>
              <a:t>68</a:t>
            </a:r>
            <a:r>
              <a:rPr lang="en-US" sz="1600" smtClean="0">
                <a:solidFill>
                  <a:srgbClr val="000000"/>
                </a:solidFill>
              </a:rPr>
              <a:t>].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915" y="1051961"/>
            <a:ext cx="6888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It provides a </a:t>
            </a:r>
            <a:r>
              <a:rPr lang="en-US" sz="1600">
                <a:solidFill>
                  <a:srgbClr val="0070C0"/>
                </a:solidFill>
              </a:rPr>
              <a:t>system-wide protection </a:t>
            </a:r>
            <a:r>
              <a:rPr lang="en-US" sz="1600">
                <a:solidFill>
                  <a:srgbClr val="000000"/>
                </a:solidFill>
              </a:rPr>
              <a:t>against possible attacks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296863" y="3158970"/>
            <a:ext cx="7386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>
                <a:solidFill>
                  <a:srgbClr val="000000"/>
                </a:solidFill>
              </a:rPr>
              <a:t>The trustZone extension was introduced as part of the ARMv6 ISA</a:t>
            </a:r>
            <a:r>
              <a:rPr lang="hu-HU" sz="1600" smtClean="0">
                <a:solidFill>
                  <a:srgbClr val="000000"/>
                </a:solidFill>
              </a:rPr>
              <a:t>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7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2.4 ISA extensions introduced to enhance security </a:t>
            </a:r>
            <a:r>
              <a:rPr lang="hu-HU" smtClean="0"/>
              <a:t>(4)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7660" y="638404"/>
            <a:ext cx="437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b) </a:t>
            </a:r>
            <a:r>
              <a:rPr lang="en-US" smtClean="0">
                <a:solidFill>
                  <a:srgbClr val="2D2D8A"/>
                </a:solidFill>
              </a:rPr>
              <a:t>The Cryptography extension </a:t>
            </a:r>
            <a:r>
              <a:rPr lang="en-US" smtClean="0"/>
              <a:t>[</a:t>
            </a:r>
            <a:r>
              <a:rPr lang="hu-HU" smtClean="0"/>
              <a:t>69</a:t>
            </a:r>
            <a:r>
              <a:rPr lang="en-US" smtClean="0"/>
              <a:t>]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9075" y="1043735"/>
            <a:ext cx="881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It adds </a:t>
            </a:r>
            <a:r>
              <a:rPr lang="en-US" sz="1600" smtClean="0">
                <a:solidFill>
                  <a:srgbClr val="0070C0"/>
                </a:solidFill>
              </a:rPr>
              <a:t>new instructions to accelerate the execution of cryptographic algorithms</a:t>
            </a:r>
            <a:r>
              <a:rPr lang="en-US" sz="160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1600" smtClean="0">
                <a:solidFill>
                  <a:srgbClr val="000000"/>
                </a:solidFill>
              </a:rPr>
              <a:t>    </a:t>
            </a:r>
            <a:r>
              <a:rPr lang="hu-HU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like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112" y="1556901"/>
            <a:ext cx="8495403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Encryption</a:t>
            </a:r>
            <a:r>
              <a:rPr lang="hu-HU" sz="1600" smtClean="0">
                <a:solidFill>
                  <a:srgbClr val="000000"/>
                </a:solidFill>
              </a:rPr>
              <a:t>/</a:t>
            </a:r>
            <a:r>
              <a:rPr lang="en-US" sz="1600" smtClean="0">
                <a:solidFill>
                  <a:srgbClr val="000000"/>
                </a:solidFill>
              </a:rPr>
              <a:t>decryption according to the Advanced </a:t>
            </a:r>
            <a:r>
              <a:rPr lang="en-US" sz="1600">
                <a:solidFill>
                  <a:srgbClr val="000000"/>
                </a:solidFill>
              </a:rPr>
              <a:t>Encryption Standard (AES</a:t>
            </a:r>
            <a:r>
              <a:rPr lang="en-US" sz="1600" smtClean="0">
                <a:solidFill>
                  <a:srgbClr val="000000"/>
                </a:solidFill>
              </a:rPr>
              <a:t>),</a:t>
            </a: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Secure </a:t>
            </a:r>
            <a:r>
              <a:rPr lang="en-US" sz="1600">
                <a:solidFill>
                  <a:srgbClr val="000000"/>
                </a:solidFill>
              </a:rPr>
              <a:t>Hash Algorithm (SHA) functions SHA-1, SHA-224, and SHA-256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201" y="2483895"/>
            <a:ext cx="8828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It is similar to Intel’s AES-NI ISA extension introduced along with the </a:t>
            </a:r>
            <a:r>
              <a:rPr lang="en-US" sz="1600" err="1" smtClean="0">
                <a:solidFill>
                  <a:srgbClr val="000000"/>
                </a:solidFill>
              </a:rPr>
              <a:t>Westmere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basic architecture (2009). </a:t>
            </a:r>
            <a:r>
              <a:rPr lang="hu-HU" sz="16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535" y="2213865"/>
            <a:ext cx="5039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>
                <a:solidFill>
                  <a:srgbClr val="000000"/>
                </a:solidFill>
              </a:rPr>
              <a:t>It was introduced as part of the ARMv8 ISA</a:t>
            </a:r>
            <a:r>
              <a:rPr lang="hu-HU" sz="1600" smtClean="0">
                <a:solidFill>
                  <a:srgbClr val="000000"/>
                </a:solidFill>
              </a:rPr>
              <a:t>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5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r="3219"/>
          <a:stretch/>
        </p:blipFill>
        <p:spPr bwMode="auto">
          <a:xfrm>
            <a:off x="65837" y="1223754"/>
            <a:ext cx="9078163" cy="43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" y="632340"/>
            <a:ext cx="561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/>
                </a:solidFill>
              </a:rPr>
              <a:t>Total number of ARM based chips shipped </a:t>
            </a:r>
            <a:r>
              <a:rPr lang="en-US" smtClean="0"/>
              <a:t>[</a:t>
            </a:r>
            <a:r>
              <a:rPr lang="hu-HU" smtClean="0"/>
              <a:t>19</a:t>
            </a:r>
            <a:r>
              <a:rPr lang="en-US" smtClean="0"/>
              <a:t>]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505" y="5705671"/>
            <a:ext cx="91360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400" dirty="0" smtClean="0"/>
              <a:t>Keil: Software development tool for embedded processors</a:t>
            </a:r>
          </a:p>
          <a:p>
            <a:r>
              <a:rPr lang="hu-HU" sz="1400" dirty="0" smtClean="0">
                <a:solidFill>
                  <a:srgbClr val="FF0000"/>
                </a:solidFill>
              </a:rPr>
              <a:t>Linaro</a:t>
            </a:r>
            <a:r>
              <a:rPr lang="hu-HU" sz="1400" dirty="0" smtClean="0"/>
              <a:t>: Nonprofit company, established by </a:t>
            </a:r>
            <a:r>
              <a:rPr lang="en-US" sz="1400" dirty="0" smtClean="0"/>
              <a:t>ARM</a:t>
            </a:r>
            <a:r>
              <a:rPr lang="en-US" sz="1400" dirty="0"/>
              <a:t>, Freescale, IBM, Samsung, ST-Ericsson and </a:t>
            </a:r>
            <a:r>
              <a:rPr lang="hu-HU" sz="1400" dirty="0" smtClean="0"/>
              <a:t>TI </a:t>
            </a:r>
          </a:p>
          <a:p>
            <a:pPr>
              <a:spcAft>
                <a:spcPts val="300"/>
              </a:spcAft>
            </a:pPr>
            <a:r>
              <a:rPr lang="hu-HU" sz="1400" dirty="0"/>
              <a:t> </a:t>
            </a:r>
            <a:r>
              <a:rPr lang="hu-HU" sz="1400" dirty="0" smtClean="0"/>
              <a:t>           to support </a:t>
            </a:r>
            <a:r>
              <a:rPr lang="en-US" sz="1400" dirty="0" smtClean="0"/>
              <a:t>open </a:t>
            </a:r>
            <a:r>
              <a:rPr lang="en-US" sz="1400" dirty="0"/>
              <a:t>source software developers using Linux </a:t>
            </a:r>
            <a:r>
              <a:rPr lang="en-US" sz="1400" dirty="0" smtClean="0"/>
              <a:t>on</a:t>
            </a:r>
            <a:r>
              <a:rPr lang="hu-HU" sz="1400" dirty="0" smtClean="0"/>
              <a:t> </a:t>
            </a:r>
            <a:r>
              <a:rPr lang="en-US" sz="1400" dirty="0" err="1" smtClean="0"/>
              <a:t>SoCs</a:t>
            </a:r>
            <a:r>
              <a:rPr lang="en-US" sz="1400" dirty="0" smtClean="0"/>
              <a:t>.</a:t>
            </a:r>
            <a:endParaRPr lang="hu-HU" sz="1400" dirty="0" smtClean="0"/>
          </a:p>
          <a:p>
            <a:r>
              <a:rPr lang="en-US" sz="1400" dirty="0"/>
              <a:t>SBSA: Server Base System Architecture, a standardized </a:t>
            </a:r>
            <a:r>
              <a:rPr lang="hu-HU" sz="1400" dirty="0"/>
              <a:t>server platform for</a:t>
            </a:r>
            <a:r>
              <a:rPr lang="en-US" sz="1400" dirty="0"/>
              <a:t> 64-bit ARM</a:t>
            </a:r>
            <a:r>
              <a:rPr lang="hu-HU" sz="1400" dirty="0"/>
              <a:t> processors.         </a:t>
            </a:r>
            <a:r>
              <a:rPr lang="en-US" sz="1400" dirty="0"/>
              <a:t> </a:t>
            </a:r>
            <a:r>
              <a:rPr lang="hu-HU" sz="1400" dirty="0"/>
              <a:t> </a:t>
            </a:r>
          </a:p>
          <a:p>
            <a:endParaRPr lang="en-US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/>
              <a:t>1. Evolution of </a:t>
            </a:r>
            <a:r>
              <a:rPr lang="en-US"/>
              <a:t>ARM </a:t>
            </a:r>
            <a:r>
              <a:rPr lang="hu-HU" smtClean="0"/>
              <a:t>(2)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4"/>
            <a:ext cx="7570892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smtClean="0">
                <a:solidFill>
                  <a:srgbClr val="FFFFFF"/>
                </a:solidFill>
                <a:cs typeface="Arial" charset="0"/>
              </a:rPr>
              <a:t>3.</a:t>
            </a:r>
            <a:r>
              <a:rPr lang="en-US" altLang="en-US" sz="1900" smtClean="0">
                <a:solidFill>
                  <a:srgbClr val="FFFFFF"/>
                </a:solidFill>
                <a:cs typeface="Arial" charset="0"/>
              </a:rPr>
              <a:t> Approaches to circuit design</a:t>
            </a:r>
            <a:endParaRPr lang="en-US" altLang="en-US" sz="19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345" y="2550386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(Not discussed)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(1)</a:t>
            </a:r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74508" y="2063176"/>
            <a:ext cx="206498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Semi custom design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44261" y="2063176"/>
            <a:ext cx="254749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Full synthesizable design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408872" y="1436113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407719" y="1682176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955278" y="1178750"/>
            <a:ext cx="295305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Approaches to circuit design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520" y="2063176"/>
            <a:ext cx="19447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Full custom design</a:t>
            </a:r>
            <a:endParaRPr lang="en-US" sz="1300" b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>
            <a:stCxn id="6" idx="1"/>
            <a:endCxn id="13" idx="7"/>
          </p:cNvCxnSpPr>
          <p:nvPr/>
        </p:nvCxnSpPr>
        <p:spPr>
          <a:xfrm flipH="1">
            <a:off x="1269817" y="1682176"/>
            <a:ext cx="3139056" cy="283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14" idx="7"/>
          </p:cNvCxnSpPr>
          <p:nvPr/>
        </p:nvCxnSpPr>
        <p:spPr>
          <a:xfrm>
            <a:off x="4407719" y="1682176"/>
            <a:ext cx="3235345" cy="274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374808" y="19520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214261" y="19566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87509" y="19472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831" y="2512056"/>
            <a:ext cx="17432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Hand layout of the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entire circuit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0727" y="2512056"/>
            <a:ext cx="22249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Automated layout of the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entire circuit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8986" y="2512056"/>
            <a:ext cx="4983032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The design </a:t>
            </a:r>
            <a:r>
              <a:rPr lang="en-US" sz="1400">
                <a:solidFill>
                  <a:srgbClr val="000000"/>
                </a:solidFill>
              </a:rPr>
              <a:t>will be </a:t>
            </a:r>
            <a:r>
              <a:rPr lang="en-US" sz="1400" smtClean="0">
                <a:solidFill>
                  <a:srgbClr val="000000"/>
                </a:solidFill>
              </a:rPr>
              <a:t>subdivided into</a:t>
            </a: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 functional units and further on into blocks</a:t>
            </a: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and the appropriate </a:t>
            </a:r>
            <a:r>
              <a:rPr lang="en-US" sz="1400">
                <a:solidFill>
                  <a:srgbClr val="000000"/>
                </a:solidFill>
              </a:rPr>
              <a:t>implementation technique </a:t>
            </a:r>
            <a:endParaRPr lang="en-US" sz="1400" smtClean="0">
              <a:solidFill>
                <a:srgbClr val="000000"/>
              </a:solidFill>
            </a:endParaRP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(hand layout, structured layout or automated layout)</a:t>
            </a: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 is chosen </a:t>
            </a:r>
            <a:r>
              <a:rPr lang="en-US" sz="1400">
                <a:solidFill>
                  <a:srgbClr val="000000"/>
                </a:solidFill>
              </a:rPr>
              <a:t>for each.  </a:t>
            </a:r>
          </a:p>
          <a:p>
            <a:pPr algn="ctr"/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446" y="3780122"/>
            <a:ext cx="18221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Power/performance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optimized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7009" y="3791652"/>
            <a:ext cx="19511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Implementation time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optimized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2" name="Left-Right Arrow 21"/>
          <p:cNvSpPr/>
          <p:nvPr/>
        </p:nvSpPr>
        <p:spPr bwMode="auto">
          <a:xfrm>
            <a:off x="2322957" y="3868963"/>
            <a:ext cx="4021304" cy="405044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b="1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825" y="622260"/>
            <a:ext cx="377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3.</a:t>
            </a:r>
            <a:r>
              <a:rPr lang="en-US" smtClean="0">
                <a:solidFill>
                  <a:srgbClr val="2D2D8A"/>
                </a:solidFill>
              </a:rPr>
              <a:t> Approaches to circuit design</a:t>
            </a:r>
            <a:endParaRPr lang="en-US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035" y="632018"/>
            <a:ext cx="394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Full custom design </a:t>
            </a:r>
            <a:r>
              <a:rPr lang="hu-HU" smtClean="0">
                <a:solidFill>
                  <a:srgbClr val="2D2D8A"/>
                </a:solidFill>
              </a:rPr>
              <a:t>approach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350" y="1046355"/>
            <a:ext cx="90603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It is the traditional way to design circuits, like processors.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It means </a:t>
            </a:r>
            <a:r>
              <a:rPr lang="hu-HU" sz="1600" smtClean="0">
                <a:solidFill>
                  <a:srgbClr val="0070C0"/>
                </a:solidFill>
              </a:rPr>
              <a:t>manual </a:t>
            </a:r>
            <a:r>
              <a:rPr lang="en-US" sz="1600" smtClean="0">
                <a:solidFill>
                  <a:srgbClr val="0070C0"/>
                </a:solidFill>
              </a:rPr>
              <a:t>fine tuning the design for optimizing power consumption and or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 performance</a:t>
            </a:r>
            <a:r>
              <a:rPr lang="hu-HU" sz="1600" smtClean="0">
                <a:solidFill>
                  <a:srgbClr val="0070C0"/>
                </a:solidFill>
              </a:rPr>
              <a:t>.</a:t>
            </a:r>
            <a:endParaRPr lang="en-US" sz="160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Nevertheless</a:t>
            </a:r>
            <a:r>
              <a:rPr lang="hu-HU" sz="1600" smtClean="0">
                <a:solidFill>
                  <a:srgbClr val="000000"/>
                </a:solidFill>
              </a:rPr>
              <a:t>,</a:t>
            </a:r>
            <a:r>
              <a:rPr lang="en-US" sz="1600" smtClean="0">
                <a:solidFill>
                  <a:srgbClr val="000000"/>
                </a:solidFill>
              </a:rPr>
              <a:t> it implies </a:t>
            </a:r>
            <a:r>
              <a:rPr lang="en-US" sz="1600" smtClean="0">
                <a:solidFill>
                  <a:srgbClr val="0070C0"/>
                </a:solidFill>
              </a:rPr>
              <a:t>long design times and costs</a:t>
            </a:r>
            <a:r>
              <a:rPr lang="en-US" sz="1600" smtClean="0">
                <a:solidFill>
                  <a:srgbClr val="000000"/>
                </a:solidFill>
              </a:rPr>
              <a:t> thus most recent designs use</a:t>
            </a:r>
          </a:p>
          <a:p>
            <a:r>
              <a:rPr lang="en-US" sz="1600" smtClean="0">
                <a:solidFill>
                  <a:srgbClr val="000000"/>
                </a:solidFill>
              </a:rPr>
              <a:t>      a semi custom or full automated approach. 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325" y="627655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Semi custom design approach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40" y="1010875"/>
            <a:ext cx="8893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In this case </a:t>
            </a:r>
            <a:r>
              <a:rPr lang="en-US" sz="1600" smtClean="0">
                <a:solidFill>
                  <a:srgbClr val="0070C0"/>
                </a:solidFill>
              </a:rPr>
              <a:t>the </a:t>
            </a:r>
            <a:r>
              <a:rPr lang="en-US" sz="1600">
                <a:solidFill>
                  <a:srgbClr val="0070C0"/>
                </a:solidFill>
              </a:rPr>
              <a:t>design will be subdivided </a:t>
            </a:r>
            <a:r>
              <a:rPr lang="en-US" sz="1600" smtClean="0">
                <a:solidFill>
                  <a:srgbClr val="0070C0"/>
                </a:solidFill>
              </a:rPr>
              <a:t>into functional </a:t>
            </a:r>
            <a:r>
              <a:rPr lang="en-US" sz="1600">
                <a:solidFill>
                  <a:srgbClr val="0070C0"/>
                </a:solidFill>
              </a:rPr>
              <a:t>units and further on into </a:t>
            </a:r>
            <a:endParaRPr lang="en-US" sz="1600" smtClean="0">
              <a:solidFill>
                <a:srgbClr val="0070C0"/>
              </a:solidFill>
            </a:endParaRPr>
          </a:p>
          <a:p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 blocks and </a:t>
            </a:r>
            <a:r>
              <a:rPr lang="en-US" sz="1600">
                <a:solidFill>
                  <a:srgbClr val="0070C0"/>
                </a:solidFill>
              </a:rPr>
              <a:t>the appropriate implementation technique </a:t>
            </a:r>
            <a:r>
              <a:rPr lang="en-US" sz="1600" smtClean="0">
                <a:solidFill>
                  <a:srgbClr val="000000"/>
                </a:solidFill>
              </a:rPr>
              <a:t>(</a:t>
            </a:r>
            <a:r>
              <a:rPr lang="en-US" sz="1600">
                <a:solidFill>
                  <a:srgbClr val="000000"/>
                </a:solidFill>
              </a:rPr>
              <a:t>hand layout, structured </a:t>
            </a:r>
            <a:endParaRPr lang="en-US" sz="1600" smtClean="0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layout </a:t>
            </a:r>
            <a:r>
              <a:rPr lang="en-US" sz="1600">
                <a:solidFill>
                  <a:srgbClr val="000000"/>
                </a:solidFill>
              </a:rPr>
              <a:t>or automated layout</a:t>
            </a:r>
            <a:r>
              <a:rPr lang="en-US" sz="1600" smtClean="0">
                <a:solidFill>
                  <a:srgbClr val="000000"/>
                </a:solidFill>
              </a:rPr>
              <a:t>) </a:t>
            </a:r>
            <a:r>
              <a:rPr lang="en-US" sz="1600" smtClean="0">
                <a:solidFill>
                  <a:srgbClr val="0070C0"/>
                </a:solidFill>
              </a:rPr>
              <a:t>is </a:t>
            </a:r>
            <a:r>
              <a:rPr lang="en-US" sz="1600">
                <a:solidFill>
                  <a:srgbClr val="0070C0"/>
                </a:solidFill>
              </a:rPr>
              <a:t>chosen for </a:t>
            </a:r>
            <a:r>
              <a:rPr lang="en-US" sz="1600" smtClean="0">
                <a:solidFill>
                  <a:srgbClr val="0070C0"/>
                </a:solidFill>
              </a:rPr>
              <a:t>each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3. </a:t>
            </a:r>
            <a:r>
              <a:rPr lang="en-US"/>
              <a:t>Approaches to circuit design </a:t>
            </a:r>
            <a:r>
              <a:rPr lang="hu-HU" smtClean="0"/>
              <a:t>(4)</a:t>
            </a:r>
            <a:endParaRPr lang="hu-HU"/>
          </a:p>
        </p:txBody>
      </p:sp>
      <p:sp>
        <p:nvSpPr>
          <p:cNvPr id="3" name="TextBox 2"/>
          <p:cNvSpPr txBox="1"/>
          <p:nvPr/>
        </p:nvSpPr>
        <p:spPr>
          <a:xfrm>
            <a:off x="184150" y="607495"/>
            <a:ext cx="3449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a) Hand layout </a:t>
            </a:r>
            <a:r>
              <a:rPr lang="hu-HU" smtClean="0">
                <a:solidFill>
                  <a:srgbClr val="2D2D8A"/>
                </a:solidFill>
              </a:rPr>
              <a:t>of blocks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2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948497"/>
            <a:ext cx="88038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Hand layout is </a:t>
            </a:r>
            <a:r>
              <a:rPr lang="en-US" sz="1600">
                <a:solidFill>
                  <a:srgbClr val="0070C0"/>
                </a:solidFill>
              </a:rPr>
              <a:t>deserved for data paths and queues which are regular structures </a:t>
            </a:r>
          </a:p>
          <a:p>
            <a:r>
              <a:rPr lang="en-US" sz="1600" smtClean="0">
                <a:solidFill>
                  <a:srgbClr val="000000"/>
                </a:solidFill>
              </a:rPr>
              <a:t>      that </a:t>
            </a:r>
            <a:r>
              <a:rPr lang="en-US" sz="1600">
                <a:solidFill>
                  <a:srgbClr val="000000"/>
                </a:solidFill>
              </a:rPr>
              <a:t>allow a circuit designer to spot the regularity and benefit of which </a:t>
            </a:r>
            <a:r>
              <a:rPr lang="en-US" sz="1600" smtClean="0">
                <a:solidFill>
                  <a:srgbClr val="000000"/>
                </a:solidFill>
              </a:rPr>
              <a:t>typically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results </a:t>
            </a:r>
            <a:r>
              <a:rPr lang="en-US" sz="1600">
                <a:solidFill>
                  <a:srgbClr val="000000"/>
                </a:solidFill>
              </a:rPr>
              <a:t>in a better </a:t>
            </a:r>
            <a:r>
              <a:rPr lang="en-US" sz="1600" smtClean="0">
                <a:solidFill>
                  <a:srgbClr val="000000"/>
                </a:solidFill>
              </a:rPr>
              <a:t>design </a:t>
            </a:r>
            <a:r>
              <a:rPr lang="en-US" sz="1600">
                <a:solidFill>
                  <a:srgbClr val="000000"/>
                </a:solidFill>
              </a:rPr>
              <a:t>than would be achieved by automated layout.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By contrast, </a:t>
            </a:r>
            <a:r>
              <a:rPr lang="en-US" sz="1600">
                <a:solidFill>
                  <a:srgbClr val="0070C0"/>
                </a:solidFill>
              </a:rPr>
              <a:t>the layout of control logic</a:t>
            </a:r>
            <a:r>
              <a:rPr lang="en-US" sz="1600">
                <a:solidFill>
                  <a:srgbClr val="000000"/>
                </a:solidFill>
              </a:rPr>
              <a:t> is a very complex task where automated </a:t>
            </a:r>
            <a:endParaRPr lang="en-US" sz="1600" smtClean="0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tools </a:t>
            </a:r>
            <a:r>
              <a:rPr lang="en-US" sz="1600">
                <a:solidFill>
                  <a:srgbClr val="000000"/>
                </a:solidFill>
              </a:rPr>
              <a:t>cannot be beaten by </a:t>
            </a:r>
            <a:r>
              <a:rPr lang="en-US" sz="1600">
                <a:solidFill>
                  <a:srgbClr val="0070C0"/>
                </a:solidFill>
              </a:rPr>
              <a:t>custom layout</a:t>
            </a:r>
            <a:r>
              <a:rPr lang="en-US" sz="1600" smtClean="0">
                <a:solidFill>
                  <a:srgbClr val="0070C0"/>
                </a:solidFill>
              </a:rPr>
              <a:t>.</a:t>
            </a:r>
            <a:endParaRPr lang="en-US" sz="1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7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631046"/>
            <a:ext cx="408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b) Structured layout </a:t>
            </a:r>
            <a:r>
              <a:rPr lang="hu-HU" smtClean="0">
                <a:solidFill>
                  <a:srgbClr val="2D2D8A"/>
                </a:solidFill>
              </a:rPr>
              <a:t>of blocks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40" y="982300"/>
            <a:ext cx="88931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The structured approach is typically used </a:t>
            </a:r>
            <a:r>
              <a:rPr lang="en-US" sz="1600">
                <a:solidFill>
                  <a:srgbClr val="0070C0"/>
                </a:solidFill>
              </a:rPr>
              <a:t>for </a:t>
            </a:r>
            <a:r>
              <a:rPr lang="en-US" sz="1600" smtClean="0">
                <a:solidFill>
                  <a:srgbClr val="0070C0"/>
                </a:solidFill>
              </a:rPr>
              <a:t>regular </a:t>
            </a:r>
            <a:r>
              <a:rPr lang="hu-HU" sz="1600" smtClean="0">
                <a:solidFill>
                  <a:srgbClr val="0070C0"/>
                </a:solidFill>
              </a:rPr>
              <a:t>structures, like </a:t>
            </a:r>
            <a:r>
              <a:rPr lang="en-US" sz="1600" err="1" smtClean="0">
                <a:solidFill>
                  <a:srgbClr val="0070C0"/>
                </a:solidFill>
              </a:rPr>
              <a:t>datapath</a:t>
            </a:r>
            <a:r>
              <a:rPr lang="hu-HU" sz="1600" smtClean="0">
                <a:solidFill>
                  <a:srgbClr val="0070C0"/>
                </a:solidFill>
              </a:rPr>
              <a:t>s.</a:t>
            </a:r>
            <a:r>
              <a:rPr lang="en-US" sz="1600" smtClean="0">
                <a:solidFill>
                  <a:srgbClr val="0070C0"/>
                </a:solidFill>
              </a:rPr>
              <a:t> </a:t>
            </a:r>
            <a:endParaRPr lang="en-US" sz="160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In this approach the </a:t>
            </a:r>
            <a:r>
              <a:rPr lang="en-US" sz="1600" smtClean="0">
                <a:solidFill>
                  <a:srgbClr val="0070C0"/>
                </a:solidFill>
              </a:rPr>
              <a:t>blocks will be manually mapped into the gate level </a:t>
            </a:r>
            <a:r>
              <a:rPr lang="en-US" sz="1600" smtClean="0">
                <a:solidFill>
                  <a:srgbClr val="000000"/>
                </a:solidFill>
              </a:rPr>
              <a:t>and also </a:t>
            </a: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the </a:t>
            </a:r>
            <a:r>
              <a:rPr lang="en-US" sz="1600" smtClean="0">
                <a:solidFill>
                  <a:srgbClr val="0070C0"/>
                </a:solidFill>
              </a:rPr>
              <a:t>logic gates </a:t>
            </a:r>
            <a:r>
              <a:rPr lang="en-US" sz="1600" smtClean="0">
                <a:solidFill>
                  <a:srgbClr val="000000"/>
                </a:solidFill>
              </a:rPr>
              <a:t>of the blocks are </a:t>
            </a:r>
            <a:r>
              <a:rPr lang="en-US" sz="1600" smtClean="0">
                <a:solidFill>
                  <a:srgbClr val="0070C0"/>
                </a:solidFill>
              </a:rPr>
              <a:t>manually placed </a:t>
            </a:r>
            <a:r>
              <a:rPr lang="en-US" sz="1600" smtClean="0">
                <a:solidFill>
                  <a:srgbClr val="000000"/>
                </a:solidFill>
              </a:rPr>
              <a:t>to </a:t>
            </a:r>
            <a:r>
              <a:rPr lang="en-US" sz="1600">
                <a:solidFill>
                  <a:srgbClr val="000000"/>
                </a:solidFill>
              </a:rPr>
              <a:t>maintain </a:t>
            </a:r>
            <a:r>
              <a:rPr lang="en-US" sz="1600" smtClean="0">
                <a:solidFill>
                  <a:srgbClr val="000000"/>
                </a:solidFill>
              </a:rPr>
              <a:t>a regular data-flow 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within the blocks </a:t>
            </a:r>
            <a:r>
              <a:rPr lang="en-US" sz="1600">
                <a:solidFill>
                  <a:srgbClr val="000000"/>
                </a:solidFill>
              </a:rPr>
              <a:t>instead of generating a random gate structure </a:t>
            </a:r>
            <a:r>
              <a:rPr lang="en-US" sz="1600" smtClean="0">
                <a:solidFill>
                  <a:srgbClr val="000000"/>
                </a:solidFill>
              </a:rPr>
              <a:t>by </a:t>
            </a:r>
            <a:r>
              <a:rPr lang="en-US" sz="1600">
                <a:solidFill>
                  <a:srgbClr val="000000"/>
                </a:solidFill>
              </a:rPr>
              <a:t>synthesis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smtClean="0">
                <a:solidFill>
                  <a:srgbClr val="000000"/>
                </a:solidFill>
              </a:rPr>
              <a:t>    Nevertheless</a:t>
            </a:r>
            <a:r>
              <a:rPr lang="hu-HU" sz="1600" smtClean="0">
                <a:solidFill>
                  <a:srgbClr val="000000"/>
                </a:solidFill>
              </a:rPr>
              <a:t>,</a:t>
            </a:r>
            <a:r>
              <a:rPr lang="en-US" sz="1600" smtClean="0">
                <a:solidFill>
                  <a:srgbClr val="000000"/>
                </a:solidFill>
              </a:rPr>
              <a:t> the </a:t>
            </a:r>
            <a:r>
              <a:rPr lang="en-US" sz="1600" smtClean="0">
                <a:solidFill>
                  <a:srgbClr val="0070C0"/>
                </a:solidFill>
              </a:rPr>
              <a:t>routing </a:t>
            </a:r>
            <a:r>
              <a:rPr lang="en-US" sz="1600" smtClean="0">
                <a:solidFill>
                  <a:srgbClr val="000000"/>
                </a:solidFill>
              </a:rPr>
              <a:t>of the circuit elements is done </a:t>
            </a:r>
            <a:r>
              <a:rPr lang="en-US" sz="1600" smtClean="0">
                <a:solidFill>
                  <a:srgbClr val="0070C0"/>
                </a:solidFill>
              </a:rPr>
              <a:t>automatically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This approach offers </a:t>
            </a:r>
            <a:r>
              <a:rPr lang="en-US" sz="1600">
                <a:solidFill>
                  <a:srgbClr val="0070C0"/>
                </a:solidFill>
              </a:rPr>
              <a:t>more control over the design than an automated synthesis </a:t>
            </a:r>
            <a:endParaRPr lang="en-US" sz="160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 approach </a:t>
            </a:r>
            <a:r>
              <a:rPr lang="en-US" sz="1600">
                <a:solidFill>
                  <a:srgbClr val="0070C0"/>
                </a:solidFill>
              </a:rPr>
              <a:t>and leads to a more predictable timing </a:t>
            </a:r>
            <a:r>
              <a:rPr lang="en-US" sz="1600" smtClean="0">
                <a:solidFill>
                  <a:srgbClr val="0070C0"/>
                </a:solidFill>
              </a:rPr>
              <a:t>behavior.</a:t>
            </a:r>
          </a:p>
          <a:p>
            <a:r>
              <a:rPr lang="en-US" sz="1600" smtClean="0">
                <a:solidFill>
                  <a:srgbClr val="000000"/>
                </a:solidFill>
              </a:rPr>
              <a:t>    On the other hand it yields </a:t>
            </a:r>
            <a:r>
              <a:rPr lang="en-US" sz="1600" smtClean="0">
                <a:solidFill>
                  <a:srgbClr val="0070C0"/>
                </a:solidFill>
              </a:rPr>
              <a:t>better </a:t>
            </a:r>
            <a:r>
              <a:rPr lang="en-US" sz="1600">
                <a:solidFill>
                  <a:srgbClr val="0070C0"/>
                </a:solidFill>
              </a:rPr>
              <a:t>performance and </a:t>
            </a:r>
            <a:r>
              <a:rPr lang="en-US" sz="1600" smtClean="0">
                <a:solidFill>
                  <a:srgbClr val="0070C0"/>
                </a:solidFill>
              </a:rPr>
              <a:t>less area than </a:t>
            </a:r>
            <a:r>
              <a:rPr lang="en-US" sz="1600">
                <a:solidFill>
                  <a:srgbClr val="0070C0"/>
                </a:solidFill>
              </a:rPr>
              <a:t>traditional </a:t>
            </a:r>
            <a:r>
              <a:rPr lang="en-US" sz="160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 techniques</a:t>
            </a:r>
            <a:r>
              <a:rPr lang="en-US" sz="160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 t="14248" b="30538"/>
          <a:stretch/>
        </p:blipFill>
        <p:spPr bwMode="auto">
          <a:xfrm>
            <a:off x="2833191" y="3547585"/>
            <a:ext cx="3448999" cy="258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67147" y="6292890"/>
            <a:ext cx="4313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Figure: Regular </a:t>
            </a:r>
            <a:r>
              <a:rPr lang="en-US" sz="1600" err="1" smtClean="0">
                <a:solidFill>
                  <a:srgbClr val="000000"/>
                </a:solidFill>
              </a:rPr>
              <a:t>datapath</a:t>
            </a:r>
            <a:r>
              <a:rPr lang="en-US" sz="1600" smtClean="0">
                <a:solidFill>
                  <a:srgbClr val="000000"/>
                </a:solidFill>
              </a:rPr>
              <a:t> structure [</a:t>
            </a:r>
            <a:r>
              <a:rPr lang="hu-HU" sz="1600" smtClean="0">
                <a:solidFill>
                  <a:srgbClr val="000000"/>
                </a:solidFill>
              </a:rPr>
              <a:t>3</a:t>
            </a:r>
            <a:r>
              <a:rPr lang="en-US" sz="1600" smtClean="0">
                <a:solidFill>
                  <a:srgbClr val="000000"/>
                </a:solidFill>
              </a:rPr>
              <a:t>]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/>
          <a:stretch/>
        </p:blipFill>
        <p:spPr bwMode="auto">
          <a:xfrm>
            <a:off x="617165" y="1126840"/>
            <a:ext cx="791527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450" y="627063"/>
            <a:ext cx="779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2D2D8A"/>
                </a:solidFill>
              </a:rPr>
              <a:t>B</a:t>
            </a:r>
            <a:r>
              <a:rPr lang="en-US" smtClean="0">
                <a:solidFill>
                  <a:srgbClr val="2D2D8A"/>
                </a:solidFill>
              </a:rPr>
              <a:t>enefits of the structured layout vs. fully synthesized layout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3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560" y="1001350"/>
            <a:ext cx="8893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solidFill>
                  <a:srgbClr val="0070C0"/>
                </a:solidFill>
              </a:rPr>
              <a:t>The layout </a:t>
            </a:r>
            <a:r>
              <a:rPr lang="en-US" sz="1600">
                <a:solidFill>
                  <a:srgbClr val="0070C0"/>
                </a:solidFill>
              </a:rPr>
              <a:t>of control logic is a very complex task where automated </a:t>
            </a:r>
            <a:r>
              <a:rPr lang="en-US" sz="1600" smtClean="0">
                <a:solidFill>
                  <a:srgbClr val="0070C0"/>
                </a:solidFill>
              </a:rPr>
              <a:t>tools cannot be</a:t>
            </a:r>
          </a:p>
          <a:p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beaten </a:t>
            </a:r>
            <a:r>
              <a:rPr lang="en-US" sz="1600">
                <a:solidFill>
                  <a:srgbClr val="0070C0"/>
                </a:solidFill>
              </a:rPr>
              <a:t>by </a:t>
            </a:r>
            <a:r>
              <a:rPr lang="en-US" sz="1600" smtClean="0">
                <a:solidFill>
                  <a:srgbClr val="0070C0"/>
                </a:solidFill>
              </a:rPr>
              <a:t>custom or semicustom layout</a:t>
            </a:r>
            <a:r>
              <a:rPr lang="en-US" sz="1600" smtClean="0">
                <a:solidFill>
                  <a:srgbClr val="000000"/>
                </a:solidFill>
              </a:rPr>
              <a:t> if time and design cost is of consideration.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560" y="641310"/>
            <a:ext cx="409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c) Automated layout </a:t>
            </a:r>
            <a:r>
              <a:rPr lang="hu-HU" smtClean="0">
                <a:solidFill>
                  <a:srgbClr val="2D2D8A"/>
                </a:solidFill>
              </a:rPr>
              <a:t>of blocks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085" y="991825"/>
            <a:ext cx="889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70C0"/>
                </a:solidFill>
              </a:rPr>
              <a:t>The decision which parts should be designed by hand </a:t>
            </a:r>
            <a:r>
              <a:rPr lang="en-US" sz="1600" smtClean="0">
                <a:solidFill>
                  <a:srgbClr val="0070C0"/>
                </a:solidFill>
              </a:rPr>
              <a:t>layout and which parts by</a:t>
            </a:r>
          </a:p>
          <a:p>
            <a:r>
              <a:rPr lang="en-US" sz="1600" smtClean="0">
                <a:solidFill>
                  <a:srgbClr val="0070C0"/>
                </a:solidFill>
              </a:rPr>
              <a:t>  semi-custom or </a:t>
            </a:r>
            <a:r>
              <a:rPr lang="en-US" sz="1600">
                <a:solidFill>
                  <a:srgbClr val="0070C0"/>
                </a:solidFill>
              </a:rPr>
              <a:t>automated layout is a design trade-off </a:t>
            </a:r>
            <a:r>
              <a:rPr lang="en-US" sz="1600" smtClean="0">
                <a:solidFill>
                  <a:srgbClr val="0070C0"/>
                </a:solidFill>
              </a:rPr>
              <a:t>between </a:t>
            </a:r>
            <a:r>
              <a:rPr lang="en-US" sz="1600">
                <a:solidFill>
                  <a:srgbClr val="0070C0"/>
                </a:solidFill>
              </a:rPr>
              <a:t>performance </a:t>
            </a:r>
            <a:r>
              <a:rPr lang="en-US" sz="1600" smtClean="0">
                <a:solidFill>
                  <a:srgbClr val="0070C0"/>
                </a:solidFill>
              </a:rPr>
              <a:t>and </a:t>
            </a:r>
          </a:p>
          <a:p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power requirements </a:t>
            </a:r>
            <a:r>
              <a:rPr lang="hu-HU" sz="1600" smtClean="0">
                <a:solidFill>
                  <a:srgbClr val="0070C0"/>
                </a:solidFill>
              </a:rPr>
              <a:t> vs.</a:t>
            </a:r>
            <a:r>
              <a:rPr lang="en-US" sz="1600" smtClean="0">
                <a:solidFill>
                  <a:srgbClr val="0070C0"/>
                </a:solidFill>
              </a:rPr>
              <a:t>design </a:t>
            </a:r>
            <a:r>
              <a:rPr lang="en-US" sz="1600">
                <a:solidFill>
                  <a:srgbClr val="0070C0"/>
                </a:solidFill>
              </a:rPr>
              <a:t>time (cost</a:t>
            </a:r>
            <a:r>
              <a:rPr lang="en-US" sz="1600" smtClean="0">
                <a:solidFill>
                  <a:srgbClr val="0070C0"/>
                </a:solidFill>
              </a:rPr>
              <a:t>).</a:t>
            </a:r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800" y="628210"/>
            <a:ext cx="728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Final words about the partition of a semi custom design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/>
          <a:stretch/>
        </p:blipFill>
        <p:spPr bwMode="auto">
          <a:xfrm>
            <a:off x="431540" y="1088740"/>
            <a:ext cx="8229600" cy="500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035" y="631785"/>
            <a:ext cx="665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Example for a semi custom design: The Cortex-A8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3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952" y="6207722"/>
            <a:ext cx="8280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Figure: Partitioning the Cortex-A8 into blocks implemented by different design</a:t>
            </a:r>
            <a:endParaRPr lang="hu-HU" sz="1600" smtClean="0">
              <a:solidFill>
                <a:srgbClr val="000000"/>
              </a:solidFill>
            </a:endParaRPr>
          </a:p>
          <a:p>
            <a:pPr algn="ctr"/>
            <a:r>
              <a:rPr lang="en-US" sz="1600" smtClean="0">
                <a:solidFill>
                  <a:srgbClr val="000000"/>
                </a:solidFill>
              </a:rPr>
              <a:t> approaches [</a:t>
            </a:r>
            <a:r>
              <a:rPr lang="hu-HU" sz="1600" smtClean="0">
                <a:solidFill>
                  <a:srgbClr val="000000"/>
                </a:solidFill>
              </a:rPr>
              <a:t>3</a:t>
            </a:r>
            <a:r>
              <a:rPr lang="en-US" sz="1600" smtClean="0">
                <a:solidFill>
                  <a:srgbClr val="000000"/>
                </a:solidFill>
              </a:rPr>
              <a:t>]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(9)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1. Evolution of </a:t>
            </a:r>
            <a:r>
              <a:rPr lang="en-US"/>
              <a:t>ARM </a:t>
            </a:r>
            <a:r>
              <a:rPr lang="hu-HU" smtClean="0"/>
              <a:t>(3)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7325" y="638690"/>
            <a:ext cx="694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mtClean="0">
                <a:solidFill>
                  <a:schemeClr val="accent6"/>
                </a:solidFill>
              </a:rPr>
              <a:t>ARM’s approach </a:t>
            </a:r>
            <a:r>
              <a:rPr lang="hu-HU" smtClean="0">
                <a:solidFill>
                  <a:schemeClr val="accent6"/>
                </a:solidFill>
              </a:rPr>
              <a:t>for </a:t>
            </a:r>
            <a:r>
              <a:rPr lang="en-US" err="1" smtClean="0">
                <a:solidFill>
                  <a:schemeClr val="accent6"/>
                </a:solidFill>
              </a:rPr>
              <a:t>tak</a:t>
            </a:r>
            <a:r>
              <a:rPr lang="hu-HU" smtClean="0">
                <a:solidFill>
                  <a:schemeClr val="accent6"/>
                </a:solidFill>
              </a:rPr>
              <a:t>ing</a:t>
            </a:r>
            <a:r>
              <a:rPr lang="en-US" smtClean="0">
                <a:solidFill>
                  <a:schemeClr val="accent6"/>
                </a:solidFill>
              </a:rPr>
              <a:t> part in the processor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1128" y="1274275"/>
            <a:ext cx="750981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semiconductor foundries without own processor designs</a:t>
            </a:r>
            <a:r>
              <a:rPr lang="hu-HU" sz="1600" dirty="0" smtClean="0"/>
              <a:t>, like TSMC,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Global Foundries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chipmakers with own foundries</a:t>
            </a:r>
            <a:r>
              <a:rPr lang="hu-HU" sz="1600" dirty="0" smtClean="0"/>
              <a:t>, like Intel, Samsung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chipmakers without own foundries</a:t>
            </a:r>
            <a:r>
              <a:rPr lang="hu-HU" sz="1600" dirty="0" smtClean="0"/>
              <a:t>, like Apple, IBM, AMD, MediaTek,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Qualcomm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a processor IP designing and licensing firm</a:t>
            </a:r>
            <a:r>
              <a:rPr lang="hu-HU" sz="1600" dirty="0" smtClean="0"/>
              <a:t>: ARM.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31540" y="953725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There</a:t>
            </a:r>
            <a:r>
              <a:rPr lang="hu-HU" dirty="0"/>
              <a:t> </a:t>
            </a:r>
            <a:r>
              <a:rPr lang="hu-HU" sz="1600" dirty="0" smtClean="0"/>
              <a:t>are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6052" y="3023955"/>
            <a:ext cx="8625695" cy="1620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Chipmakers of mobile application processors </a:t>
            </a:r>
            <a:r>
              <a:rPr lang="hu-HU" sz="1600" dirty="0" smtClean="0"/>
              <a:t>(except Intel and AMD who use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 x86 ISA)</a:t>
            </a:r>
            <a:r>
              <a:rPr lang="hu-HU" sz="1600" dirty="0" smtClean="0">
                <a:solidFill>
                  <a:srgbClr val="0070C0"/>
                </a:solidFill>
              </a:rPr>
              <a:t> typically license the ARM ISA and develop their processors partly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 in-house and partly based on ARM IP.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E.g. Apple developed their first application processors based on ARM IP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(the Cortex-A8/A9 cores), later theiy designed their processor cores in-house</a:t>
            </a:r>
          </a:p>
          <a:p>
            <a:pPr>
              <a:spcAft>
                <a:spcPts val="600"/>
              </a:spcAft>
            </a:pPr>
            <a:r>
              <a:rPr lang="hu-HU" sz="1600" dirty="0" smtClean="0"/>
              <a:t>      (like the Swift or Cyclone cores).      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96863" y="4779150"/>
            <a:ext cx="864076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ARM posesses the license of the ARM ISA and develops tools </a:t>
            </a:r>
            <a:r>
              <a:rPr lang="en-US" sz="1600" dirty="0"/>
              <a:t>for designing</a:t>
            </a:r>
            <a:endParaRPr lang="hu-HU" sz="1600" dirty="0"/>
          </a:p>
          <a:p>
            <a:r>
              <a:rPr lang="hu-HU" sz="1600" dirty="0"/>
              <a:t>     </a:t>
            </a:r>
            <a:r>
              <a:rPr lang="en-US" sz="1600" dirty="0"/>
              <a:t> and manufacturing </a:t>
            </a:r>
            <a:r>
              <a:rPr lang="hu-HU" sz="1600" dirty="0"/>
              <a:t>ARM ISA based </a:t>
            </a:r>
            <a:r>
              <a:rPr lang="en-US" sz="1600" dirty="0"/>
              <a:t>processors and licenses</a:t>
            </a:r>
            <a:r>
              <a:rPr lang="hu-HU" sz="1600" dirty="0"/>
              <a:t> </a:t>
            </a:r>
            <a:r>
              <a:rPr lang="en-US" sz="1600" dirty="0"/>
              <a:t>these for</a:t>
            </a:r>
            <a:r>
              <a:rPr lang="hu-HU" sz="1600" dirty="0"/>
              <a:t> a large</a:t>
            </a:r>
          </a:p>
          <a:p>
            <a:r>
              <a:rPr lang="hu-HU" sz="1600" dirty="0"/>
              <a:t>      number of </a:t>
            </a:r>
            <a:r>
              <a:rPr lang="hu-HU" sz="1600" dirty="0" smtClean="0"/>
              <a:t>chipmakers for smartphone application processors. 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40910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530" y="956345"/>
            <a:ext cx="8893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Recent tools allow already a </a:t>
            </a:r>
            <a:r>
              <a:rPr lang="en-US" sz="1600">
                <a:solidFill>
                  <a:srgbClr val="FF0000"/>
                </a:solidFill>
              </a:rPr>
              <a:t>fully synthesizable design</a:t>
            </a:r>
            <a:r>
              <a:rPr lang="en-US" sz="1600">
                <a:solidFill>
                  <a:srgbClr val="000000"/>
                </a:solidFill>
              </a:rPr>
              <a:t>, meaning that there is</a:t>
            </a: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</a:t>
            </a:r>
            <a:r>
              <a:rPr lang="en-US" sz="1600" smtClean="0">
                <a:solidFill>
                  <a:srgbClr val="0070C0"/>
                </a:solidFill>
              </a:rPr>
              <a:t>no </a:t>
            </a:r>
            <a:r>
              <a:rPr lang="en-US" sz="1600">
                <a:solidFill>
                  <a:srgbClr val="0070C0"/>
                </a:solidFill>
              </a:rPr>
              <a:t>need to go to a hand-layout approach </a:t>
            </a:r>
            <a:r>
              <a:rPr lang="en-US" sz="1600">
                <a:solidFill>
                  <a:srgbClr val="000000"/>
                </a:solidFill>
              </a:rPr>
              <a:t>for some critical parts of the design.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649" y="1930773"/>
            <a:ext cx="8184420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Fully synthesizable designs allow a </a:t>
            </a:r>
            <a:r>
              <a:rPr lang="en-US" sz="1600">
                <a:solidFill>
                  <a:srgbClr val="0070C0"/>
                </a:solidFill>
              </a:rPr>
              <a:t>simple scaling of the design </a:t>
            </a:r>
            <a:r>
              <a:rPr lang="en-US" sz="1600">
                <a:solidFill>
                  <a:srgbClr val="000000"/>
                </a:solidFill>
              </a:rPr>
              <a:t>for </a:t>
            </a:r>
            <a:r>
              <a:rPr lang="en-US" sz="1600" smtClean="0">
                <a:solidFill>
                  <a:srgbClr val="000000"/>
                </a:solidFill>
              </a:rPr>
              <a:t>various</a:t>
            </a:r>
            <a:endParaRPr lang="en-US" sz="160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various geometries</a:t>
            </a:r>
            <a:r>
              <a:rPr lang="en-US" sz="1600">
                <a:solidFill>
                  <a:srgbClr val="000000"/>
                </a:solidFill>
              </a:rPr>
              <a:t>, e.g. from </a:t>
            </a:r>
            <a:r>
              <a:rPr lang="hu-HU" sz="1600" smtClean="0">
                <a:solidFill>
                  <a:srgbClr val="000000"/>
                </a:solidFill>
              </a:rPr>
              <a:t>28 </a:t>
            </a:r>
            <a:r>
              <a:rPr lang="en-US" sz="1600" smtClean="0">
                <a:solidFill>
                  <a:srgbClr val="000000"/>
                </a:solidFill>
              </a:rPr>
              <a:t>nm </a:t>
            </a:r>
            <a:r>
              <a:rPr lang="en-US" sz="1600">
                <a:solidFill>
                  <a:srgbClr val="000000"/>
                </a:solidFill>
              </a:rPr>
              <a:t>to 16nm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In addition, such designs </a:t>
            </a:r>
            <a:r>
              <a:rPr lang="en-US" sz="1600" smtClean="0">
                <a:solidFill>
                  <a:srgbClr val="0070C0"/>
                </a:solidFill>
              </a:rPr>
              <a:t>shorten the design process </a:t>
            </a:r>
            <a:r>
              <a:rPr lang="en-US" sz="1600" smtClean="0">
                <a:solidFill>
                  <a:srgbClr val="000000"/>
                </a:solidFill>
              </a:rPr>
              <a:t>and allow licensees </a:t>
            </a: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to get to market earlier.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530" y="1586415"/>
            <a:ext cx="4994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FF0000"/>
                </a:solidFill>
              </a:rPr>
              <a:t>Key benefits </a:t>
            </a:r>
            <a:r>
              <a:rPr lang="en-US" sz="1600" smtClean="0">
                <a:solidFill>
                  <a:srgbClr val="000000"/>
                </a:solidFill>
              </a:rPr>
              <a:t>of a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fully </a:t>
            </a:r>
            <a:r>
              <a:rPr lang="en-US" sz="1600">
                <a:solidFill>
                  <a:srgbClr val="000000"/>
                </a:solidFill>
              </a:rPr>
              <a:t>synthesizable </a:t>
            </a:r>
            <a:r>
              <a:rPr lang="en-US" sz="1600" smtClean="0">
                <a:solidFill>
                  <a:srgbClr val="000000"/>
                </a:solidFill>
              </a:rPr>
              <a:t>design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625" y="630830"/>
            <a:ext cx="497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Fully synthesizable design approach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025" y="3071580"/>
            <a:ext cx="8541762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ARM’s </a:t>
            </a:r>
            <a:r>
              <a:rPr lang="en-US" sz="1600" smtClean="0">
                <a:solidFill>
                  <a:srgbClr val="0070C0"/>
                </a:solidFill>
              </a:rPr>
              <a:t>first fully synthesizable design </a:t>
            </a:r>
            <a:r>
              <a:rPr lang="en-US" sz="1600" smtClean="0">
                <a:solidFill>
                  <a:srgbClr val="000000"/>
                </a:solidFill>
              </a:rPr>
              <a:t>was the </a:t>
            </a:r>
            <a:r>
              <a:rPr lang="en-US" sz="1600" smtClean="0">
                <a:solidFill>
                  <a:srgbClr val="0070C0"/>
                </a:solidFill>
              </a:rPr>
              <a:t>Cortex-A9</a:t>
            </a:r>
            <a:r>
              <a:rPr lang="en-US" sz="1600" smtClean="0">
                <a:solidFill>
                  <a:srgbClr val="000000"/>
                </a:solidFill>
              </a:rPr>
              <a:t> processor</a:t>
            </a:r>
            <a:endParaRPr lang="hu-HU" sz="160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 (announced in 2007)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Previous designs, like that for the Cortex-A8, included  partly hand </a:t>
            </a:r>
            <a:r>
              <a:rPr lang="en-US" sz="1600">
                <a:solidFill>
                  <a:srgbClr val="000000"/>
                </a:solidFill>
              </a:rPr>
              <a:t>layout </a:t>
            </a:r>
            <a:r>
              <a:rPr lang="en-US" sz="1600" smtClean="0">
                <a:solidFill>
                  <a:srgbClr val="000000"/>
                </a:solidFill>
              </a:rPr>
              <a:t>and</a:t>
            </a:r>
          </a:p>
          <a:p>
            <a:r>
              <a:rPr lang="en-US" sz="1600" smtClean="0">
                <a:solidFill>
                  <a:srgbClr val="000000"/>
                </a:solidFill>
              </a:rPr>
              <a:t>      partly automated layout.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825" y="998730"/>
            <a:ext cx="877667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Over </a:t>
            </a:r>
            <a:r>
              <a:rPr lang="en-US" sz="1600">
                <a:solidFill>
                  <a:srgbClr val="000000"/>
                </a:solidFill>
              </a:rPr>
              <a:t>time </a:t>
            </a:r>
            <a:r>
              <a:rPr lang="en-US" sz="1600">
                <a:solidFill>
                  <a:srgbClr val="0070C0"/>
                </a:solidFill>
              </a:rPr>
              <a:t>more and more advanced standard cell libraries were developed </a:t>
            </a:r>
            <a:r>
              <a:rPr lang="en-US" sz="1600">
                <a:solidFill>
                  <a:srgbClr val="000000"/>
                </a:solidFill>
              </a:rPr>
              <a:t>that </a:t>
            </a:r>
            <a:endParaRPr lang="en-US" sz="1600" smtClean="0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have </a:t>
            </a:r>
            <a:r>
              <a:rPr lang="en-US" sz="1600">
                <a:solidFill>
                  <a:srgbClr val="000000"/>
                </a:solidFill>
              </a:rPr>
              <a:t>a large variety of cell types and drive strengths which </a:t>
            </a:r>
            <a:r>
              <a:rPr lang="en-US" sz="1600">
                <a:solidFill>
                  <a:srgbClr val="0070C0"/>
                </a:solidFill>
              </a:rPr>
              <a:t>lessens the need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 </a:t>
            </a:r>
            <a:r>
              <a:rPr lang="en-US" sz="1600">
                <a:solidFill>
                  <a:srgbClr val="0070C0"/>
                </a:solidFill>
              </a:rPr>
              <a:t>for </a:t>
            </a:r>
            <a:r>
              <a:rPr lang="en-US" sz="1600" smtClean="0">
                <a:solidFill>
                  <a:srgbClr val="0070C0"/>
                </a:solidFill>
              </a:rPr>
              <a:t>custom design</a:t>
            </a:r>
            <a:r>
              <a:rPr lang="en-US" sz="1600" smtClean="0">
                <a:solidFill>
                  <a:srgbClr val="2D2D8A"/>
                </a:solidFill>
              </a:rPr>
              <a:t>. </a:t>
            </a:r>
            <a:endParaRPr lang="en-US" sz="1600">
              <a:solidFill>
                <a:srgbClr val="2D2D8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This is the reason why </a:t>
            </a:r>
            <a:r>
              <a:rPr lang="en-US" sz="1600">
                <a:solidFill>
                  <a:srgbClr val="FF0000"/>
                </a:solidFill>
              </a:rPr>
              <a:t>recently automated design tools are </a:t>
            </a:r>
            <a:r>
              <a:rPr lang="en-US" sz="1600" smtClean="0">
                <a:solidFill>
                  <a:srgbClr val="FF0000"/>
                </a:solidFill>
              </a:rPr>
              <a:t>typically </a:t>
            </a:r>
            <a:r>
              <a:rPr lang="en-US" sz="1600">
                <a:solidFill>
                  <a:srgbClr val="FF0000"/>
                </a:solidFill>
              </a:rPr>
              <a:t>used </a:t>
            </a:r>
            <a:r>
              <a:rPr lang="en-US" sz="1600">
                <a:solidFill>
                  <a:srgbClr val="000000"/>
                </a:solidFill>
              </a:rPr>
              <a:t>for</a:t>
            </a:r>
          </a:p>
          <a:p>
            <a:r>
              <a:rPr lang="en-US" sz="1600" smtClean="0">
                <a:solidFill>
                  <a:srgbClr val="000000"/>
                </a:solidFill>
              </a:rPr>
              <a:t>      processor </a:t>
            </a:r>
            <a:r>
              <a:rPr lang="en-US" sz="1600">
                <a:solidFill>
                  <a:srgbClr val="000000"/>
                </a:solidFill>
              </a:rPr>
              <a:t>design.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74508" y="3503336"/>
            <a:ext cx="206498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Semi custom design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44261" y="3503336"/>
            <a:ext cx="254749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Full synthesizable design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408872" y="2876273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407719" y="3122336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955278" y="2618910"/>
            <a:ext cx="295305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Approaches to circuit design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520" y="3503336"/>
            <a:ext cx="19447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Full custom design</a:t>
            </a:r>
            <a:endParaRPr lang="en-US" sz="1300" b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>
            <a:stCxn id="6" idx="1"/>
            <a:endCxn id="13" idx="7"/>
          </p:cNvCxnSpPr>
          <p:nvPr/>
        </p:nvCxnSpPr>
        <p:spPr>
          <a:xfrm flipH="1">
            <a:off x="1269817" y="3122336"/>
            <a:ext cx="3139056" cy="283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14" idx="7"/>
          </p:cNvCxnSpPr>
          <p:nvPr/>
        </p:nvCxnSpPr>
        <p:spPr>
          <a:xfrm>
            <a:off x="4407719" y="3122336"/>
            <a:ext cx="3235345" cy="274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374808" y="339221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214261" y="339680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87509" y="338744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831" y="3952216"/>
            <a:ext cx="17432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Hand layout of the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entire circuit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0727" y="3952216"/>
            <a:ext cx="22249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Automated layout of the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entire circuit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8986" y="3952216"/>
            <a:ext cx="4983032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The design </a:t>
            </a:r>
            <a:r>
              <a:rPr lang="en-US" sz="1400">
                <a:solidFill>
                  <a:srgbClr val="000000"/>
                </a:solidFill>
              </a:rPr>
              <a:t>will be </a:t>
            </a:r>
            <a:r>
              <a:rPr lang="en-US" sz="1400" smtClean="0">
                <a:solidFill>
                  <a:srgbClr val="000000"/>
                </a:solidFill>
              </a:rPr>
              <a:t>subdivided into</a:t>
            </a: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 functional units and further on into blocks</a:t>
            </a: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and the appropriate </a:t>
            </a:r>
            <a:r>
              <a:rPr lang="en-US" sz="1400">
                <a:solidFill>
                  <a:srgbClr val="000000"/>
                </a:solidFill>
              </a:rPr>
              <a:t>implementation technique </a:t>
            </a:r>
            <a:endParaRPr lang="en-US" sz="1400" smtClean="0">
              <a:solidFill>
                <a:srgbClr val="000000"/>
              </a:solidFill>
            </a:endParaRP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(hand layout, structured layout or automated layout)</a:t>
            </a: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 is chosen </a:t>
            </a:r>
            <a:r>
              <a:rPr lang="en-US" sz="1400">
                <a:solidFill>
                  <a:srgbClr val="000000"/>
                </a:solidFill>
              </a:rPr>
              <a:t>for each.  </a:t>
            </a:r>
          </a:p>
          <a:p>
            <a:pPr algn="ctr"/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446" y="5140360"/>
            <a:ext cx="18221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Power/performance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optimized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7009" y="5151890"/>
            <a:ext cx="19511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Implementation time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optimized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>
            <a:off x="2322957" y="5229201"/>
            <a:ext cx="4021304" cy="405044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b="1" smtClean="0">
              <a:solidFill>
                <a:srgbClr val="000000"/>
              </a:solidFill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385840" y="5959368"/>
            <a:ext cx="8101595" cy="225025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33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320" y="628210"/>
            <a:ext cx="6599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Evolution of the approaches used to circuit design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4816" y="5711499"/>
            <a:ext cx="715972" cy="428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mtClean="0">
                <a:solidFill>
                  <a:srgbClr val="000000"/>
                </a:solidFill>
              </a:rPr>
              <a:t>Trend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6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4.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 smtClean="0">
                <a:solidFill>
                  <a:srgbClr val="FFFFFF"/>
                </a:solidFill>
              </a:rPr>
              <a:t>Overview of </a:t>
            </a:r>
            <a:r>
              <a:rPr lang="en-US" sz="1900" smtClean="0">
                <a:solidFill>
                  <a:srgbClr val="FFFFFF"/>
                </a:solidFill>
              </a:rPr>
              <a:t>ARM’s </a:t>
            </a:r>
            <a:r>
              <a:rPr lang="en-US" sz="1900">
                <a:solidFill>
                  <a:srgbClr val="FFFFFF"/>
                </a:solidFill>
              </a:rPr>
              <a:t>processor </a:t>
            </a:r>
            <a:r>
              <a:rPr lang="hu-HU" sz="1900" smtClean="0">
                <a:solidFill>
                  <a:srgbClr val="FFFFFF"/>
                </a:solidFill>
              </a:rPr>
              <a:t>series</a:t>
            </a:r>
            <a:endParaRPr lang="hu-HU" sz="190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97685" y="2171289"/>
            <a:ext cx="7916863" cy="432182"/>
            <a:chOff x="699" y="1638"/>
            <a:chExt cx="4448" cy="309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30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4.1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Introduction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99" y="164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4510" y="2661288"/>
            <a:ext cx="7920038" cy="431800"/>
            <a:chOff x="699" y="1638"/>
            <a:chExt cx="4448" cy="272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4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.2 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Processors implementing the ARMv1 – ARMv3 ISA</a:t>
              </a:r>
              <a:endParaRPr lang="hu-HU" sz="19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97685" y="3149438"/>
            <a:ext cx="7916863" cy="431801"/>
            <a:chOff x="699" y="1638"/>
            <a:chExt cx="4448" cy="272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4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.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3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Processors 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implementing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the </a:t>
              </a:r>
              <a:r>
                <a:rPr lang="en-US" sz="1900" dirty="0" err="1" smtClean="0">
                  <a:solidFill>
                    <a:srgbClr val="FFFFFF"/>
                  </a:solidFill>
                  <a:latin typeface="+mn-lt"/>
                </a:rPr>
                <a:t>ARMv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4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sz="1900" dirty="0">
                  <a:solidFill>
                    <a:srgbClr val="FFFFFF"/>
                  </a:solidFill>
                  <a:latin typeface="+mn-lt"/>
                </a:rPr>
                <a:t>– </a:t>
              </a:r>
              <a:r>
                <a:rPr lang="en-US" sz="1900" dirty="0" err="1" smtClean="0">
                  <a:solidFill>
                    <a:srgbClr val="FFFFFF"/>
                  </a:solidFill>
                  <a:latin typeface="+mn-lt"/>
                </a:rPr>
                <a:t>ARMv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6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 ISA</a:t>
              </a:r>
              <a:endParaRPr lang="en-US" sz="19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15577" y="3627269"/>
            <a:ext cx="7916863" cy="431801"/>
            <a:chOff x="699" y="1638"/>
            <a:chExt cx="4448" cy="272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4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.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4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Processors 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implementing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the </a:t>
              </a:r>
              <a:r>
                <a:rPr lang="en-US" sz="1900" dirty="0" err="1" smtClean="0">
                  <a:solidFill>
                    <a:srgbClr val="FFFFFF"/>
                  </a:solidFill>
                  <a:latin typeface="+mn-lt"/>
                </a:rPr>
                <a:t>ARMv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7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sz="1900" dirty="0">
                  <a:solidFill>
                    <a:srgbClr val="FFFFFF"/>
                  </a:solidFill>
                  <a:latin typeface="+mn-lt"/>
                </a:rPr>
                <a:t>– </a:t>
              </a:r>
              <a:r>
                <a:rPr lang="en-US" sz="1900" dirty="0" err="1" smtClean="0">
                  <a:solidFill>
                    <a:srgbClr val="FFFFFF"/>
                  </a:solidFill>
                  <a:latin typeface="+mn-lt"/>
                </a:rPr>
                <a:t>ARMv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8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 ISA</a:t>
              </a:r>
              <a:endParaRPr lang="en-US" sz="19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5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4.1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 smtClean="0">
                <a:solidFill>
                  <a:srgbClr val="FFFFFF"/>
                </a:solidFill>
              </a:rPr>
              <a:t>Overview of </a:t>
            </a:r>
            <a:r>
              <a:rPr lang="en-US" sz="1900" smtClean="0">
                <a:solidFill>
                  <a:srgbClr val="FFFFFF"/>
                </a:solidFill>
              </a:rPr>
              <a:t>ARM’s </a:t>
            </a:r>
            <a:r>
              <a:rPr lang="en-US" sz="1900">
                <a:solidFill>
                  <a:srgbClr val="FFFFFF"/>
                </a:solidFill>
              </a:rPr>
              <a:t>processor </a:t>
            </a:r>
            <a:r>
              <a:rPr lang="hu-HU" sz="1900" smtClean="0">
                <a:solidFill>
                  <a:srgbClr val="FFFFFF"/>
                </a:solidFill>
              </a:rPr>
              <a:t>series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4.1 </a:t>
            </a:r>
            <a:r>
              <a:rPr lang="en-US" smtClean="0"/>
              <a:t>Overview of ARM’s processor lines </a:t>
            </a:r>
            <a:r>
              <a:rPr lang="hu-HU" smtClean="0"/>
              <a:t>(1)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085" y="638690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333399"/>
                </a:solidFill>
              </a:rPr>
              <a:t>4.1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hu-HU" dirty="0" smtClean="0">
                <a:solidFill>
                  <a:srgbClr val="333399"/>
                </a:solidFill>
              </a:rPr>
              <a:t>Introduction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085" y="998730"/>
            <a:ext cx="895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Subsequently</a:t>
            </a:r>
            <a:r>
              <a:rPr lang="en-US" sz="1600" dirty="0">
                <a:solidFill>
                  <a:srgbClr val="000000"/>
                </a:solidFill>
              </a:rPr>
              <a:t>, we give an overview of ARM’s processor </a:t>
            </a:r>
            <a:r>
              <a:rPr lang="hu-HU" sz="1600" dirty="0" smtClean="0">
                <a:solidFill>
                  <a:srgbClr val="000000"/>
                </a:solidFill>
              </a:rPr>
              <a:t>series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sub</a:t>
            </a:r>
            <a:r>
              <a:rPr lang="en-US" sz="1600" dirty="0" smtClean="0">
                <a:solidFill>
                  <a:srgbClr val="0070C0"/>
                </a:solidFill>
              </a:rPr>
              <a:t>divided </a:t>
            </a:r>
            <a:r>
              <a:rPr lang="en-US" sz="1600" dirty="0">
                <a:solidFill>
                  <a:srgbClr val="0070C0"/>
                </a:solidFill>
              </a:rPr>
              <a:t>into three 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70C0"/>
                </a:solidFill>
              </a:rPr>
              <a:t>     </a:t>
            </a:r>
            <a:r>
              <a:rPr lang="hu-HU" sz="1600" dirty="0" smtClean="0">
                <a:solidFill>
                  <a:srgbClr val="0070C0"/>
                </a:solidFill>
              </a:rPr>
              <a:t>sections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>
                <a:solidFill>
                  <a:srgbClr val="0070C0"/>
                </a:solidFill>
              </a:rPr>
              <a:t>according their underlying ISAs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as follows.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3999" y="2699592"/>
            <a:ext cx="26552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Processors implementing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>
                <a:solidFill>
                  <a:srgbClr val="000000"/>
                </a:solidFill>
              </a:rPr>
              <a:t>t</a:t>
            </a:r>
            <a:r>
              <a:rPr lang="hu-HU" altLang="en-US" sz="1300" b="1" smtClean="0">
                <a:solidFill>
                  <a:srgbClr val="000000"/>
                </a:solidFill>
              </a:rPr>
              <a:t>he ARMv1 – ARMv3 ISA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298591" y="1831467"/>
            <a:ext cx="235352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</a:t>
            </a:r>
            <a:r>
              <a:rPr lang="hu-HU" altLang="en-US" sz="1300" b="1" smtClean="0">
                <a:solidFill>
                  <a:srgbClr val="000000"/>
                </a:solidFill>
              </a:rPr>
              <a:t>’s</a:t>
            </a:r>
            <a:r>
              <a:rPr lang="en-US" altLang="en-US" sz="1300" b="1" smtClean="0">
                <a:solidFill>
                  <a:srgbClr val="000000"/>
                </a:solidFill>
              </a:rPr>
              <a:t> processor</a:t>
            </a:r>
            <a:r>
              <a:rPr lang="hu-HU" altLang="en-US" sz="1300" b="1" smtClean="0">
                <a:solidFill>
                  <a:srgbClr val="000000"/>
                </a:solidFill>
              </a:rPr>
              <a:t> series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1624434" y="2388712"/>
            <a:ext cx="5672193" cy="15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4469776" y="2132029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1622483" y="2403093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7288442" y="2396721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436" y="3293985"/>
            <a:ext cx="22124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300" i="1" smtClean="0">
                <a:solidFill>
                  <a:srgbClr val="000000"/>
                </a:solidFill>
              </a:rPr>
              <a:t>(</a:t>
            </a:r>
            <a:r>
              <a:rPr lang="hu-HU" altLang="en-US" sz="1300" i="1" smtClean="0">
                <a:solidFill>
                  <a:srgbClr val="000000"/>
                </a:solidFill>
              </a:rPr>
              <a:t>Early ARM processors)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086835" y="2698976"/>
            <a:ext cx="258644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Processors implementing the ARMv4 – v6 ISA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436637" y="255716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4471245" y="2374671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60" y="3295707"/>
            <a:ext cx="25282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300" i="1" smtClean="0">
                <a:solidFill>
                  <a:srgbClr val="000000"/>
                </a:solidFill>
              </a:rPr>
              <a:t>(</a:t>
            </a:r>
            <a:r>
              <a:rPr lang="hu-HU" altLang="en-US" sz="1300" i="1" smtClean="0">
                <a:solidFill>
                  <a:srgbClr val="000000"/>
                </a:solidFill>
              </a:rPr>
              <a:t>Advanced ARM processors)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631483" y="2711532"/>
            <a:ext cx="33510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Processors implementing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the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ARMv7 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– ARMv8 ISA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7165" y="3324817"/>
            <a:ext cx="24881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300" i="1" smtClean="0">
                <a:solidFill>
                  <a:srgbClr val="000000"/>
                </a:solidFill>
              </a:rPr>
              <a:t>(</a:t>
            </a:r>
            <a:r>
              <a:rPr lang="hu-HU" altLang="en-US" sz="1300" i="1" smtClean="0">
                <a:solidFill>
                  <a:srgbClr val="000000"/>
                </a:solidFill>
              </a:rPr>
              <a:t>ARM’s Cortex processors</a:t>
            </a:r>
            <a:r>
              <a:rPr lang="en-US" altLang="en-US" sz="1300" i="1" smtClean="0">
                <a:solidFill>
                  <a:srgbClr val="000000"/>
                </a:solidFill>
              </a:rPr>
              <a:t>)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1587875" y="255544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7257177" y="2550684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0953" y="3519010"/>
            <a:ext cx="1452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mtClean="0"/>
              <a:t>(~ 1985-1994)</a:t>
            </a:r>
            <a:endParaRPr lang="en-US" sz="1300"/>
          </a:p>
        </p:txBody>
      </p:sp>
      <p:sp>
        <p:nvSpPr>
          <p:cNvPr id="21" name="TextBox 20"/>
          <p:cNvSpPr txBox="1"/>
          <p:nvPr/>
        </p:nvSpPr>
        <p:spPr>
          <a:xfrm>
            <a:off x="3696268" y="3519010"/>
            <a:ext cx="1452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mtClean="0"/>
              <a:t>(~ 1995-2004)</a:t>
            </a:r>
            <a:endParaRPr lang="en-US" sz="1300"/>
          </a:p>
        </p:txBody>
      </p:sp>
      <p:sp>
        <p:nvSpPr>
          <p:cNvPr id="22" name="TextBox 21"/>
          <p:cNvSpPr txBox="1"/>
          <p:nvPr/>
        </p:nvSpPr>
        <p:spPr>
          <a:xfrm>
            <a:off x="6656839" y="3519010"/>
            <a:ext cx="12698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mtClean="0"/>
              <a:t>(Since 2004)</a:t>
            </a:r>
            <a:endParaRPr lang="en-US" sz="1300"/>
          </a:p>
        </p:txBody>
      </p:sp>
      <p:sp>
        <p:nvSpPr>
          <p:cNvPr id="23" name="TextBox 22"/>
          <p:cNvSpPr txBox="1"/>
          <p:nvPr/>
        </p:nvSpPr>
        <p:spPr>
          <a:xfrm>
            <a:off x="1006483" y="3901697"/>
            <a:ext cx="1135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/>
              <a:t>Section 4.2</a:t>
            </a:r>
            <a:endParaRPr lang="hu-HU" sz="13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41798" y="3924055"/>
            <a:ext cx="1135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smtClean="0"/>
              <a:t>Section 4.3</a:t>
            </a:r>
            <a:endParaRPr lang="hu-HU" sz="1300" i="1"/>
          </a:p>
        </p:txBody>
      </p:sp>
      <p:sp>
        <p:nvSpPr>
          <p:cNvPr id="25" name="TextBox 24"/>
          <p:cNvSpPr txBox="1"/>
          <p:nvPr/>
        </p:nvSpPr>
        <p:spPr>
          <a:xfrm>
            <a:off x="6732240" y="3924055"/>
            <a:ext cx="1135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/>
              <a:t>Section 4.2</a:t>
            </a:r>
            <a:endParaRPr lang="hu-HU" sz="1300" i="1" dirty="0"/>
          </a:p>
        </p:txBody>
      </p:sp>
    </p:spTree>
    <p:extLst>
      <p:ext uri="{BB962C8B-B14F-4D97-AF65-F5344CB8AC3E}">
        <p14:creationId xmlns:p14="http://schemas.microsoft.com/office/powerpoint/2010/main" val="70449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4.2</a:t>
            </a:r>
            <a:r>
              <a:rPr lang="en-US" sz="1900" dirty="0" smtClean="0">
                <a:solidFill>
                  <a:srgbClr val="FFFFFF"/>
                </a:solidFill>
              </a:rPr>
              <a:t> </a:t>
            </a:r>
            <a:r>
              <a:rPr lang="hu-HU" sz="1900" dirty="0" smtClean="0">
                <a:solidFill>
                  <a:srgbClr val="FFFFFF"/>
                </a:solidFill>
              </a:rPr>
              <a:t>Processors implementing the ARM v1 - ARM v3 ISA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035" y="629165"/>
            <a:ext cx="714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333399"/>
                </a:solidFill>
              </a:rPr>
              <a:t>4.2 Processors implementing the </a:t>
            </a:r>
            <a:r>
              <a:rPr lang="en-US" dirty="0" smtClean="0">
                <a:solidFill>
                  <a:srgbClr val="333399"/>
                </a:solidFill>
              </a:rPr>
              <a:t>ARMv1 </a:t>
            </a:r>
            <a:r>
              <a:rPr lang="en-US" dirty="0">
                <a:solidFill>
                  <a:srgbClr val="333399"/>
                </a:solidFill>
              </a:rPr>
              <a:t>– </a:t>
            </a:r>
            <a:r>
              <a:rPr lang="en-US" dirty="0" smtClean="0">
                <a:solidFill>
                  <a:srgbClr val="333399"/>
                </a:solidFill>
              </a:rPr>
              <a:t>ARMv3</a:t>
            </a:r>
            <a:r>
              <a:rPr lang="hu-HU" dirty="0" smtClean="0">
                <a:solidFill>
                  <a:srgbClr val="333399"/>
                </a:solidFill>
              </a:rPr>
              <a:t> ISA </a:t>
            </a:r>
            <a:r>
              <a:rPr lang="hu-HU" dirty="0" smtClean="0"/>
              <a:t>[5]</a:t>
            </a:r>
            <a:endParaRPr lang="en-US" dirty="0"/>
          </a:p>
        </p:txBody>
      </p:sp>
      <p:pic>
        <p:nvPicPr>
          <p:cNvPr id="4" name="Picture 2" descr="C:\Users\Sima Dezső\Documents\arm_processors\armhistor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073425"/>
            <a:ext cx="8145905" cy="57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386535" y="1403350"/>
            <a:ext cx="3690165" cy="175562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7810"/>
            <a:ext cx="9144000" cy="3937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FFFFFF"/>
                </a:solidFill>
              </a:rPr>
              <a:t>4.2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hu-HU" dirty="0">
                <a:solidFill>
                  <a:srgbClr val="FFFFFF"/>
                </a:solidFill>
              </a:rPr>
              <a:t>Processors implementing the ARM v1 - ARM v3 </a:t>
            </a:r>
            <a:r>
              <a:rPr lang="hu-HU" dirty="0" smtClean="0">
                <a:solidFill>
                  <a:srgbClr val="FFFFFF"/>
                </a:solidFill>
              </a:rPr>
              <a:t>ISA (1)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560" y="638690"/>
            <a:ext cx="1085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</a:t>
            </a:r>
            <a:r>
              <a:rPr lang="en-US" sz="1600" dirty="0" err="1" smtClean="0">
                <a:solidFill>
                  <a:srgbClr val="FF0000"/>
                </a:solidFill>
              </a:rPr>
              <a:t>emarks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785" y="1407934"/>
            <a:ext cx="8491427" cy="2021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p</a:t>
            </a:r>
            <a:r>
              <a:rPr lang="en-US" sz="1600" dirty="0" err="1" smtClean="0">
                <a:solidFill>
                  <a:srgbClr val="000000"/>
                </a:solidFill>
              </a:rPr>
              <a:t>rocessors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based on the ARM </a:t>
            </a:r>
            <a:r>
              <a:rPr lang="en-US" sz="1600" dirty="0">
                <a:solidFill>
                  <a:srgbClr val="0070C0"/>
                </a:solidFill>
              </a:rPr>
              <a:t>ISA versions ARMv1 and ARMv2 </a:t>
            </a:r>
            <a:r>
              <a:rPr lang="en-US" sz="1600" dirty="0" smtClean="0">
                <a:solidFill>
                  <a:srgbClr val="000000"/>
                </a:solidFill>
              </a:rPr>
              <a:t>(like ARM1, </a:t>
            </a:r>
            <a:endParaRPr lang="hu-HU" sz="16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</a:rPr>
              <a:t>ARM2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or </a:t>
            </a:r>
            <a:r>
              <a:rPr lang="en-US" sz="1600" dirty="0" smtClean="0">
                <a:solidFill>
                  <a:srgbClr val="000000"/>
                </a:solidFill>
              </a:rPr>
              <a:t>ARM3) implement only a </a:t>
            </a:r>
            <a:r>
              <a:rPr lang="en-US" sz="1600" dirty="0" smtClean="0">
                <a:solidFill>
                  <a:srgbClr val="0070C0"/>
                </a:solidFill>
              </a:rPr>
              <a:t>26-bit address bus </a:t>
            </a:r>
            <a:r>
              <a:rPr lang="en-US" sz="1600" dirty="0" smtClean="0">
                <a:solidFill>
                  <a:srgbClr val="000000"/>
                </a:solidFill>
              </a:rPr>
              <a:t>and a </a:t>
            </a:r>
            <a:r>
              <a:rPr lang="en-US" sz="1600" dirty="0" smtClean="0">
                <a:solidFill>
                  <a:srgbClr val="0070C0"/>
                </a:solidFill>
              </a:rPr>
              <a:t>32-bit data bus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They are called </a:t>
            </a:r>
            <a:r>
              <a:rPr lang="en-US" sz="1600" dirty="0" smtClean="0">
                <a:solidFill>
                  <a:srgbClr val="FF0000"/>
                </a:solidFill>
              </a:rPr>
              <a:t>26-bit architectures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By contrast, p</a:t>
            </a:r>
            <a:r>
              <a:rPr lang="en-US" sz="1600" dirty="0" err="1" smtClean="0">
                <a:solidFill>
                  <a:srgbClr val="000000"/>
                </a:solidFill>
              </a:rPr>
              <a:t>rocessors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based on the </a:t>
            </a:r>
            <a:r>
              <a:rPr lang="en-US" sz="1600" dirty="0" smtClean="0">
                <a:solidFill>
                  <a:srgbClr val="0070C0"/>
                </a:solidFill>
              </a:rPr>
              <a:t>ARMv3 or higher </a:t>
            </a:r>
            <a:r>
              <a:rPr lang="en-US" sz="1600" dirty="0" smtClean="0">
                <a:solidFill>
                  <a:srgbClr val="000000"/>
                </a:solidFill>
              </a:rPr>
              <a:t>ISA version </a:t>
            </a:r>
            <a:r>
              <a:rPr lang="en-US" sz="1600" dirty="0" smtClean="0">
                <a:solidFill>
                  <a:srgbClr val="000000"/>
                </a:solidFill>
              </a:rPr>
              <a:t>support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already </a:t>
            </a:r>
            <a:r>
              <a:rPr lang="en-US" sz="1600" dirty="0" smtClean="0">
                <a:solidFill>
                  <a:srgbClr val="000000"/>
                </a:solidFill>
              </a:rPr>
              <a:t>a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32-bit </a:t>
            </a:r>
            <a:r>
              <a:rPr lang="en-US" sz="1600" dirty="0" smtClean="0">
                <a:solidFill>
                  <a:srgbClr val="0070C0"/>
                </a:solidFill>
              </a:rPr>
              <a:t>address space </a:t>
            </a:r>
            <a:r>
              <a:rPr lang="en-US" sz="1600" dirty="0" smtClean="0">
                <a:solidFill>
                  <a:srgbClr val="000000"/>
                </a:solidFill>
              </a:rPr>
              <a:t>and are known as </a:t>
            </a:r>
            <a:r>
              <a:rPr lang="en-US" sz="1600" dirty="0" smtClean="0">
                <a:solidFill>
                  <a:srgbClr val="FF0000"/>
                </a:solidFill>
              </a:rPr>
              <a:t>32-bit </a:t>
            </a:r>
            <a:r>
              <a:rPr lang="en-US" sz="1600" dirty="0" smtClean="0">
                <a:solidFill>
                  <a:srgbClr val="FF0000"/>
                </a:solidFill>
              </a:rPr>
              <a:t>architectures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  </a:t>
            </a:r>
            <a:r>
              <a:rPr lang="hu-HU" sz="1600" dirty="0" smtClean="0">
                <a:solidFill>
                  <a:srgbClr val="0070C0"/>
                </a:solidFill>
              </a:rPr>
              <a:t>up to the ARMv7 ISA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r>
              <a:rPr lang="hu-HU" sz="1600" dirty="0" smtClean="0">
                <a:solidFill>
                  <a:srgbClr val="0070C0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In the </a:t>
            </a:r>
            <a:r>
              <a:rPr lang="hu-HU" sz="1600" dirty="0" smtClean="0">
                <a:solidFill>
                  <a:srgbClr val="FF0000"/>
                </a:solidFill>
              </a:rPr>
              <a:t>ARMv8 ISA the AArch64 </a:t>
            </a:r>
            <a:r>
              <a:rPr lang="hu-HU" sz="1600" dirty="0" smtClean="0">
                <a:solidFill>
                  <a:srgbClr val="000000"/>
                </a:solidFill>
              </a:rPr>
              <a:t>mode supports already </a:t>
            </a:r>
            <a:r>
              <a:rPr lang="hu-HU" sz="1600" dirty="0" smtClean="0">
                <a:solidFill>
                  <a:srgbClr val="FF0000"/>
                </a:solidFill>
              </a:rPr>
              <a:t>64-bit addressing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>
                <a:solidFill>
                  <a:srgbClr val="FFFFFF"/>
                </a:solidFill>
              </a:rPr>
              <a:t>4.2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hu-HU" dirty="0">
                <a:solidFill>
                  <a:srgbClr val="FFFFFF"/>
                </a:solidFill>
              </a:rPr>
              <a:t>Processors implementing the ARM v1 - ARM v3 </a:t>
            </a:r>
            <a:r>
              <a:rPr lang="hu-HU" dirty="0" smtClean="0">
                <a:solidFill>
                  <a:srgbClr val="FFFFFF"/>
                </a:solidFill>
              </a:rPr>
              <a:t>ISA (2)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5354" y="1002889"/>
            <a:ext cx="4121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As already discussed in Section 2.1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36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4.3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 smtClean="0">
                <a:solidFill>
                  <a:srgbClr val="FFFFFF"/>
                </a:solidFill>
              </a:rPr>
              <a:t>Processors implementing the ARM v4 - ARM v6 ISA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ma Dezső\Documents\arm_processors\armhistor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073425"/>
            <a:ext cx="8145905" cy="57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462735" y="3113964"/>
            <a:ext cx="3690165" cy="274530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</a:t>
            </a:r>
            <a:r>
              <a:rPr lang="hu-HU" smtClean="0">
                <a:solidFill>
                  <a:srgbClr val="FFFFFF"/>
                </a:solidFill>
              </a:rPr>
              <a:t>ISA (1)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085" y="629165"/>
            <a:ext cx="706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333399"/>
                </a:solidFill>
              </a:rPr>
              <a:t>4.3 Processors implementing the </a:t>
            </a:r>
            <a:r>
              <a:rPr lang="en-US" smtClean="0">
                <a:solidFill>
                  <a:srgbClr val="333399"/>
                </a:solidFill>
              </a:rPr>
              <a:t>ARMv4 </a:t>
            </a:r>
            <a:r>
              <a:rPr lang="en-US">
                <a:solidFill>
                  <a:srgbClr val="333399"/>
                </a:solidFill>
              </a:rPr>
              <a:t>– </a:t>
            </a:r>
            <a:r>
              <a:rPr lang="en-US" smtClean="0">
                <a:solidFill>
                  <a:srgbClr val="333399"/>
                </a:solidFill>
              </a:rPr>
              <a:t>ARMv6</a:t>
            </a:r>
            <a:r>
              <a:rPr lang="hu-HU" smtClean="0">
                <a:solidFill>
                  <a:srgbClr val="333399"/>
                </a:solidFill>
              </a:rPr>
              <a:t> ISA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428" y="992508"/>
            <a:ext cx="8891408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ARM’s parent company is </a:t>
            </a:r>
            <a:r>
              <a:rPr lang="en-US" sz="1600" smtClean="0">
                <a:solidFill>
                  <a:srgbClr val="FF0000"/>
                </a:solidFill>
              </a:rPr>
              <a:t>Acorn Computers </a:t>
            </a:r>
            <a:r>
              <a:rPr lang="en-US" sz="1600" smtClean="0">
                <a:solidFill>
                  <a:srgbClr val="000000"/>
                </a:solidFill>
              </a:rPr>
              <a:t>(UK).</a:t>
            </a: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Acorn Computers started their </a:t>
            </a:r>
            <a:r>
              <a:rPr lang="en-US" sz="1600" i="1">
                <a:solidFill>
                  <a:srgbClr val="0070C0"/>
                </a:solidFill>
              </a:rPr>
              <a:t>Acorn RISC Machine </a:t>
            </a:r>
            <a:r>
              <a:rPr lang="en-US" sz="1600">
                <a:solidFill>
                  <a:srgbClr val="0070C0"/>
                </a:solidFill>
              </a:rPr>
              <a:t>project in October 1983</a:t>
            </a: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(two years after </a:t>
            </a:r>
            <a:r>
              <a:rPr lang="en-US" sz="1600" smtClean="0">
                <a:solidFill>
                  <a:srgbClr val="000000"/>
                </a:solidFill>
              </a:rPr>
              <a:t>the introduction of the </a:t>
            </a:r>
            <a:r>
              <a:rPr lang="en-US" sz="1600">
                <a:solidFill>
                  <a:srgbClr val="000000"/>
                </a:solidFill>
              </a:rPr>
              <a:t>IBM PC) to develop </a:t>
            </a:r>
            <a:r>
              <a:rPr lang="en-US" sz="1600" smtClean="0">
                <a:solidFill>
                  <a:srgbClr val="000000"/>
                </a:solidFill>
              </a:rPr>
              <a:t>an </a:t>
            </a:r>
            <a:r>
              <a:rPr lang="en-US" sz="1600">
                <a:solidFill>
                  <a:srgbClr val="000000"/>
                </a:solidFill>
              </a:rPr>
              <a:t>own </a:t>
            </a:r>
            <a:r>
              <a:rPr lang="en-US" sz="1600" smtClean="0">
                <a:solidFill>
                  <a:srgbClr val="000000"/>
                </a:solidFill>
              </a:rPr>
              <a:t>powerful</a:t>
            </a:r>
            <a:endParaRPr lang="en-US" sz="160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</a:t>
            </a:r>
            <a:r>
              <a:rPr lang="en-US" sz="1600" smtClean="0">
                <a:solidFill>
                  <a:srgbClr val="000000"/>
                </a:solidFill>
              </a:rPr>
              <a:t> processor for </a:t>
            </a:r>
            <a:r>
              <a:rPr lang="en-US" sz="1600">
                <a:solidFill>
                  <a:srgbClr val="000000"/>
                </a:solidFill>
              </a:rPr>
              <a:t>a line of business computers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 </a:t>
            </a:r>
            <a:r>
              <a:rPr lang="en-US" sz="1600">
                <a:solidFill>
                  <a:srgbClr val="0070C0"/>
                </a:solidFill>
              </a:rPr>
              <a:t>acronym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FF0000"/>
                </a:solidFill>
              </a:rPr>
              <a:t>ARM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was coined originally at this time (1983) from the designation </a:t>
            </a:r>
          </a:p>
          <a:p>
            <a:pPr>
              <a:spcAft>
                <a:spcPts val="40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70C0"/>
                </a:solidFill>
              </a:rPr>
              <a:t>Acorn RISC Machine.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70C0"/>
                </a:solidFill>
              </a:rPr>
              <a:t>In 1990 </a:t>
            </a:r>
            <a:r>
              <a:rPr lang="en-US" sz="1600" smtClean="0">
                <a:solidFill>
                  <a:srgbClr val="000000"/>
                </a:solidFill>
              </a:rPr>
              <a:t>the company </a:t>
            </a:r>
            <a:r>
              <a:rPr lang="en-US" sz="1600" smtClean="0">
                <a:solidFill>
                  <a:srgbClr val="FF0000"/>
                </a:solidFill>
              </a:rPr>
              <a:t>Advanced RISC Machines Ltd. (ARM Ltd.) </a:t>
            </a:r>
            <a:r>
              <a:rPr lang="en-US" sz="1600" smtClean="0">
                <a:solidFill>
                  <a:srgbClr val="000000"/>
                </a:solidFill>
              </a:rPr>
              <a:t>was </a:t>
            </a:r>
            <a:r>
              <a:rPr lang="en-US" sz="1600">
                <a:solidFill>
                  <a:srgbClr val="0070C0"/>
                </a:solidFill>
              </a:rPr>
              <a:t>founded</a:t>
            </a:r>
            <a:r>
              <a:rPr lang="en-US" sz="1600" smtClean="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as a</a:t>
            </a:r>
          </a:p>
          <a:p>
            <a:pPr>
              <a:spcAft>
                <a:spcPts val="400"/>
              </a:spcAft>
            </a:pP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</a:t>
            </a:r>
            <a:r>
              <a:rPr lang="en-US" sz="1600" smtClean="0">
                <a:solidFill>
                  <a:srgbClr val="0070C0"/>
                </a:solidFill>
              </a:rPr>
              <a:t>joint venture </a:t>
            </a:r>
            <a:r>
              <a:rPr lang="en-US" sz="1600" smtClean="0">
                <a:solidFill>
                  <a:srgbClr val="000000"/>
                </a:solidFill>
              </a:rPr>
              <a:t>of </a:t>
            </a:r>
            <a:r>
              <a:rPr lang="en-US" sz="1600" smtClean="0">
                <a:solidFill>
                  <a:srgbClr val="0070C0"/>
                </a:solidFill>
              </a:rPr>
              <a:t>Acorn Computers, Apple Computers and VLSI Technology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Accordingly, also</a:t>
            </a:r>
            <a:r>
              <a:rPr lang="en-US" sz="1600" smtClean="0">
                <a:solidFill>
                  <a:srgbClr val="0000FF"/>
                </a:solidFill>
              </a:rPr>
              <a:t> </a:t>
            </a:r>
            <a:r>
              <a:rPr lang="en-US" sz="1600">
                <a:solidFill>
                  <a:srgbClr val="0070C0"/>
                </a:solidFill>
              </a:rPr>
              <a:t>the interpretation of ARM </a:t>
            </a:r>
            <a:r>
              <a:rPr lang="en-US" sz="1600" smtClean="0">
                <a:solidFill>
                  <a:srgbClr val="000000"/>
                </a:solidFill>
              </a:rPr>
              <a:t>was changed to “</a:t>
            </a:r>
            <a:r>
              <a:rPr lang="en-US" sz="1600">
                <a:solidFill>
                  <a:srgbClr val="0070C0"/>
                </a:solidFill>
              </a:rPr>
              <a:t>Advanced RISC</a:t>
            </a:r>
            <a:endParaRPr lang="hu-HU" sz="1600">
              <a:solidFill>
                <a:srgbClr val="0070C0"/>
              </a:solidFill>
            </a:endParaRPr>
          </a:p>
          <a:p>
            <a:r>
              <a:rPr lang="hu-HU" sz="1600">
                <a:solidFill>
                  <a:srgbClr val="0070C0"/>
                </a:solidFill>
              </a:rPr>
              <a:t> </a:t>
            </a: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hu-HU" sz="1600">
                <a:solidFill>
                  <a:srgbClr val="0070C0"/>
                </a:solidFill>
              </a:rPr>
              <a:t>    </a:t>
            </a:r>
            <a:r>
              <a:rPr lang="en-US" sz="1600">
                <a:solidFill>
                  <a:srgbClr val="0070C0"/>
                </a:solidFill>
              </a:rPr>
              <a:t>Machines</a:t>
            </a:r>
            <a:r>
              <a:rPr lang="en-US" sz="1600" smtClean="0">
                <a:solidFill>
                  <a:srgbClr val="000000"/>
                </a:solidFill>
              </a:rPr>
              <a:t>”.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80" y="646069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Historical remarks </a:t>
            </a:r>
            <a:r>
              <a:rPr lang="en-US" sz="1600" smtClean="0"/>
              <a:t>[</a:t>
            </a:r>
            <a:r>
              <a:rPr lang="hu-HU" sz="1600" smtClean="0"/>
              <a:t>60</a:t>
            </a:r>
            <a:r>
              <a:rPr lang="en-US" sz="1600" smtClean="0"/>
              <a:t>], [</a:t>
            </a:r>
            <a:r>
              <a:rPr lang="hu-HU" sz="1600" smtClean="0"/>
              <a:t>61</a:t>
            </a:r>
            <a:r>
              <a:rPr lang="en-US" sz="1600" smtClean="0"/>
              <a:t>]</a:t>
            </a:r>
            <a:r>
              <a:rPr lang="en-US" sz="1600" smtClean="0">
                <a:solidFill>
                  <a:srgbClr val="FF0000"/>
                </a:solidFill>
              </a:rPr>
              <a:t> -1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4080"/>
            <a:ext cx="9144000" cy="393700"/>
          </a:xfrm>
        </p:spPr>
        <p:txBody>
          <a:bodyPr/>
          <a:lstStyle/>
          <a:p>
            <a:r>
              <a:rPr lang="hu-HU"/>
              <a:t>1. Evolution of </a:t>
            </a:r>
            <a:r>
              <a:rPr lang="en-US"/>
              <a:t>ARM </a:t>
            </a:r>
            <a:r>
              <a:rPr lang="hu-HU" smtClean="0"/>
              <a:t>(4)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43"/>
          <p:cNvSpPr/>
          <p:nvPr/>
        </p:nvSpPr>
        <p:spPr>
          <a:xfrm>
            <a:off x="1159876" y="4591939"/>
            <a:ext cx="1188000" cy="614484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Lekerekített téglalap 42"/>
          <p:cNvSpPr/>
          <p:nvPr/>
        </p:nvSpPr>
        <p:spPr>
          <a:xfrm>
            <a:off x="2469104" y="3316902"/>
            <a:ext cx="1188000" cy="1876821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Lekerekített téglalap 3"/>
          <p:cNvSpPr/>
          <p:nvPr/>
        </p:nvSpPr>
        <p:spPr>
          <a:xfrm>
            <a:off x="1208832" y="5350439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ARMv4</a:t>
            </a:r>
          </a:p>
        </p:txBody>
      </p:sp>
      <p:sp>
        <p:nvSpPr>
          <p:cNvPr id="9" name="Lekerekített téglalap 4"/>
          <p:cNvSpPr/>
          <p:nvPr/>
        </p:nvSpPr>
        <p:spPr>
          <a:xfrm>
            <a:off x="2546368" y="5350439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ARMv5</a:t>
            </a:r>
          </a:p>
        </p:txBody>
      </p:sp>
      <p:sp>
        <p:nvSpPr>
          <p:cNvPr id="10" name="Lekerekített téglalap 5"/>
          <p:cNvSpPr/>
          <p:nvPr/>
        </p:nvSpPr>
        <p:spPr>
          <a:xfrm>
            <a:off x="3873488" y="5350439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ARMv6</a:t>
            </a:r>
          </a:p>
        </p:txBody>
      </p:sp>
      <p:sp>
        <p:nvSpPr>
          <p:cNvPr id="11" name="Lekerekített téglalap 6"/>
          <p:cNvSpPr/>
          <p:nvPr/>
        </p:nvSpPr>
        <p:spPr>
          <a:xfrm>
            <a:off x="6503756" y="5350439"/>
            <a:ext cx="216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ARMv8-A</a:t>
            </a:r>
          </a:p>
        </p:txBody>
      </p:sp>
      <p:sp>
        <p:nvSpPr>
          <p:cNvPr id="12" name="Lekerekített téglalap 7"/>
          <p:cNvSpPr/>
          <p:nvPr/>
        </p:nvSpPr>
        <p:spPr>
          <a:xfrm>
            <a:off x="5207492" y="5350439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ARMv7-A/R</a:t>
            </a:r>
          </a:p>
        </p:txBody>
      </p:sp>
      <p:sp>
        <p:nvSpPr>
          <p:cNvPr id="13" name="Lekerekített téglalap 8"/>
          <p:cNvSpPr/>
          <p:nvPr/>
        </p:nvSpPr>
        <p:spPr>
          <a:xfrm>
            <a:off x="2528028" y="3903530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ekerekített téglalap 9"/>
          <p:cNvSpPr/>
          <p:nvPr/>
        </p:nvSpPr>
        <p:spPr>
          <a:xfrm>
            <a:off x="2521494" y="3447896"/>
            <a:ext cx="1086534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</a:t>
            </a:r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5" name="Lekerekített téglalap 10"/>
          <p:cNvSpPr/>
          <p:nvPr/>
        </p:nvSpPr>
        <p:spPr>
          <a:xfrm>
            <a:off x="1208832" y="4750655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(ARMv4T)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Lekerekített téglalap 11"/>
          <p:cNvSpPr/>
          <p:nvPr/>
        </p:nvSpPr>
        <p:spPr>
          <a:xfrm>
            <a:off x="3801120" y="2311871"/>
            <a:ext cx="1188000" cy="288185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Lekerekített téglalap 12"/>
          <p:cNvSpPr/>
          <p:nvPr/>
        </p:nvSpPr>
        <p:spPr>
          <a:xfrm>
            <a:off x="3861995" y="3014034"/>
            <a:ext cx="1080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</a:p>
        </p:txBody>
      </p:sp>
      <p:sp>
        <p:nvSpPr>
          <p:cNvPr id="18" name="Lekerekített téglalap 13"/>
          <p:cNvSpPr/>
          <p:nvPr/>
        </p:nvSpPr>
        <p:spPr>
          <a:xfrm>
            <a:off x="3861995" y="2562315"/>
            <a:ext cx="1080000" cy="360000"/>
          </a:xfrm>
          <a:prstGeom prst="roundRect">
            <a:avLst/>
          </a:prstGeom>
          <a:solidFill>
            <a:srgbClr val="FF858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TrustZone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4"/>
          <p:cNvSpPr/>
          <p:nvPr/>
        </p:nvSpPr>
        <p:spPr>
          <a:xfrm>
            <a:off x="5103607" y="2819611"/>
            <a:ext cx="1188000" cy="237411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Lekerekített téglalap 15"/>
          <p:cNvSpPr/>
          <p:nvPr/>
        </p:nvSpPr>
        <p:spPr>
          <a:xfrm>
            <a:off x="3851920" y="4751323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Thumb-2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(ARMv6T2)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Lekerekített téglalap 17"/>
          <p:cNvSpPr/>
          <p:nvPr/>
        </p:nvSpPr>
        <p:spPr>
          <a:xfrm>
            <a:off x="6503636" y="1263573"/>
            <a:ext cx="2160120" cy="3930150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Lekerekített téglalap 18"/>
          <p:cNvSpPr/>
          <p:nvPr/>
        </p:nvSpPr>
        <p:spPr>
          <a:xfrm>
            <a:off x="5152942" y="3014034"/>
            <a:ext cx="1084235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NEON</a:t>
            </a: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Lekerekített téglalap 20"/>
          <p:cNvSpPr/>
          <p:nvPr/>
        </p:nvSpPr>
        <p:spPr>
          <a:xfrm>
            <a:off x="5152942" y="3458782"/>
            <a:ext cx="1080000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VFPv3/v4</a:t>
            </a:r>
          </a:p>
        </p:txBody>
      </p:sp>
      <p:sp>
        <p:nvSpPr>
          <p:cNvPr id="24" name="Lekerekített téglalap 23"/>
          <p:cNvSpPr/>
          <p:nvPr/>
        </p:nvSpPr>
        <p:spPr>
          <a:xfrm>
            <a:off x="6534252" y="1553790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AArch32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7611163" y="1553790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AArch64</a:t>
            </a:r>
          </a:p>
        </p:txBody>
      </p:sp>
      <p:sp>
        <p:nvSpPr>
          <p:cNvPr id="26" name="Jobbra nyíl 27"/>
          <p:cNvSpPr/>
          <p:nvPr/>
        </p:nvSpPr>
        <p:spPr>
          <a:xfrm>
            <a:off x="3610495" y="3937118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7" name="Jobbra nyíl 29"/>
          <p:cNvSpPr/>
          <p:nvPr/>
        </p:nvSpPr>
        <p:spPr>
          <a:xfrm>
            <a:off x="4965948" y="2603587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8" name="Jobbra nyíl 30"/>
          <p:cNvSpPr/>
          <p:nvPr/>
        </p:nvSpPr>
        <p:spPr>
          <a:xfrm>
            <a:off x="6243948" y="3087927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9" name="Jobbra nyíl 31"/>
          <p:cNvSpPr/>
          <p:nvPr/>
        </p:nvSpPr>
        <p:spPr>
          <a:xfrm>
            <a:off x="6287492" y="4348935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0" name="Jobb oldali kapcsos zárójel 32"/>
          <p:cNvSpPr/>
          <p:nvPr/>
        </p:nvSpPr>
        <p:spPr>
          <a:xfrm>
            <a:off x="7223596" y="2260092"/>
            <a:ext cx="216024" cy="2738243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31" name="Egyenes összekötő 35"/>
          <p:cNvCxnSpPr>
            <a:endCxn id="21" idx="2"/>
          </p:cNvCxnSpPr>
          <p:nvPr/>
        </p:nvCxnSpPr>
        <p:spPr>
          <a:xfrm flipH="1">
            <a:off x="7583696" y="1043735"/>
            <a:ext cx="60" cy="414998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3"/>
          <p:cNvSpPr/>
          <p:nvPr/>
        </p:nvSpPr>
        <p:spPr>
          <a:xfrm>
            <a:off x="7537652" y="3178805"/>
            <a:ext cx="1035407" cy="720080"/>
          </a:xfrm>
          <a:prstGeom prst="rect">
            <a:avLst/>
          </a:prstGeom>
          <a:solidFill>
            <a:srgbClr val="F79747"/>
          </a:solidFill>
          <a:ln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feature</a:t>
            </a: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</a:t>
            </a:r>
          </a:p>
          <a:p>
            <a:pPr algn="ctr"/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compatibility</a:t>
            </a:r>
            <a:endParaRPr lang="hu-HU" sz="10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Lekerekített téglalap 36"/>
          <p:cNvSpPr/>
          <p:nvPr/>
        </p:nvSpPr>
        <p:spPr>
          <a:xfrm>
            <a:off x="6529889" y="2073095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Lekerekített téglalap 37"/>
          <p:cNvSpPr/>
          <p:nvPr/>
        </p:nvSpPr>
        <p:spPr>
          <a:xfrm>
            <a:off x="7606800" y="2073095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Jobbra nyíl 30"/>
          <p:cNvSpPr/>
          <p:nvPr/>
        </p:nvSpPr>
        <p:spPr>
          <a:xfrm>
            <a:off x="6258604" y="3505672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Lekerekített téglalap 8"/>
          <p:cNvSpPr/>
          <p:nvPr/>
        </p:nvSpPr>
        <p:spPr>
          <a:xfrm>
            <a:off x="5144485" y="3892644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(ex. by SW)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Lekerekített téglalap 15"/>
          <p:cNvSpPr/>
          <p:nvPr/>
        </p:nvSpPr>
        <p:spPr>
          <a:xfrm>
            <a:off x="5142904" y="4329330"/>
            <a:ext cx="1126586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-RCT)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Jobbra nyíl 28"/>
          <p:cNvSpPr/>
          <p:nvPr/>
        </p:nvSpPr>
        <p:spPr>
          <a:xfrm>
            <a:off x="4983950" y="3113045"/>
            <a:ext cx="14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9" name="Jobbra nyíl 30"/>
          <p:cNvSpPr/>
          <p:nvPr/>
        </p:nvSpPr>
        <p:spPr>
          <a:xfrm>
            <a:off x="6247718" y="395753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2" name="Jobbra nyíl 26"/>
          <p:cNvSpPr/>
          <p:nvPr/>
        </p:nvSpPr>
        <p:spPr>
          <a:xfrm>
            <a:off x="2324555" y="4823311"/>
            <a:ext cx="1480411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56366" y="589377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ARM</a:t>
            </a:r>
            <a:r>
              <a:rPr lang="hu-HU" sz="1200" dirty="0" smtClean="0">
                <a:solidFill>
                  <a:srgbClr val="000000"/>
                </a:solidFill>
              </a:rPr>
              <a:t>710T</a:t>
            </a:r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(~</a:t>
            </a:r>
            <a:r>
              <a:rPr lang="hu-HU" sz="1200" dirty="0" smtClean="0">
                <a:solidFill>
                  <a:srgbClr val="000000"/>
                </a:solidFill>
              </a:rPr>
              <a:t>1995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81602" y="5906470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ARM926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</a:t>
            </a:r>
            <a:r>
              <a:rPr lang="en-US" sz="1200" smtClean="0">
                <a:solidFill>
                  <a:srgbClr val="000000"/>
                </a:solidFill>
              </a:rPr>
              <a:t>2001-)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41062" y="590647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ARM1176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</a:t>
            </a:r>
            <a:r>
              <a:rPr lang="en-US" sz="1200" smtClean="0">
                <a:solidFill>
                  <a:srgbClr val="000000"/>
                </a:solidFill>
              </a:rPr>
              <a:t>2004-)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54230" y="5912265"/>
            <a:ext cx="1368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mtClean="0">
                <a:solidFill>
                  <a:srgbClr val="000000"/>
                </a:solidFill>
              </a:rPr>
              <a:t>Cortex-A series</a:t>
            </a:r>
            <a:endParaRPr lang="en-US" sz="1200">
              <a:solidFill>
                <a:srgbClr val="000000"/>
              </a:solidFill>
            </a:endParaRPr>
          </a:p>
          <a:p>
            <a:pPr algn="ctr"/>
            <a:r>
              <a:rPr lang="en-US" sz="1200">
                <a:solidFill>
                  <a:srgbClr val="000000"/>
                </a:solidFill>
              </a:rPr>
              <a:t>(</a:t>
            </a:r>
            <a:r>
              <a:rPr lang="en-US" sz="1200" smtClean="0">
                <a:solidFill>
                  <a:srgbClr val="000000"/>
                </a:solidFill>
              </a:rPr>
              <a:t>2005-)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47275" y="5906470"/>
            <a:ext cx="105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Cortex-A50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(2014)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3430" y="5880813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49" name="Jobbra nyíl 29"/>
          <p:cNvSpPr/>
          <p:nvPr/>
        </p:nvSpPr>
        <p:spPr>
          <a:xfrm>
            <a:off x="4951645" y="4817520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0" name="Jobbra nyíl 27"/>
          <p:cNvSpPr/>
          <p:nvPr/>
        </p:nvSpPr>
        <p:spPr>
          <a:xfrm>
            <a:off x="3635776" y="3536843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5317" y="6489340"/>
            <a:ext cx="4526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Figure: Enhancements of the ARMv6 ISA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1016606" y="2260092"/>
            <a:ext cx="4056102" cy="359444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3333C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830" y="627655"/>
            <a:ext cx="910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Main extensions introduced </a:t>
            </a:r>
            <a:r>
              <a:rPr lang="en-US" smtClean="0">
                <a:solidFill>
                  <a:srgbClr val="333399"/>
                </a:solidFill>
              </a:rPr>
              <a:t>in the </a:t>
            </a:r>
            <a:r>
              <a:rPr lang="en-US" err="1" smtClean="0">
                <a:solidFill>
                  <a:srgbClr val="333399"/>
                </a:solidFill>
              </a:rPr>
              <a:t>ARMv</a:t>
            </a:r>
            <a:r>
              <a:rPr lang="hu-HU" smtClean="0">
                <a:solidFill>
                  <a:srgbClr val="333399"/>
                </a:solidFill>
              </a:rPr>
              <a:t>4 – ARM v</a:t>
            </a:r>
            <a:r>
              <a:rPr lang="en-US" smtClean="0">
                <a:solidFill>
                  <a:srgbClr val="333399"/>
                </a:solidFill>
              </a:rPr>
              <a:t>6 ISA version</a:t>
            </a:r>
            <a:r>
              <a:rPr lang="hu-HU" smtClean="0">
                <a:solidFill>
                  <a:srgbClr val="333399"/>
                </a:solidFill>
              </a:rPr>
              <a:t>s</a:t>
            </a:r>
            <a:r>
              <a:rPr lang="en-US" smtClean="0">
                <a:solidFill>
                  <a:srgbClr val="333399"/>
                </a:solidFill>
              </a:rPr>
              <a:t> </a:t>
            </a:r>
            <a:r>
              <a:rPr lang="en-US">
                <a:solidFill>
                  <a:srgbClr val="333399"/>
                </a:solidFill>
              </a:rPr>
              <a:t>(simplified)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(2)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47" name="Text Box 47"/>
          <p:cNvSpPr txBox="1">
            <a:spLocks noChangeArrowheads="1"/>
          </p:cNvSpPr>
          <p:nvPr/>
        </p:nvSpPr>
        <p:spPr bwMode="auto">
          <a:xfrm>
            <a:off x="251520" y="6115050"/>
            <a:ext cx="321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err="1">
                <a:solidFill>
                  <a:srgbClr val="000000"/>
                </a:solidFill>
                <a:latin typeface="Times New Roman" pitchFamily="18" charset="0"/>
              </a:rPr>
              <a:t>XScale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t> is a trademark of Intel Corporation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085" y="629165"/>
            <a:ext cx="877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333399"/>
                </a:solidFill>
              </a:rPr>
              <a:t>Overview of ARM’s </a:t>
            </a:r>
            <a:r>
              <a:rPr lang="en-US" smtClean="0">
                <a:solidFill>
                  <a:srgbClr val="333399"/>
                </a:solidFill>
              </a:rPr>
              <a:t>processors </a:t>
            </a:r>
            <a:r>
              <a:rPr lang="hu-HU" smtClean="0">
                <a:solidFill>
                  <a:srgbClr val="333399"/>
                </a:solidFill>
              </a:rPr>
              <a:t>implementing the </a:t>
            </a:r>
            <a:r>
              <a:rPr lang="en-US" smtClean="0">
                <a:solidFill>
                  <a:srgbClr val="333399"/>
                </a:solidFill>
              </a:rPr>
              <a:t>ARMv4 </a:t>
            </a:r>
            <a:r>
              <a:rPr lang="en-US">
                <a:solidFill>
                  <a:srgbClr val="333399"/>
                </a:solidFill>
              </a:rPr>
              <a:t>– </a:t>
            </a:r>
            <a:r>
              <a:rPr lang="en-US" smtClean="0">
                <a:solidFill>
                  <a:srgbClr val="333399"/>
                </a:solidFill>
              </a:rPr>
              <a:t>ARMv6</a:t>
            </a:r>
            <a:r>
              <a:rPr lang="hu-HU" smtClean="0">
                <a:solidFill>
                  <a:srgbClr val="333399"/>
                </a:solidFill>
              </a:rPr>
              <a:t> ISA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(3)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8510" y="1178750"/>
            <a:ext cx="9271030" cy="4718813"/>
            <a:chOff x="-254461" y="1178750"/>
            <a:chExt cx="9687001" cy="4802950"/>
          </a:xfrm>
        </p:grpSpPr>
        <p:sp>
          <p:nvSpPr>
            <p:cNvPr id="230402" name="AutoShape 2"/>
            <p:cNvSpPr>
              <a:spLocks noChangeArrowheads="1"/>
            </p:cNvSpPr>
            <p:nvPr/>
          </p:nvSpPr>
          <p:spPr bwMode="auto">
            <a:xfrm>
              <a:off x="152400" y="4234687"/>
              <a:ext cx="8763000" cy="838200"/>
            </a:xfrm>
            <a:prstGeom prst="notchedRightArrow">
              <a:avLst>
                <a:gd name="adj1" fmla="val 56944"/>
                <a:gd name="adj2" fmla="val 159093"/>
              </a:avLst>
            </a:prstGeom>
            <a:gradFill rotWithShape="0">
              <a:gsLst>
                <a:gs pos="0">
                  <a:srgbClr val="D5F8FF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04" name="Text Box 4"/>
            <p:cNvSpPr txBox="1">
              <a:spLocks noChangeArrowheads="1"/>
            </p:cNvSpPr>
            <p:nvPr/>
          </p:nvSpPr>
          <p:spPr bwMode="auto">
            <a:xfrm>
              <a:off x="2971800" y="5638800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1998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05" name="Text Box 5"/>
            <p:cNvSpPr txBox="1">
              <a:spLocks noChangeArrowheads="1"/>
            </p:cNvSpPr>
            <p:nvPr/>
          </p:nvSpPr>
          <p:spPr bwMode="auto">
            <a:xfrm>
              <a:off x="4267200" y="5638800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2000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06" name="Text Box 6"/>
            <p:cNvSpPr txBox="1">
              <a:spLocks noChangeArrowheads="1"/>
            </p:cNvSpPr>
            <p:nvPr/>
          </p:nvSpPr>
          <p:spPr bwMode="auto">
            <a:xfrm>
              <a:off x="5562600" y="5638800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2002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07" name="Text Box 7"/>
            <p:cNvSpPr txBox="1">
              <a:spLocks noChangeArrowheads="1"/>
            </p:cNvSpPr>
            <p:nvPr/>
          </p:nvSpPr>
          <p:spPr bwMode="auto">
            <a:xfrm>
              <a:off x="6781800" y="5676900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2004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08" name="Line 8"/>
            <p:cNvSpPr>
              <a:spLocks noChangeShapeType="1"/>
            </p:cNvSpPr>
            <p:nvPr/>
          </p:nvSpPr>
          <p:spPr bwMode="auto">
            <a:xfrm>
              <a:off x="609600" y="5486400"/>
              <a:ext cx="822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09" name="Line 9"/>
            <p:cNvSpPr>
              <a:spLocks noChangeShapeType="1"/>
            </p:cNvSpPr>
            <p:nvPr/>
          </p:nvSpPr>
          <p:spPr bwMode="auto">
            <a:xfrm flipV="1">
              <a:off x="609600" y="1371600"/>
              <a:ext cx="0" cy="411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10" name="Text Box 10"/>
            <p:cNvSpPr txBox="1">
              <a:spLocks noChangeArrowheads="1"/>
            </p:cNvSpPr>
            <p:nvPr/>
          </p:nvSpPr>
          <p:spPr bwMode="auto">
            <a:xfrm>
              <a:off x="8518140" y="5509465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time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11" name="Text Box 11"/>
            <p:cNvSpPr txBox="1">
              <a:spLocks noChangeArrowheads="1"/>
            </p:cNvSpPr>
            <p:nvPr/>
          </p:nvSpPr>
          <p:spPr bwMode="auto">
            <a:xfrm rot="-5400000">
              <a:off x="-457200" y="1864550"/>
              <a:ext cx="1676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version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12" name="Line 12"/>
            <p:cNvSpPr>
              <a:spLocks noChangeShapeType="1"/>
            </p:cNvSpPr>
            <p:nvPr/>
          </p:nvSpPr>
          <p:spPr bwMode="auto">
            <a:xfrm>
              <a:off x="3429000" y="5410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13" name="Line 13"/>
            <p:cNvSpPr>
              <a:spLocks noChangeShapeType="1"/>
            </p:cNvSpPr>
            <p:nvPr/>
          </p:nvSpPr>
          <p:spPr bwMode="auto">
            <a:xfrm>
              <a:off x="4724400" y="5410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14" name="Line 14"/>
            <p:cNvSpPr>
              <a:spLocks noChangeShapeType="1"/>
            </p:cNvSpPr>
            <p:nvPr/>
          </p:nvSpPr>
          <p:spPr bwMode="auto">
            <a:xfrm>
              <a:off x="6019800" y="5410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15" name="Line 15"/>
            <p:cNvSpPr>
              <a:spLocks noChangeShapeType="1"/>
            </p:cNvSpPr>
            <p:nvPr/>
          </p:nvSpPr>
          <p:spPr bwMode="auto">
            <a:xfrm>
              <a:off x="7239000" y="5410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16" name="Text Box 16"/>
            <p:cNvSpPr txBox="1">
              <a:spLocks noChangeArrowheads="1"/>
            </p:cNvSpPr>
            <p:nvPr/>
          </p:nvSpPr>
          <p:spPr bwMode="auto">
            <a:xfrm>
              <a:off x="914400" y="3270287"/>
              <a:ext cx="1219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ARMv5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17" name="Text Box 17"/>
            <p:cNvSpPr txBox="1">
              <a:spLocks noChangeArrowheads="1"/>
            </p:cNvSpPr>
            <p:nvPr/>
          </p:nvSpPr>
          <p:spPr bwMode="auto">
            <a:xfrm>
              <a:off x="3309938" y="1987057"/>
              <a:ext cx="1143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ARMv6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18" name="Text Box 18"/>
            <p:cNvSpPr txBox="1">
              <a:spLocks noChangeArrowheads="1"/>
            </p:cNvSpPr>
            <p:nvPr/>
          </p:nvSpPr>
          <p:spPr bwMode="auto">
            <a:xfrm>
              <a:off x="457200" y="5638800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1994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19" name="Line 19"/>
            <p:cNvSpPr>
              <a:spLocks noChangeShapeType="1"/>
            </p:cNvSpPr>
            <p:nvPr/>
          </p:nvSpPr>
          <p:spPr bwMode="auto">
            <a:xfrm>
              <a:off x="2133600" y="5410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20" name="Line 20"/>
            <p:cNvSpPr>
              <a:spLocks noChangeShapeType="1"/>
            </p:cNvSpPr>
            <p:nvPr/>
          </p:nvSpPr>
          <p:spPr bwMode="auto">
            <a:xfrm>
              <a:off x="914400" y="5410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21" name="Text Box 21"/>
            <p:cNvSpPr txBox="1">
              <a:spLocks noChangeArrowheads="1"/>
            </p:cNvSpPr>
            <p:nvPr/>
          </p:nvSpPr>
          <p:spPr bwMode="auto">
            <a:xfrm>
              <a:off x="1676400" y="5638800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1996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22" name="Line 22"/>
            <p:cNvSpPr>
              <a:spLocks noChangeShapeType="1"/>
            </p:cNvSpPr>
            <p:nvPr/>
          </p:nvSpPr>
          <p:spPr bwMode="auto">
            <a:xfrm>
              <a:off x="8382000" y="54864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23" name="Text Box 23"/>
            <p:cNvSpPr txBox="1">
              <a:spLocks noChangeArrowheads="1"/>
            </p:cNvSpPr>
            <p:nvPr/>
          </p:nvSpPr>
          <p:spPr bwMode="auto">
            <a:xfrm>
              <a:off x="7924800" y="5638800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2006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24" name="AutoShape 24"/>
            <p:cNvSpPr>
              <a:spLocks noChangeArrowheads="1"/>
            </p:cNvSpPr>
            <p:nvPr/>
          </p:nvSpPr>
          <p:spPr bwMode="auto">
            <a:xfrm>
              <a:off x="1776413" y="2938500"/>
              <a:ext cx="7010400" cy="990600"/>
            </a:xfrm>
            <a:prstGeom prst="notchedRightArrow">
              <a:avLst>
                <a:gd name="adj1" fmla="val 51602"/>
                <a:gd name="adj2" fmla="val 118342"/>
              </a:avLst>
            </a:prstGeom>
            <a:gradFill rotWithShape="0">
              <a:gsLst>
                <a:gs pos="0">
                  <a:srgbClr val="CCFFCC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26" name="Text Box 26"/>
            <p:cNvSpPr txBox="1">
              <a:spLocks noChangeArrowheads="1"/>
            </p:cNvSpPr>
            <p:nvPr/>
          </p:nvSpPr>
          <p:spPr bwMode="auto">
            <a:xfrm>
              <a:off x="-254461" y="4387513"/>
              <a:ext cx="685800" cy="53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/>
              <a:r>
                <a:rPr lang="hu-HU" altLang="en-US" sz="1400" b="1" smtClean="0">
                  <a:solidFill>
                    <a:srgbClr val="000000"/>
                  </a:solidFill>
                </a:rPr>
                <a:t>ARM</a:t>
              </a:r>
              <a:r>
                <a:rPr lang="en-US" altLang="en-US" sz="1400" b="1" smtClean="0">
                  <a:solidFill>
                    <a:srgbClr val="000000"/>
                  </a:solidFill>
                </a:rPr>
                <a:t>V4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27" name="Text Box 27"/>
            <p:cNvSpPr txBox="1">
              <a:spLocks noChangeArrowheads="1"/>
            </p:cNvSpPr>
            <p:nvPr/>
          </p:nvSpPr>
          <p:spPr bwMode="auto">
            <a:xfrm>
              <a:off x="2090292" y="3995362"/>
              <a:ext cx="131157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err="1" smtClean="0">
                  <a:solidFill>
                    <a:srgbClr val="000000"/>
                  </a:solidFill>
                </a:rPr>
                <a:t>StrongARM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28" name="Oval 28"/>
            <p:cNvSpPr>
              <a:spLocks noChangeArrowheads="1"/>
            </p:cNvSpPr>
            <p:nvPr/>
          </p:nvSpPr>
          <p:spPr bwMode="auto">
            <a:xfrm>
              <a:off x="2133600" y="4325175"/>
              <a:ext cx="252413" cy="273050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29" name="Text Box 29"/>
            <p:cNvSpPr txBox="1">
              <a:spLocks noChangeArrowheads="1"/>
            </p:cNvSpPr>
            <p:nvPr/>
          </p:nvSpPr>
          <p:spPr bwMode="auto">
            <a:xfrm>
              <a:off x="4745038" y="3798683"/>
              <a:ext cx="1457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ARM926EJ-S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30" name="Oval 30"/>
            <p:cNvSpPr>
              <a:spLocks noChangeArrowheads="1"/>
            </p:cNvSpPr>
            <p:nvPr/>
          </p:nvSpPr>
          <p:spPr bwMode="auto">
            <a:xfrm>
              <a:off x="5224463" y="3384587"/>
              <a:ext cx="254000" cy="273050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31" name="Oval 31"/>
            <p:cNvSpPr>
              <a:spLocks noChangeArrowheads="1"/>
            </p:cNvSpPr>
            <p:nvPr/>
          </p:nvSpPr>
          <p:spPr bwMode="auto">
            <a:xfrm>
              <a:off x="3738563" y="3141700"/>
              <a:ext cx="255587" cy="273050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32" name="Text Box 32"/>
            <p:cNvSpPr txBox="1">
              <a:spLocks noChangeArrowheads="1"/>
            </p:cNvSpPr>
            <p:nvPr/>
          </p:nvSpPr>
          <p:spPr bwMode="auto">
            <a:xfrm>
              <a:off x="4062413" y="2879862"/>
              <a:ext cx="8563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err="1" smtClean="0">
                  <a:solidFill>
                    <a:srgbClr val="000000"/>
                  </a:solidFill>
                </a:rPr>
                <a:t>XScale</a:t>
              </a:r>
              <a:endParaRPr lang="en-US" alt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230433" name="Oval 33"/>
            <p:cNvSpPr>
              <a:spLocks noChangeArrowheads="1"/>
            </p:cNvSpPr>
            <p:nvPr/>
          </p:nvSpPr>
          <p:spPr bwMode="auto">
            <a:xfrm>
              <a:off x="4724400" y="3155987"/>
              <a:ext cx="252413" cy="273050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34" name="Text Box 34"/>
            <p:cNvSpPr txBox="1">
              <a:spLocks noChangeArrowheads="1"/>
            </p:cNvSpPr>
            <p:nvPr/>
          </p:nvSpPr>
          <p:spPr bwMode="auto">
            <a:xfrm>
              <a:off x="3035300" y="2690217"/>
              <a:ext cx="11017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ARM102xE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35" name="Oval 35"/>
            <p:cNvSpPr>
              <a:spLocks noChangeArrowheads="1"/>
            </p:cNvSpPr>
            <p:nvPr/>
          </p:nvSpPr>
          <p:spPr bwMode="auto">
            <a:xfrm>
              <a:off x="5824538" y="3129000"/>
              <a:ext cx="255587" cy="273050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36" name="Text Box 36"/>
            <p:cNvSpPr txBox="1">
              <a:spLocks noChangeArrowheads="1"/>
            </p:cNvSpPr>
            <p:nvPr/>
          </p:nvSpPr>
          <p:spPr bwMode="auto">
            <a:xfrm>
              <a:off x="5027613" y="2780227"/>
              <a:ext cx="15856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ARM1026EJ-S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37" name="Oval 37"/>
            <p:cNvSpPr>
              <a:spLocks noChangeArrowheads="1"/>
            </p:cNvSpPr>
            <p:nvPr/>
          </p:nvSpPr>
          <p:spPr bwMode="auto">
            <a:xfrm>
              <a:off x="3886200" y="4387087"/>
              <a:ext cx="254000" cy="273050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38" name="Oval 38"/>
            <p:cNvSpPr>
              <a:spLocks noChangeArrowheads="1"/>
            </p:cNvSpPr>
            <p:nvPr/>
          </p:nvSpPr>
          <p:spPr bwMode="auto">
            <a:xfrm>
              <a:off x="4119563" y="3370300"/>
              <a:ext cx="254000" cy="273050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39" name="Text Box 39"/>
            <p:cNvSpPr txBox="1">
              <a:spLocks noChangeArrowheads="1"/>
            </p:cNvSpPr>
            <p:nvPr/>
          </p:nvSpPr>
          <p:spPr bwMode="auto">
            <a:xfrm>
              <a:off x="3760788" y="3690562"/>
              <a:ext cx="10033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ARM9x6E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40" name="Text Box 40"/>
            <p:cNvSpPr txBox="1">
              <a:spLocks noChangeArrowheads="1"/>
            </p:cNvSpPr>
            <p:nvPr/>
          </p:nvSpPr>
          <p:spPr bwMode="auto">
            <a:xfrm>
              <a:off x="3641725" y="4085372"/>
              <a:ext cx="9921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ARM92xT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42" name="Text Box 42"/>
            <p:cNvSpPr txBox="1">
              <a:spLocks noChangeArrowheads="1"/>
            </p:cNvSpPr>
            <p:nvPr/>
          </p:nvSpPr>
          <p:spPr bwMode="auto">
            <a:xfrm>
              <a:off x="5092700" y="1615582"/>
              <a:ext cx="15446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ARM1136JF-S™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43" name="Oval 43"/>
            <p:cNvSpPr>
              <a:spLocks noChangeArrowheads="1"/>
            </p:cNvSpPr>
            <p:nvPr/>
          </p:nvSpPr>
          <p:spPr bwMode="auto">
            <a:xfrm>
              <a:off x="1600200" y="4387087"/>
              <a:ext cx="255588" cy="27305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44" name="Text Box 44"/>
            <p:cNvSpPr txBox="1">
              <a:spLocks noChangeArrowheads="1"/>
            </p:cNvSpPr>
            <p:nvPr/>
          </p:nvSpPr>
          <p:spPr bwMode="auto">
            <a:xfrm>
              <a:off x="579963" y="4085372"/>
              <a:ext cx="151676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ARM7TDMI-S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45" name="Oval 45"/>
            <p:cNvSpPr>
              <a:spLocks noChangeArrowheads="1"/>
            </p:cNvSpPr>
            <p:nvPr/>
          </p:nvSpPr>
          <p:spPr bwMode="auto">
            <a:xfrm>
              <a:off x="3276600" y="4629975"/>
              <a:ext cx="255588" cy="27305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46" name="Text Box 46"/>
            <p:cNvSpPr txBox="1">
              <a:spLocks noChangeArrowheads="1"/>
            </p:cNvSpPr>
            <p:nvPr/>
          </p:nvSpPr>
          <p:spPr bwMode="auto">
            <a:xfrm>
              <a:off x="3035300" y="4901437"/>
              <a:ext cx="1169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ARM720T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50" name="Oval 50"/>
            <p:cNvSpPr>
              <a:spLocks noChangeArrowheads="1"/>
            </p:cNvSpPr>
            <p:nvPr/>
          </p:nvSpPr>
          <p:spPr bwMode="auto">
            <a:xfrm>
              <a:off x="2411413" y="4617275"/>
              <a:ext cx="255587" cy="27305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51" name="Text Box 51"/>
            <p:cNvSpPr txBox="1">
              <a:spLocks noChangeArrowheads="1"/>
            </p:cNvSpPr>
            <p:nvPr/>
          </p:nvSpPr>
          <p:spPr bwMode="auto">
            <a:xfrm>
              <a:off x="2117725" y="4947725"/>
              <a:ext cx="82747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SC100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52" name="Oval 52"/>
            <p:cNvSpPr>
              <a:spLocks noChangeArrowheads="1"/>
            </p:cNvSpPr>
            <p:nvPr/>
          </p:nvSpPr>
          <p:spPr bwMode="auto">
            <a:xfrm>
              <a:off x="6016625" y="3449675"/>
              <a:ext cx="254000" cy="273050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53" name="Text Box 53"/>
            <p:cNvSpPr txBox="1">
              <a:spLocks noChangeArrowheads="1"/>
            </p:cNvSpPr>
            <p:nvPr/>
          </p:nvSpPr>
          <p:spPr bwMode="auto">
            <a:xfrm>
              <a:off x="5938838" y="3960592"/>
              <a:ext cx="11534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SC200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56" name="Text Box 56"/>
            <p:cNvSpPr txBox="1">
              <a:spLocks noChangeArrowheads="1"/>
            </p:cNvSpPr>
            <p:nvPr/>
          </p:nvSpPr>
          <p:spPr bwMode="auto">
            <a:xfrm>
              <a:off x="6064645" y="2472450"/>
              <a:ext cx="170271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ARM1176JZF-S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60" name="AutoShape 49"/>
            <p:cNvSpPr>
              <a:spLocks noChangeArrowheads="1"/>
            </p:cNvSpPr>
            <p:nvPr/>
          </p:nvSpPr>
          <p:spPr bwMode="auto">
            <a:xfrm>
              <a:off x="3429000" y="1262887"/>
              <a:ext cx="5124450" cy="914400"/>
            </a:xfrm>
            <a:prstGeom prst="notchedRightArrow">
              <a:avLst>
                <a:gd name="adj1" fmla="val 50343"/>
                <a:gd name="adj2" fmla="val 103997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/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63" name="Text Box 57"/>
            <p:cNvSpPr txBox="1">
              <a:spLocks noChangeArrowheads="1"/>
            </p:cNvSpPr>
            <p:nvPr/>
          </p:nvSpPr>
          <p:spPr bwMode="auto">
            <a:xfrm>
              <a:off x="5902379" y="1338579"/>
              <a:ext cx="172996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ARM1156T2F-S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64" name="AutoShape 25"/>
            <p:cNvSpPr>
              <a:spLocks noChangeArrowheads="1"/>
            </p:cNvSpPr>
            <p:nvPr/>
          </p:nvSpPr>
          <p:spPr bwMode="auto">
            <a:xfrm>
              <a:off x="4071938" y="1640802"/>
              <a:ext cx="4648200" cy="914400"/>
            </a:xfrm>
            <a:prstGeom prst="notchedRightArrow">
              <a:avLst>
                <a:gd name="adj1" fmla="val 52315"/>
                <a:gd name="adj2" fmla="val 123553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65" name="Oval 41"/>
            <p:cNvSpPr>
              <a:spLocks noChangeArrowheads="1"/>
            </p:cNvSpPr>
            <p:nvPr/>
          </p:nvSpPr>
          <p:spPr bwMode="auto">
            <a:xfrm>
              <a:off x="6181725" y="1987057"/>
              <a:ext cx="255588" cy="27305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54"/>
            <p:cNvSpPr>
              <a:spLocks noChangeArrowheads="1"/>
            </p:cNvSpPr>
            <p:nvPr/>
          </p:nvSpPr>
          <p:spPr bwMode="auto">
            <a:xfrm>
              <a:off x="7292975" y="2098182"/>
              <a:ext cx="255588" cy="27305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55"/>
            <p:cNvSpPr>
              <a:spLocks noChangeArrowheads="1"/>
            </p:cNvSpPr>
            <p:nvPr/>
          </p:nvSpPr>
          <p:spPr bwMode="auto">
            <a:xfrm>
              <a:off x="7337425" y="1894982"/>
              <a:ext cx="255588" cy="27305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Text Box 42"/>
            <p:cNvSpPr txBox="1">
              <a:spLocks noChangeArrowheads="1"/>
            </p:cNvSpPr>
            <p:nvPr/>
          </p:nvSpPr>
          <p:spPr bwMode="auto">
            <a:xfrm>
              <a:off x="5092700" y="1565092"/>
              <a:ext cx="15446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ARM1136JF-S™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0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043735"/>
            <a:ext cx="75342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625" y="630238"/>
            <a:ext cx="878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Evolution of the pipeline length</a:t>
            </a:r>
            <a:r>
              <a:rPr lang="hu-HU" smtClean="0">
                <a:solidFill>
                  <a:srgbClr val="2D2D8A"/>
                </a:solidFill>
              </a:rPr>
              <a:t> of</a:t>
            </a:r>
            <a:r>
              <a:rPr lang="en-US" smtClean="0">
                <a:solidFill>
                  <a:srgbClr val="2D2D8A"/>
                </a:solidFill>
              </a:rPr>
              <a:t> ARM</a:t>
            </a:r>
            <a:r>
              <a:rPr lang="hu-HU" smtClean="0">
                <a:solidFill>
                  <a:srgbClr val="2D2D8A"/>
                </a:solidFill>
              </a:rPr>
              <a:t> v4</a:t>
            </a:r>
            <a:r>
              <a:rPr lang="en-US" smtClean="0">
                <a:solidFill>
                  <a:srgbClr val="2D2D8A"/>
                </a:solidFill>
              </a:rPr>
              <a:t> – ARM</a:t>
            </a:r>
            <a:r>
              <a:rPr lang="hu-HU" smtClean="0">
                <a:solidFill>
                  <a:srgbClr val="2D2D8A"/>
                </a:solidFill>
              </a:rPr>
              <a:t> v6 based</a:t>
            </a:r>
            <a:r>
              <a:rPr lang="en-US" smtClean="0">
                <a:solidFill>
                  <a:srgbClr val="2D2D8A"/>
                </a:solidFill>
              </a:rPr>
              <a:t> processors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8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(4)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3220" y="185382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ARMv4</a:t>
            </a:r>
            <a:endParaRPr lang="hu-HU" sz="1400"/>
          </a:p>
        </p:txBody>
      </p:sp>
      <p:sp>
        <p:nvSpPr>
          <p:cNvPr id="7" name="TextBox 6"/>
          <p:cNvSpPr txBox="1"/>
          <p:nvPr/>
        </p:nvSpPr>
        <p:spPr>
          <a:xfrm>
            <a:off x="573220" y="298620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ARMv4</a:t>
            </a:r>
            <a:endParaRPr lang="hu-HU" sz="1400"/>
          </a:p>
        </p:txBody>
      </p:sp>
      <p:sp>
        <p:nvSpPr>
          <p:cNvPr id="8" name="TextBox 7"/>
          <p:cNvSpPr txBox="1"/>
          <p:nvPr/>
        </p:nvSpPr>
        <p:spPr>
          <a:xfrm>
            <a:off x="566555" y="406632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ARMv5</a:t>
            </a:r>
            <a:endParaRPr lang="hu-HU" sz="1400"/>
          </a:p>
        </p:txBody>
      </p:sp>
      <p:sp>
        <p:nvSpPr>
          <p:cNvPr id="9" name="TextBox 8"/>
          <p:cNvSpPr txBox="1"/>
          <p:nvPr/>
        </p:nvSpPr>
        <p:spPr>
          <a:xfrm>
            <a:off x="566555" y="496642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ARMv5</a:t>
            </a:r>
            <a:endParaRPr lang="hu-HU" sz="1400"/>
          </a:p>
        </p:txBody>
      </p:sp>
      <p:sp>
        <p:nvSpPr>
          <p:cNvPr id="10" name="TextBox 9"/>
          <p:cNvSpPr txBox="1"/>
          <p:nvPr/>
        </p:nvSpPr>
        <p:spPr>
          <a:xfrm>
            <a:off x="566555" y="5974649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ARMv6</a:t>
            </a:r>
            <a:endParaRPr lang="hu-HU" sz="1400"/>
          </a:p>
        </p:txBody>
      </p:sp>
    </p:spTree>
    <p:extLst>
      <p:ext uri="{BB962C8B-B14F-4D97-AF65-F5344CB8AC3E}">
        <p14:creationId xmlns:p14="http://schemas.microsoft.com/office/powerpoint/2010/main" val="34356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4"/>
          <a:stretch/>
        </p:blipFill>
        <p:spPr bwMode="auto">
          <a:xfrm>
            <a:off x="293820" y="1070365"/>
            <a:ext cx="8629650" cy="537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035" y="631785"/>
            <a:ext cx="833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Main features of the ARM</a:t>
            </a:r>
            <a:r>
              <a:rPr lang="hu-HU" smtClean="0">
                <a:solidFill>
                  <a:srgbClr val="2D2D8A"/>
                </a:solidFill>
              </a:rPr>
              <a:t>v5</a:t>
            </a:r>
            <a:r>
              <a:rPr lang="en-US" smtClean="0">
                <a:solidFill>
                  <a:srgbClr val="2D2D8A"/>
                </a:solidFill>
              </a:rPr>
              <a:t> – ARM</a:t>
            </a:r>
            <a:r>
              <a:rPr lang="hu-HU" smtClean="0">
                <a:solidFill>
                  <a:srgbClr val="2D2D8A"/>
                </a:solidFill>
              </a:rPr>
              <a:t>v6</a:t>
            </a:r>
            <a:r>
              <a:rPr lang="en-US" smtClean="0">
                <a:solidFill>
                  <a:srgbClr val="2D2D8A"/>
                </a:solidFill>
              </a:rPr>
              <a:t> processors </a:t>
            </a:r>
            <a:r>
              <a:rPr lang="hu-HU" smtClean="0">
                <a:solidFill>
                  <a:srgbClr val="2D2D8A"/>
                </a:solidFill>
              </a:rPr>
              <a:t>(≈1999-2003)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57</a:t>
            </a:r>
            <a:r>
              <a:rPr lang="en-US" smtClean="0">
                <a:solidFill>
                  <a:srgbClr val="000000"/>
                </a:solidFill>
              </a:rPr>
              <a:t>]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599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(5)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(6)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575" y="1675430"/>
            <a:ext cx="8473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smtClean="0">
                <a:solidFill>
                  <a:srgbClr val="000000"/>
                </a:solidFill>
              </a:rPr>
              <a:t>10/2001: </a:t>
            </a:r>
            <a:r>
              <a:rPr lang="hu-HU" sz="1600" smtClean="0">
                <a:solidFill>
                  <a:srgbClr val="000000"/>
                </a:solidFill>
              </a:rPr>
              <a:t>Disclosure of the </a:t>
            </a:r>
            <a:r>
              <a:rPr lang="en-US" sz="1600" smtClean="0">
                <a:solidFill>
                  <a:srgbClr val="000000"/>
                </a:solidFill>
              </a:rPr>
              <a:t>ARMv6 </a:t>
            </a:r>
            <a:r>
              <a:rPr lang="hu-HU" sz="1600" smtClean="0">
                <a:solidFill>
                  <a:srgbClr val="000000"/>
                </a:solidFill>
              </a:rPr>
              <a:t>ISA specification </a:t>
            </a:r>
            <a:r>
              <a:rPr lang="en-US" sz="1600" smtClean="0">
                <a:solidFill>
                  <a:srgbClr val="000000"/>
                </a:solidFill>
              </a:rPr>
              <a:t>at the Microprocessor Forum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975" y="1292210"/>
            <a:ext cx="389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The evolution of the ARM11 </a:t>
            </a:r>
            <a:r>
              <a:rPr lang="hu-HU" smtClean="0">
                <a:solidFill>
                  <a:srgbClr val="2D2D8A"/>
                </a:solidFill>
              </a:rPr>
              <a:t>line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095" y="630246"/>
            <a:ext cx="7829003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00"/>
              </a:spcAft>
            </a:pPr>
            <a:r>
              <a:rPr lang="en-US" smtClean="0">
                <a:solidFill>
                  <a:srgbClr val="2D2D8A"/>
                </a:solidFill>
              </a:rPr>
              <a:t>Example</a:t>
            </a:r>
            <a:r>
              <a:rPr lang="en-US">
                <a:solidFill>
                  <a:srgbClr val="2D2D8A"/>
                </a:solidFill>
              </a:rPr>
              <a:t>: The ARM11/ARM11 </a:t>
            </a:r>
            <a:r>
              <a:rPr lang="en-US" err="1">
                <a:solidFill>
                  <a:srgbClr val="2D2D8A"/>
                </a:solidFill>
              </a:rPr>
              <a:t>MPCore</a:t>
            </a:r>
            <a:r>
              <a:rPr lang="en-US">
                <a:solidFill>
                  <a:srgbClr val="2D2D8A"/>
                </a:solidFill>
              </a:rPr>
              <a:t> </a:t>
            </a:r>
            <a:r>
              <a:rPr lang="hu-HU" smtClean="0">
                <a:solidFill>
                  <a:srgbClr val="2D2D8A"/>
                </a:solidFill>
              </a:rPr>
              <a:t>processor</a:t>
            </a:r>
          </a:p>
          <a:p>
            <a:pPr>
              <a:spcAft>
                <a:spcPts val="400"/>
              </a:spcAft>
            </a:pPr>
            <a:r>
              <a:rPr lang="hu-HU" sz="1600" smtClean="0"/>
              <a:t>It implements the </a:t>
            </a:r>
            <a:r>
              <a:rPr lang="hu-HU" sz="1600" smtClean="0">
                <a:solidFill>
                  <a:srgbClr val="0070C0"/>
                </a:solidFill>
              </a:rPr>
              <a:t>ARMv6 ISA </a:t>
            </a:r>
            <a:r>
              <a:rPr lang="hu-HU" sz="1600" smtClean="0"/>
              <a:t>and </a:t>
            </a:r>
            <a:r>
              <a:rPr lang="en-US" sz="1600" err="1" smtClean="0"/>
              <a:t>prece</a:t>
            </a:r>
            <a:r>
              <a:rPr lang="hu-HU" sz="1600" smtClean="0"/>
              <a:t>des</a:t>
            </a:r>
            <a:r>
              <a:rPr lang="en-US" sz="1600" smtClean="0"/>
              <a:t> </a:t>
            </a:r>
            <a:r>
              <a:rPr lang="en-US" sz="1600"/>
              <a:t>the </a:t>
            </a:r>
            <a:r>
              <a:rPr lang="hu-HU" sz="1600" smtClean="0"/>
              <a:t>ARMv7 based </a:t>
            </a:r>
            <a:r>
              <a:rPr lang="en-US" sz="1600" smtClean="0"/>
              <a:t>Cortex line</a:t>
            </a:r>
            <a:r>
              <a:rPr lang="hu-HU" sz="1600" smtClean="0"/>
              <a:t>.</a:t>
            </a:r>
            <a:endParaRPr 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325100" y="2041975"/>
            <a:ext cx="872347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smtClean="0">
                <a:solidFill>
                  <a:srgbClr val="000000"/>
                </a:solidFill>
              </a:rPr>
              <a:t>04/2002: ARM11 launched and details revealed at the Embedded Processor Forum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         ARM11 is the first implementation of the ARMv6.</a:t>
            </a:r>
            <a:endParaRPr lang="hu-HU" sz="1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625" y="622260"/>
            <a:ext cx="548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Key microarchitecture features of the ARM11 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560" y="937295"/>
            <a:ext cx="8609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It is a </a:t>
            </a:r>
            <a:r>
              <a:rPr lang="en-US" sz="1600" smtClean="0">
                <a:solidFill>
                  <a:srgbClr val="FF0000"/>
                </a:solidFill>
              </a:rPr>
              <a:t>single issue in-order processor </a:t>
            </a:r>
            <a:r>
              <a:rPr lang="en-US" sz="1600" smtClean="0">
                <a:solidFill>
                  <a:srgbClr val="000000"/>
                </a:solidFill>
              </a:rPr>
              <a:t>with </a:t>
            </a:r>
            <a:r>
              <a:rPr lang="en-US" sz="1600" smtClean="0">
                <a:solidFill>
                  <a:srgbClr val="0070C0"/>
                </a:solidFill>
              </a:rPr>
              <a:t>three simultaneous operating pipelines</a:t>
            </a:r>
            <a:endParaRPr lang="en-US" sz="1600">
              <a:solidFill>
                <a:srgbClr val="000000"/>
              </a:solidFill>
            </a:endParaRPr>
          </a:p>
          <a:p>
            <a:r>
              <a:rPr lang="en-US" sz="1600" smtClean="0">
                <a:solidFill>
                  <a:srgbClr val="000000"/>
                </a:solidFill>
              </a:rPr>
              <a:t>  and a pipeline length of 8 stages, as indicated in the next Figure.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(7)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4"/>
          <a:stretch/>
        </p:blipFill>
        <p:spPr bwMode="auto">
          <a:xfrm>
            <a:off x="276225" y="985839"/>
            <a:ext cx="859155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625" y="630830"/>
            <a:ext cx="444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Pipeline structure of the ARM11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57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(8)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05" y="632555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The ARM11 </a:t>
            </a:r>
            <a:r>
              <a:rPr lang="en-US" err="1" smtClean="0">
                <a:solidFill>
                  <a:srgbClr val="2D2D8A"/>
                </a:solidFill>
              </a:rPr>
              <a:t>MPCore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185" y="3675511"/>
            <a:ext cx="845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We note that issues of cache coherency are discussed in a separate Chapter.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(9)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2553" y="1043735"/>
            <a:ext cx="900996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07/2003: First public disclosure</a:t>
            </a:r>
            <a:r>
              <a:rPr lang="hu-HU" sz="1600" smtClean="0">
                <a:solidFill>
                  <a:srgbClr val="000000"/>
                </a:solidFill>
              </a:rPr>
              <a:t> of the ARM11 MPCore.</a:t>
            </a:r>
            <a:endParaRPr lang="en-US" sz="160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05/2004: </a:t>
            </a:r>
            <a:r>
              <a:rPr lang="en-US" sz="1600" smtClean="0">
                <a:solidFill>
                  <a:srgbClr val="FF0000"/>
                </a:solidFill>
              </a:rPr>
              <a:t>ARM11 </a:t>
            </a:r>
            <a:r>
              <a:rPr lang="en-US" sz="1600" err="1" smtClean="0">
                <a:solidFill>
                  <a:srgbClr val="FF0000"/>
                </a:solidFill>
              </a:rPr>
              <a:t>MPCore</a:t>
            </a:r>
            <a:r>
              <a:rPr lang="en-US" sz="1600" smtClean="0">
                <a:solidFill>
                  <a:srgbClr val="FF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(</a:t>
            </a:r>
            <a:r>
              <a:rPr lang="en-US" sz="1600" smtClean="0">
                <a:solidFill>
                  <a:srgbClr val="0070C0"/>
                </a:solidFill>
              </a:rPr>
              <a:t>multi core ARM11 with 1-4 cores</a:t>
            </a:r>
            <a:r>
              <a:rPr lang="en-US" sz="1600" smtClean="0">
                <a:solidFill>
                  <a:srgbClr val="000000"/>
                </a:solidFill>
              </a:rPr>
              <a:t>) available for licensing</a:t>
            </a:r>
          </a:p>
          <a:p>
            <a:pPr>
              <a:spcAft>
                <a:spcPts val="400"/>
              </a:spcAft>
            </a:pPr>
            <a:r>
              <a:rPr lang="en-US" sz="1600" smtClean="0">
                <a:solidFill>
                  <a:srgbClr val="000000"/>
                </a:solidFill>
              </a:rPr>
              <a:t>                 with an evaluation system for early software development.</a:t>
            </a:r>
            <a:r>
              <a:rPr lang="hu-HU" sz="1600" smtClean="0">
                <a:solidFill>
                  <a:srgbClr val="000000"/>
                </a:solidFill>
              </a:rPr>
              <a:t>               </a:t>
            </a: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791089"/>
            <a:ext cx="6880410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FF0000"/>
                </a:solidFill>
              </a:rPr>
              <a:t>IEM (</a:t>
            </a:r>
            <a:r>
              <a:rPr lang="hu-HU" sz="1600" smtClean="0">
                <a:solidFill>
                  <a:srgbClr val="FF0000"/>
                </a:solidFill>
              </a:rPr>
              <a:t>I</a:t>
            </a:r>
            <a:r>
              <a:rPr lang="en-US" sz="1600" err="1" smtClean="0">
                <a:solidFill>
                  <a:srgbClr val="FF0000"/>
                </a:solidFill>
              </a:rPr>
              <a:t>ntelligent</a:t>
            </a:r>
            <a:r>
              <a:rPr lang="en-US" sz="1600" smtClean="0">
                <a:solidFill>
                  <a:srgbClr val="FF0000"/>
                </a:solidFill>
              </a:rPr>
              <a:t> Energy Manager)</a:t>
            </a:r>
          </a:p>
          <a:p>
            <a:r>
              <a:rPr lang="en-US" sz="1600"/>
              <a:t> </a:t>
            </a:r>
            <a:r>
              <a:rPr lang="en-US" sz="1600" smtClean="0"/>
              <a:t>     It dynamically predicts the required performance and lowers</a:t>
            </a:r>
          </a:p>
          <a:p>
            <a:r>
              <a:rPr lang="en-US" sz="1600"/>
              <a:t> </a:t>
            </a:r>
            <a:r>
              <a:rPr lang="en-US" sz="1600" smtClean="0"/>
              <a:t>        the voltage and frequency</a:t>
            </a:r>
            <a:r>
              <a:rPr lang="hu-HU" sz="1600" smtClean="0"/>
              <a:t> accordingly.</a:t>
            </a:r>
            <a:r>
              <a:rPr lang="en-US" sz="1600" smtClean="0"/>
              <a:t> </a:t>
            </a:r>
            <a:endParaRPr lang="en-US" sz="1600"/>
          </a:p>
        </p:txBody>
      </p:sp>
      <p:sp>
        <p:nvSpPr>
          <p:cNvPr id="2" name="TextBox 1"/>
          <p:cNvSpPr txBox="1"/>
          <p:nvPr/>
        </p:nvSpPr>
        <p:spPr>
          <a:xfrm>
            <a:off x="251520" y="2505381"/>
            <a:ext cx="4001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 </a:t>
            </a:r>
            <a:r>
              <a:rPr lang="en-US" sz="1600">
                <a:solidFill>
                  <a:srgbClr val="000000"/>
                </a:solidFill>
              </a:rPr>
              <a:t>ARM11 </a:t>
            </a:r>
            <a:r>
              <a:rPr lang="en-US" sz="1600" err="1">
                <a:solidFill>
                  <a:srgbClr val="000000"/>
                </a:solidFill>
              </a:rPr>
              <a:t>MPCore</a:t>
            </a:r>
            <a:r>
              <a:rPr lang="en-US" sz="1600">
                <a:solidFill>
                  <a:srgbClr val="000000"/>
                </a:solidFill>
              </a:rPr>
              <a:t> incorporates:</a:t>
            </a:r>
            <a:endParaRPr lang="hu-HU" sz="1600"/>
          </a:p>
        </p:txBody>
      </p:sp>
      <p:sp>
        <p:nvSpPr>
          <p:cNvPr id="3" name="TextBox 2"/>
          <p:cNvSpPr txBox="1"/>
          <p:nvPr/>
        </p:nvSpPr>
        <p:spPr>
          <a:xfrm>
            <a:off x="251520" y="1944125"/>
            <a:ext cx="963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>
                <a:solidFill>
                  <a:srgbClr val="000000"/>
                </a:solidFill>
              </a:rPr>
              <a:t>It i</a:t>
            </a:r>
            <a:r>
              <a:rPr lang="en-US" sz="1600">
                <a:solidFill>
                  <a:srgbClr val="000000"/>
                </a:solidFill>
              </a:rPr>
              <a:t>s basically an </a:t>
            </a:r>
            <a:r>
              <a:rPr lang="en-US" sz="1600">
                <a:solidFill>
                  <a:srgbClr val="0070C0"/>
                </a:solidFill>
              </a:rPr>
              <a:t>up to four way </a:t>
            </a:r>
            <a:r>
              <a:rPr lang="en-US" sz="1600">
                <a:solidFill>
                  <a:srgbClr val="FF0000"/>
                </a:solidFill>
              </a:rPr>
              <a:t>cache coherent symmetric </a:t>
            </a:r>
            <a:r>
              <a:rPr lang="en-US" sz="1600" smtClean="0">
                <a:solidFill>
                  <a:srgbClr val="FF0000"/>
                </a:solidFill>
              </a:rPr>
              <a:t>multicore</a:t>
            </a:r>
            <a:r>
              <a:rPr lang="hu-HU" sz="1600" smtClean="0">
                <a:solidFill>
                  <a:srgbClr val="FF0000"/>
                </a:solidFill>
              </a:rPr>
              <a:t> </a:t>
            </a:r>
            <a:r>
              <a:rPr lang="en-US" sz="1600" smtClean="0">
                <a:solidFill>
                  <a:srgbClr val="FF0000"/>
                </a:solidFill>
              </a:rPr>
              <a:t>processor</a:t>
            </a:r>
            <a:endParaRPr lang="hu-HU" sz="1600" smtClean="0">
              <a:solidFill>
                <a:srgbClr val="FF0000"/>
              </a:solidFill>
            </a:endParaRPr>
          </a:p>
          <a:p>
            <a:r>
              <a:rPr lang="hu-HU" sz="1600">
                <a:solidFill>
                  <a:srgbClr val="0070C0"/>
                </a:solidFill>
              </a:rPr>
              <a:t> </a:t>
            </a:r>
            <a:r>
              <a:rPr lang="hu-HU" sz="1600" smtClean="0">
                <a:solidFill>
                  <a:srgbClr val="0070C0"/>
                </a:solidFill>
              </a:rPr>
              <a:t>    </a:t>
            </a:r>
            <a:r>
              <a:rPr lang="hu-HU" sz="1600" smtClean="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using a modified MESI protocol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hu-HU" sz="1600"/>
          </a:p>
        </p:txBody>
      </p:sp>
    </p:spTree>
    <p:extLst>
      <p:ext uri="{BB962C8B-B14F-4D97-AF65-F5344CB8AC3E}">
        <p14:creationId xmlns:p14="http://schemas.microsoft.com/office/powerpoint/2010/main" val="13473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2" grpId="0"/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900"/>
            <a:ext cx="9144000" cy="444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035" y="634960"/>
            <a:ext cx="486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Block diagram of the ARM11 MP</a:t>
            </a:r>
            <a:r>
              <a:rPr lang="hu-HU" smtClean="0">
                <a:solidFill>
                  <a:srgbClr val="2D2D8A"/>
                </a:solidFill>
              </a:rPr>
              <a:t>Core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9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73" y="6084295"/>
            <a:ext cx="5670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Note that the ARM11 MP</a:t>
            </a:r>
            <a:r>
              <a:rPr lang="hu-HU" sz="1600" smtClean="0">
                <a:solidFill>
                  <a:srgbClr val="000000"/>
                </a:solidFill>
              </a:rPr>
              <a:t>Core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does not include an L2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61287"/>
              </p:ext>
            </p:extLst>
          </p:nvPr>
        </p:nvGraphicFramePr>
        <p:xfrm>
          <a:off x="75105" y="1223755"/>
          <a:ext cx="8970885" cy="4836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65"/>
                <a:gridCol w="7444320"/>
              </a:tblGrid>
              <a:tr h="62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 of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launching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Dual core design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10/2001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POWER4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11/2002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POWER4+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05/2004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announces the availability of the </a:t>
                      </a:r>
                      <a:r>
                        <a:rPr lang="en-US" sz="130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synthe</a:t>
                      </a:r>
                      <a:r>
                        <a:rPr lang="hu-HU" sz="130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en-US" sz="130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isable</a:t>
                      </a:r>
                      <a:r>
                        <a:rPr lang="en-US" sz="130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ARM11 </a:t>
                      </a:r>
                      <a:r>
                        <a:rPr lang="en-US" sz="130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MPCore</a:t>
                      </a: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quad core processor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05/2004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08/2004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AMD demonstrates first x86 dual core (Opteron) processor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demonstrates the ARM11 </a:t>
                      </a:r>
                      <a:r>
                        <a:rPr lang="en-US" sz="130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MPCore</a:t>
                      </a: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quad core test chip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</a:t>
                      </a: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cooperation with NEC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 launches dual core Pentium processors (Pentium D)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AMD launches dual core Opteron server processors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06/2006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 launches the dual core </a:t>
                      </a:r>
                      <a:r>
                        <a:rPr lang="en-US" sz="130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</a:t>
                      </a:r>
                      <a:r>
                        <a:rPr lang="en-US" sz="130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 family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10/2007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launches their</a:t>
                      </a:r>
                      <a:r>
                        <a:rPr lang="hu-HU" sz="1300" baseline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first multicore Cortex </a:t>
                      </a:r>
                      <a:r>
                        <a:rPr lang="hu-HU" sz="1300" baseline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model (the </a:t>
                      </a:r>
                      <a:r>
                        <a:rPr lang="hu-HU" sz="1300" baseline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quad core Cortex A9 </a:t>
                      </a:r>
                      <a:r>
                        <a:rPr lang="hu-HU" sz="1300" baseline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MPcore</a:t>
                      </a:r>
                      <a:r>
                        <a:rPr lang="hu-HU" sz="1300" baseline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069" y="641668"/>
            <a:ext cx="4836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sz="1600" smtClean="0">
                <a:solidFill>
                  <a:srgbClr val="FF0000"/>
                </a:solidFill>
              </a:rPr>
              <a:t>Remark: </a:t>
            </a:r>
            <a:r>
              <a:rPr lang="en-US" sz="1600" smtClean="0">
                <a:solidFill>
                  <a:srgbClr val="FF0000"/>
                </a:solidFill>
              </a:rPr>
              <a:t>Emergence of dual core processors 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4.3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3"/>
          <a:stretch/>
        </p:blipFill>
        <p:spPr bwMode="auto">
          <a:xfrm>
            <a:off x="1994740" y="1358770"/>
            <a:ext cx="49625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1670" y="4620616"/>
            <a:ext cx="5849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Figure: </a:t>
            </a: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headquarters of ARM </a:t>
            </a:r>
            <a:r>
              <a:rPr lang="en-US" sz="1600" dirty="0" smtClean="0">
                <a:solidFill>
                  <a:srgbClr val="000000"/>
                </a:solidFill>
              </a:rPr>
              <a:t>Ltd. about 1990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hu-HU" sz="1600" dirty="0" smtClean="0">
                <a:solidFill>
                  <a:srgbClr val="000000"/>
                </a:solidFill>
              </a:rPr>
              <a:t>62</a:t>
            </a:r>
            <a:r>
              <a:rPr lang="en-US" sz="1600" dirty="0" smtClean="0">
                <a:solidFill>
                  <a:srgbClr val="000000"/>
                </a:solidFill>
              </a:rPr>
              <a:t>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4080"/>
            <a:ext cx="9144000" cy="393700"/>
          </a:xfrm>
        </p:spPr>
        <p:txBody>
          <a:bodyPr/>
          <a:lstStyle/>
          <a:p>
            <a:r>
              <a:rPr lang="hu-HU" dirty="0"/>
              <a:t>1. Evolution of </a:t>
            </a:r>
            <a:r>
              <a:rPr lang="en-US" dirty="0"/>
              <a:t>ARM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180" y="646069"/>
            <a:ext cx="2449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Historical </a:t>
            </a:r>
            <a:r>
              <a:rPr lang="en-US" sz="1600" dirty="0" smtClean="0">
                <a:solidFill>
                  <a:srgbClr val="FF0000"/>
                </a:solidFill>
              </a:rPr>
              <a:t>remarks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-2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1900" smtClean="0">
                <a:solidFill>
                  <a:schemeClr val="bg1"/>
                </a:solidFill>
              </a:rPr>
              <a:t>4.</a:t>
            </a:r>
            <a:r>
              <a:rPr lang="en-US" sz="1900" smtClean="0">
                <a:solidFill>
                  <a:schemeClr val="bg1"/>
                </a:solidFill>
              </a:rPr>
              <a:t>4 </a:t>
            </a:r>
            <a:r>
              <a:rPr lang="en-US" sz="1900">
                <a:solidFill>
                  <a:schemeClr val="bg1"/>
                </a:solidFill>
              </a:rPr>
              <a:t>Processors implementing the ARM v7 - ARM v8 </a:t>
            </a:r>
            <a:r>
              <a:rPr lang="en-US" sz="1900" smtClean="0">
                <a:solidFill>
                  <a:schemeClr val="bg1"/>
                </a:solidFill>
              </a:rPr>
              <a:t>ISA</a:t>
            </a:r>
            <a:endParaRPr lang="en-US" sz="1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4.</a:t>
            </a:r>
            <a:r>
              <a:rPr lang="en-US" smtClean="0"/>
              <a:t>4 </a:t>
            </a:r>
            <a:r>
              <a:rPr lang="en-US"/>
              <a:t>Processors implementing the ARM v7 - ARM v8 </a:t>
            </a:r>
            <a:r>
              <a:rPr lang="en-US" smtClean="0"/>
              <a:t>ISA</a:t>
            </a:r>
            <a:r>
              <a:rPr lang="hu-HU" smtClean="0"/>
              <a:t> (1)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7385" y="628628"/>
            <a:ext cx="669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333399"/>
                </a:solidFill>
              </a:rPr>
              <a:t>4.4 Processors implementing the ARM v7 - ARM v8 ISA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991825"/>
            <a:ext cx="7606185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10/2004</a:t>
            </a:r>
            <a:r>
              <a:rPr lang="en-US" sz="1600" dirty="0" smtClean="0">
                <a:solidFill>
                  <a:srgbClr val="000000"/>
                </a:solidFill>
              </a:rPr>
              <a:t> ARM introduced the </a:t>
            </a:r>
            <a:r>
              <a:rPr lang="en-US" sz="1600" dirty="0" smtClean="0">
                <a:solidFill>
                  <a:srgbClr val="FF0000"/>
                </a:solidFill>
              </a:rPr>
              <a:t>Cortex family </a:t>
            </a:r>
            <a:r>
              <a:rPr lang="hu-HU" sz="1600" dirty="0" smtClean="0">
                <a:solidFill>
                  <a:srgbClr val="0070C0"/>
                </a:solidFill>
              </a:rPr>
              <a:t>based on the ARMv7 ISA</a:t>
            </a:r>
            <a:r>
              <a:rPr lang="hu-HU" sz="16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/>
              <a:t>It remained still a </a:t>
            </a:r>
            <a:r>
              <a:rPr lang="hu-HU" sz="1600" dirty="0" smtClean="0">
                <a:solidFill>
                  <a:srgbClr val="0070C0"/>
                </a:solidFill>
              </a:rPr>
              <a:t>32-bit architecture.</a:t>
            </a:r>
            <a:endParaRPr lang="hu-HU" sz="1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4.</a:t>
            </a:r>
            <a:r>
              <a:rPr lang="en-US" smtClean="0"/>
              <a:t>4 </a:t>
            </a:r>
            <a:r>
              <a:rPr lang="en-US"/>
              <a:t>Processors implementing the ARM v7 - ARM v8 ISA</a:t>
            </a:r>
            <a:r>
              <a:rPr lang="hu-HU"/>
              <a:t> </a:t>
            </a:r>
            <a:r>
              <a:rPr lang="hu-HU" smtClean="0"/>
              <a:t>(2)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1915" y="1919431"/>
            <a:ext cx="2258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The Cortex-A profile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487" y="2225553"/>
            <a:ext cx="8164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It aims </a:t>
            </a:r>
            <a:r>
              <a:rPr lang="en-US" sz="1600" smtClean="0">
                <a:solidFill>
                  <a:srgbClr val="000000"/>
                </a:solidFill>
              </a:rPr>
              <a:t>at </a:t>
            </a:r>
            <a:r>
              <a:rPr lang="en-US" sz="1600" smtClean="0">
                <a:solidFill>
                  <a:srgbClr val="0070C0"/>
                </a:solidFill>
              </a:rPr>
              <a:t>application processors for complex OS and user applications</a:t>
            </a:r>
            <a:r>
              <a:rPr lang="en-US" sz="1600" smtClean="0">
                <a:solidFill>
                  <a:srgbClr val="000000"/>
                </a:solidFill>
              </a:rPr>
              <a:t>, </a:t>
            </a:r>
            <a:r>
              <a:rPr lang="en-US" sz="1600">
                <a:solidFill>
                  <a:srgbClr val="000000"/>
                </a:solidFill>
              </a:rPr>
              <a:t>like </a:t>
            </a:r>
            <a:endParaRPr lang="en-US" sz="1600" smtClean="0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processors in smartphones, </a:t>
            </a:r>
            <a:r>
              <a:rPr lang="en-US" sz="1600">
                <a:solidFill>
                  <a:srgbClr val="000000"/>
                </a:solidFill>
              </a:rPr>
              <a:t>tablets, netbooks, eBook </a:t>
            </a:r>
            <a:r>
              <a:rPr lang="en-US" sz="1600" smtClean="0">
                <a:solidFill>
                  <a:srgbClr val="000000"/>
                </a:solidFill>
              </a:rPr>
              <a:t>readers etc.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35" y="2810328"/>
            <a:ext cx="226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The Cortex-R profile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268" y="3125653"/>
            <a:ext cx="9067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It marks </a:t>
            </a:r>
            <a:r>
              <a:rPr lang="en-US" sz="1600" smtClean="0">
                <a:solidFill>
                  <a:srgbClr val="0070C0"/>
                </a:solidFill>
              </a:rPr>
              <a:t>embedded processors </a:t>
            </a:r>
            <a:r>
              <a:rPr lang="en-US" sz="1600">
                <a:solidFill>
                  <a:srgbClr val="0070C0"/>
                </a:solidFill>
              </a:rPr>
              <a:t>for </a:t>
            </a:r>
            <a:r>
              <a:rPr lang="en-US" sz="1600" smtClean="0">
                <a:solidFill>
                  <a:srgbClr val="0070C0"/>
                </a:solidFill>
              </a:rPr>
              <a:t>real </a:t>
            </a:r>
            <a:r>
              <a:rPr lang="en-US" sz="1600">
                <a:solidFill>
                  <a:srgbClr val="0070C0"/>
                </a:solidFill>
              </a:rPr>
              <a:t>time applications</a:t>
            </a:r>
            <a:r>
              <a:rPr lang="en-US" sz="1600">
                <a:solidFill>
                  <a:srgbClr val="2D2D8A"/>
                </a:solidFill>
              </a:rPr>
              <a:t>, </a:t>
            </a:r>
            <a:r>
              <a:rPr lang="en-US" sz="1600">
                <a:solidFill>
                  <a:srgbClr val="000000"/>
                </a:solidFill>
              </a:rPr>
              <a:t>like mass storage or </a:t>
            </a:r>
            <a:r>
              <a:rPr lang="en-US" sz="1600" smtClean="0">
                <a:solidFill>
                  <a:srgbClr val="000000"/>
                </a:solidFill>
              </a:rPr>
              <a:t>printer</a:t>
            </a: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controllers</a:t>
            </a:r>
            <a:r>
              <a:rPr lang="en-US" sz="16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060" y="3678123"/>
            <a:ext cx="2295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The Cortex-M profile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010" y="3993158"/>
            <a:ext cx="9155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Processors of the M profile are optimized </a:t>
            </a:r>
            <a:r>
              <a:rPr lang="en-US" sz="1600">
                <a:solidFill>
                  <a:srgbClr val="0070C0"/>
                </a:solidFill>
              </a:rPr>
              <a:t>for </a:t>
            </a:r>
            <a:r>
              <a:rPr lang="en-US" sz="1600" smtClean="0">
                <a:solidFill>
                  <a:srgbClr val="0070C0"/>
                </a:solidFill>
              </a:rPr>
              <a:t>deeply embedded processors </a:t>
            </a:r>
            <a:r>
              <a:rPr lang="hu-HU" sz="1600" smtClean="0">
                <a:solidFill>
                  <a:srgbClr val="0070C0"/>
                </a:solidFill>
              </a:rPr>
              <a:t>aimed at</a:t>
            </a:r>
            <a:endParaRPr lang="en-US" sz="1600" smtClean="0">
              <a:solidFill>
                <a:srgbClr val="0070C0"/>
              </a:solidFill>
            </a:endParaRPr>
          </a:p>
          <a:p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microcontroller and cost </a:t>
            </a:r>
            <a:r>
              <a:rPr lang="en-US" sz="1600">
                <a:solidFill>
                  <a:srgbClr val="0070C0"/>
                </a:solidFill>
              </a:rPr>
              <a:t>sensitive </a:t>
            </a:r>
            <a:r>
              <a:rPr lang="en-US" sz="1600" smtClean="0">
                <a:solidFill>
                  <a:srgbClr val="0070C0"/>
                </a:solidFill>
              </a:rPr>
              <a:t>applications</a:t>
            </a:r>
            <a:r>
              <a:rPr lang="en-US" sz="1600" smtClean="0">
                <a:solidFill>
                  <a:srgbClr val="000000"/>
                </a:solidFill>
              </a:rPr>
              <a:t>, </a:t>
            </a:r>
            <a:r>
              <a:rPr lang="en-US" sz="1600">
                <a:solidFill>
                  <a:srgbClr val="000000"/>
                </a:solidFill>
              </a:rPr>
              <a:t>like automotive body electronics</a:t>
            </a:r>
            <a:r>
              <a:rPr lang="en-US" sz="160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</a:t>
            </a:r>
            <a:r>
              <a:rPr lang="hu-HU" sz="1600" smtClean="0">
                <a:solidFill>
                  <a:srgbClr val="000000"/>
                </a:solidFill>
              </a:rPr>
              <a:t>or </a:t>
            </a:r>
            <a:r>
              <a:rPr lang="en-US" sz="1600" smtClean="0">
                <a:solidFill>
                  <a:srgbClr val="000000"/>
                </a:solidFill>
              </a:rPr>
              <a:t>smart </a:t>
            </a:r>
            <a:r>
              <a:rPr lang="en-US" sz="1600">
                <a:solidFill>
                  <a:srgbClr val="000000"/>
                </a:solidFill>
              </a:rPr>
              <a:t>sensors.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802" y="998730"/>
            <a:ext cx="8806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sz="1600" smtClean="0">
                <a:solidFill>
                  <a:srgbClr val="000000"/>
                </a:solidFill>
              </a:rPr>
              <a:t>In 3/2005 ARM revealed technical specifications for the ARMv7 ISA and</a:t>
            </a:r>
            <a:r>
              <a:rPr lang="en-US" sz="1600" smtClean="0">
                <a:solidFill>
                  <a:srgbClr val="000000"/>
                </a:solidFill>
              </a:rPr>
              <a:t> introduced </a:t>
            </a:r>
            <a:endParaRPr lang="hu-HU" sz="1600" smtClean="0">
              <a:solidFill>
                <a:srgbClr val="000000"/>
              </a:solidFill>
            </a:endParaRPr>
          </a:p>
          <a:p>
            <a:pPr lvl="0"/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FF0000"/>
                </a:solidFill>
              </a:rPr>
              <a:t>three family profiles</a:t>
            </a:r>
            <a:r>
              <a:rPr lang="hu-HU" sz="1600" smtClean="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to </a:t>
            </a:r>
            <a:r>
              <a:rPr lang="en-US" sz="1600">
                <a:solidFill>
                  <a:srgbClr val="0070C0"/>
                </a:solidFill>
              </a:rPr>
              <a:t>optimize </a:t>
            </a:r>
            <a:r>
              <a:rPr lang="hu-HU" sz="1600" smtClean="0">
                <a:solidFill>
                  <a:srgbClr val="0070C0"/>
                </a:solidFill>
              </a:rPr>
              <a:t>processors of </a:t>
            </a:r>
            <a:r>
              <a:rPr lang="en-US" sz="1600" smtClean="0">
                <a:solidFill>
                  <a:srgbClr val="0070C0"/>
                </a:solidFill>
              </a:rPr>
              <a:t>their </a:t>
            </a:r>
            <a:r>
              <a:rPr lang="hu-HU" sz="1600" smtClean="0">
                <a:solidFill>
                  <a:srgbClr val="0070C0"/>
                </a:solidFill>
              </a:rPr>
              <a:t>Cortex family for</a:t>
            </a:r>
            <a:r>
              <a:rPr lang="en-US" sz="1600" smtClean="0">
                <a:solidFill>
                  <a:srgbClr val="0070C0"/>
                </a:solidFill>
              </a:rPr>
              <a:t> specific</a:t>
            </a:r>
            <a:endParaRPr lang="hu-HU" sz="1600" smtClean="0">
              <a:solidFill>
                <a:srgbClr val="0070C0"/>
              </a:solidFill>
            </a:endParaRPr>
          </a:p>
          <a:p>
            <a:pPr lvl="0"/>
            <a:r>
              <a:rPr lang="hu-HU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</a:t>
            </a:r>
            <a:r>
              <a:rPr lang="en-US" sz="1600">
                <a:solidFill>
                  <a:srgbClr val="0070C0"/>
                </a:solidFill>
              </a:rPr>
              <a:t>market </a:t>
            </a:r>
            <a:r>
              <a:rPr lang="hu-HU" sz="1600" smtClean="0">
                <a:solidFill>
                  <a:srgbClr val="0070C0"/>
                </a:solidFill>
              </a:rPr>
              <a:t>segments: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9388" y="625990"/>
            <a:ext cx="469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chemeClr val="accent6"/>
                </a:solidFill>
              </a:rPr>
              <a:t>Profiles of </a:t>
            </a:r>
            <a:r>
              <a:rPr lang="en-US" smtClean="0">
                <a:solidFill>
                  <a:schemeClr val="accent6"/>
                </a:solidFill>
              </a:rPr>
              <a:t>ARM</a:t>
            </a:r>
            <a:r>
              <a:rPr lang="hu-HU" smtClean="0">
                <a:solidFill>
                  <a:schemeClr val="accent6"/>
                </a:solidFill>
              </a:rPr>
              <a:t>’s</a:t>
            </a:r>
            <a:r>
              <a:rPr lang="en-US" smtClean="0">
                <a:solidFill>
                  <a:schemeClr val="accent6"/>
                </a:solidFill>
              </a:rPr>
              <a:t> Cortex family </a:t>
            </a:r>
            <a:r>
              <a:rPr lang="en-US" smtClean="0"/>
              <a:t>[6], [7]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10" y="628210"/>
            <a:ext cx="881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 smtClean="0">
                <a:solidFill>
                  <a:srgbClr val="2D2D8A"/>
                </a:solidFill>
              </a:rPr>
              <a:t>Exten</a:t>
            </a:r>
            <a:r>
              <a:rPr lang="hu-HU" smtClean="0">
                <a:solidFill>
                  <a:srgbClr val="2D2D8A"/>
                </a:solidFill>
              </a:rPr>
              <a:t>ding</a:t>
            </a:r>
            <a:r>
              <a:rPr lang="en-US" smtClean="0">
                <a:solidFill>
                  <a:srgbClr val="2D2D8A"/>
                </a:solidFill>
              </a:rPr>
              <a:t> the ARM Cortex family with the </a:t>
            </a:r>
            <a:r>
              <a:rPr lang="en-US" err="1" smtClean="0">
                <a:solidFill>
                  <a:srgbClr val="2D2D8A"/>
                </a:solidFill>
              </a:rPr>
              <a:t>SecurCore</a:t>
            </a:r>
            <a:r>
              <a:rPr lang="en-US" smtClean="0">
                <a:solidFill>
                  <a:srgbClr val="2D2D8A"/>
                </a:solidFill>
              </a:rPr>
              <a:t> profile in 10/2007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410" y="1050557"/>
            <a:ext cx="6141810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In 10/2007 ARM introduced the </a:t>
            </a:r>
            <a:r>
              <a:rPr lang="en-US" sz="1600" err="1" smtClean="0">
                <a:solidFill>
                  <a:srgbClr val="FF0000"/>
                </a:solidFill>
              </a:rPr>
              <a:t>SecurCore</a:t>
            </a:r>
            <a:r>
              <a:rPr lang="en-US" sz="1600" smtClean="0">
                <a:solidFill>
                  <a:srgbClr val="FF0000"/>
                </a:solidFill>
              </a:rPr>
              <a:t> profile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It is optimized </a:t>
            </a:r>
            <a:r>
              <a:rPr lang="en-US" sz="1600" smtClean="0">
                <a:solidFill>
                  <a:srgbClr val="0070C0"/>
                </a:solidFill>
              </a:rPr>
              <a:t>for smart card and secure applications</a:t>
            </a:r>
            <a:r>
              <a:rPr lang="en-US" sz="1600" smtClean="0">
                <a:solidFill>
                  <a:srgbClr val="000000"/>
                </a:solidFill>
              </a:rPr>
              <a:t>.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4.</a:t>
            </a:r>
            <a:r>
              <a:rPr lang="en-US" smtClean="0"/>
              <a:t>4 </a:t>
            </a:r>
            <a:r>
              <a:rPr lang="en-US"/>
              <a:t>Processors implementing the ARM v7 - ARM v8 ISA</a:t>
            </a:r>
            <a:r>
              <a:rPr lang="hu-HU"/>
              <a:t> </a:t>
            </a:r>
            <a:r>
              <a:rPr lang="hu-HU" smtClean="0"/>
              <a:t>(3)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4.</a:t>
            </a:r>
            <a:r>
              <a:rPr lang="en-US" smtClean="0"/>
              <a:t>4 </a:t>
            </a:r>
            <a:r>
              <a:rPr lang="en-US"/>
              <a:t>Processors implementing the ARM v7 - ARM v8 ISA</a:t>
            </a:r>
            <a:r>
              <a:rPr lang="hu-HU"/>
              <a:t> </a:t>
            </a:r>
            <a:r>
              <a:rPr lang="hu-HU" smtClean="0"/>
              <a:t>(4)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5" t="13200" r="9625" b="6600"/>
          <a:stretch/>
        </p:blipFill>
        <p:spPr bwMode="auto">
          <a:xfrm>
            <a:off x="2726795" y="693135"/>
            <a:ext cx="6278880" cy="611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1287" y="622429"/>
            <a:ext cx="2496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Recent ARM </a:t>
            </a:r>
            <a:r>
              <a:rPr lang="en-US" smtClean="0">
                <a:solidFill>
                  <a:srgbClr val="333399"/>
                </a:solidFill>
              </a:rPr>
              <a:t>profiles</a:t>
            </a:r>
          </a:p>
          <a:p>
            <a:r>
              <a:rPr lang="en-US" smtClean="0">
                <a:solidFill>
                  <a:srgbClr val="333399"/>
                </a:solidFill>
              </a:rPr>
              <a:t> </a:t>
            </a:r>
            <a:r>
              <a:rPr lang="en-US">
                <a:solidFill>
                  <a:srgbClr val="333399"/>
                </a:solidFill>
              </a:rPr>
              <a:t>and </a:t>
            </a:r>
            <a:r>
              <a:rPr lang="en-US" smtClean="0">
                <a:solidFill>
                  <a:srgbClr val="333399"/>
                </a:solidFill>
              </a:rPr>
              <a:t>processors </a:t>
            </a:r>
            <a:r>
              <a:rPr lang="en-US" smtClean="0"/>
              <a:t>[6]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4.</a:t>
            </a:r>
            <a:r>
              <a:rPr lang="en-US" smtClean="0"/>
              <a:t>4 </a:t>
            </a:r>
            <a:r>
              <a:rPr lang="en-US"/>
              <a:t>Processors implementing the ARM v7 - ARM v8 </a:t>
            </a:r>
            <a:r>
              <a:rPr lang="en-US" smtClean="0"/>
              <a:t>ISA</a:t>
            </a:r>
            <a:r>
              <a:rPr lang="hu-HU" smtClean="0"/>
              <a:t> (1)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7385" y="628628"/>
            <a:ext cx="693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333399"/>
                </a:solidFill>
              </a:rPr>
              <a:t>Introducing the 64-bit ARM </a:t>
            </a:r>
            <a:r>
              <a:rPr lang="hu-HU" dirty="0" smtClean="0">
                <a:solidFill>
                  <a:srgbClr val="333399"/>
                </a:solidFill>
              </a:rPr>
              <a:t>v8 </a:t>
            </a:r>
            <a:r>
              <a:rPr lang="hu-HU" dirty="0" smtClean="0">
                <a:solidFill>
                  <a:srgbClr val="333399"/>
                </a:solidFill>
              </a:rPr>
              <a:t>ISA and related processors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50119" y="2566689"/>
            <a:ext cx="36418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 processors implementing the ARMv7 ISA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299160" y="1673805"/>
            <a:ext cx="23791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Recent ARM processors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(The Cortex family)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V="1">
            <a:off x="2582155" y="2365313"/>
            <a:ext cx="3966665" cy="41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477530" y="2116972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2584220" y="2369440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 flipH="1">
            <a:off x="6547541" y="2365314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26995" y="2597521"/>
            <a:ext cx="39154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 processors implementing the</a:t>
            </a: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 ARMv8 ISA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549612" y="252179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516276" y="251927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0651" y="3161582"/>
            <a:ext cx="20168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smtClean="0">
                <a:solidFill>
                  <a:srgbClr val="000000"/>
                </a:solidFill>
              </a:rPr>
              <a:t>32-bit architectures</a:t>
            </a:r>
          </a:p>
          <a:p>
            <a:pPr algn="ctr"/>
            <a:r>
              <a:rPr lang="en-US" sz="1300" i="1" smtClean="0">
                <a:solidFill>
                  <a:srgbClr val="000000"/>
                </a:solidFill>
              </a:rPr>
              <a:t>(Announced in 2004)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8838" y="3161582"/>
            <a:ext cx="20168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smtClean="0">
                <a:solidFill>
                  <a:srgbClr val="000000"/>
                </a:solidFill>
              </a:rPr>
              <a:t>64-bit architectures</a:t>
            </a:r>
          </a:p>
          <a:p>
            <a:pPr algn="ctr"/>
            <a:r>
              <a:rPr lang="en-US" sz="1300" i="1" smtClean="0">
                <a:solidFill>
                  <a:srgbClr val="000000"/>
                </a:solidFill>
              </a:rPr>
              <a:t>(Announced in 2012) 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991825"/>
            <a:ext cx="903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In </a:t>
            </a:r>
            <a:r>
              <a:rPr lang="hu-HU" sz="1600" dirty="0" smtClean="0">
                <a:solidFill>
                  <a:srgbClr val="0070C0"/>
                </a:solidFill>
              </a:rPr>
              <a:t>2012 ARM  expanded their Cortex family </a:t>
            </a:r>
            <a:r>
              <a:rPr lang="hu-HU" sz="1600" dirty="0" smtClean="0"/>
              <a:t>by processors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implementing the 64-bit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hu-HU" sz="1600" dirty="0" smtClean="0">
                <a:solidFill>
                  <a:srgbClr val="0070C0"/>
                </a:solidFill>
              </a:rPr>
              <a:t> ARMv8 </a:t>
            </a:r>
            <a:r>
              <a:rPr lang="hu-HU" sz="1600" dirty="0" smtClean="0">
                <a:solidFill>
                  <a:srgbClr val="0070C0"/>
                </a:solidFill>
              </a:rPr>
              <a:t>ISA</a:t>
            </a:r>
            <a:r>
              <a:rPr lang="hu-HU" sz="1600" dirty="0" smtClean="0"/>
              <a:t>,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/>
              <a:t>as indicate below.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37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5. Overview of ARM’s Cortex-A series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95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</a:t>
            </a:r>
            <a:r>
              <a:rPr lang="hu-HU" smtClean="0">
                <a:solidFill>
                  <a:srgbClr val="FFFFFF"/>
                </a:solidFill>
              </a:rPr>
              <a:t>series (1)</a:t>
            </a:r>
            <a:endParaRPr lang="hu-HU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06916" y="2711532"/>
            <a:ext cx="223330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u-HU" sz="1300" b="1">
                <a:solidFill>
                  <a:srgbClr val="000000"/>
                </a:solidFill>
              </a:rPr>
              <a:t>Performance classes </a:t>
            </a:r>
          </a:p>
          <a:p>
            <a:pPr algn="ctr" eaLnBrk="1" hangingPunct="1"/>
            <a:r>
              <a:rPr lang="hu-HU" sz="1300" b="1">
                <a:solidFill>
                  <a:srgbClr val="000000"/>
                </a:solidFill>
              </a:rPr>
              <a:t>of the </a:t>
            </a:r>
            <a:r>
              <a:rPr lang="hu-HU" sz="1300" b="1" smtClean="0">
                <a:solidFill>
                  <a:srgbClr val="000000"/>
                </a:solidFill>
              </a:rPr>
              <a:t>Cortex-A series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547972" y="2711532"/>
            <a:ext cx="22910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sz="1300" b="1">
                <a:solidFill>
                  <a:srgbClr val="000000"/>
                </a:solidFill>
              </a:rPr>
              <a:t>Word </a:t>
            </a:r>
            <a:r>
              <a:rPr lang="hu-HU" altLang="en-US" sz="1300" b="1" smtClean="0">
                <a:solidFill>
                  <a:srgbClr val="000000"/>
                </a:solidFill>
              </a:rPr>
              <a:t>length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sz="1300" b="1" smtClean="0">
                <a:solidFill>
                  <a:srgbClr val="000000"/>
                </a:solidFill>
              </a:rPr>
              <a:t> </a:t>
            </a:r>
            <a:r>
              <a:rPr lang="hu-HU" altLang="en-US" sz="1300" b="1">
                <a:solidFill>
                  <a:srgbClr val="000000"/>
                </a:solidFill>
              </a:rPr>
              <a:t>of the </a:t>
            </a:r>
            <a:r>
              <a:rPr lang="en-US" altLang="en-US" sz="1300" b="1" smtClean="0">
                <a:solidFill>
                  <a:srgbClr val="000000"/>
                </a:solidFill>
              </a:rPr>
              <a:t>Cortex-A </a:t>
            </a:r>
            <a:r>
              <a:rPr lang="hu-HU" altLang="en-US" sz="1300" b="1" smtClean="0">
                <a:solidFill>
                  <a:srgbClr val="000000"/>
                </a:solidFill>
              </a:rPr>
              <a:t>series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4466690" y="2119494"/>
            <a:ext cx="2278" cy="21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4465537" y="2330532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546775" y="1827106"/>
            <a:ext cx="384432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300" b="1">
                <a:solidFill>
                  <a:srgbClr val="000000"/>
                </a:solidFill>
              </a:rPr>
              <a:t>Key features of </a:t>
            </a:r>
            <a:r>
              <a:rPr lang="hu-HU" sz="1300" b="1" smtClean="0">
                <a:solidFill>
                  <a:srgbClr val="000000"/>
                </a:solidFill>
              </a:rPr>
              <a:t>ARM’s Cortex-A series</a:t>
            </a:r>
            <a:endParaRPr lang="hu-HU" sz="1300" b="1" baseline="3000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686" y="2711532"/>
            <a:ext cx="26180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u-HU" sz="1300" b="1">
                <a:solidFill>
                  <a:srgbClr val="000000"/>
                </a:solidFill>
              </a:rPr>
              <a:t>Multiprocessor capability </a:t>
            </a:r>
          </a:p>
          <a:p>
            <a:pPr algn="ctr" eaLnBrk="1" hangingPunct="1"/>
            <a:r>
              <a:rPr lang="hu-HU" sz="1300" b="1">
                <a:solidFill>
                  <a:srgbClr val="000000"/>
                </a:solidFill>
              </a:rPr>
              <a:t>of the Cortex-A </a:t>
            </a:r>
            <a:r>
              <a:rPr lang="hu-HU" sz="1300" b="1" smtClean="0">
                <a:solidFill>
                  <a:srgbClr val="000000"/>
                </a:solidFill>
              </a:rPr>
              <a:t>series</a:t>
            </a:r>
            <a:endParaRPr lang="en-US" sz="1300" b="1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>
            <a:stCxn id="5" idx="1"/>
            <a:endCxn id="12" idx="7"/>
          </p:cNvCxnSpPr>
          <p:nvPr/>
        </p:nvCxnSpPr>
        <p:spPr>
          <a:xfrm flipH="1">
            <a:off x="1349096" y="2330532"/>
            <a:ext cx="3117594" cy="283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13" idx="7"/>
          </p:cNvCxnSpPr>
          <p:nvPr/>
        </p:nvCxnSpPr>
        <p:spPr>
          <a:xfrm>
            <a:off x="4465537" y="2330532"/>
            <a:ext cx="3311336" cy="293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445505" y="260040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1293540" y="2605002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721318" y="261469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085" y="628431"/>
            <a:ext cx="450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5. Overview of A</a:t>
            </a:r>
            <a:r>
              <a:rPr lang="en-US" smtClean="0">
                <a:solidFill>
                  <a:srgbClr val="2D2D8A"/>
                </a:solidFill>
              </a:rPr>
              <a:t>RM</a:t>
            </a:r>
            <a:r>
              <a:rPr lang="hu-HU" smtClean="0">
                <a:solidFill>
                  <a:srgbClr val="2D2D8A"/>
                </a:solidFill>
              </a:rPr>
              <a:t>’s</a:t>
            </a:r>
            <a:r>
              <a:rPr lang="en-US" smtClean="0">
                <a:solidFill>
                  <a:srgbClr val="2D2D8A"/>
                </a:solidFill>
              </a:rPr>
              <a:t> Cortex-A series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332" y="1001350"/>
            <a:ext cx="8313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According to the general scope of </a:t>
            </a:r>
            <a:r>
              <a:rPr lang="en-US" sz="1600" err="1" smtClean="0">
                <a:solidFill>
                  <a:srgbClr val="000000"/>
                </a:solidFill>
              </a:rPr>
              <a:t>th</a:t>
            </a:r>
            <a:r>
              <a:rPr lang="hu-HU" sz="1600" smtClean="0">
                <a:solidFill>
                  <a:srgbClr val="000000"/>
                </a:solidFill>
              </a:rPr>
              <a:t>is</a:t>
            </a:r>
            <a:r>
              <a:rPr lang="en-US" sz="1600" smtClean="0">
                <a:solidFill>
                  <a:srgbClr val="000000"/>
                </a:solidFill>
              </a:rPr>
              <a:t> Lecture Notes, subsequently </a:t>
            </a:r>
            <a:r>
              <a:rPr lang="en-US" sz="1600" smtClean="0">
                <a:solidFill>
                  <a:srgbClr val="0070C0"/>
                </a:solidFill>
              </a:rPr>
              <a:t>we will be</a:t>
            </a:r>
          </a:p>
          <a:p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concerned only with </a:t>
            </a:r>
            <a:r>
              <a:rPr lang="en-US" sz="1600" smtClean="0">
                <a:solidFill>
                  <a:srgbClr val="FF0000"/>
                </a:solidFill>
              </a:rPr>
              <a:t>the Cortex-A series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11" grpId="0" animBg="1"/>
      <p:bldP spid="12" grpId="0" animBg="1"/>
      <p:bldP spid="1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60392" y="2110801"/>
            <a:ext cx="302358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300" b="1" smtClean="0">
                <a:solidFill>
                  <a:srgbClr val="000000"/>
                </a:solidFill>
              </a:rPr>
              <a:t>Dual designs with </a:t>
            </a:r>
            <a:r>
              <a:rPr lang="en-US" sz="1300" b="1" smtClean="0">
                <a:solidFill>
                  <a:srgbClr val="000000"/>
                </a:solidFill>
              </a:rPr>
              <a:t>two options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571133" y="2110801"/>
            <a:ext cx="236635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A-priory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multiprocessor designs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4466690" y="1518763"/>
            <a:ext cx="2278" cy="21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465537" y="1729801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096725" y="1226375"/>
            <a:ext cx="480291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Multiprocessor capability of the Cortex-A </a:t>
            </a:r>
            <a:r>
              <a:rPr lang="hu-HU" sz="1300" b="1" smtClean="0">
                <a:solidFill>
                  <a:srgbClr val="000000"/>
                </a:solidFill>
              </a:rPr>
              <a:t>series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921" y="2110801"/>
            <a:ext cx="257955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Single processor design</a:t>
            </a:r>
            <a:r>
              <a:rPr lang="hu-HU" sz="1300" b="1" smtClean="0">
                <a:solidFill>
                  <a:srgbClr val="000000"/>
                </a:solidFill>
              </a:rPr>
              <a:t>s</a:t>
            </a:r>
            <a:r>
              <a:rPr lang="en-US" sz="1300" b="1" smtClean="0">
                <a:solidFill>
                  <a:srgbClr val="000000"/>
                </a:solidFill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no multiprocessor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 capability</a:t>
            </a:r>
            <a:endParaRPr lang="en-US" sz="1300" b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>
            <a:stCxn id="6" idx="1"/>
            <a:endCxn id="13" idx="7"/>
          </p:cNvCxnSpPr>
          <p:nvPr/>
        </p:nvCxnSpPr>
        <p:spPr>
          <a:xfrm flipH="1">
            <a:off x="1349096" y="1729801"/>
            <a:ext cx="3117594" cy="283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14" idx="7"/>
          </p:cNvCxnSpPr>
          <p:nvPr/>
        </p:nvCxnSpPr>
        <p:spPr>
          <a:xfrm>
            <a:off x="4465537" y="1729801"/>
            <a:ext cx="3311336" cy="293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445505" y="199967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293540" y="200427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721318" y="2013963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319" y="3089438"/>
            <a:ext cx="165776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Cortex-A8 (2005)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1080" y="3089438"/>
            <a:ext cx="3473900" cy="1007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Cortex-A9/Cortex-A9 </a:t>
            </a:r>
            <a:r>
              <a:rPr lang="en-US" sz="1300" err="1" smtClean="0">
                <a:solidFill>
                  <a:srgbClr val="000000"/>
                </a:solidFill>
              </a:rPr>
              <a:t>MPCore</a:t>
            </a:r>
            <a:r>
              <a:rPr lang="en-US" sz="1300" smtClean="0">
                <a:solidFill>
                  <a:srgbClr val="000000"/>
                </a:solidFill>
              </a:rPr>
              <a:t> (2007)</a:t>
            </a:r>
          </a:p>
          <a:p>
            <a:pPr algn="ctr"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Cortex-A12/Cortex-A12 </a:t>
            </a:r>
            <a:r>
              <a:rPr lang="en-US" sz="1300" err="1" smtClean="0">
                <a:solidFill>
                  <a:srgbClr val="000000"/>
                </a:solidFill>
              </a:rPr>
              <a:t>MPCore</a:t>
            </a:r>
            <a:r>
              <a:rPr lang="en-US" sz="1300" smtClean="0">
                <a:solidFill>
                  <a:srgbClr val="000000"/>
                </a:solidFill>
              </a:rPr>
              <a:t> (2013)</a:t>
            </a:r>
          </a:p>
          <a:p>
            <a:pPr algn="ctr"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Cortex-A15/Cortex-A15 </a:t>
            </a:r>
            <a:r>
              <a:rPr lang="en-US" sz="1300" err="1" smtClean="0">
                <a:solidFill>
                  <a:srgbClr val="000000"/>
                </a:solidFill>
              </a:rPr>
              <a:t>MPCore</a:t>
            </a:r>
            <a:r>
              <a:rPr lang="en-US" sz="1300" smtClean="0">
                <a:solidFill>
                  <a:srgbClr val="000000"/>
                </a:solidFill>
              </a:rPr>
              <a:t> (2010)</a:t>
            </a:r>
          </a:p>
          <a:p>
            <a:pPr algn="ctr"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Cortex-A17/Cortex-A17 </a:t>
            </a:r>
            <a:r>
              <a:rPr lang="en-US" sz="1300" err="1" smtClean="0">
                <a:solidFill>
                  <a:srgbClr val="000000"/>
                </a:solidFill>
              </a:rPr>
              <a:t>MPCore</a:t>
            </a:r>
            <a:r>
              <a:rPr lang="en-US" sz="1300" smtClean="0">
                <a:solidFill>
                  <a:srgbClr val="000000"/>
                </a:solidFill>
              </a:rPr>
              <a:t> (2014)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0208" y="3179448"/>
            <a:ext cx="234705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Cortex-A7 </a:t>
            </a:r>
            <a:r>
              <a:rPr lang="en-US" sz="1300" dirty="0" err="1" smtClean="0">
                <a:solidFill>
                  <a:srgbClr val="000000"/>
                </a:solidFill>
              </a:rPr>
              <a:t>MPCore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hu-HU" sz="1300" dirty="0" smtClean="0">
                <a:solidFill>
                  <a:srgbClr val="000000"/>
                </a:solidFill>
              </a:rPr>
              <a:t>(</a:t>
            </a:r>
            <a:r>
              <a:rPr lang="en-US" sz="1300" dirty="0" smtClean="0">
                <a:solidFill>
                  <a:srgbClr val="000000"/>
                </a:solidFill>
              </a:rPr>
              <a:t>2011</a:t>
            </a:r>
            <a:r>
              <a:rPr lang="en-US" sz="1300" dirty="0" smtClean="0">
                <a:solidFill>
                  <a:srgbClr val="000000"/>
                </a:solidFill>
              </a:rPr>
              <a:t>)</a:t>
            </a:r>
            <a:endParaRPr lang="hu-HU" sz="1300" dirty="0" smtClean="0">
              <a:solidFill>
                <a:srgbClr val="000000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Cortex-A35 (2015)</a:t>
            </a:r>
            <a:endParaRPr lang="en-US" sz="1300" dirty="0" smtClean="0">
              <a:solidFill>
                <a:srgbClr val="000000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Cortex-A53 (2012)</a:t>
            </a:r>
          </a:p>
          <a:p>
            <a:pPr algn="ctr"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Cortex-A57 (2012)</a:t>
            </a:r>
          </a:p>
          <a:p>
            <a:pPr algn="ctr"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Cortex-A72 (2015)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0" y="2366242"/>
            <a:ext cx="3379451" cy="518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300" b="1">
                <a:solidFill>
                  <a:srgbClr val="000000"/>
                </a:solidFill>
              </a:rPr>
              <a:t>a single processor option and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b="1">
                <a:solidFill>
                  <a:srgbClr val="000000"/>
                </a:solidFill>
              </a:rPr>
              <a:t>a </a:t>
            </a:r>
            <a:r>
              <a:rPr lang="en-US" sz="1300" b="1" err="1">
                <a:solidFill>
                  <a:srgbClr val="000000"/>
                </a:solidFill>
              </a:rPr>
              <a:t>multiprocesor</a:t>
            </a:r>
            <a:r>
              <a:rPr lang="en-US" sz="1300" b="1">
                <a:solidFill>
                  <a:srgbClr val="000000"/>
                </a:solidFill>
              </a:rPr>
              <a:t> capable </a:t>
            </a:r>
            <a:r>
              <a:rPr lang="en-US" sz="1300" b="1" smtClean="0">
                <a:solidFill>
                  <a:srgbClr val="000000"/>
                </a:solidFill>
              </a:rPr>
              <a:t>option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6161" y="631919"/>
            <a:ext cx="8294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D2D8A"/>
                </a:solidFill>
              </a:rPr>
              <a:t>Multiprocessor capability </a:t>
            </a:r>
            <a:r>
              <a:rPr lang="en-US" smtClean="0">
                <a:solidFill>
                  <a:srgbClr val="2D2D8A"/>
                </a:solidFill>
              </a:rPr>
              <a:t>of </a:t>
            </a:r>
            <a:r>
              <a:rPr lang="en-US">
                <a:solidFill>
                  <a:srgbClr val="2D2D8A"/>
                </a:solidFill>
              </a:rPr>
              <a:t>the Cortex-A </a:t>
            </a:r>
            <a:r>
              <a:rPr lang="hu-HU" smtClean="0">
                <a:solidFill>
                  <a:srgbClr val="2D2D8A"/>
                </a:solidFill>
              </a:rPr>
              <a:t>series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4509410"/>
            <a:ext cx="8513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Here we note that </a:t>
            </a:r>
            <a:r>
              <a:rPr lang="en-US" sz="1600" dirty="0" smtClean="0">
                <a:solidFill>
                  <a:srgbClr val="0070C0"/>
                </a:solidFill>
              </a:rPr>
              <a:t>in figures or tables we often omit the </a:t>
            </a:r>
            <a:r>
              <a:rPr lang="en-US" sz="1600" dirty="0" err="1" smtClean="0">
                <a:solidFill>
                  <a:srgbClr val="0070C0"/>
                </a:solidFill>
              </a:rPr>
              <a:t>MPCore</a:t>
            </a:r>
            <a:r>
              <a:rPr lang="en-US" sz="1600" dirty="0" smtClean="0">
                <a:solidFill>
                  <a:srgbClr val="0070C0"/>
                </a:solidFill>
              </a:rPr>
              <a:t> tag for the sake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of </a:t>
            </a:r>
            <a:r>
              <a:rPr lang="hu-HU" sz="1600" dirty="0" smtClean="0">
                <a:solidFill>
                  <a:srgbClr val="0070C0"/>
                </a:solidFill>
              </a:rPr>
              <a:t>brevity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(3)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1323" y="649152"/>
            <a:ext cx="8915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smtClean="0">
                <a:solidFill>
                  <a:srgbClr val="FF0000"/>
                </a:solidFill>
              </a:rPr>
              <a:t>R</a:t>
            </a:r>
            <a:r>
              <a:rPr lang="en-US" sz="1600" err="1" smtClean="0">
                <a:solidFill>
                  <a:srgbClr val="FF0000"/>
                </a:solidFill>
              </a:rPr>
              <a:t>emarks</a:t>
            </a:r>
            <a:r>
              <a:rPr lang="en-US" sz="1600" smtClean="0">
                <a:solidFill>
                  <a:srgbClr val="FF0000"/>
                </a:solidFill>
              </a:rPr>
              <a:t> on the </a:t>
            </a:r>
            <a:r>
              <a:rPr lang="hu-HU" sz="1600" smtClean="0">
                <a:solidFill>
                  <a:srgbClr val="FF0000"/>
                </a:solidFill>
              </a:rPr>
              <a:t>interpretation of the term MPCore by ARM</a:t>
            </a:r>
            <a:endParaRPr lang="en-US" sz="1600"/>
          </a:p>
        </p:txBody>
      </p:sp>
      <p:sp>
        <p:nvSpPr>
          <p:cNvPr id="3" name="TextBox 2"/>
          <p:cNvSpPr txBox="1"/>
          <p:nvPr/>
        </p:nvSpPr>
        <p:spPr>
          <a:xfrm>
            <a:off x="393816" y="1019150"/>
            <a:ext cx="8537915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/>
              <a:t>ARM introduced the term </a:t>
            </a:r>
            <a:r>
              <a:rPr lang="hu-HU" sz="1600" smtClean="0">
                <a:solidFill>
                  <a:srgbClr val="FF0000"/>
                </a:solidFill>
              </a:rPr>
              <a:t>MPCore</a:t>
            </a:r>
            <a:r>
              <a:rPr lang="hu-HU" sz="1600" smtClean="0"/>
              <a:t> in connection with the announcement of the </a:t>
            </a:r>
          </a:p>
          <a:p>
            <a:r>
              <a:rPr lang="hu-HU" sz="1600"/>
              <a:t> </a:t>
            </a:r>
            <a:r>
              <a:rPr lang="hu-HU" sz="1600" smtClean="0"/>
              <a:t>    </a:t>
            </a:r>
            <a:r>
              <a:rPr lang="hu-HU" sz="1600" smtClean="0">
                <a:solidFill>
                  <a:srgbClr val="0070C0"/>
                </a:solidFill>
              </a:rPr>
              <a:t>ARM11 MPCore </a:t>
            </a:r>
            <a:r>
              <a:rPr lang="hu-HU" sz="1600" smtClean="0"/>
              <a:t>in 2004 and interpreted it as </a:t>
            </a:r>
            <a:r>
              <a:rPr lang="hu-HU" sz="1600" smtClean="0">
                <a:solidFill>
                  <a:srgbClr val="FF0000"/>
                </a:solidFill>
              </a:rPr>
              <a:t>multicore implementation </a:t>
            </a:r>
          </a:p>
          <a:p>
            <a:pPr>
              <a:spcAft>
                <a:spcPts val="400"/>
              </a:spcAft>
            </a:pPr>
            <a:r>
              <a:rPr lang="hu-HU" sz="1600" smtClean="0"/>
              <a:t>     (actually including up to 4 cores).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/>
              <a:t>Along with the </a:t>
            </a:r>
            <a:r>
              <a:rPr lang="hu-HU" sz="1600" smtClean="0">
                <a:solidFill>
                  <a:srgbClr val="0070C0"/>
                </a:solidFill>
              </a:rPr>
              <a:t>ARM Cortex-A9 MPCore</a:t>
            </a:r>
            <a:r>
              <a:rPr lang="hu-HU" sz="1600" smtClean="0"/>
              <a:t> ARM re-interpreted this term such</a:t>
            </a:r>
          </a:p>
          <a:p>
            <a:r>
              <a:rPr lang="hu-HU" sz="1600"/>
              <a:t> </a:t>
            </a:r>
            <a:r>
              <a:rPr lang="hu-HU" sz="1600" smtClean="0"/>
              <a:t>     that it indicates now the </a:t>
            </a:r>
            <a:r>
              <a:rPr lang="hu-HU" sz="1600" smtClean="0">
                <a:solidFill>
                  <a:srgbClr val="FF0000"/>
                </a:solidFill>
              </a:rPr>
              <a:t>multiprocessor capability </a:t>
            </a:r>
            <a:r>
              <a:rPr lang="hu-HU" sz="1600" smtClean="0"/>
              <a:t>of the processor. </a:t>
            </a:r>
            <a:endParaRPr lang="hu-HU" sz="1600"/>
          </a:p>
        </p:txBody>
      </p:sp>
    </p:spTree>
    <p:extLst>
      <p:ext uri="{BB962C8B-B14F-4D97-AF65-F5344CB8AC3E}">
        <p14:creationId xmlns:p14="http://schemas.microsoft.com/office/powerpoint/2010/main" val="15506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Evolution of </a:t>
            </a:r>
            <a:r>
              <a:rPr lang="en-US" dirty="0"/>
              <a:t>ARM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515" y="953725"/>
            <a:ext cx="884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Finally, in </a:t>
            </a:r>
            <a:r>
              <a:rPr lang="en-US" sz="1600" dirty="0">
                <a:solidFill>
                  <a:srgbClr val="000000"/>
                </a:solidFill>
              </a:rPr>
              <a:t>1998 the company </a:t>
            </a:r>
            <a:r>
              <a:rPr lang="en-US" sz="1600" dirty="0">
                <a:solidFill>
                  <a:srgbClr val="0070C0"/>
                </a:solidFill>
              </a:rPr>
              <a:t>went to the </a:t>
            </a:r>
            <a:r>
              <a:rPr lang="hu-HU" sz="1600" dirty="0" smtClean="0">
                <a:solidFill>
                  <a:srgbClr val="0070C0"/>
                </a:solidFill>
              </a:rPr>
              <a:t>stock exchange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/>
              <a:t>and </a:t>
            </a:r>
            <a:r>
              <a:rPr lang="en-US" sz="1600" dirty="0">
                <a:solidFill>
                  <a:srgbClr val="000000"/>
                </a:solidFill>
              </a:rPr>
              <a:t>its name </a:t>
            </a:r>
            <a:r>
              <a:rPr lang="en-US" sz="1600" dirty="0" smtClean="0">
                <a:solidFill>
                  <a:srgbClr val="000000"/>
                </a:solidFill>
              </a:rPr>
              <a:t>was </a:t>
            </a:r>
            <a:r>
              <a:rPr lang="en-US" sz="1600" dirty="0" smtClean="0">
                <a:solidFill>
                  <a:srgbClr val="000000"/>
                </a:solidFill>
              </a:rPr>
              <a:t>changed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to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ARM Holdings </a:t>
            </a:r>
            <a:r>
              <a:rPr lang="en-US" sz="1600" dirty="0" smtClean="0">
                <a:solidFill>
                  <a:srgbClr val="FF0000"/>
                </a:solidFill>
              </a:rPr>
              <a:t>plc</a:t>
            </a:r>
            <a:r>
              <a:rPr lang="en-US" sz="1600" dirty="0" smtClean="0"/>
              <a:t>, to its current designation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83180" y="646069"/>
            <a:ext cx="2356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Historical remarks </a:t>
            </a:r>
            <a:r>
              <a:rPr lang="en-US" sz="1600" dirty="0" smtClean="0">
                <a:solidFill>
                  <a:srgbClr val="FF0000"/>
                </a:solidFill>
              </a:rPr>
              <a:t>-</a:t>
            </a:r>
            <a:r>
              <a:rPr lang="hu-HU" sz="1600" dirty="0">
                <a:solidFill>
                  <a:srgbClr val="FF0000"/>
                </a:solidFill>
              </a:rPr>
              <a:t>3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43609" y="2056271"/>
            <a:ext cx="201850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Mainstream models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102170" y="2056271"/>
            <a:ext cx="196880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Low-power models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4569722" y="1464233"/>
            <a:ext cx="2278" cy="21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4568569" y="1675271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392590" y="1171845"/>
            <a:ext cx="443422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Performance classes of the Cortex-A </a:t>
            </a:r>
            <a:r>
              <a:rPr lang="hu-HU" sz="1300" b="1" smtClean="0">
                <a:solidFill>
                  <a:srgbClr val="000000"/>
                </a:solidFill>
              </a:rPr>
              <a:t>models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9026" y="2056271"/>
            <a:ext cx="262283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High-performance models</a:t>
            </a:r>
            <a:endParaRPr lang="en-US" sz="1300" b="1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>
            <a:stCxn id="5" idx="1"/>
            <a:endCxn id="12" idx="7"/>
          </p:cNvCxnSpPr>
          <p:nvPr/>
        </p:nvCxnSpPr>
        <p:spPr>
          <a:xfrm flipH="1">
            <a:off x="2075150" y="1675271"/>
            <a:ext cx="2494572" cy="283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13" idx="7"/>
          </p:cNvCxnSpPr>
          <p:nvPr/>
        </p:nvCxnSpPr>
        <p:spPr>
          <a:xfrm>
            <a:off x="4568569" y="1675271"/>
            <a:ext cx="2559335" cy="274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535658" y="19451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019594" y="194974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072349" y="1940383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" y="632075"/>
            <a:ext cx="607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Performance classes of the Cortex-A series</a:t>
            </a:r>
            <a:r>
              <a:rPr lang="hu-HU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2D2D8A"/>
                </a:solidFill>
              </a:rPr>
              <a:t>-1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12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655" y="2431985"/>
            <a:ext cx="1130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Cortex-A15</a:t>
            </a:r>
          </a:p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Cortex-A57</a:t>
            </a:r>
          </a:p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Cortex-A72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6935" y="2431985"/>
            <a:ext cx="1281056" cy="1007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Cortex-A8</a:t>
            </a:r>
          </a:p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Cortex-A9</a:t>
            </a:r>
          </a:p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(Cortex-A12)</a:t>
            </a:r>
          </a:p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Cortex-A17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6971" y="2431985"/>
            <a:ext cx="1130374" cy="1007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Cortex-A5</a:t>
            </a:r>
          </a:p>
          <a:p>
            <a:pPr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Cortex-A7</a:t>
            </a:r>
            <a:endParaRPr lang="hu-HU" sz="1300" dirty="0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Cortex-A35</a:t>
            </a:r>
            <a:endParaRPr lang="en-US" sz="1300" dirty="0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Cortex-A53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11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FFFF"/>
                </a:solidFill>
              </a:rPr>
              <a:t>5. Overview of ARM’s Cortex-A series </a:t>
            </a:r>
            <a:r>
              <a:rPr lang="hu-HU" dirty="0" smtClean="0">
                <a:solidFill>
                  <a:srgbClr val="FFFFFF"/>
                </a:solidFill>
              </a:rPr>
              <a:t>(5)</a:t>
            </a:r>
            <a:endParaRPr lang="hu-HU" dirty="0"/>
          </a:p>
        </p:txBody>
      </p:sp>
      <p:sp>
        <p:nvSpPr>
          <p:cNvPr id="86" name="TextBox 85"/>
          <p:cNvSpPr txBox="1"/>
          <p:nvPr/>
        </p:nvSpPr>
        <p:spPr>
          <a:xfrm>
            <a:off x="156390" y="602504"/>
            <a:ext cx="74309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D2D8A"/>
                </a:solidFill>
              </a:rPr>
              <a:t>Performance classes of </a:t>
            </a:r>
            <a:r>
              <a:rPr lang="hu-HU" dirty="0" smtClean="0">
                <a:solidFill>
                  <a:srgbClr val="2D2D8A"/>
                </a:solidFill>
              </a:rPr>
              <a:t>the</a:t>
            </a:r>
            <a:r>
              <a:rPr lang="en-US" dirty="0" smtClean="0">
                <a:solidFill>
                  <a:srgbClr val="2D2D8A"/>
                </a:solidFill>
              </a:rPr>
              <a:t> Cortex-A</a:t>
            </a:r>
            <a:r>
              <a:rPr lang="hu-HU" dirty="0" smtClean="0">
                <a:solidFill>
                  <a:srgbClr val="2D2D8A"/>
                </a:solidFill>
              </a:rPr>
              <a:t> series -2 </a:t>
            </a:r>
            <a:r>
              <a:rPr lang="en-US" dirty="0" smtClean="0">
                <a:solidFill>
                  <a:srgbClr val="000000"/>
                </a:solidFill>
              </a:rPr>
              <a:t>(based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852" y="1140299"/>
            <a:ext cx="9328343" cy="5694121"/>
            <a:chOff x="116505" y="904864"/>
            <a:chExt cx="9328343" cy="5939432"/>
          </a:xfrm>
        </p:grpSpPr>
        <p:sp>
          <p:nvSpPr>
            <p:cNvPr id="6" name="Felfelé nyíl 5"/>
            <p:cNvSpPr/>
            <p:nvPr/>
          </p:nvSpPr>
          <p:spPr>
            <a:xfrm rot="5122871">
              <a:off x="3852301" y="1073327"/>
              <a:ext cx="1944000" cy="8568000"/>
            </a:xfrm>
            <a:custGeom>
              <a:avLst/>
              <a:gdLst>
                <a:gd name="connsiteX0" fmla="*/ 0 w 1663868"/>
                <a:gd name="connsiteY0" fmla="*/ 831934 h 6271200"/>
                <a:gd name="connsiteX1" fmla="*/ 831934 w 1663868"/>
                <a:gd name="connsiteY1" fmla="*/ 0 h 6271200"/>
                <a:gd name="connsiteX2" fmla="*/ 1663868 w 1663868"/>
                <a:gd name="connsiteY2" fmla="*/ 831934 h 6271200"/>
                <a:gd name="connsiteX3" fmla="*/ 1247901 w 1663868"/>
                <a:gd name="connsiteY3" fmla="*/ 831934 h 6271200"/>
                <a:gd name="connsiteX4" fmla="*/ 1247901 w 1663868"/>
                <a:gd name="connsiteY4" fmla="*/ 6271200 h 6271200"/>
                <a:gd name="connsiteX5" fmla="*/ 415967 w 1663868"/>
                <a:gd name="connsiteY5" fmla="*/ 6271200 h 6271200"/>
                <a:gd name="connsiteX6" fmla="*/ 415967 w 1663868"/>
                <a:gd name="connsiteY6" fmla="*/ 831934 h 6271200"/>
                <a:gd name="connsiteX7" fmla="*/ 0 w 1663868"/>
                <a:gd name="connsiteY7" fmla="*/ 831934 h 6271200"/>
                <a:gd name="connsiteX0" fmla="*/ 0 w 1663868"/>
                <a:gd name="connsiteY0" fmla="*/ 1590895 h 7030161"/>
                <a:gd name="connsiteX1" fmla="*/ 764392 w 1663868"/>
                <a:gd name="connsiteY1" fmla="*/ 0 h 7030161"/>
                <a:gd name="connsiteX2" fmla="*/ 1663868 w 1663868"/>
                <a:gd name="connsiteY2" fmla="*/ 1590895 h 7030161"/>
                <a:gd name="connsiteX3" fmla="*/ 1247901 w 1663868"/>
                <a:gd name="connsiteY3" fmla="*/ 1590895 h 7030161"/>
                <a:gd name="connsiteX4" fmla="*/ 1247901 w 1663868"/>
                <a:gd name="connsiteY4" fmla="*/ 7030161 h 7030161"/>
                <a:gd name="connsiteX5" fmla="*/ 415967 w 1663868"/>
                <a:gd name="connsiteY5" fmla="*/ 7030161 h 7030161"/>
                <a:gd name="connsiteX6" fmla="*/ 415967 w 1663868"/>
                <a:gd name="connsiteY6" fmla="*/ 1590895 h 7030161"/>
                <a:gd name="connsiteX7" fmla="*/ 0 w 1663868"/>
                <a:gd name="connsiteY7" fmla="*/ 159089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7393 w 1465294"/>
                <a:gd name="connsiteY6" fmla="*/ 1590895 h 7030161"/>
                <a:gd name="connsiteX7" fmla="*/ 0 w 1465294"/>
                <a:gd name="connsiteY7" fmla="*/ 138982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1557 w 1465294"/>
                <a:gd name="connsiteY6" fmla="*/ 1383089 h 7030161"/>
                <a:gd name="connsiteX7" fmla="*/ 0 w 1465294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49327 w 1282087"/>
                <a:gd name="connsiteY3" fmla="*/ 1590895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37227 w 1282087"/>
                <a:gd name="connsiteY3" fmla="*/ 1382088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275304 h 6915640"/>
                <a:gd name="connsiteX1" fmla="*/ 554225 w 1282087"/>
                <a:gd name="connsiteY1" fmla="*/ 0 h 6915640"/>
                <a:gd name="connsiteX2" fmla="*/ 1282087 w 1282087"/>
                <a:gd name="connsiteY2" fmla="*/ 1253210 h 6915640"/>
                <a:gd name="connsiteX3" fmla="*/ 1037227 w 1282087"/>
                <a:gd name="connsiteY3" fmla="*/ 1267567 h 6915640"/>
                <a:gd name="connsiteX4" fmla="*/ 1049327 w 1282087"/>
                <a:gd name="connsiteY4" fmla="*/ 6915640 h 6915640"/>
                <a:gd name="connsiteX5" fmla="*/ 217393 w 1282087"/>
                <a:gd name="connsiteY5" fmla="*/ 6915640 h 6915640"/>
                <a:gd name="connsiteX6" fmla="*/ 211557 w 1282087"/>
                <a:gd name="connsiteY6" fmla="*/ 1268568 h 6915640"/>
                <a:gd name="connsiteX7" fmla="*/ 0 w 1282087"/>
                <a:gd name="connsiteY7" fmla="*/ 1275304 h 69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087" h="6915640">
                  <a:moveTo>
                    <a:pt x="0" y="1275304"/>
                  </a:moveTo>
                  <a:lnTo>
                    <a:pt x="554225" y="0"/>
                  </a:lnTo>
                  <a:lnTo>
                    <a:pt x="1282087" y="1253210"/>
                  </a:lnTo>
                  <a:lnTo>
                    <a:pt x="1037227" y="1267567"/>
                  </a:lnTo>
                  <a:cubicBezTo>
                    <a:pt x="1041260" y="3150258"/>
                    <a:pt x="1045294" y="5032949"/>
                    <a:pt x="1049327" y="6915640"/>
                  </a:cubicBezTo>
                  <a:lnTo>
                    <a:pt x="217393" y="6915640"/>
                  </a:lnTo>
                  <a:cubicBezTo>
                    <a:pt x="215448" y="5033283"/>
                    <a:pt x="213502" y="3150925"/>
                    <a:pt x="211557" y="1268568"/>
                  </a:cubicBezTo>
                  <a:lnTo>
                    <a:pt x="0" y="12753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1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6505" y="904864"/>
              <a:ext cx="9328343" cy="5939432"/>
              <a:chOff x="-36512" y="170420"/>
              <a:chExt cx="9866473" cy="6606856"/>
            </a:xfrm>
          </p:grpSpPr>
          <p:sp>
            <p:nvSpPr>
              <p:cNvPr id="65" name="Felfelé nyíl 5"/>
              <p:cNvSpPr/>
              <p:nvPr/>
            </p:nvSpPr>
            <p:spPr>
              <a:xfrm rot="3780000">
                <a:off x="4217601" y="-1979701"/>
                <a:ext cx="2162451" cy="9062268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7699 w 1455600"/>
                  <a:gd name="connsiteY6" fmla="*/ 1590895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4180 w 1455600"/>
                  <a:gd name="connsiteY3" fmla="*/ 1389351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4180 w 1253081"/>
                  <a:gd name="connsiteY3" fmla="*/ 1389351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1029 w 1253081"/>
                  <a:gd name="connsiteY3" fmla="*/ 1369410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250526 h 6901041"/>
                  <a:gd name="connsiteX1" fmla="*/ 554192 w 1253081"/>
                  <a:gd name="connsiteY1" fmla="*/ 0 h 6901041"/>
                  <a:gd name="connsiteX2" fmla="*/ 1253081 w 1253081"/>
                  <a:gd name="connsiteY2" fmla="*/ 1246822 h 6901041"/>
                  <a:gd name="connsiteX3" fmla="*/ 1031029 w 1253081"/>
                  <a:gd name="connsiteY3" fmla="*/ 1240290 h 6901041"/>
                  <a:gd name="connsiteX4" fmla="*/ 1039633 w 1253081"/>
                  <a:gd name="connsiteY4" fmla="*/ 6901041 h 6901041"/>
                  <a:gd name="connsiteX5" fmla="*/ 207699 w 1253081"/>
                  <a:gd name="connsiteY5" fmla="*/ 6901041 h 6901041"/>
                  <a:gd name="connsiteX6" fmla="*/ 204316 w 1253081"/>
                  <a:gd name="connsiteY6" fmla="*/ 1247632 h 6901041"/>
                  <a:gd name="connsiteX7" fmla="*/ 0 w 1253081"/>
                  <a:gd name="connsiteY7" fmla="*/ 1250526 h 69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3081" h="6901041">
                    <a:moveTo>
                      <a:pt x="0" y="1250526"/>
                    </a:moveTo>
                    <a:lnTo>
                      <a:pt x="554192" y="0"/>
                    </a:lnTo>
                    <a:lnTo>
                      <a:pt x="1253081" y="1246822"/>
                    </a:lnTo>
                    <a:lnTo>
                      <a:pt x="1031029" y="1240290"/>
                    </a:lnTo>
                    <a:cubicBezTo>
                      <a:pt x="1032847" y="3120560"/>
                      <a:pt x="1037815" y="5020771"/>
                      <a:pt x="1039633" y="6901041"/>
                    </a:cubicBezTo>
                    <a:lnTo>
                      <a:pt x="207699" y="6901041"/>
                    </a:lnTo>
                    <a:cubicBezTo>
                      <a:pt x="206571" y="5016571"/>
                      <a:pt x="205444" y="3132102"/>
                      <a:pt x="204316" y="1247632"/>
                    </a:cubicBezTo>
                    <a:lnTo>
                      <a:pt x="0" y="125052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EFD1">
                      <a:alpha val="10000"/>
                    </a:srgbClr>
                  </a:gs>
                  <a:gs pos="64999">
                    <a:srgbClr val="F0EBD5"/>
                  </a:gs>
                  <a:gs pos="0">
                    <a:srgbClr val="D1C39F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elfelé nyíl 5"/>
              <p:cNvSpPr/>
              <p:nvPr/>
            </p:nvSpPr>
            <p:spPr>
              <a:xfrm rot="4500000">
                <a:off x="3904989" y="-719551"/>
                <a:ext cx="2002269" cy="9138424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7066 w 1434967"/>
                  <a:gd name="connsiteY6" fmla="*/ 1590895 h 7030161"/>
                  <a:gd name="connsiteX7" fmla="*/ 0 w 1434967"/>
                  <a:gd name="connsiteY7" fmla="*/ 140112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9789 w 1434967"/>
                  <a:gd name="connsiteY6" fmla="*/ 1410311 h 7030161"/>
                  <a:gd name="connsiteX7" fmla="*/ 0 w 1434967"/>
                  <a:gd name="connsiteY7" fmla="*/ 1401125 h 7030161"/>
                  <a:gd name="connsiteX0" fmla="*/ 0 w 1447184"/>
                  <a:gd name="connsiteY0" fmla="*/ 1437966 h 7030161"/>
                  <a:gd name="connsiteX1" fmla="*/ 547708 w 1447184"/>
                  <a:gd name="connsiteY1" fmla="*/ 0 h 7030161"/>
                  <a:gd name="connsiteX2" fmla="*/ 1447184 w 1447184"/>
                  <a:gd name="connsiteY2" fmla="*/ 1590895 h 7030161"/>
                  <a:gd name="connsiteX3" fmla="*/ 1031217 w 1447184"/>
                  <a:gd name="connsiteY3" fmla="*/ 1590895 h 7030161"/>
                  <a:gd name="connsiteX4" fmla="*/ 1031217 w 1447184"/>
                  <a:gd name="connsiteY4" fmla="*/ 7030161 h 7030161"/>
                  <a:gd name="connsiteX5" fmla="*/ 199283 w 1447184"/>
                  <a:gd name="connsiteY5" fmla="*/ 7030161 h 7030161"/>
                  <a:gd name="connsiteX6" fmla="*/ 202006 w 1447184"/>
                  <a:gd name="connsiteY6" fmla="*/ 1410311 h 7030161"/>
                  <a:gd name="connsiteX7" fmla="*/ 0 w 1447184"/>
                  <a:gd name="connsiteY7" fmla="*/ 1437966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7249 w 1443216"/>
                  <a:gd name="connsiteY3" fmla="*/ 1590895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9662 w 1443216"/>
                  <a:gd name="connsiteY3" fmla="*/ 1371473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9662 w 1255049"/>
                  <a:gd name="connsiteY3" fmla="*/ 1371473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5693 w 1255049"/>
                  <a:gd name="connsiteY3" fmla="*/ 1396700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38242"/>
                  <a:gd name="connsiteY0" fmla="*/ 1412740 h 7030161"/>
                  <a:gd name="connsiteX1" fmla="*/ 543740 w 1238242"/>
                  <a:gd name="connsiteY1" fmla="*/ 0 h 7030161"/>
                  <a:gd name="connsiteX2" fmla="*/ 1238242 w 1238242"/>
                  <a:gd name="connsiteY2" fmla="*/ 1383653 h 7030161"/>
                  <a:gd name="connsiteX3" fmla="*/ 1025693 w 1238242"/>
                  <a:gd name="connsiteY3" fmla="*/ 1396700 h 7030161"/>
                  <a:gd name="connsiteX4" fmla="*/ 1027249 w 1238242"/>
                  <a:gd name="connsiteY4" fmla="*/ 7030161 h 7030161"/>
                  <a:gd name="connsiteX5" fmla="*/ 195315 w 1238242"/>
                  <a:gd name="connsiteY5" fmla="*/ 7030161 h 7030161"/>
                  <a:gd name="connsiteX6" fmla="*/ 198038 w 1238242"/>
                  <a:gd name="connsiteY6" fmla="*/ 1410311 h 7030161"/>
                  <a:gd name="connsiteX7" fmla="*/ 0 w 1238242"/>
                  <a:gd name="connsiteY7" fmla="*/ 1412740 h 7030161"/>
                  <a:gd name="connsiteX0" fmla="*/ 0 w 1238242"/>
                  <a:gd name="connsiteY0" fmla="*/ 1278300 h 6895721"/>
                  <a:gd name="connsiteX1" fmla="*/ 535434 w 1238242"/>
                  <a:gd name="connsiteY1" fmla="*/ 0 h 6895721"/>
                  <a:gd name="connsiteX2" fmla="*/ 1238242 w 1238242"/>
                  <a:gd name="connsiteY2" fmla="*/ 1249213 h 6895721"/>
                  <a:gd name="connsiteX3" fmla="*/ 1025693 w 1238242"/>
                  <a:gd name="connsiteY3" fmla="*/ 1262260 h 6895721"/>
                  <a:gd name="connsiteX4" fmla="*/ 1027249 w 1238242"/>
                  <a:gd name="connsiteY4" fmla="*/ 6895721 h 6895721"/>
                  <a:gd name="connsiteX5" fmla="*/ 195315 w 1238242"/>
                  <a:gd name="connsiteY5" fmla="*/ 6895721 h 6895721"/>
                  <a:gd name="connsiteX6" fmla="*/ 198038 w 1238242"/>
                  <a:gd name="connsiteY6" fmla="*/ 1275871 h 6895721"/>
                  <a:gd name="connsiteX7" fmla="*/ 0 w 1238242"/>
                  <a:gd name="connsiteY7" fmla="*/ 1278300 h 689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42" h="6895721">
                    <a:moveTo>
                      <a:pt x="0" y="1278300"/>
                    </a:moveTo>
                    <a:lnTo>
                      <a:pt x="535434" y="0"/>
                    </a:lnTo>
                    <a:lnTo>
                      <a:pt x="1238242" y="1249213"/>
                    </a:lnTo>
                    <a:lnTo>
                      <a:pt x="1025693" y="1262260"/>
                    </a:lnTo>
                    <a:cubicBezTo>
                      <a:pt x="1024889" y="3148489"/>
                      <a:pt x="1028053" y="5009492"/>
                      <a:pt x="1027249" y="6895721"/>
                    </a:cubicBezTo>
                    <a:lnTo>
                      <a:pt x="195315" y="6895721"/>
                    </a:lnTo>
                    <a:cubicBezTo>
                      <a:pt x="196223" y="5022438"/>
                      <a:pt x="197130" y="3149154"/>
                      <a:pt x="198038" y="1275871"/>
                    </a:cubicBezTo>
                    <a:lnTo>
                      <a:pt x="0" y="12783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alpha val="10000"/>
                    </a:srgbClr>
                  </a:gs>
                  <a:gs pos="16000">
                    <a:srgbClr val="E6E6E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36512" y="170420"/>
                <a:ext cx="9437167" cy="6606856"/>
                <a:chOff x="-36512" y="170420"/>
                <a:chExt cx="9437167" cy="6606856"/>
              </a:xfrm>
            </p:grpSpPr>
            <p:sp>
              <p:nvSpPr>
                <p:cNvPr id="12" name="Téglalap 11"/>
                <p:cNvSpPr/>
                <p:nvPr/>
              </p:nvSpPr>
              <p:spPr>
                <a:xfrm>
                  <a:off x="312739" y="5987576"/>
                  <a:ext cx="3909669" cy="789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3" name="Egyenes összekötő nyíllal 2"/>
                <p:cNvCxnSpPr/>
                <p:nvPr/>
              </p:nvCxnSpPr>
              <p:spPr>
                <a:xfrm flipV="1">
                  <a:off x="224154" y="6354404"/>
                  <a:ext cx="9176501" cy="39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Egyenes összekötő 4"/>
                <p:cNvCxnSpPr/>
                <p:nvPr/>
              </p:nvCxnSpPr>
              <p:spPr>
                <a:xfrm>
                  <a:off x="4215703" y="62821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1615378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5946078" y="6286936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1" name="Szövegdoboz 16"/>
                <p:cNvSpPr txBox="1">
                  <a:spLocks noChangeArrowheads="1"/>
                </p:cNvSpPr>
                <p:nvPr/>
              </p:nvSpPr>
              <p:spPr bwMode="auto">
                <a:xfrm>
                  <a:off x="6123087" y="643139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2012</a:t>
                  </a:r>
                </a:p>
              </p:txBody>
            </p:sp>
            <p:sp>
              <p:nvSpPr>
                <p:cNvPr id="2062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6973987" y="643774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2013</a:t>
                  </a:r>
                </a:p>
              </p:txBody>
            </p:sp>
            <p:sp>
              <p:nvSpPr>
                <p:cNvPr id="2063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796520" y="509926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10/2009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40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72" name="Szövegdoboz 1"/>
                <p:cNvSpPr txBox="1">
                  <a:spLocks noChangeArrowheads="1"/>
                </p:cNvSpPr>
                <p:nvPr/>
              </p:nvSpPr>
              <p:spPr bwMode="auto">
                <a:xfrm rot="-1740000">
                  <a:off x="1808786" y="3108899"/>
                  <a:ext cx="22885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DAB99E"/>
                      </a:solidFill>
                    </a:rPr>
                    <a:t>High</a:t>
                  </a:r>
                  <a:r>
                    <a:rPr lang="hu-HU" altLang="en-US" sz="2200" b="1" smtClean="0">
                      <a:solidFill>
                        <a:srgbClr val="DAB99E"/>
                      </a:solidFill>
                    </a:rPr>
                    <a:t> Performance</a:t>
                  </a:r>
                  <a:endParaRPr lang="hu-HU" altLang="en-US" sz="2200" b="1">
                    <a:solidFill>
                      <a:srgbClr val="DAB99E"/>
                    </a:solidFill>
                  </a:endParaRPr>
                </a:p>
              </p:txBody>
            </p:sp>
            <p:sp>
              <p:nvSpPr>
                <p:cNvPr id="2073" name="Szövegdoboz 21"/>
                <p:cNvSpPr txBox="1">
                  <a:spLocks noChangeArrowheads="1"/>
                </p:cNvSpPr>
                <p:nvPr/>
              </p:nvSpPr>
              <p:spPr bwMode="auto">
                <a:xfrm rot="20668803">
                  <a:off x="3984122" y="3590803"/>
                  <a:ext cx="1606658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dirty="0">
                      <a:solidFill>
                        <a:srgbClr val="C1BFC1"/>
                      </a:solidFill>
                    </a:rPr>
                    <a:t>Mainstream</a:t>
                  </a:r>
                </a:p>
              </p:txBody>
            </p:sp>
            <p:sp>
              <p:nvSpPr>
                <p:cNvPr id="2074" name="Szövegdoboz 22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1945370" y="5341955"/>
                  <a:ext cx="172402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9AB5E4"/>
                      </a:solidFill>
                    </a:rPr>
                    <a:t>Low</a:t>
                  </a:r>
                  <a:r>
                    <a:rPr lang="hu-HU" altLang="en-US" sz="2200" b="1" smtClean="0">
                      <a:solidFill>
                        <a:srgbClr val="9AB5E4"/>
                      </a:solidFill>
                    </a:rPr>
                    <a:t> </a:t>
                  </a:r>
                  <a:r>
                    <a:rPr lang="hu-HU" altLang="en-US" sz="2200" b="1" err="1" smtClean="0">
                      <a:solidFill>
                        <a:srgbClr val="9AB5E4"/>
                      </a:solidFill>
                    </a:rPr>
                    <a:t>power</a:t>
                  </a:r>
                  <a:endParaRPr lang="hu-HU" altLang="en-US" sz="2000" b="1">
                    <a:solidFill>
                      <a:srgbClr val="9AB5E4"/>
                    </a:solidFill>
                  </a:endParaRPr>
                </a:p>
              </p:txBody>
            </p:sp>
            <p:sp>
              <p:nvSpPr>
                <p:cNvPr id="4" name="Lekerekített téglalap 3"/>
                <p:cNvSpPr/>
                <p:nvPr/>
              </p:nvSpPr>
              <p:spPr>
                <a:xfrm>
                  <a:off x="4694918" y="2870326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Lekerekített téglalap 24"/>
                <p:cNvSpPr/>
                <p:nvPr/>
              </p:nvSpPr>
              <p:spPr>
                <a:xfrm>
                  <a:off x="2306288" y="400840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Lekerekített téglalap 25"/>
                <p:cNvSpPr/>
                <p:nvPr/>
              </p:nvSpPr>
              <p:spPr>
                <a:xfrm>
                  <a:off x="432094" y="453069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3954928" y="485862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707173" y="4666151"/>
                  <a:ext cx="180000" cy="179999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Lekerekített téglalap 28"/>
                <p:cNvSpPr/>
                <p:nvPr/>
              </p:nvSpPr>
              <p:spPr>
                <a:xfrm>
                  <a:off x="6481496" y="202486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Lekerekített téglalap 29"/>
                <p:cNvSpPr/>
                <p:nvPr/>
              </p:nvSpPr>
              <p:spPr>
                <a:xfrm>
                  <a:off x="6985552" y="3571760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Lekerekített téglalap 30"/>
                <p:cNvSpPr/>
                <p:nvPr/>
              </p:nvSpPr>
              <p:spPr>
                <a:xfrm>
                  <a:off x="6553504" y="4273103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" name="Egyenes összekötő nyíllal 8"/>
                <p:cNvCxnSpPr/>
                <p:nvPr/>
              </p:nvCxnSpPr>
              <p:spPr>
                <a:xfrm flipV="1">
                  <a:off x="247956" y="170421"/>
                  <a:ext cx="6044" cy="62562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églalap 10"/>
                <p:cNvSpPr/>
                <p:nvPr/>
              </p:nvSpPr>
              <p:spPr>
                <a:xfrm>
                  <a:off x="534550" y="835494"/>
                  <a:ext cx="1698625" cy="400312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50000"/>
                        <a:satMod val="300000"/>
                        <a:alpha val="34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ekerekített téglalap 37"/>
                <p:cNvSpPr/>
                <p:nvPr/>
              </p:nvSpPr>
              <p:spPr>
                <a:xfrm>
                  <a:off x="743557" y="929565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9" name="Szövegdoboz 40"/>
                <p:cNvSpPr txBox="1">
                  <a:spLocks noChangeArrowheads="1"/>
                </p:cNvSpPr>
                <p:nvPr/>
              </p:nvSpPr>
              <p:spPr bwMode="auto">
                <a:xfrm>
                  <a:off x="954802" y="863420"/>
                  <a:ext cx="1042989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200" dirty="0">
                      <a:solidFill>
                        <a:srgbClr val="000000"/>
                      </a:solidFill>
                      <a:latin typeface="Verdana" pitchFamily="34" charset="0"/>
                    </a:rPr>
                    <a:t>Announced</a:t>
                  </a:r>
                  <a:endParaRPr lang="hu-HU" altLang="hu-HU" sz="12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42" name="Egyenes összekötő 41"/>
                <p:cNvCxnSpPr/>
                <p:nvPr/>
              </p:nvCxnSpPr>
              <p:spPr>
                <a:xfrm rot="5400000">
                  <a:off x="240507" y="5421397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rot="5400000">
                  <a:off x="257969" y="453597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gyenes összekötő 43"/>
                <p:cNvCxnSpPr/>
                <p:nvPr/>
              </p:nvCxnSpPr>
              <p:spPr>
                <a:xfrm rot="5400000">
                  <a:off x="251619" y="3667112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 rot="5400000">
                  <a:off x="257969" y="276504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 rot="5400000">
                  <a:off x="257969" y="1948445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Szövegdoboz 46"/>
                <p:cNvSpPr txBox="1"/>
                <p:nvPr/>
              </p:nvSpPr>
              <p:spPr>
                <a:xfrm>
                  <a:off x="-36512" y="5374567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-36512" y="4476439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9" name="Szövegdoboz 48"/>
                <p:cNvSpPr txBox="1"/>
                <p:nvPr/>
              </p:nvSpPr>
              <p:spPr>
                <a:xfrm>
                  <a:off x="-36512" y="3612343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</a:t>
                  </a:r>
                </a:p>
              </p:txBody>
            </p:sp>
            <p:sp>
              <p:nvSpPr>
                <p:cNvPr id="50" name="Szövegdoboz 49"/>
                <p:cNvSpPr txBox="1"/>
                <p:nvPr/>
              </p:nvSpPr>
              <p:spPr>
                <a:xfrm>
                  <a:off x="-36512" y="271027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-36512" y="188415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</a:p>
              </p:txBody>
            </p:sp>
            <p:cxnSp>
              <p:nvCxnSpPr>
                <p:cNvPr id="55" name="Egyenes összekötő 54"/>
                <p:cNvCxnSpPr/>
                <p:nvPr/>
              </p:nvCxnSpPr>
              <p:spPr>
                <a:xfrm>
                  <a:off x="5080891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33505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>
                  <a:off x="67922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4758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7613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9" name="Szövegdoboz 60"/>
                <p:cNvSpPr txBox="1">
                  <a:spLocks noChangeArrowheads="1"/>
                </p:cNvSpPr>
                <p:nvPr/>
              </p:nvSpPr>
              <p:spPr bwMode="auto">
                <a:xfrm>
                  <a:off x="952599" y="6436161"/>
                  <a:ext cx="512763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2006</a:t>
                  </a:r>
                </a:p>
              </p:txBody>
            </p:sp>
            <p:sp>
              <p:nvSpPr>
                <p:cNvPr id="2130" name="Szövegdoboz 61"/>
                <p:cNvSpPr txBox="1">
                  <a:spLocks noChangeArrowheads="1"/>
                </p:cNvSpPr>
                <p:nvPr/>
              </p:nvSpPr>
              <p:spPr bwMode="auto">
                <a:xfrm>
                  <a:off x="1805087" y="6437748"/>
                  <a:ext cx="51276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2007</a:t>
                  </a:r>
                </a:p>
              </p:txBody>
            </p:sp>
            <p:sp>
              <p:nvSpPr>
                <p:cNvPr id="2131" name="Szövegdoboz 62"/>
                <p:cNvSpPr txBox="1">
                  <a:spLocks noChangeArrowheads="1"/>
                </p:cNvSpPr>
                <p:nvPr/>
              </p:nvSpPr>
              <p:spPr bwMode="auto">
                <a:xfrm>
                  <a:off x="2673449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2008</a:t>
                  </a:r>
                </a:p>
              </p:txBody>
            </p:sp>
            <p:sp>
              <p:nvSpPr>
                <p:cNvPr id="2132" name="Szövegdoboz 65"/>
                <p:cNvSpPr txBox="1">
                  <a:spLocks noChangeArrowheads="1"/>
                </p:cNvSpPr>
                <p:nvPr/>
              </p:nvSpPr>
              <p:spPr bwMode="auto">
                <a:xfrm>
                  <a:off x="3535462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2009</a:t>
                  </a:r>
                </a:p>
              </p:txBody>
            </p:sp>
            <p:sp>
              <p:nvSpPr>
                <p:cNvPr id="2133" name="Szövegdoboz 66"/>
                <p:cNvSpPr txBox="1">
                  <a:spLocks noChangeArrowheads="1"/>
                </p:cNvSpPr>
                <p:nvPr/>
              </p:nvSpPr>
              <p:spPr bwMode="auto">
                <a:xfrm>
                  <a:off x="4402237" y="6432986"/>
                  <a:ext cx="512762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2010</a:t>
                  </a:r>
                </a:p>
              </p:txBody>
            </p:sp>
            <p:sp>
              <p:nvSpPr>
                <p:cNvPr id="2134" name="Szövegdoboz 67"/>
                <p:cNvSpPr txBox="1">
                  <a:spLocks noChangeArrowheads="1"/>
                </p:cNvSpPr>
                <p:nvPr/>
              </p:nvSpPr>
              <p:spPr bwMode="auto">
                <a:xfrm>
                  <a:off x="5264249" y="6431398"/>
                  <a:ext cx="51276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2011</a:t>
                  </a:r>
                </a:p>
              </p:txBody>
            </p:sp>
            <p:sp>
              <p:nvSpPr>
                <p:cNvPr id="73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5421214" y="4895578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11278" y="4446970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5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626655" y="4313621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10/2005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65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7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2695187" y="375787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10/2007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40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8" name="Szövegdoboz 36"/>
                <p:cNvSpPr txBox="1">
                  <a:spLocks noChangeArrowheads="1"/>
                </p:cNvSpPr>
                <p:nvPr/>
              </p:nvSpPr>
              <p:spPr bwMode="auto">
                <a:xfrm rot="-1680000">
                  <a:off x="4088071" y="2230696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9/2010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32/28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9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5826706" y="1322611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4" name="Szövegdoboz 36"/>
                <p:cNvSpPr txBox="1">
                  <a:spLocks noChangeArrowheads="1"/>
                </p:cNvSpPr>
                <p:nvPr/>
              </p:nvSpPr>
              <p:spPr bwMode="auto">
                <a:xfrm rot="20659298">
                  <a:off x="6423508" y="2809709"/>
                  <a:ext cx="1002197" cy="846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6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7820229" y="6437516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68" name="Egyenes összekötő 56"/>
                <p:cNvCxnSpPr/>
                <p:nvPr/>
              </p:nvCxnSpPr>
              <p:spPr>
                <a:xfrm>
                  <a:off x="7638458" y="6294641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Lekerekített téglalap 68"/>
                <p:cNvSpPr/>
                <p:nvPr/>
              </p:nvSpPr>
              <p:spPr>
                <a:xfrm>
                  <a:off x="7600152" y="328372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7203366" y="2406162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Cortex-A17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ARMv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endParaRPr lang="en-US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72" name="Egyenes összekötő 71"/>
                <p:cNvCxnSpPr/>
                <p:nvPr/>
              </p:nvCxnSpPr>
              <p:spPr>
                <a:xfrm rot="5400000">
                  <a:off x="259105" y="1051309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 rot="5400000">
                  <a:off x="259105" y="234714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Szövegdoboz 81"/>
                <p:cNvSpPr txBox="1"/>
                <p:nvPr/>
              </p:nvSpPr>
              <p:spPr>
                <a:xfrm>
                  <a:off x="-27692" y="996540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</a:t>
                  </a:r>
                  <a:endParaRPr lang="hu-HU" sz="105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3" name="Szövegdoboz 82"/>
                <p:cNvSpPr txBox="1"/>
                <p:nvPr/>
              </p:nvSpPr>
              <p:spPr>
                <a:xfrm>
                  <a:off x="-27692" y="170420"/>
                  <a:ext cx="269626" cy="253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85" name="Szövegdoboz 84"/>
                <p:cNvSpPr txBox="1"/>
                <p:nvPr/>
              </p:nvSpPr>
              <p:spPr>
                <a:xfrm>
                  <a:off x="364427" y="173540"/>
                  <a:ext cx="1034580" cy="2946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dirty="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DMIPS/MHz</a:t>
                  </a:r>
                  <a:endParaRPr lang="hu-HU" sz="10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7" name="Egyenes összekötő 86"/>
                <p:cNvCxnSpPr/>
                <p:nvPr/>
              </p:nvCxnSpPr>
              <p:spPr>
                <a:xfrm>
                  <a:off x="7640820" y="6294184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8615880" y="6436827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2015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89" name="Egyenes összekötő 56"/>
                <p:cNvCxnSpPr/>
                <p:nvPr/>
              </p:nvCxnSpPr>
              <p:spPr>
                <a:xfrm>
                  <a:off x="8487062" y="6293952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Lekerekített téglalap 70"/>
                <p:cNvSpPr/>
                <p:nvPr/>
              </p:nvSpPr>
              <p:spPr>
                <a:xfrm>
                  <a:off x="8352440" y="476672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7410882" y="58283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  <a:endParaRPr lang="en-US" altLang="hu-HU" sz="9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en-US" altLang="hu-HU" sz="1000" b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  <a:endParaRPr lang="hu-HU" altLang="hu-HU" sz="10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81" name="Egyenes összekötő 56"/>
            <p:cNvCxnSpPr/>
            <p:nvPr/>
          </p:nvCxnSpPr>
          <p:spPr>
            <a:xfrm>
              <a:off x="8879033" y="6339811"/>
              <a:ext cx="0" cy="128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ekerekített téglalap 30"/>
            <p:cNvSpPr/>
            <p:nvPr/>
          </p:nvSpPr>
          <p:spPr>
            <a:xfrm>
              <a:off x="8726961" y="4784778"/>
              <a:ext cx="170183" cy="15987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1" name="Szövegdoboz 36"/>
            <p:cNvSpPr txBox="1">
              <a:spLocks noChangeArrowheads="1"/>
            </p:cNvSpPr>
            <p:nvPr/>
          </p:nvSpPr>
          <p:spPr bwMode="auto">
            <a:xfrm rot="20734654">
              <a:off x="7615595" y="4643832"/>
              <a:ext cx="100219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11</a:t>
              </a:r>
              <a:r>
                <a:rPr lang="en-US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/201</a:t>
              </a: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altLang="hu-HU" sz="9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000" b="1" dirty="0" smtClean="0">
                  <a:solidFill>
                    <a:srgbClr val="000000"/>
                  </a:solidFill>
                  <a:latin typeface="Verdana" pitchFamily="34" charset="0"/>
                </a:rPr>
                <a:t>Cortex-A35</a:t>
              </a:r>
              <a:endParaRPr lang="en-US" altLang="hu-HU" sz="1000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ARMv8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r>
                <a:rPr lang="hu-HU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8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nm</a:t>
              </a:r>
              <a:endParaRPr lang="hu-HU" altLang="hu-HU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0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45476"/>
              </p:ext>
            </p:extLst>
          </p:nvPr>
        </p:nvGraphicFramePr>
        <p:xfrm>
          <a:off x="1916706" y="1313765"/>
          <a:ext cx="4995554" cy="4860541"/>
        </p:xfrm>
        <a:graphic>
          <a:graphicData uri="http://schemas.openxmlformats.org/drawingml/2006/table">
            <a:tbl>
              <a:tblPr/>
              <a:tblGrid>
                <a:gridCol w="1145866"/>
                <a:gridCol w="128162"/>
                <a:gridCol w="2101346"/>
                <a:gridCol w="1620180"/>
              </a:tblGrid>
              <a:tr h="40504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Announced 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 model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DMIPS</a:t>
                      </a:r>
                      <a:r>
                        <a:rPr lang="hu-HU" sz="1300" dirty="0" smtClean="0"/>
                        <a:t>/MHz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10/2005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Cortex-A8    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2.0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4972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10/2007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Cortex-A9/A9 </a:t>
                      </a:r>
                      <a:r>
                        <a:rPr lang="en-US" sz="1300" err="1" smtClean="0"/>
                        <a:t>MPCore</a:t>
                      </a:r>
                      <a:r>
                        <a:rPr lang="en-US" sz="1300" smtClean="0"/>
                        <a:t> 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2.5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370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10/2009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Cortex-A5/A5 </a:t>
                      </a:r>
                      <a:r>
                        <a:rPr lang="en-US" sz="1300" err="1" smtClean="0"/>
                        <a:t>MPCore</a:t>
                      </a:r>
                      <a:r>
                        <a:rPr lang="en-US" sz="1300" smtClean="0"/>
                        <a:t> 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1.6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9/2010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Cortex-A15/A15 </a:t>
                      </a:r>
                      <a:r>
                        <a:rPr lang="en-US" sz="1300" err="1" smtClean="0"/>
                        <a:t>MPCore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3.5-4.0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10/2011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Cortex-A7 MP Core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1.7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6/2013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Cortex-A12/A12 </a:t>
                      </a:r>
                      <a:r>
                        <a:rPr lang="en-US" sz="1300" err="1" smtClean="0"/>
                        <a:t>MPCore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3.0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2/2014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Cortex-A17/A17 </a:t>
                      </a:r>
                      <a:r>
                        <a:rPr lang="en-US" sz="1300" err="1" smtClean="0"/>
                        <a:t>MPCore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3.1-3.3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300" smtClean="0"/>
                        <a:t>11/2015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300" smtClean="0"/>
                        <a:t>Cortex-A35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smtClean="0"/>
                        <a:t>~</a:t>
                      </a:r>
                      <a:r>
                        <a:rPr lang="hu-HU" sz="1300" baseline="0" smtClean="0"/>
                        <a:t> </a:t>
                      </a:r>
                      <a:r>
                        <a:rPr lang="hu-HU" sz="1300" smtClean="0"/>
                        <a:t>2.1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10/2012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Cortex-A53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2.3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10/2012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Cortex-A57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4.1-4.7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2/2015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Cortex-A72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6.3-7.35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956" y="619064"/>
            <a:ext cx="887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Announcement dates and </a:t>
            </a:r>
            <a:r>
              <a:rPr lang="hu-HU" dirty="0" smtClean="0">
                <a:solidFill>
                  <a:srgbClr val="2D2D8A"/>
                </a:solidFill>
              </a:rPr>
              <a:t>efficiency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(</a:t>
            </a:r>
            <a:r>
              <a:rPr lang="en-US" dirty="0" smtClean="0">
                <a:solidFill>
                  <a:srgbClr val="2D2D8A"/>
                </a:solidFill>
              </a:rPr>
              <a:t>DMIPS</a:t>
            </a:r>
            <a:r>
              <a:rPr lang="hu-HU" dirty="0" smtClean="0">
                <a:solidFill>
                  <a:srgbClr val="2D2D8A"/>
                </a:solidFill>
              </a:rPr>
              <a:t>/MHz</a:t>
            </a:r>
            <a:r>
              <a:rPr lang="en-US" dirty="0" smtClean="0">
                <a:solidFill>
                  <a:srgbClr val="2D2D8A"/>
                </a:solidFill>
              </a:rPr>
              <a:t>) </a:t>
            </a:r>
            <a:r>
              <a:rPr lang="en-US" dirty="0" smtClean="0">
                <a:solidFill>
                  <a:srgbClr val="2D2D8A"/>
                </a:solidFill>
              </a:rPr>
              <a:t>of the Cortex-A models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10" y="5949280"/>
            <a:ext cx="12666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mtClean="0">
                <a:solidFill>
                  <a:srgbClr val="000000"/>
                </a:solidFill>
              </a:rPr>
              <a:t>Source: ARM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>
                <a:solidFill>
                  <a:srgbClr val="FFFFFF"/>
                </a:solidFill>
              </a:rPr>
              <a:t>5. Overview of ARM’s Cortex-A series </a:t>
            </a:r>
            <a:r>
              <a:rPr lang="hu-HU" dirty="0" smtClean="0">
                <a:solidFill>
                  <a:srgbClr val="FFFFFF"/>
                </a:solidFill>
              </a:rPr>
              <a:t>(6)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6515" y="6399330"/>
            <a:ext cx="795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DMIPS: Dhrystone MIPS (A synthetic benchmark that indicates integer performance)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42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324" y="631785"/>
            <a:ext cx="895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Yearly shipment of ARM Cortex-A chips in different performance </a:t>
            </a:r>
            <a:r>
              <a:rPr lang="hu-HU" smtClean="0">
                <a:solidFill>
                  <a:srgbClr val="2D2D8A"/>
                </a:solidFill>
              </a:rPr>
              <a:t>classes</a:t>
            </a:r>
            <a:endParaRPr lang="en-US" smtClean="0">
              <a:solidFill>
                <a:srgbClr val="2D2D8A"/>
              </a:solidFill>
            </a:endParaRPr>
          </a:p>
          <a:p>
            <a:r>
              <a:rPr lang="en-US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2D2D8A"/>
                </a:solidFill>
              </a:rPr>
              <a:t> (data from 2013)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13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" y="1441939"/>
            <a:ext cx="9143999" cy="4462336"/>
            <a:chOff x="1" y="1666964"/>
            <a:chExt cx="9143999" cy="4462336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666964"/>
              <a:ext cx="9072499" cy="434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8307415" y="5859270"/>
              <a:ext cx="836585" cy="2700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75" y="628210"/>
            <a:ext cx="432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Word length of </a:t>
            </a:r>
            <a:r>
              <a:rPr lang="hu-HU" smtClean="0">
                <a:solidFill>
                  <a:srgbClr val="2D2D8A"/>
                </a:solidFill>
              </a:rPr>
              <a:t>the</a:t>
            </a:r>
            <a:r>
              <a:rPr lang="en-US" smtClean="0">
                <a:solidFill>
                  <a:srgbClr val="2D2D8A"/>
                </a:solidFill>
              </a:rPr>
              <a:t> Cortex-A </a:t>
            </a:r>
            <a:r>
              <a:rPr lang="hu-HU" smtClean="0">
                <a:solidFill>
                  <a:srgbClr val="2D2D8A"/>
                </a:solidFill>
              </a:rPr>
              <a:t>series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11660" y="2179067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ARM’s 32-bit Cortex-A models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662288" y="1381417"/>
            <a:ext cx="3547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Word length of the </a:t>
            </a:r>
            <a:r>
              <a:rPr lang="en-US" altLang="en-US" sz="1300" b="1" smtClean="0">
                <a:solidFill>
                  <a:srgbClr val="000000"/>
                </a:solidFill>
              </a:rPr>
              <a:t>Cortex-A </a:t>
            </a:r>
            <a:r>
              <a:rPr lang="hu-HU" altLang="en-US" sz="1300" b="1" smtClean="0">
                <a:solidFill>
                  <a:srgbClr val="000000"/>
                </a:solidFill>
              </a:rPr>
              <a:t>series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2753719" y="1956689"/>
            <a:ext cx="35135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4569074" y="1704102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2723240" y="1946138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6266037" y="1939766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070261" y="2209899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300" b="1">
                <a:solidFill>
                  <a:srgbClr val="000000"/>
                </a:solidFill>
              </a:rPr>
              <a:t>ARM’s </a:t>
            </a:r>
            <a:r>
              <a:rPr lang="en-US" altLang="en-US" sz="1300" b="1" smtClean="0">
                <a:solidFill>
                  <a:srgbClr val="000000"/>
                </a:solidFill>
              </a:rPr>
              <a:t>64-bit </a:t>
            </a:r>
            <a:r>
              <a:rPr lang="en-US" altLang="en-US" sz="1300" b="1">
                <a:solidFill>
                  <a:srgbClr val="000000"/>
                </a:solidFill>
              </a:rPr>
              <a:t>Cortex-A </a:t>
            </a:r>
            <a:r>
              <a:rPr lang="en-US" altLang="en-US" sz="1300" b="1" smtClean="0">
                <a:solidFill>
                  <a:srgbClr val="000000"/>
                </a:solidFill>
              </a:rPr>
              <a:t>models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2688632" y="2098492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6234772" y="209372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1710" y="2747020"/>
            <a:ext cx="16433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smtClean="0">
                <a:solidFill>
                  <a:srgbClr val="000000"/>
                </a:solidFill>
              </a:rPr>
              <a:t>Cortex-A5 to A17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4568" y="2747020"/>
            <a:ext cx="19399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>
                <a:solidFill>
                  <a:srgbClr val="000000"/>
                </a:solidFill>
              </a:rPr>
              <a:t>Cortex-A53/A57</a:t>
            </a:r>
            <a:r>
              <a:rPr lang="hu-HU" sz="1300" i="1" dirty="0" smtClean="0">
                <a:solidFill>
                  <a:srgbClr val="000000"/>
                </a:solidFill>
              </a:rPr>
              <a:t>/A72</a:t>
            </a:r>
          </a:p>
          <a:p>
            <a:pPr algn="ctr"/>
            <a:r>
              <a:rPr lang="hu-HU" sz="1300" i="1" dirty="0" smtClean="0">
                <a:solidFill>
                  <a:srgbClr val="000000"/>
                </a:solidFill>
              </a:rPr>
              <a:t>Cortex-A35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6" grpId="0"/>
      <p:bldP spid="18" grpId="0" animBg="1"/>
      <p:bldP spid="19" grpId="0" animBg="1"/>
      <p:bldP spid="3" grpId="0"/>
      <p:bldP spid="1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>
                <a:solidFill>
                  <a:srgbClr val="FFFFFF"/>
                </a:solidFill>
              </a:rPr>
              <a:t>5. Overview of ARM’s Cortex-A series </a:t>
            </a:r>
            <a:r>
              <a:rPr lang="hu-HU" dirty="0" smtClean="0">
                <a:solidFill>
                  <a:srgbClr val="FFFFFF"/>
                </a:solidFill>
              </a:rPr>
              <a:t>(9)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61511" y="732276"/>
            <a:ext cx="8754581" cy="6156000"/>
            <a:chOff x="161511" y="659706"/>
            <a:chExt cx="8754581" cy="6156000"/>
          </a:xfrm>
        </p:grpSpPr>
        <p:pic>
          <p:nvPicPr>
            <p:cNvPr id="5" name="Kép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11" y="659706"/>
              <a:ext cx="8754581" cy="6156000"/>
            </a:xfrm>
            <a:prstGeom prst="rect">
              <a:avLst/>
            </a:prstGeom>
          </p:spPr>
        </p:pic>
        <p:pic>
          <p:nvPicPr>
            <p:cNvPr id="7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04" t="65827" r="46375" b="31992"/>
            <a:stretch/>
          </p:blipFill>
          <p:spPr>
            <a:xfrm>
              <a:off x="4053220" y="5276353"/>
              <a:ext cx="810000" cy="45115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4053220" y="5727504"/>
              <a:ext cx="810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04" t="62920" r="46316" b="31991"/>
            <a:stretch/>
          </p:blipFill>
          <p:spPr>
            <a:xfrm>
              <a:off x="4147902" y="5390167"/>
              <a:ext cx="720081" cy="31503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9083" y="548680"/>
            <a:ext cx="807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Key features of ARM’s </a:t>
            </a:r>
            <a:r>
              <a:rPr lang="en-US" dirty="0">
                <a:solidFill>
                  <a:srgbClr val="2D2D8A"/>
                </a:solidFill>
              </a:rPr>
              <a:t>32-bit </a:t>
            </a:r>
            <a:r>
              <a:rPr lang="en-US" dirty="0" smtClean="0">
                <a:solidFill>
                  <a:srgbClr val="2D2D8A"/>
                </a:solidFill>
              </a:rPr>
              <a:t>microarchitectures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-1 </a:t>
            </a:r>
            <a:r>
              <a:rPr lang="en-US" dirty="0">
                <a:solidFill>
                  <a:srgbClr val="000000"/>
                </a:solidFill>
              </a:rPr>
              <a:t>(based 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14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043735"/>
            <a:ext cx="9027495" cy="4118974"/>
            <a:chOff x="1160189" y="1610052"/>
            <a:chExt cx="6877503" cy="3996936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189" y="1610052"/>
              <a:ext cx="6877503" cy="374719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76957" y="5278465"/>
              <a:ext cx="4741405" cy="328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Remark: In the Cortex-A9 the NEON FP operates in order.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8608" y="605377"/>
            <a:ext cx="807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Key </a:t>
            </a:r>
            <a:r>
              <a:rPr lang="en-US" dirty="0">
                <a:solidFill>
                  <a:srgbClr val="2D2D8A"/>
                </a:solidFill>
              </a:rPr>
              <a:t>features of ARM’s 64-bit </a:t>
            </a:r>
            <a:r>
              <a:rPr lang="en-US" dirty="0" smtClean="0">
                <a:solidFill>
                  <a:srgbClr val="2D2D8A"/>
                </a:solidFill>
              </a:rPr>
              <a:t>microarchitectures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-2 </a:t>
            </a:r>
            <a:r>
              <a:rPr lang="en-US" dirty="0">
                <a:solidFill>
                  <a:srgbClr val="000000"/>
                </a:solidFill>
              </a:rPr>
              <a:t>(based 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14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FFFF"/>
                </a:solidFill>
              </a:rPr>
              <a:t>5. Overview of ARM’s Cortex-A series </a:t>
            </a:r>
            <a:r>
              <a:rPr lang="hu-HU" dirty="0" smtClean="0">
                <a:solidFill>
                  <a:srgbClr val="FFFFFF"/>
                </a:solidFill>
              </a:rPr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2911" b="5691"/>
          <a:stretch/>
        </p:blipFill>
        <p:spPr bwMode="auto">
          <a:xfrm>
            <a:off x="296863" y="1176055"/>
            <a:ext cx="7526337" cy="51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95" y="631785"/>
            <a:ext cx="942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Example</a:t>
            </a:r>
            <a:r>
              <a:rPr lang="hu-HU" smtClean="0">
                <a:solidFill>
                  <a:srgbClr val="2D2D8A"/>
                </a:solidFill>
              </a:rPr>
              <a:t>: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hu-HU" smtClean="0">
                <a:solidFill>
                  <a:srgbClr val="2D2D8A"/>
                </a:solidFill>
              </a:rPr>
              <a:t>D</a:t>
            </a:r>
            <a:r>
              <a:rPr lang="en-US" err="1" smtClean="0">
                <a:solidFill>
                  <a:srgbClr val="2D2D8A"/>
                </a:solidFill>
              </a:rPr>
              <a:t>ual</a:t>
            </a:r>
            <a:r>
              <a:rPr lang="en-US" smtClean="0">
                <a:solidFill>
                  <a:srgbClr val="2D2D8A"/>
                </a:solidFill>
              </a:rPr>
              <a:t>-core A15-based high performance cache coherent system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15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(11)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95990" y="5191453"/>
            <a:ext cx="23054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mtClean="0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en-US" sz="1350" smtClean="0">
                <a:latin typeface="Arial" panose="020B0604020202020204" pitchFamily="34" charset="0"/>
                <a:cs typeface="Arial" panose="020B0604020202020204" pitchFamily="34" charset="0"/>
              </a:rPr>
              <a:t> Memory Controller</a:t>
            </a: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1605" y="5049180"/>
            <a:ext cx="12474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/>
              <a:t>Network</a:t>
            </a:r>
          </a:p>
          <a:p>
            <a:pPr algn="ctr"/>
            <a:r>
              <a:rPr lang="en-US" sz="1300" smtClean="0"/>
              <a:t>Interconnect</a:t>
            </a:r>
            <a:endParaRPr lang="en-US" sz="1300"/>
          </a:p>
        </p:txBody>
      </p:sp>
      <p:sp>
        <p:nvSpPr>
          <p:cNvPr id="8" name="TextBox 7"/>
          <p:cNvSpPr txBox="1"/>
          <p:nvPr/>
        </p:nvSpPr>
        <p:spPr>
          <a:xfrm>
            <a:off x="7600018" y="2168860"/>
            <a:ext cx="12474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/>
              <a:t>Network</a:t>
            </a:r>
          </a:p>
          <a:p>
            <a:pPr algn="ctr"/>
            <a:r>
              <a:rPr lang="en-US" sz="1300" smtClean="0"/>
              <a:t>Interconnect</a:t>
            </a: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89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712" y="627348"/>
            <a:ext cx="900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Relative per core performance </a:t>
            </a:r>
            <a:r>
              <a:rPr lang="en-US" smtClean="0">
                <a:solidFill>
                  <a:srgbClr val="2D2D8A"/>
                </a:solidFill>
              </a:rPr>
              <a:t>of </a:t>
            </a:r>
            <a:r>
              <a:rPr lang="hu-HU" smtClean="0">
                <a:solidFill>
                  <a:srgbClr val="2D2D8A"/>
                </a:solidFill>
              </a:rPr>
              <a:t>Cortex-A processors with different</a:t>
            </a:r>
          </a:p>
          <a:p>
            <a:r>
              <a:rPr lang="hu-HU">
                <a:solidFill>
                  <a:srgbClr val="2D2D8A"/>
                </a:solidFill>
              </a:rPr>
              <a:t> </a:t>
            </a:r>
            <a:r>
              <a:rPr lang="hu-HU" smtClean="0">
                <a:solidFill>
                  <a:srgbClr val="2D2D8A"/>
                </a:solidFill>
              </a:rPr>
              <a:t>power budget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16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http://images.anandtech.com/doci/7126/Screen%20Shot%202013-07-17%20at%2011.44.28%20AM_678x4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2"/>
          <a:stretch/>
        </p:blipFill>
        <p:spPr bwMode="auto">
          <a:xfrm>
            <a:off x="341530" y="1358769"/>
            <a:ext cx="8244774" cy="49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(12)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anandtech.com/doci/7739/Screen%20Shot%202014-02-04%20at%207.08.44%20PM_575px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7" y="1043735"/>
            <a:ext cx="8752525" cy="49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800" y="631785"/>
            <a:ext cx="59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Die are requirement of different applications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17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Level">
  <a:themeElements>
    <a:clrScheme name="5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5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86525</TotalTime>
  <Words>12730</Words>
  <Application>Microsoft Office PowerPoint</Application>
  <PresentationFormat>On-screen Show (4:3)</PresentationFormat>
  <Paragraphs>2427</Paragraphs>
  <Slides>169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169</vt:i4>
      </vt:variant>
    </vt:vector>
  </HeadingPairs>
  <TitlesOfParts>
    <vt:vector size="181" baseType="lpstr">
      <vt:lpstr>Arial</vt:lpstr>
      <vt:lpstr>Calibri</vt:lpstr>
      <vt:lpstr>Garamond</vt:lpstr>
      <vt:lpstr>Times New Roman</vt:lpstr>
      <vt:lpstr>Verdana</vt:lpstr>
      <vt:lpstr>Wingdings</vt:lpstr>
      <vt:lpstr>1_Default Design</vt:lpstr>
      <vt:lpstr>3_Default Design</vt:lpstr>
      <vt:lpstr>5_Default Design</vt:lpstr>
      <vt:lpstr>2_Level</vt:lpstr>
      <vt:lpstr>5_Level</vt:lpstr>
      <vt:lpstr>2_Default Design</vt:lpstr>
      <vt:lpstr>PowerPoint Presentation</vt:lpstr>
      <vt:lpstr>PowerPoint Presentation</vt:lpstr>
      <vt:lpstr>PowerPoint Presentation</vt:lpstr>
      <vt:lpstr>1. Evolution of ARM (1)</vt:lpstr>
      <vt:lpstr>1. Evolution of ARM (2)</vt:lpstr>
      <vt:lpstr>1. Evolution of ARM (3)</vt:lpstr>
      <vt:lpstr>1. Evolution of ARM (4)</vt:lpstr>
      <vt:lpstr>1. Evolution of ARM (5)</vt:lpstr>
      <vt:lpstr>1. Evolution of ARM (6)</vt:lpstr>
      <vt:lpstr>1. Evolution of ARM (7)</vt:lpstr>
      <vt:lpstr>PowerPoint Presentation</vt:lpstr>
      <vt:lpstr>PowerPoint Presentation</vt:lpstr>
      <vt:lpstr>2.1 Overview (1)</vt:lpstr>
      <vt:lpstr>2.1 Overview (2)</vt:lpstr>
      <vt:lpstr>2.1 Overview (3)</vt:lpstr>
      <vt:lpstr>2.1 Overview (4)</vt:lpstr>
      <vt:lpstr>PowerPoint Presentation</vt:lpstr>
      <vt:lpstr>2.2.1 Overview (1)</vt:lpstr>
      <vt:lpstr>2.2.1 Overview (2)</vt:lpstr>
      <vt:lpstr>2.2.1 Overview (3)</vt:lpstr>
      <vt:lpstr>2.2.1 Overview (4)</vt:lpstr>
      <vt:lpstr>2.2.1 Overview (5)</vt:lpstr>
      <vt:lpstr>2.2.2 GPR-based ISA extensions (1)</vt:lpstr>
      <vt:lpstr>2.2.2 GPR-based ISA extensions (2)</vt:lpstr>
      <vt:lpstr>2.2.3 FP and Advanced SIMD registers based ISA extensions (1)</vt:lpstr>
      <vt:lpstr>2.2.3 FP and Advanced SIMD registers based ISA extensions (2)</vt:lpstr>
      <vt:lpstr>2.2.3 FP and Advanced SIMD registers based ISA extensions (3)</vt:lpstr>
      <vt:lpstr>2.2.3 FP and Advanced SIMD registers based ISA extensions (4)</vt:lpstr>
      <vt:lpstr>2.2.3 FP and Advanced SIMD registers based ISA extensions (5)</vt:lpstr>
      <vt:lpstr>2.2.3 FP and Advanced SIMD registers based ISA extensions (6)</vt:lpstr>
      <vt:lpstr>2.2.3 FP and Advanced SIMD registers based ISA extensions (7)</vt:lpstr>
      <vt:lpstr>2.2.3 FP and Advanced SIMD registers based ISA extensions (8)</vt:lpstr>
      <vt:lpstr>2.2.3 FP and Advanced SIMD registers based ISA extensions (9)</vt:lpstr>
      <vt:lpstr>2.2.3 FP and Advanced SIMD registers based ISA extensions (10)</vt:lpstr>
      <vt:lpstr>2.2.3 FP and Advanced SIMD registers based ISA extensions (11)</vt:lpstr>
      <vt:lpstr>PowerPoint Presentation</vt:lpstr>
      <vt:lpstr>2.3 ISA extensions introduced to reduce code size (1)</vt:lpstr>
      <vt:lpstr>2.3 ISA extensions introduced to reduce code size (2)</vt:lpstr>
      <vt:lpstr>2.3 ISA extensions introduced to reduce code size (3)</vt:lpstr>
      <vt:lpstr>2.3 ISA extensions introduced to reduce code size (4)</vt:lpstr>
      <vt:lpstr>2.3 ISA extensions introduced to reduce code size (5)</vt:lpstr>
      <vt:lpstr>2.3 ISA extensions introduced to reduce code size (6)</vt:lpstr>
      <vt:lpstr>2.3 ISA extensions introduced to reduce code size (7)</vt:lpstr>
      <vt:lpstr>2.3 ISA extensions introduced to reduce code size (8)</vt:lpstr>
      <vt:lpstr>PowerPoint Presentation</vt:lpstr>
      <vt:lpstr>2.4 ISA extensions introduced to enhance security (1)</vt:lpstr>
      <vt:lpstr>2.4 ISA extensions introduced to enhance security (2)</vt:lpstr>
      <vt:lpstr>2.4 ISA extensions introduced to enhance security (3)</vt:lpstr>
      <vt:lpstr>2.4 ISA extensions introduced to enhance security (4)</vt:lpstr>
      <vt:lpstr>PowerPoint Presentation</vt:lpstr>
      <vt:lpstr>3. Approaches to circuit design (1)</vt:lpstr>
      <vt:lpstr>3. Approaches to circuit design (2)</vt:lpstr>
      <vt:lpstr>3. Approaches to circuit design (3)</vt:lpstr>
      <vt:lpstr>3. Approaches to circuit design (4)</vt:lpstr>
      <vt:lpstr>3. Approaches to circuit design (5)</vt:lpstr>
      <vt:lpstr>3. Approaches to circuit design (6)</vt:lpstr>
      <vt:lpstr>3. Approaches to circuit design (7)</vt:lpstr>
      <vt:lpstr>3. Approaches to circuit design (8)</vt:lpstr>
      <vt:lpstr>3. Approaches to circuit design (9)</vt:lpstr>
      <vt:lpstr>3. Approaches to circuit design (10)</vt:lpstr>
      <vt:lpstr>3. Approaches to circuit design (11)</vt:lpstr>
      <vt:lpstr>PowerPoint Presentation</vt:lpstr>
      <vt:lpstr>PowerPoint Presentation</vt:lpstr>
      <vt:lpstr>4.1 Overview of ARM’s processor lines (1)</vt:lpstr>
      <vt:lpstr>PowerPoint Presentation</vt:lpstr>
      <vt:lpstr>4.2 Processors implementing the ARM v1 - ARM v3 ISA (1)</vt:lpstr>
      <vt:lpstr>4.2 Processors implementing the ARM v1 - ARM v3 ISA (2)</vt:lpstr>
      <vt:lpstr>PowerPoint Presentation</vt:lpstr>
      <vt:lpstr>4.3 Processors implementing the ARM v4 - ARM v6 ISA (1)</vt:lpstr>
      <vt:lpstr>4.3 Processors implementing the ARM v4 - ARM v6 ISA (2)</vt:lpstr>
      <vt:lpstr>4.3 Processors implementing the ARM v4 - ARM v6 ISA (3)</vt:lpstr>
      <vt:lpstr>4.3 Processors implementing the ARM v4 - ARM v6 ISA (4)</vt:lpstr>
      <vt:lpstr>4.3 Processors implementing the ARM v4 - ARM v6 ISA (5)</vt:lpstr>
      <vt:lpstr>4.3 Processors implementing the ARM v4 - ARM v6 ISA (6)</vt:lpstr>
      <vt:lpstr>4.3 Processors implementing the ARM v4 - ARM v6 ISA (7)</vt:lpstr>
      <vt:lpstr>4.3 Processors implementing the ARM v4 - ARM v6 ISA (8)</vt:lpstr>
      <vt:lpstr>4.3 Processors implementing the ARM v4 - ARM v6 ISA (9)</vt:lpstr>
      <vt:lpstr>4.3 Processors implementing the ARM v4 - ARM v6 ISA 10)</vt:lpstr>
      <vt:lpstr>4.3 Processors implementing the ARM v4 - ARM v6 ISA 11)</vt:lpstr>
      <vt:lpstr>PowerPoint Presentation</vt:lpstr>
      <vt:lpstr>4.4 Processors implementing the ARM v7 - ARM v8 ISA (1)</vt:lpstr>
      <vt:lpstr>4.4 Processors implementing the ARM v7 - ARM v8 ISA (2)</vt:lpstr>
      <vt:lpstr>4.4 Processors implementing the ARM v7 - ARM v8 ISA (3)</vt:lpstr>
      <vt:lpstr>4.4 Processors implementing the ARM v7 - ARM v8 ISA (4)</vt:lpstr>
      <vt:lpstr>4.4 Processors implementing the ARM v7 - ARM v8 ISA (1)</vt:lpstr>
      <vt:lpstr>PowerPoint Presentation</vt:lpstr>
      <vt:lpstr>5. Overview of ARM’s Cortex-A series (1)</vt:lpstr>
      <vt:lpstr>5. Overview of ARM’s Cortex-A series (2)</vt:lpstr>
      <vt:lpstr>5. Overview of ARM’s Cortex-A series (3)</vt:lpstr>
      <vt:lpstr>5. Overview of ARM’s Cortex-A series (4)</vt:lpstr>
      <vt:lpstr>5. Overview of ARM’s Cortex-A series (5)</vt:lpstr>
      <vt:lpstr>5. Overview of ARM’s Cortex-A series (6)</vt:lpstr>
      <vt:lpstr>5. Overview of ARM’s Cortex-A series (7)</vt:lpstr>
      <vt:lpstr>5. Overview of ARM’s Cortex-A series (8)</vt:lpstr>
      <vt:lpstr>5. Overview of ARM’s Cortex-A series (9)</vt:lpstr>
      <vt:lpstr>5. Overview of ARM’s Cortex-A series (10)</vt:lpstr>
      <vt:lpstr>5. Overview of ARM’s Cortex-A series (11)</vt:lpstr>
      <vt:lpstr>5. Overview of ARM’s Cortex-A series (12)</vt:lpstr>
      <vt:lpstr>5. Overview of ARM’s Cortex-A series (13)</vt:lpstr>
      <vt:lpstr>5. Overview of ARM’s Cortex-A series (14)</vt:lpstr>
      <vt:lpstr>5. Overview of ARM’s Cortex-A series (15)</vt:lpstr>
      <vt:lpstr>PowerPoint Presentation</vt:lpstr>
      <vt:lpstr>6. Overview or ARM’s Mali graphics series (1)</vt:lpstr>
      <vt:lpstr>6. Overview of ARM’s Mali graphics lines (2)</vt:lpstr>
      <vt:lpstr>6. Overview of ARM’s Mali graphics lines (3)</vt:lpstr>
      <vt:lpstr>6. Overview of ARM’s Mali graphics lines (4)</vt:lpstr>
      <vt:lpstr>6. Overview of ARM’s Mali graphics lines (5)</vt:lpstr>
      <vt:lpstr>PowerPoint Presentation</vt:lpstr>
      <vt:lpstr>PowerPoint Presentation</vt:lpstr>
      <vt:lpstr>7.1 Overview of ARM’s 64-bit Cortex-A series (1)</vt:lpstr>
      <vt:lpstr>7.1 Overview of ARM’s 64-bit Cortex-A series (2)</vt:lpstr>
      <vt:lpstr>5. Overview of ARM’s Cortex-A series (6)</vt:lpstr>
      <vt:lpstr>7.1 Overview of ARM’s 64-bit Cortex-A series (4)</vt:lpstr>
      <vt:lpstr>7.1 Overview of ARM’s 64-bit Cortex-A series (5)</vt:lpstr>
      <vt:lpstr>7.1 Overview of ARM’s 64-bit Cortex-A series (6)</vt:lpstr>
      <vt:lpstr>PowerPoint Presentation</vt:lpstr>
      <vt:lpstr>5. Overview of ARM’s Cortex-A series (6)</vt:lpstr>
      <vt:lpstr>7.2 The 64-bit high performance Cortex-A57 (2)</vt:lpstr>
      <vt:lpstr>7.2 The 64-bit high performance Cortex-A57 (3)</vt:lpstr>
      <vt:lpstr>7.2 The 64-bit high performance Cortex-A57 (4)</vt:lpstr>
      <vt:lpstr>7.2 The 64-bit high performance Cortex-A57 (5)</vt:lpstr>
      <vt:lpstr>7.2 The 64-bit high performance Cortex-A57 (6)</vt:lpstr>
      <vt:lpstr>7.2 The 64-bit high performance Cortex-A57 (7)</vt:lpstr>
      <vt:lpstr>7.2 The 64-bit high performance Cortex-A57 (8)</vt:lpstr>
      <vt:lpstr>7.2 The 64-bit high performance Cortex-A57 (9)</vt:lpstr>
      <vt:lpstr>7.2 The 64-bit high performance Cortex-A57 (10)</vt:lpstr>
      <vt:lpstr>7.2 The 64-bit high performance Cortex-A57 (11)</vt:lpstr>
      <vt:lpstr>7.2 The 64-bit high performance Cortex-A57 (12)</vt:lpstr>
      <vt:lpstr>7.2 The 64-bit high performance Cortex-A57 (13)</vt:lpstr>
      <vt:lpstr>PowerPoint Presentation</vt:lpstr>
      <vt:lpstr>5. Overview of ARM’s Cortex-A series (6)</vt:lpstr>
      <vt:lpstr>7.3 The 64-bit low power Cortex-A53 (2)</vt:lpstr>
      <vt:lpstr>7.3 The 64-bit low power Cortex-A53 (3)</vt:lpstr>
      <vt:lpstr>7.3 The 64-bit low power Cortex-A53 (4)</vt:lpstr>
      <vt:lpstr>7.3 The 64-bit low power Cortex-A53 (5)</vt:lpstr>
      <vt:lpstr>7.3 The 64-bit low power Cortex-A53 (6)</vt:lpstr>
      <vt:lpstr>7.3 The 64-bit low power Cortex-A53 (7)</vt:lpstr>
      <vt:lpstr>7.3 The 64-bit low power Cortex-A53 (8)</vt:lpstr>
      <vt:lpstr>7.3 The 64-bit low power Cortex-A53 (9)</vt:lpstr>
      <vt:lpstr>PowerPoint Presentation</vt:lpstr>
      <vt:lpstr>5. Overview of ARM’s Cortex-A series (6)</vt:lpstr>
      <vt:lpstr> 7.4 The 64-bit low power Cortex-A35 (2) </vt:lpstr>
      <vt:lpstr>7.4 The 64-bit low power Cortex-A35 (3)</vt:lpstr>
      <vt:lpstr>7.4 The 64-bit low power Cortex-A35 (4)</vt:lpstr>
      <vt:lpstr>7.4 The 64-bit low power Cortex-A35 (5)</vt:lpstr>
      <vt:lpstr>7.4 The 64-bit low power Cortex-A35 (6)</vt:lpstr>
      <vt:lpstr>PowerPoint Presentation</vt:lpstr>
      <vt:lpstr>5. Overview of ARM’s Cortex-A series (6)</vt:lpstr>
      <vt:lpstr> 7.4 The 64-bit high performance Cortex-A72 (2) </vt:lpstr>
      <vt:lpstr>7.4 The 64-bit high performance Cortex-A72 (3)</vt:lpstr>
      <vt:lpstr>7.4 The 64-bit high performance Cortex-A72 (4)</vt:lpstr>
      <vt:lpstr>7.4 The 64-bit high performance Cortex-A72 (5)</vt:lpstr>
      <vt:lpstr>7.4 The 64-bit high performance Cortex-A72 (6)</vt:lpstr>
      <vt:lpstr>7.4 The 64-bit high performance Cortex-A72 (7)</vt:lpstr>
      <vt:lpstr>7.4 The 64-bit high performance Cortex-A72 (8)</vt:lpstr>
      <vt:lpstr>PowerPoint Presentation</vt:lpstr>
      <vt:lpstr>7.4 The 64-bit high performance Cortex-A72 (10)</vt:lpstr>
      <vt:lpstr>7.4 The 64-bit high performance Cortex-A72 (11)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</cp:lastModifiedBy>
  <cp:revision>1245</cp:revision>
  <cp:lastPrinted>2015-11-24T09:20:26Z</cp:lastPrinted>
  <dcterms:created xsi:type="dcterms:W3CDTF">2015-01-03T09:04:43Z</dcterms:created>
  <dcterms:modified xsi:type="dcterms:W3CDTF">2015-12-02T06:34:50Z</dcterms:modified>
</cp:coreProperties>
</file>