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2"/>
  </p:notesMasterIdLst>
  <p:sldIdLst>
    <p:sldId id="280" r:id="rId3"/>
    <p:sldId id="281" r:id="rId4"/>
    <p:sldId id="287" r:id="rId5"/>
    <p:sldId id="283" r:id="rId6"/>
    <p:sldId id="284" r:id="rId7"/>
    <p:sldId id="294" r:id="rId8"/>
    <p:sldId id="295" r:id="rId9"/>
    <p:sldId id="297" r:id="rId10"/>
    <p:sldId id="288" r:id="rId11"/>
    <p:sldId id="286" r:id="rId12"/>
    <p:sldId id="259" r:id="rId13"/>
    <p:sldId id="260" r:id="rId14"/>
    <p:sldId id="261" r:id="rId15"/>
    <p:sldId id="289" r:id="rId16"/>
    <p:sldId id="285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90" r:id="rId25"/>
    <p:sldId id="272" r:id="rId26"/>
    <p:sldId id="274" r:id="rId27"/>
    <p:sldId id="275" r:id="rId28"/>
    <p:sldId id="276" r:id="rId29"/>
    <p:sldId id="277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64" autoAdjust="0"/>
  </p:normalViewPr>
  <p:slideViewPr>
    <p:cSldViewPr snapToObjects="1" showGuides="1">
      <p:cViewPr>
        <p:scale>
          <a:sx n="77" d="100"/>
          <a:sy n="77" d="100"/>
        </p:scale>
        <p:origin x="-864" y="-30"/>
      </p:cViewPr>
      <p:guideLst>
        <p:guide orient="horz" pos="431"/>
        <p:guide orient="horz" pos="799"/>
        <p:guide pos="158"/>
        <p:guide pos="565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99B8B-CFDA-4E20-8FF4-5F7541F9637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25710-49BA-4CC7-9328-C7E60C1AB8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483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9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33450">
              <a:defRPr>
                <a:solidFill>
                  <a:schemeClr val="tx1"/>
                </a:solidFill>
                <a:latin typeface="Arial" charset="0"/>
              </a:defRPr>
            </a:lvl1pPr>
            <a:lvl2pPr marL="757238" indent="-288925" defTabSz="933450">
              <a:defRPr>
                <a:solidFill>
                  <a:schemeClr val="tx1"/>
                </a:solidFill>
                <a:latin typeface="Arial" charset="0"/>
              </a:defRPr>
            </a:lvl2pPr>
            <a:lvl3pPr marL="1165225" indent="-231775" defTabSz="933450">
              <a:defRPr>
                <a:solidFill>
                  <a:schemeClr val="tx1"/>
                </a:solidFill>
                <a:latin typeface="Arial" charset="0"/>
              </a:defRPr>
            </a:lvl3pPr>
            <a:lvl4pPr marL="1631950" indent="-231775" defTabSz="933450">
              <a:defRPr>
                <a:solidFill>
                  <a:schemeClr val="tx1"/>
                </a:solidFill>
                <a:latin typeface="Arial" charset="0"/>
              </a:defRPr>
            </a:lvl4pPr>
            <a:lvl5pPr marL="2100263" indent="-231775" defTabSz="933450">
              <a:defRPr>
                <a:solidFill>
                  <a:schemeClr val="tx1"/>
                </a:solidFill>
                <a:latin typeface="Arial" charset="0"/>
              </a:defRPr>
            </a:lvl5pPr>
            <a:lvl6pPr marL="25574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146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718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29063" indent="-231775" defTabSz="933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2B24B3E-3495-4A81-9766-EB1C75BD1002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35875" name="Rectangle 7"/>
          <p:cNvSpPr txBox="1">
            <a:spLocks noGrp="1" noChangeArrowheads="1"/>
          </p:cNvSpPr>
          <p:nvPr/>
        </p:nvSpPr>
        <p:spPr bwMode="auto">
          <a:xfrm>
            <a:off x="3883852" y="8686801"/>
            <a:ext cx="2972547" cy="455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370" tIns="46685" rIns="93370" bIns="4668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35013" indent="-2825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1888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84325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36763" indent="-227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4939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511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083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556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99C8931-3665-4139-92D8-CE1F4C73EAA9}" type="slidenum">
              <a:rPr lang="en-US" altLang="en-US">
                <a:solidFill>
                  <a:srgbClr val="000000"/>
                </a:solidFill>
                <a:latin typeface="Arial" charset="0"/>
                <a:cs typeface="Arial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587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3587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587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480" y="4342666"/>
            <a:ext cx="5487041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3370" tIns="46685" rIns="93370" bIns="4668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5479473-8215-4985-8111-8BEE71B30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0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577B294-925D-4849-9BDE-85320CFFE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339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DF3CEFE1-B23A-46C3-A672-F6D67FB17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73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8E7ECD5-31C2-4432-9F1A-D64ECF8A5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733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B79A414-E239-4197-9C72-BE7E2F0B39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88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40BE07-A114-4229-A434-81848DB190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08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093FAE26-13E2-4ED6-8BE1-7D8B1014A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081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FEAFF025-74C9-4082-A1D8-BF8069E86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568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125382A-3DF0-4797-BE0F-445E10A4FB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483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1B349859-308B-44EF-A27B-55BF25424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902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68BD18B-46BE-49D5-8E30-1AECAEBD1C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99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663F1D34-3435-4166-8B62-80A3558836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62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79B6EA3-FDDD-438E-9163-541F1F5CE2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642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A4A9BE35-29C3-4B97-839D-9DE43E6628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6835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52F286BB-3F6F-42E1-A81B-B151238503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148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8D7AB8CC-E3BB-4996-AEFA-356CB70AC9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910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4BBE1E43-4B64-4081-B5EC-220B08B76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228E53DB-AF73-4FAF-90CE-EF114DDF4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30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9FA3079A-56D9-45BC-ACBD-F2A3987F1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0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2DEC180-0ED8-4B19-A619-B805FE124B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4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62BD231-4A8C-44C8-B87F-1D66C7F76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74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EF0C3108-C885-47A0-8B34-6B73C225A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14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C99C743E-EAA4-4EFE-932C-7CB4214584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51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/>
            </a:lvl1pPr>
          </a:lstStyle>
          <a:p>
            <a:pPr>
              <a:defRPr/>
            </a:pPr>
            <a:fld id="{BDEED530-72C3-4610-88DF-9A139D0D87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04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5ABEFA-7CE2-451C-AAD3-7A2CC969DB3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331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393700"/>
          </a:xfrm>
          <a:prstGeom prst="rect">
            <a:avLst/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56600" y="25400"/>
            <a:ext cx="7620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6F7CB5-7D1B-420E-9AC6-03B292490CE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3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prohardver.hu/dl/cnt/2012-04/84826/picz/wafer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79425" y="3498850"/>
            <a:ext cx="8150225" cy="2760663"/>
          </a:xfrm>
        </p:spPr>
        <p:txBody>
          <a:bodyPr/>
          <a:lstStyle/>
          <a:p>
            <a:pPr eaLnBrk="1" hangingPunct="1">
              <a:spcAft>
                <a:spcPct val="50000"/>
              </a:spcAft>
            </a:pPr>
            <a:r>
              <a:rPr lang="en-US" altLang="en-US" smtClean="0">
                <a:solidFill>
                  <a:schemeClr val="bg1"/>
                </a:solidFill>
                <a:latin typeface="Verdana" pitchFamily="34" charset="0"/>
              </a:rPr>
              <a:t>Dezső Sima</a:t>
            </a:r>
            <a:endParaRPr lang="hu-HU" altLang="en-US" smtClean="0">
              <a:solidFill>
                <a:schemeClr val="accent2"/>
              </a:solidFill>
              <a:latin typeface="Verdana" pitchFamily="34" charset="0"/>
            </a:endParaRPr>
          </a:p>
        </p:txBody>
      </p:sp>
      <p:sp>
        <p:nvSpPr>
          <p:cNvPr id="53251" name="Rectangle 3"/>
          <p:cNvSpPr>
            <a:spLocks noChangeArrowheads="1"/>
          </p:cNvSpPr>
          <p:nvPr/>
        </p:nvSpPr>
        <p:spPr bwMode="auto">
          <a:xfrm>
            <a:off x="0" y="1582738"/>
            <a:ext cx="9144000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Evolution of Intel’s</a:t>
            </a:r>
          </a:p>
          <a:p>
            <a:pPr algn="ctr" eaLnBrk="1" fontAlgn="base" hangingPunct="1">
              <a:spcBef>
                <a:spcPct val="0"/>
              </a:spcBef>
              <a:spcAft>
                <a:spcPts val="50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 transistor technology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dirty="0" smtClean="0">
                <a:solidFill>
                  <a:srgbClr val="FF0000"/>
                </a:solidFill>
                <a:latin typeface="Verdana" pitchFamily="34" charset="0"/>
                <a:cs typeface="Arial" charset="0"/>
              </a:rPr>
              <a:t>45 nm – 14 nm</a:t>
            </a:r>
            <a:endParaRPr lang="hu-HU" altLang="en-US" sz="4000" dirty="0">
              <a:solidFill>
                <a:srgbClr val="FF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04555" y="6208713"/>
            <a:ext cx="2880917" cy="42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Aft>
                <a:spcPct val="55000"/>
              </a:spcAft>
              <a:buFontTx/>
              <a:buNone/>
            </a:pP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September 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20</a:t>
            </a:r>
            <a:r>
              <a:rPr lang="en-US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15</a:t>
            </a:r>
            <a:r>
              <a:rPr lang="hu-HU" altLang="en-US" sz="24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 </a:t>
            </a:r>
            <a:endParaRPr lang="en-US" altLang="en-US" sz="1600" dirty="0">
              <a:solidFill>
                <a:srgbClr val="000000"/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63500" y="5543550"/>
            <a:ext cx="8991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800" dirty="0" err="1">
                <a:solidFill>
                  <a:srgbClr val="FFFFFF"/>
                </a:solidFill>
                <a:latin typeface="Verdana" pitchFamily="34" charset="0"/>
                <a:cs typeface="Arial" charset="0"/>
              </a:rPr>
              <a:t>Vers</a:t>
            </a:r>
            <a:r>
              <a:rPr lang="en-US" altLang="en-US" sz="1800" dirty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. </a:t>
            </a:r>
            <a:r>
              <a:rPr lang="en-US" altLang="en-US" sz="1800" dirty="0" smtClean="0">
                <a:solidFill>
                  <a:srgbClr val="FFFFFF"/>
                </a:solidFill>
                <a:latin typeface="Verdana" pitchFamily="34" charset="0"/>
                <a:cs typeface="Arial" charset="0"/>
              </a:rPr>
              <a:t>1.1</a:t>
            </a:r>
            <a:endParaRPr lang="en-US" altLang="en-US" sz="1800" dirty="0">
              <a:solidFill>
                <a:srgbClr val="FFFFFF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2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transistor-1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58886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Penryn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in 2007.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056" y="596439"/>
            <a:ext cx="39212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2D2D8A"/>
                </a:solidFill>
                <a:effectLst/>
                <a:uLnTx/>
                <a:uFillTx/>
              </a:rPr>
              <a:t>2. The high-k + metal gate transistor</a:t>
            </a:r>
          </a:p>
        </p:txBody>
      </p:sp>
      <p:sp>
        <p:nvSpPr>
          <p:cNvPr id="30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9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0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1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2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3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4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6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8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TextBox 60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2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3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4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5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6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7" name="Oval 4"/>
          <p:cNvSpPr>
            <a:spLocks noChangeArrowheads="1"/>
          </p:cNvSpPr>
          <p:nvPr/>
        </p:nvSpPr>
        <p:spPr bwMode="auto">
          <a:xfrm>
            <a:off x="1127205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40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78" y="1268760"/>
            <a:ext cx="5904352" cy="461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1268413" y="6129546"/>
            <a:ext cx="65881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3.1.1: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Dy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namic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and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static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power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hu-HU" altLang="en-US" sz="1400" dirty="0" err="1">
                <a:solidFill>
                  <a:srgbClr val="000000"/>
                </a:solidFill>
                <a:latin typeface="Verdana" pitchFamily="34" charset="0"/>
                <a:cs typeface="Arial" charset="0"/>
              </a:rPr>
              <a:t>dissipation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trends in chips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 [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21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Arial" charset="0"/>
              </a:rPr>
              <a:t>]</a:t>
            </a:r>
          </a:p>
        </p:txBody>
      </p:sp>
      <p:sp>
        <p:nvSpPr>
          <p:cNvPr id="108549" name="Text Box 6"/>
          <p:cNvSpPr txBox="1">
            <a:spLocks noChangeArrowheads="1"/>
          </p:cNvSpPr>
          <p:nvPr/>
        </p:nvSpPr>
        <p:spPr bwMode="auto">
          <a:xfrm>
            <a:off x="7641499" y="3215300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Sub-threshold =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200">
                <a:solidFill>
                  <a:srgbClr val="000000"/>
                </a:solidFill>
                <a:latin typeface="Verdana" pitchFamily="34" charset="0"/>
                <a:cs typeface="Arial" charset="0"/>
              </a:rPr>
              <a:t>Source-Drain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6321" y="598070"/>
            <a:ext cx="51635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400"/>
              </a:spcAft>
            </a:pPr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The need to introduce new transistor design </a:t>
            </a:r>
            <a:r>
              <a:rPr lang="en-US" sz="1400" dirty="0" smtClean="0">
                <a:latin typeface="+mj-lt"/>
              </a:rPr>
              <a:t>[21]</a:t>
            </a:r>
            <a:endParaRPr lang="en-US" sz="1400" dirty="0">
              <a:latin typeface="+mj-lt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4452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24" b="16116"/>
          <a:stretch>
            <a:fillRect/>
          </a:stretch>
        </p:blipFill>
        <p:spPr bwMode="auto">
          <a:xfrm>
            <a:off x="309563" y="1178750"/>
            <a:ext cx="8523287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321" y="598070"/>
            <a:ext cx="5519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Structure of the high-k + metal gate transistors </a:t>
            </a:r>
            <a:r>
              <a:rPr lang="en-US" sz="1400" dirty="0" smtClean="0">
                <a:latin typeface="+mj-lt"/>
              </a:rPr>
              <a:t>[23]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315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9" t="32195" b="11629"/>
          <a:stretch>
            <a:fillRect/>
          </a:stretch>
        </p:blipFill>
        <p:spPr bwMode="auto">
          <a:xfrm>
            <a:off x="4811713" y="2015917"/>
            <a:ext cx="4224337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83" t="17123" r="27841" b="70554"/>
          <a:stretch>
            <a:fillRect/>
          </a:stretch>
        </p:blipFill>
        <p:spPr bwMode="auto">
          <a:xfrm>
            <a:off x="5365750" y="1398380"/>
            <a:ext cx="1150938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059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t="23981" r="52545" b="28058"/>
          <a:stretch>
            <a:fillRect/>
          </a:stretch>
        </p:blipFill>
        <p:spPr bwMode="auto">
          <a:xfrm>
            <a:off x="611188" y="1223755"/>
            <a:ext cx="3744912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46321" y="598070"/>
            <a:ext cx="5969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6"/>
                </a:solidFill>
                <a:latin typeface="+mj-lt"/>
              </a:rPr>
              <a:t>Benefits of the high-k + metal gate transistors </a:t>
            </a:r>
            <a:r>
              <a:rPr lang="en-US" sz="1400" dirty="0" smtClean="0">
                <a:latin typeface="+mj-lt"/>
              </a:rPr>
              <a:t>[23], [24]</a:t>
            </a:r>
            <a:endParaRPr lang="en-US" sz="1400" dirty="0">
              <a:latin typeface="+mj-lt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2. The high-k + metal 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Rounded Rectangle 1"/>
          <p:cNvSpPr/>
          <p:nvPr/>
        </p:nvSpPr>
        <p:spPr bwMode="auto">
          <a:xfrm>
            <a:off x="386535" y="1088740"/>
            <a:ext cx="3969565" cy="2727402"/>
          </a:xfrm>
          <a:prstGeom prst="round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0" t="8186" r="4163"/>
          <a:stretch>
            <a:fillRect/>
          </a:stretch>
        </p:blipFill>
        <p:spPr bwMode="auto">
          <a:xfrm>
            <a:off x="-18510" y="2708920"/>
            <a:ext cx="4681538" cy="137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89440" y="2727120"/>
            <a:ext cx="4632325" cy="1439863"/>
          </a:xfrm>
          <a:prstGeom prst="rect">
            <a:avLst/>
          </a:prstGeom>
          <a:solidFill>
            <a:srgbClr val="808080">
              <a:alpha val="14902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hu-HU" altLang="en-US" sz="1400">
              <a:solidFill>
                <a:srgbClr val="3333CC"/>
              </a:solidFill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0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3. The 22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r>
              <a:rPr lang="en-US" altLang="en-US" dirty="0" smtClean="0"/>
              <a:t>3. The 22 nm 3D Tri-Gate transistor-1</a:t>
            </a:r>
            <a:r>
              <a:rPr lang="en-US" altLang="en-US" sz="1600" dirty="0" smtClean="0"/>
              <a:t/>
            </a:r>
            <a:br>
              <a:rPr lang="en-US" altLang="en-US" sz="1600" dirty="0" smtClean="0"/>
            </a:br>
            <a:endParaRPr lang="en-US" altLang="en-US" sz="1600" dirty="0" smtClean="0"/>
          </a:p>
        </p:txBody>
      </p:sp>
      <p:sp>
        <p:nvSpPr>
          <p:cNvPr id="288771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425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Ivy Bridge family of processors in 2012.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3. The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40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2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3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4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5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6" name="Szövegdoboz 21"/>
          <p:cNvSpPr txBox="1">
            <a:spLocks noChangeArrowheads="1"/>
          </p:cNvSpPr>
          <p:nvPr/>
        </p:nvSpPr>
        <p:spPr bwMode="auto">
          <a:xfrm>
            <a:off x="521578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7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8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59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7"/>
          <p:cNvSpPr txBox="1"/>
          <p:nvPr/>
        </p:nvSpPr>
        <p:spPr bwMode="auto">
          <a:xfrm>
            <a:off x="5179007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TextBox 61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3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4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5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6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7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8" name="Oval 4"/>
          <p:cNvSpPr>
            <a:spLocks noChangeArrowheads="1"/>
          </p:cNvSpPr>
          <p:nvPr/>
        </p:nvSpPr>
        <p:spPr bwMode="auto">
          <a:xfrm>
            <a:off x="5004755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69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3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2"/>
          <a:stretch>
            <a:fillRect/>
          </a:stretch>
        </p:blipFill>
        <p:spPr bwMode="auto">
          <a:xfrm>
            <a:off x="1373188" y="1358770"/>
            <a:ext cx="6397625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9379" name="TextBox 1"/>
          <p:cNvSpPr txBox="1">
            <a:spLocks noChangeArrowheads="1"/>
          </p:cNvSpPr>
          <p:nvPr/>
        </p:nvSpPr>
        <p:spPr bwMode="auto">
          <a:xfrm>
            <a:off x="161510" y="606748"/>
            <a:ext cx="387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traditional planar transistor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transistor-2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7994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40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" t="11909"/>
          <a:stretch>
            <a:fillRect/>
          </a:stretch>
        </p:blipFill>
        <p:spPr bwMode="auto">
          <a:xfrm>
            <a:off x="1439863" y="1179513"/>
            <a:ext cx="6356350" cy="4884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0403" name="Rectangle 8"/>
          <p:cNvSpPr>
            <a:spLocks noChangeArrowheads="1"/>
          </p:cNvSpPr>
          <p:nvPr/>
        </p:nvSpPr>
        <p:spPr bwMode="auto">
          <a:xfrm>
            <a:off x="1258888" y="5949950"/>
            <a:ext cx="360362" cy="574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0404" name="TextBox 1"/>
          <p:cNvSpPr txBox="1">
            <a:spLocks noChangeArrowheads="1"/>
          </p:cNvSpPr>
          <p:nvPr/>
        </p:nvSpPr>
        <p:spPr bwMode="auto">
          <a:xfrm>
            <a:off x="147773" y="593685"/>
            <a:ext cx="43188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transistor-2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transistor-3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5510" y="6237287"/>
            <a:ext cx="78133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The designation “tri-gate” originates from the fact that now the gate has three sides.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881390" y="953725"/>
            <a:ext cx="4106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fin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75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4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55"/>
          <a:stretch>
            <a:fillRect/>
          </a:stretch>
        </p:blipFill>
        <p:spPr bwMode="auto">
          <a:xfrm>
            <a:off x="1622425" y="1268413"/>
            <a:ext cx="5822950" cy="442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1427" name="TextBox 4"/>
          <p:cNvSpPr txBox="1">
            <a:spLocks noChangeArrowheads="1"/>
          </p:cNvSpPr>
          <p:nvPr/>
        </p:nvSpPr>
        <p:spPr bwMode="auto">
          <a:xfrm>
            <a:off x="147773" y="600268"/>
            <a:ext cx="39805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The 22 nm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transistor-3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transistor-4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323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4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81"/>
          <a:stretch>
            <a:fillRect/>
          </a:stretch>
        </p:blipFill>
        <p:spPr bwMode="auto">
          <a:xfrm>
            <a:off x="1227138" y="1223963"/>
            <a:ext cx="6688137" cy="4662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2451" name="Rectangle 5"/>
          <p:cNvSpPr>
            <a:spLocks noChangeArrowheads="1"/>
          </p:cNvSpPr>
          <p:nvPr/>
        </p:nvSpPr>
        <p:spPr bwMode="auto">
          <a:xfrm>
            <a:off x="971550" y="5643563"/>
            <a:ext cx="792163" cy="647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232452" name="TextBox 1"/>
          <p:cNvSpPr txBox="1">
            <a:spLocks noChangeArrowheads="1"/>
          </p:cNvSpPr>
          <p:nvPr/>
        </p:nvSpPr>
        <p:spPr bwMode="auto">
          <a:xfrm>
            <a:off x="160836" y="592273"/>
            <a:ext cx="81387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Switching characteristics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232453" name="Oval 2"/>
          <p:cNvSpPr>
            <a:spLocks noChangeArrowheads="1"/>
          </p:cNvSpPr>
          <p:nvPr/>
        </p:nvSpPr>
        <p:spPr bwMode="auto">
          <a:xfrm>
            <a:off x="3492500" y="3924300"/>
            <a:ext cx="854075" cy="539750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transistor-5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2137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200025"/>
            <a:ext cx="9144000" cy="457200"/>
          </a:xfrm>
          <a:prstGeom prst="rect">
            <a:avLst/>
          </a:prstGeom>
          <a:solidFill>
            <a:srgbClr val="0000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2400">
                <a:solidFill>
                  <a:srgbClr val="FFFFFF"/>
                </a:solidFill>
                <a:cs typeface="Arial" charset="0"/>
              </a:rPr>
              <a:t>Contents</a:t>
            </a:r>
            <a:endParaRPr lang="en-US" altLang="en-US" sz="240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54275" name="Group 13"/>
          <p:cNvGrpSpPr>
            <a:grpSpLocks/>
          </p:cNvGrpSpPr>
          <p:nvPr/>
        </p:nvGrpSpPr>
        <p:grpSpPr bwMode="auto">
          <a:xfrm>
            <a:off x="341530" y="1116090"/>
            <a:ext cx="8505530" cy="504825"/>
            <a:chOff x="476" y="2160"/>
            <a:chExt cx="4626" cy="318"/>
          </a:xfrm>
        </p:grpSpPr>
        <p:sp>
          <p:nvSpPr>
            <p:cNvPr id="54300" name="AutoShape 1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Overview of the evolution of Intel’s basic microarchitectures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301" name="Text Box 1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6" name="Group 14"/>
          <p:cNvGrpSpPr>
            <a:grpSpLocks/>
          </p:cNvGrpSpPr>
          <p:nvPr/>
        </p:nvGrpSpPr>
        <p:grpSpPr bwMode="auto">
          <a:xfrm>
            <a:off x="341530" y="1763790"/>
            <a:ext cx="8505530" cy="504825"/>
            <a:chOff x="476" y="2160"/>
            <a:chExt cx="4626" cy="318"/>
          </a:xfrm>
        </p:grpSpPr>
        <p:sp>
          <p:nvSpPr>
            <p:cNvPr id="54298" name="AutoShape 15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2. The high-k + metal gate transistor</a:t>
              </a:r>
            </a:p>
          </p:txBody>
        </p:sp>
        <p:sp>
          <p:nvSpPr>
            <p:cNvPr id="54299" name="Text Box 16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7" name="Group 17"/>
          <p:cNvGrpSpPr>
            <a:grpSpLocks/>
          </p:cNvGrpSpPr>
          <p:nvPr/>
        </p:nvGrpSpPr>
        <p:grpSpPr bwMode="auto">
          <a:xfrm>
            <a:off x="341530" y="2411490"/>
            <a:ext cx="8505530" cy="504825"/>
            <a:chOff x="476" y="2160"/>
            <a:chExt cx="4626" cy="318"/>
          </a:xfrm>
        </p:grpSpPr>
        <p:sp>
          <p:nvSpPr>
            <p:cNvPr id="54296" name="AutoShape 18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3.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22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7" name="Text Box 19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  <p:grpSp>
        <p:nvGrpSpPr>
          <p:cNvPr id="54278" name="Group 20"/>
          <p:cNvGrpSpPr>
            <a:grpSpLocks/>
          </p:cNvGrpSpPr>
          <p:nvPr/>
        </p:nvGrpSpPr>
        <p:grpSpPr bwMode="auto">
          <a:xfrm>
            <a:off x="341530" y="3059190"/>
            <a:ext cx="8505530" cy="504825"/>
            <a:chOff x="476" y="2160"/>
            <a:chExt cx="4626" cy="318"/>
          </a:xfrm>
        </p:grpSpPr>
        <p:sp>
          <p:nvSpPr>
            <p:cNvPr id="54294" name="AutoShape 21"/>
            <p:cNvSpPr>
              <a:spLocks noChangeArrowheads="1"/>
            </p:cNvSpPr>
            <p:nvPr/>
          </p:nvSpPr>
          <p:spPr bwMode="auto">
            <a:xfrm>
              <a:off x="658" y="2160"/>
              <a:ext cx="4444" cy="318"/>
            </a:xfrm>
            <a:prstGeom prst="roundRect">
              <a:avLst>
                <a:gd name="adj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4.</a:t>
              </a:r>
              <a:r>
                <a:rPr lang="hu-HU" altLang="en-US" sz="2000" dirty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The </a:t>
              </a:r>
              <a:r>
                <a:rPr lang="en-US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14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nm 3D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Tri-Gate</a:t>
              </a:r>
              <a:r>
                <a:rPr lang="hu-HU" altLang="en-US" sz="2000" dirty="0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r>
                <a:rPr lang="hu-HU" altLang="en-US" sz="2000" dirty="0" err="1" smtClean="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transistor</a:t>
              </a:r>
              <a:endParaRPr lang="en-US" altLang="en-US" sz="2000" dirty="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  <p:sp>
          <p:nvSpPr>
            <p:cNvPr id="54295" name="Text Box 22"/>
            <p:cNvSpPr txBox="1">
              <a:spLocks noChangeArrowheads="1"/>
            </p:cNvSpPr>
            <p:nvPr/>
          </p:nvSpPr>
          <p:spPr bwMode="auto">
            <a:xfrm>
              <a:off x="476" y="2201"/>
              <a:ext cx="24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hu-HU" altLang="en-US" sz="1800">
                  <a:solidFill>
                    <a:srgbClr val="FFFFFF"/>
                  </a:solidFill>
                  <a:latin typeface="Verdana" pitchFamily="34" charset="0"/>
                  <a:cs typeface="Arial" charset="0"/>
                </a:rPr>
                <a:t> </a:t>
              </a:r>
              <a:endParaRPr lang="en-US" altLang="en-US" sz="1800">
                <a:solidFill>
                  <a:srgbClr val="FFFFFF"/>
                </a:solidFill>
                <a:latin typeface="Verdana" pitchFamily="34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4924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75" name="Group 3"/>
          <p:cNvGrpSpPr>
            <a:grpSpLocks/>
          </p:cNvGrpSpPr>
          <p:nvPr/>
        </p:nvGrpSpPr>
        <p:grpSpPr bwMode="auto">
          <a:xfrm>
            <a:off x="1511300" y="1314450"/>
            <a:ext cx="6026150" cy="4679950"/>
            <a:chOff x="1511660" y="1313765"/>
            <a:chExt cx="6025790" cy="4680520"/>
          </a:xfrm>
        </p:grpSpPr>
        <p:pic>
          <p:nvPicPr>
            <p:cNvPr id="23347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410"/>
            <a:stretch>
              <a:fillRect/>
            </a:stretch>
          </p:blipFill>
          <p:spPr bwMode="auto">
            <a:xfrm>
              <a:off x="1606550" y="1313765"/>
              <a:ext cx="5930900" cy="4545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3478" name="Rectangle 2"/>
            <p:cNvSpPr>
              <a:spLocks noChangeArrowheads="1"/>
            </p:cNvSpPr>
            <p:nvPr/>
          </p:nvSpPr>
          <p:spPr bwMode="auto">
            <a:xfrm>
              <a:off x="1511660" y="5274205"/>
              <a:ext cx="360040" cy="7200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</p:grp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73899" y="605336"/>
            <a:ext cx="65886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Gate delay of the traditional planar and tri-gate transistors </a:t>
            </a:r>
            <a:r>
              <a:rPr lang="en-US" altLang="hu-HU" sz="1400" dirty="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transistor-6</a:t>
            </a:r>
            <a:br>
              <a:rPr lang="en-US" altLang="en-US" dirty="0" smtClean="0"/>
            </a:br>
            <a:endParaRPr lang="en-US" altLang="en-US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553660" y="6309320"/>
            <a:ext cx="79337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Gate delay: time difference between output signal and input signal of a gate  (n x </a:t>
            </a:r>
            <a:r>
              <a:rPr lang="en-US" sz="1400" dirty="0" err="1" smtClean="0"/>
              <a:t>ps</a:t>
            </a:r>
            <a:r>
              <a:rPr lang="en-US" sz="1400" dirty="0" smtClean="0"/>
              <a:t>)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9329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17"/>
          <a:stretch>
            <a:fillRect/>
          </a:stretch>
        </p:blipFill>
        <p:spPr bwMode="auto">
          <a:xfrm>
            <a:off x="1192213" y="1358900"/>
            <a:ext cx="6759575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4499" name="TextBox 1"/>
          <p:cNvSpPr txBox="1">
            <a:spLocks noChangeArrowheads="1"/>
          </p:cNvSpPr>
          <p:nvPr/>
        </p:nvSpPr>
        <p:spPr bwMode="auto">
          <a:xfrm>
            <a:off x="144961" y="606561"/>
            <a:ext cx="407828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hu-HU" sz="1400" b="1">
                <a:solidFill>
                  <a:srgbClr val="2D2D8A"/>
                </a:solidFill>
                <a:cs typeface="Arial" charset="0"/>
              </a:rPr>
              <a:t>Intel’s 22 nm manufacturing fabs </a:t>
            </a:r>
            <a:r>
              <a:rPr lang="en-US" altLang="hu-HU" sz="1400">
                <a:solidFill>
                  <a:srgbClr val="000000"/>
                </a:solidFill>
                <a:cs typeface="Arial" charset="0"/>
              </a:rPr>
              <a:t>[82]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>3. The 22 nm 3D Tri-Gate transistor-7</a:t>
            </a:r>
            <a:br>
              <a:rPr lang="en-US" altLang="en-US" dirty="0" smtClean="0"/>
            </a:b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563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7" descr="wafer_thb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03775"/>
            <a:ext cx="42862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23" name="Text Box 8"/>
          <p:cNvSpPr txBox="1">
            <a:spLocks noChangeArrowheads="1"/>
          </p:cNvSpPr>
          <p:nvPr/>
        </p:nvSpPr>
        <p:spPr bwMode="auto">
          <a:xfrm>
            <a:off x="154123" y="580435"/>
            <a:ext cx="50529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2D2D8A"/>
                </a:solidFill>
                <a:cs typeface="Arial" charset="0"/>
              </a:rPr>
              <a:t>22 nm Ivy 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Bridge chips on a 300 mm wafer </a:t>
            </a:r>
            <a:r>
              <a:rPr lang="en-US" altLang="en-US" sz="1400" dirty="0">
                <a:solidFill>
                  <a:srgbClr val="000000"/>
                </a:solidFill>
                <a:cs typeface="Arial" charset="0"/>
              </a:rPr>
              <a:t>[82]</a:t>
            </a:r>
            <a:r>
              <a:rPr lang="en-US" altLang="en-US" sz="1400" b="1" dirty="0">
                <a:solidFill>
                  <a:srgbClr val="2D2D8A"/>
                </a:solidFill>
                <a:cs typeface="Arial" charset="0"/>
              </a:rPr>
              <a:t> 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3. The 22 nm 3D Tri-Gate transistor-8</a:t>
            </a:r>
          </a:p>
        </p:txBody>
      </p:sp>
    </p:spTree>
    <p:extLst>
      <p:ext uri="{BB962C8B-B14F-4D97-AF65-F5344CB8AC3E}">
        <p14:creationId xmlns:p14="http://schemas.microsoft.com/office/powerpoint/2010/main" val="179790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4. The 14 nm 3D Tri-Gate transistor</a:t>
            </a: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transistor-1</a:t>
            </a:r>
            <a:endParaRPr lang="en-US" altLang="en-US" dirty="0" smtClean="0"/>
          </a:p>
        </p:txBody>
      </p:sp>
      <p:sp>
        <p:nvSpPr>
          <p:cNvPr id="288773" name="Text Box 4"/>
          <p:cNvSpPr txBox="1">
            <a:spLocks noChangeArrowheads="1"/>
          </p:cNvSpPr>
          <p:nvPr/>
        </p:nvSpPr>
        <p:spPr bwMode="auto">
          <a:xfrm>
            <a:off x="1743075" y="3699222"/>
            <a:ext cx="56451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Figure: Intel</a:t>
            </a:r>
            <a:r>
              <a:rPr lang="en-US" altLang="en-US" sz="14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s Tick-Tock development model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(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Based on 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[</a:t>
            </a:r>
            <a:r>
              <a:rPr lang="en-US" altLang="en-US" sz="1400">
                <a:solidFill>
                  <a:srgbClr val="000000"/>
                </a:solidFill>
                <a:cs typeface="Times New Roman" pitchFamily="18" charset="0"/>
              </a:rPr>
              <a:t>1]</a:t>
            </a:r>
            <a:r>
              <a:rPr lang="hu-HU" altLang="en-US" sz="1400">
                <a:solidFill>
                  <a:srgbClr val="000000"/>
                </a:solidFill>
                <a:cs typeface="Times New Roman" pitchFamily="18" charset="0"/>
              </a:rPr>
              <a:t>)</a:t>
            </a:r>
            <a:endParaRPr lang="en-US" altLang="en-US" sz="140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35384" y="600943"/>
            <a:ext cx="39917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4. The 14 </a:t>
            </a:r>
            <a:r>
              <a:rPr lang="en-US" altLang="hu-HU" sz="1400" b="1" dirty="0">
                <a:solidFill>
                  <a:srgbClr val="2D2D8A"/>
                </a:solidFill>
                <a:cs typeface="Arial" charset="0"/>
              </a:rPr>
              <a:t>nm 3D Tri-Gate </a:t>
            </a:r>
            <a:r>
              <a:rPr lang="en-US" altLang="hu-HU" sz="1400" b="1" dirty="0" smtClean="0">
                <a:solidFill>
                  <a:srgbClr val="2D2D8A"/>
                </a:solidFill>
                <a:cs typeface="Arial" charset="0"/>
              </a:rPr>
              <a:t>transistor-1</a:t>
            </a:r>
            <a:endParaRPr lang="en-US" altLang="hu-HU" sz="1400" dirty="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9" name="Text Box 4"/>
          <p:cNvSpPr txBox="1">
            <a:spLocks noChangeArrowheads="1"/>
          </p:cNvSpPr>
          <p:nvPr/>
        </p:nvSpPr>
        <p:spPr bwMode="auto">
          <a:xfrm>
            <a:off x="223838" y="4246348"/>
            <a:ext cx="6146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Introduced along with the </a:t>
            </a:r>
            <a:r>
              <a:rPr lang="en-US" altLang="en-US" sz="1400" dirty="0" err="1" smtClean="0">
                <a:solidFill>
                  <a:srgbClr val="000000"/>
                </a:solidFill>
                <a:cs typeface="Arial" charset="0"/>
              </a:rPr>
              <a:t>Broadwell</a:t>
            </a:r>
            <a:r>
              <a:rPr lang="en-US" altLang="en-US" sz="1400" dirty="0" smtClean="0">
                <a:solidFill>
                  <a:srgbClr val="000000"/>
                </a:solidFill>
                <a:cs typeface="Arial" charset="0"/>
              </a:rPr>
              <a:t> family of processors  in 2014</a:t>
            </a:r>
            <a:endParaRPr lang="en-US" altLang="en-US" sz="1400" dirty="0">
              <a:solidFill>
                <a:srgbClr val="0000FF"/>
              </a:solidFill>
              <a:cs typeface="Arial" charset="0"/>
            </a:endParaRPr>
          </a:p>
        </p:txBody>
      </p:sp>
      <p:sp>
        <p:nvSpPr>
          <p:cNvPr id="40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41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3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4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5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2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3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4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5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6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7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8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9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0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1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2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3" name="TextBox 62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4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5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6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67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8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9" name="Oval 4"/>
          <p:cNvSpPr>
            <a:spLocks noChangeArrowheads="1"/>
          </p:cNvSpPr>
          <p:nvPr/>
        </p:nvSpPr>
        <p:spPr bwMode="auto">
          <a:xfrm>
            <a:off x="6954036" y="1227195"/>
            <a:ext cx="979484" cy="2251075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94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58"/>
          <a:stretch>
            <a:fillRect/>
          </a:stretch>
        </p:blipFill>
        <p:spPr bwMode="auto">
          <a:xfrm>
            <a:off x="781050" y="1223963"/>
            <a:ext cx="7581900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948" y="598986"/>
            <a:ext cx="70659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2 generation Tri-gate transistors with fin improvement </a:t>
            </a:r>
            <a:r>
              <a:rPr lang="en-US" sz="1400" dirty="0">
                <a:cs typeface="Arial" charset="0"/>
              </a:rPr>
              <a:t>[154]</a:t>
            </a:r>
          </a:p>
        </p:txBody>
      </p:sp>
      <p:sp>
        <p:nvSpPr>
          <p:cNvPr id="290820" name="Rectangle 7"/>
          <p:cNvSpPr>
            <a:spLocks noChangeArrowheads="1"/>
          </p:cNvSpPr>
          <p:nvPr/>
        </p:nvSpPr>
        <p:spPr bwMode="auto">
          <a:xfrm>
            <a:off x="3505200" y="1211263"/>
            <a:ext cx="404813" cy="1349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transistor-2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9826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>
            <a:fillRect/>
          </a:stretch>
        </p:blipFill>
        <p:spPr bwMode="auto">
          <a:xfrm>
            <a:off x="138113" y="1277938"/>
            <a:ext cx="8867775" cy="363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737" y="588735"/>
            <a:ext cx="421481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14 nm </a:t>
            </a:r>
            <a:r>
              <a:rPr lang="en-US" sz="1400" b="1" dirty="0" err="1">
                <a:solidFill>
                  <a:srgbClr val="2D2D8A"/>
                </a:solidFill>
                <a:cs typeface="Arial" charset="0"/>
              </a:rPr>
              <a:t>Broadwell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 SOC yield trend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291844" name="Rounded Rectangle 7"/>
          <p:cNvSpPr>
            <a:spLocks noChangeArrowheads="1"/>
          </p:cNvSpPr>
          <p:nvPr/>
        </p:nvSpPr>
        <p:spPr bwMode="auto">
          <a:xfrm>
            <a:off x="4167188" y="2708275"/>
            <a:ext cx="4545012" cy="90011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14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transistor-3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2311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9" t="10333" r="1724"/>
          <a:stretch>
            <a:fillRect/>
          </a:stretch>
        </p:blipFill>
        <p:spPr bwMode="auto">
          <a:xfrm>
            <a:off x="142875" y="1179513"/>
            <a:ext cx="8794750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6437" y="599349"/>
            <a:ext cx="4551362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Benefits of reducing the feature size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5713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8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75" t="13828"/>
          <a:stretch>
            <a:fillRect/>
          </a:stretch>
        </p:blipFill>
        <p:spPr bwMode="auto">
          <a:xfrm>
            <a:off x="1557338" y="1389063"/>
            <a:ext cx="52419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74" y="588735"/>
            <a:ext cx="6369051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power vs clock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speed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078538" y="2333625"/>
            <a:ext cx="2474912" cy="11398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293893" name="Group 28"/>
          <p:cNvGrpSpPr>
            <a:grpSpLocks/>
          </p:cNvGrpSpPr>
          <p:nvPr/>
        </p:nvGrpSpPr>
        <p:grpSpPr bwMode="auto">
          <a:xfrm>
            <a:off x="6394450" y="2468563"/>
            <a:ext cx="1841500" cy="900112"/>
            <a:chOff x="6706840" y="2168860"/>
            <a:chExt cx="1842171" cy="900100"/>
          </a:xfrm>
        </p:grpSpPr>
        <p:sp>
          <p:nvSpPr>
            <p:cNvPr id="293895" name="TextBox 29"/>
            <p:cNvSpPr txBox="1">
              <a:spLocks noChangeArrowheads="1"/>
            </p:cNvSpPr>
            <p:nvPr/>
          </p:nvSpPr>
          <p:spPr bwMode="auto">
            <a:xfrm>
              <a:off x="6732240" y="2168860"/>
              <a:ext cx="111440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 &gt;  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293896" name="Down Arrow 30"/>
            <p:cNvSpPr>
              <a:spLocks noChangeArrowheads="1"/>
            </p:cNvSpPr>
            <p:nvPr/>
          </p:nvSpPr>
          <p:spPr bwMode="auto">
            <a:xfrm flipV="1">
              <a:off x="852465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7" name="Down Arrow 31"/>
            <p:cNvSpPr>
              <a:spLocks noChangeArrowheads="1"/>
            </p:cNvSpPr>
            <p:nvPr/>
          </p:nvSpPr>
          <p:spPr bwMode="auto">
            <a:xfrm flipV="1">
              <a:off x="7773150" y="2239265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8" name="Down Arrow 32"/>
            <p:cNvSpPr>
              <a:spLocks noChangeArrowheads="1"/>
            </p:cNvSpPr>
            <p:nvPr/>
          </p:nvSpPr>
          <p:spPr bwMode="auto">
            <a:xfrm flipV="1">
              <a:off x="7722350" y="2770033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899" name="Down Arrow 33"/>
            <p:cNvSpPr>
              <a:spLocks noChangeArrowheads="1"/>
            </p:cNvSpPr>
            <p:nvPr/>
          </p:nvSpPr>
          <p:spPr bwMode="auto">
            <a:xfrm flipV="1">
              <a:off x="7033690" y="2246170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0" name="Down Arrow 34"/>
            <p:cNvSpPr>
              <a:spLocks noChangeArrowheads="1"/>
            </p:cNvSpPr>
            <p:nvPr/>
          </p:nvSpPr>
          <p:spPr bwMode="auto">
            <a:xfrm flipV="1">
              <a:off x="7066880" y="2773242"/>
              <a:ext cx="21600" cy="216000"/>
            </a:xfrm>
            <a:prstGeom prst="downArrow">
              <a:avLst>
                <a:gd name="adj1" fmla="val 50000"/>
                <a:gd name="adj2" fmla="val 50000"/>
              </a:avLst>
            </a:prstGeom>
            <a:noFill/>
            <a:ln w="19050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n-US" sz="1400" b="1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293901" name="TextBox 35"/>
            <p:cNvSpPr txBox="1">
              <a:spLocks noChangeArrowheads="1"/>
            </p:cNvSpPr>
            <p:nvPr/>
          </p:nvSpPr>
          <p:spPr bwMode="auto">
            <a:xfrm>
              <a:off x="6706840" y="2699628"/>
              <a:ext cx="184217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Verdana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Verdana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Verdana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Verdana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Verdana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V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   &gt;   I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l       </a:t>
              </a:r>
              <a:r>
                <a:rPr lang="en-US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&gt;  D</a:t>
              </a:r>
              <a:r>
                <a:rPr lang="en-US" altLang="en-US" sz="180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transistor-4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47894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28" t="15205"/>
          <a:stretch>
            <a:fillRect/>
          </a:stretch>
        </p:blipFill>
        <p:spPr bwMode="auto">
          <a:xfrm>
            <a:off x="1106488" y="1358900"/>
            <a:ext cx="66929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995" y="593725"/>
            <a:ext cx="9493304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Leakage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power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vs. clock speed for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smaller feature sizes </a:t>
            </a:r>
            <a:r>
              <a:rPr lang="en-US" sz="1400" b="1" dirty="0" smtClean="0">
                <a:solidFill>
                  <a:srgbClr val="2D2D8A"/>
                </a:solidFill>
                <a:cs typeface="Arial" charset="0"/>
              </a:rPr>
              <a:t>in different product </a:t>
            </a:r>
            <a:r>
              <a:rPr lang="en-US" sz="1400" b="1" dirty="0">
                <a:solidFill>
                  <a:srgbClr val="2D2D8A"/>
                </a:solidFill>
                <a:cs typeface="Arial" charset="0"/>
              </a:rPr>
              <a:t>sectors </a:t>
            </a:r>
            <a:r>
              <a:rPr lang="en-US" sz="1400" dirty="0">
                <a:cs typeface="Arial" charset="0"/>
              </a:rPr>
              <a:t>[154]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pPr lvl="0" eaLnBrk="1" hangingPunct="1"/>
            <a:r>
              <a:rPr lang="en-US" altLang="hu-HU" kern="1200" dirty="0" smtClean="0">
                <a:ea typeface="+mn-ea"/>
                <a:cs typeface="Arial" charset="0"/>
              </a:rPr>
              <a:t>4</a:t>
            </a:r>
            <a:r>
              <a:rPr lang="en-US" altLang="hu-HU" kern="1200" dirty="0">
                <a:ea typeface="+mn-ea"/>
                <a:cs typeface="Arial" charset="0"/>
              </a:rPr>
              <a:t>. The 14 nm 3D Tri-Gate </a:t>
            </a:r>
            <a:r>
              <a:rPr lang="en-US" altLang="hu-HU" kern="1200" dirty="0" smtClean="0">
                <a:ea typeface="+mn-ea"/>
                <a:cs typeface="Arial" charset="0"/>
              </a:rPr>
              <a:t>transistor-5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198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720080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1.</a:t>
            </a:r>
            <a:r>
              <a:rPr lang="hu-HU" altLang="en-US" sz="2000" dirty="0">
                <a:solidFill>
                  <a:srgbClr val="FFFFFF"/>
                </a:solidFill>
                <a:cs typeface="Arial" charset="0"/>
              </a:rPr>
              <a:t> </a:t>
            </a:r>
            <a:r>
              <a:rPr lang="en-US" altLang="en-US" sz="2000" dirty="0">
                <a:solidFill>
                  <a:srgbClr val="FFFFFF"/>
                </a:solidFill>
                <a:cs typeface="Arial" charset="0"/>
              </a:rPr>
              <a:t>Overview of the evolution of Intel’s basic </a:t>
            </a: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microarchitectures</a:t>
            </a: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784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1. Overview of the evolution of Intel’s basic microarchitectures-1</a:t>
            </a:r>
            <a:endParaRPr lang="hu-HU" altLang="en-US" dirty="0" smtClean="0"/>
          </a:p>
        </p:txBody>
      </p:sp>
      <p:sp>
        <p:nvSpPr>
          <p:cNvPr id="57347" name="Text Box 5"/>
          <p:cNvSpPr txBox="1">
            <a:spLocks noChangeArrowheads="1"/>
          </p:cNvSpPr>
          <p:nvPr/>
        </p:nvSpPr>
        <p:spPr bwMode="auto">
          <a:xfrm>
            <a:off x="161510" y="593685"/>
            <a:ext cx="80906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1. Overview of the evolution </a:t>
            </a:r>
            <a:r>
              <a:rPr lang="en-US" altLang="en-US" sz="1400" b="1" dirty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of Intel’s basic </a:t>
            </a:r>
            <a:r>
              <a:rPr lang="en-US" altLang="en-US" sz="1400" b="1" dirty="0" smtClean="0">
                <a:solidFill>
                  <a:srgbClr val="333399"/>
                </a:solidFill>
                <a:latin typeface="Verdana" pitchFamily="34" charset="0"/>
                <a:cs typeface="Arial" charset="0"/>
              </a:rPr>
              <a:t>microarchitectures </a:t>
            </a:r>
            <a:r>
              <a:rPr lang="en-US" altLang="en-US" sz="1400" dirty="0" smtClean="0">
                <a:latin typeface="Verdana" pitchFamily="34" charset="0"/>
                <a:cs typeface="Arial" charset="0"/>
              </a:rPr>
              <a:t>(Based on [1])</a:t>
            </a:r>
            <a:endParaRPr lang="en-US" altLang="en-US" sz="1400" dirty="0">
              <a:latin typeface="Verdana" pitchFamily="34" charset="0"/>
              <a:cs typeface="Arial" charset="0"/>
            </a:endParaRP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597025" y="3789040"/>
            <a:ext cx="59372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Figure</a:t>
            </a:r>
            <a:r>
              <a:rPr lang="hu-HU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 1.1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: Intel</a:t>
            </a:r>
            <a:r>
              <a:rPr lang="en-US" altLang="en-US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en-US" sz="1400" dirty="0">
                <a:solidFill>
                  <a:srgbClr val="000000"/>
                </a:solidFill>
                <a:latin typeface="Verdana" pitchFamily="34" charset="0"/>
                <a:cs typeface="Times New Roman" pitchFamily="18" charset="0"/>
              </a:rPr>
              <a:t>s Tick-Tock development model (Based on [1])</a:t>
            </a:r>
          </a:p>
        </p:txBody>
      </p:sp>
      <p:sp>
        <p:nvSpPr>
          <p:cNvPr id="36" name="Téglalap 3"/>
          <p:cNvSpPr/>
          <p:nvPr/>
        </p:nvSpPr>
        <p:spPr bwMode="auto">
          <a:xfrm>
            <a:off x="53975" y="1223755"/>
            <a:ext cx="8964000" cy="225107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mpd="dbl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400" b="1" dirty="0">
              <a:solidFill>
                <a:srgbClr val="FFFFFF"/>
              </a:solidFill>
            </a:endParaRPr>
          </a:p>
        </p:txBody>
      </p:sp>
      <p:sp>
        <p:nvSpPr>
          <p:cNvPr id="39" name="Téglalap 4"/>
          <p:cNvSpPr/>
          <p:nvPr/>
        </p:nvSpPr>
        <p:spPr bwMode="auto">
          <a:xfrm>
            <a:off x="15520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Core 2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0" name="Téglalap 5"/>
          <p:cNvSpPr/>
          <p:nvPr/>
        </p:nvSpPr>
        <p:spPr bwMode="auto">
          <a:xfrm>
            <a:off x="1135890" y="1663404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Penryn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1" name="Téglalap 11"/>
          <p:cNvSpPr/>
          <p:nvPr/>
        </p:nvSpPr>
        <p:spPr bwMode="auto">
          <a:xfrm>
            <a:off x="2089819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Nehalem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45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2" name="Téglalap 12"/>
          <p:cNvSpPr/>
          <p:nvPr/>
        </p:nvSpPr>
        <p:spPr bwMode="auto">
          <a:xfrm>
            <a:off x="3073025" y="1664068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West</a:t>
            </a: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mere</a:t>
            </a:r>
            <a:endParaRPr lang="en-US" sz="12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en-US" sz="800" b="1" dirty="0" smtClean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8" name="Téglalap 13"/>
          <p:cNvSpPr/>
          <p:nvPr/>
        </p:nvSpPr>
        <p:spPr bwMode="auto">
          <a:xfrm>
            <a:off x="4043375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Sandy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49" name="Téglalap 14"/>
          <p:cNvSpPr/>
          <p:nvPr/>
        </p:nvSpPr>
        <p:spPr bwMode="auto">
          <a:xfrm>
            <a:off x="5031408" y="1660751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Ivy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/>
            </a:r>
            <a:b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Bridge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0" name="Téglalap 15"/>
          <p:cNvSpPr/>
          <p:nvPr/>
        </p:nvSpPr>
        <p:spPr bwMode="auto">
          <a:xfrm>
            <a:off x="5991637" y="166241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Haswell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</a:t>
            </a: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51" name="Szövegdoboz 16"/>
          <p:cNvSpPr txBox="1">
            <a:spLocks noChangeArrowheads="1"/>
          </p:cNvSpPr>
          <p:nvPr/>
        </p:nvSpPr>
        <p:spPr bwMode="auto">
          <a:xfrm>
            <a:off x="296954" y="3083747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2" name="Szövegdoboz 17"/>
          <p:cNvSpPr txBox="1">
            <a:spLocks noChangeArrowheads="1"/>
          </p:cNvSpPr>
          <p:nvPr/>
        </p:nvSpPr>
        <p:spPr bwMode="auto">
          <a:xfrm>
            <a:off x="1333209" y="3085613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53" name="Szövegdoboz 18"/>
          <p:cNvSpPr txBox="1">
            <a:spLocks noChangeArrowheads="1"/>
          </p:cNvSpPr>
          <p:nvPr/>
        </p:nvSpPr>
        <p:spPr bwMode="auto">
          <a:xfrm>
            <a:off x="2311954" y="3084223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54" name="Szövegdoboz 19"/>
          <p:cNvSpPr txBox="1">
            <a:spLocks noChangeArrowheads="1"/>
          </p:cNvSpPr>
          <p:nvPr/>
        </p:nvSpPr>
        <p:spPr bwMode="auto">
          <a:xfrm>
            <a:off x="3295430" y="3086089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1" name="Szövegdoboz 20"/>
          <p:cNvSpPr txBox="1">
            <a:spLocks noChangeArrowheads="1"/>
          </p:cNvSpPr>
          <p:nvPr/>
        </p:nvSpPr>
        <p:spPr bwMode="auto">
          <a:xfrm>
            <a:off x="4223700" y="3086089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2" name="Szövegdoboz 21"/>
          <p:cNvSpPr txBox="1">
            <a:spLocks noChangeArrowheads="1"/>
          </p:cNvSpPr>
          <p:nvPr/>
        </p:nvSpPr>
        <p:spPr bwMode="auto">
          <a:xfrm>
            <a:off x="5271201" y="3087955"/>
            <a:ext cx="506608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63" name="Szövegdoboz 22"/>
          <p:cNvSpPr txBox="1">
            <a:spLocks noChangeArrowheads="1"/>
          </p:cNvSpPr>
          <p:nvPr/>
        </p:nvSpPr>
        <p:spPr bwMode="auto">
          <a:xfrm>
            <a:off x="6174378" y="308656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64" name="Szövegdoboz 25"/>
          <p:cNvSpPr txBox="1"/>
          <p:nvPr/>
        </p:nvSpPr>
        <p:spPr bwMode="auto">
          <a:xfrm>
            <a:off x="339090" y="1338777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5" name="Szövegdoboz 26"/>
          <p:cNvSpPr txBox="1"/>
          <p:nvPr/>
        </p:nvSpPr>
        <p:spPr bwMode="auto">
          <a:xfrm>
            <a:off x="4199401" y="1341952"/>
            <a:ext cx="647835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6" name="Szövegdoboz 27"/>
          <p:cNvSpPr txBox="1"/>
          <p:nvPr/>
        </p:nvSpPr>
        <p:spPr bwMode="auto">
          <a:xfrm>
            <a:off x="5220572" y="1343540"/>
            <a:ext cx="646431" cy="261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7" name="Szövegdoboz 28"/>
          <p:cNvSpPr txBox="1"/>
          <p:nvPr/>
        </p:nvSpPr>
        <p:spPr bwMode="auto">
          <a:xfrm>
            <a:off x="6153680" y="1341952"/>
            <a:ext cx="64783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68" name="TextBox 67"/>
          <p:cNvSpPr txBox="1"/>
          <p:nvPr/>
        </p:nvSpPr>
        <p:spPr bwMode="auto">
          <a:xfrm>
            <a:off x="7124419" y="1357827"/>
            <a:ext cx="645026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srgbClr val="000000"/>
                </a:solidFill>
                <a:latin typeface="Verdana"/>
                <a:cs typeface="Arial" charset="0"/>
              </a:rPr>
              <a:t>5. gen.</a:t>
            </a:r>
          </a:p>
        </p:txBody>
      </p:sp>
      <p:sp>
        <p:nvSpPr>
          <p:cNvPr id="69" name="Téglalap 14"/>
          <p:cNvSpPr/>
          <p:nvPr/>
        </p:nvSpPr>
        <p:spPr bwMode="auto">
          <a:xfrm>
            <a:off x="6968491" y="1660742"/>
            <a:ext cx="972000" cy="1364288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Broad-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well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4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Process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0" name="Szövegdoboz 21"/>
          <p:cNvSpPr txBox="1">
            <a:spLocks noChangeArrowheads="1"/>
          </p:cNvSpPr>
          <p:nvPr/>
        </p:nvSpPr>
        <p:spPr bwMode="auto">
          <a:xfrm>
            <a:off x="7185398" y="3081297"/>
            <a:ext cx="505386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TICK</a:t>
            </a:r>
          </a:p>
        </p:txBody>
      </p:sp>
      <p:sp>
        <p:nvSpPr>
          <p:cNvPr id="71" name="Téglalap 15"/>
          <p:cNvSpPr/>
          <p:nvPr/>
        </p:nvSpPr>
        <p:spPr bwMode="auto">
          <a:xfrm>
            <a:off x="7949055" y="1664940"/>
            <a:ext cx="972000" cy="136428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err="1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Skylake</a:t>
            </a:r>
            <a:endParaRPr lang="hu-HU" sz="1200" b="1" baseline="300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New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u-HU" sz="800" b="1" dirty="0" err="1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Microarchi</a:t>
            </a:r>
            <a:r>
              <a:rPr lang="en-US" sz="8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hu-HU" sz="8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hu-HU" sz="1200" b="1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</a:t>
            </a:r>
            <a:r>
              <a:rPr lang="hu-HU" sz="12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nm</a:t>
            </a:r>
          </a:p>
        </p:txBody>
      </p:sp>
      <p:sp>
        <p:nvSpPr>
          <p:cNvPr id="72" name="Szövegdoboz 22"/>
          <p:cNvSpPr txBox="1">
            <a:spLocks noChangeArrowheads="1"/>
          </p:cNvSpPr>
          <p:nvPr/>
        </p:nvSpPr>
        <p:spPr bwMode="auto">
          <a:xfrm>
            <a:off x="8138045" y="3089094"/>
            <a:ext cx="547115" cy="26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hu-HU" altLang="en-US" sz="1200" b="1" i="1" dirty="0">
                <a:solidFill>
                  <a:srgbClr val="0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TOCK</a:t>
            </a:r>
          </a:p>
        </p:txBody>
      </p:sp>
      <p:sp>
        <p:nvSpPr>
          <p:cNvPr id="73" name="Szövegdoboz 28"/>
          <p:cNvSpPr txBox="1"/>
          <p:nvPr/>
        </p:nvSpPr>
        <p:spPr bwMode="auto">
          <a:xfrm>
            <a:off x="8093206" y="1344482"/>
            <a:ext cx="704039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</a:t>
            </a:r>
            <a:r>
              <a:rPr lang="hu-HU" sz="1050" b="1" dirty="0" smtClean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hu-HU" sz="1050" b="1" dirty="0" err="1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hu-HU" sz="1050" b="1" dirty="0">
                <a:solidFill>
                  <a:srgbClr val="000000"/>
                </a:solidFill>
                <a:latin typeface="Verdana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61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410" y="612564"/>
            <a:ext cx="4733988" cy="30777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1400" b="1" dirty="0" smtClean="0">
                <a:solidFill>
                  <a:srgbClr val="2D2D8A"/>
                </a:solidFill>
                <a:latin typeface="+mj-lt"/>
                <a:cs typeface="Arial" pitchFamily="34" charset="0"/>
              </a:rPr>
              <a:t>Evolution of Intel’s process technologies </a:t>
            </a:r>
            <a:r>
              <a:rPr lang="en-US" altLang="en-US" sz="1400" dirty="0">
                <a:solidFill>
                  <a:srgbClr val="000000"/>
                </a:solidFill>
                <a:latin typeface="+mj-lt"/>
                <a:cs typeface="Arial" pitchFamily="34" charset="0"/>
              </a:rPr>
              <a:t>[82]</a:t>
            </a:r>
            <a:endParaRPr lang="en-US" sz="1400" dirty="0">
              <a:solidFill>
                <a:srgbClr val="000000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71728" y="1088740"/>
            <a:ext cx="6570702" cy="1610342"/>
            <a:chOff x="836613" y="1493785"/>
            <a:chExt cx="7370762" cy="1871715"/>
          </a:xfrm>
        </p:grpSpPr>
        <p:pic>
          <p:nvPicPr>
            <p:cNvPr id="22835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844"/>
            <a:stretch>
              <a:fillRect/>
            </a:stretch>
          </p:blipFill>
          <p:spPr bwMode="auto">
            <a:xfrm>
              <a:off x="836613" y="1493838"/>
              <a:ext cx="7370762" cy="1871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4778991" y="1493838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 bwMode="auto">
            <a:xfrm>
              <a:off x="5787135" y="1493785"/>
              <a:ext cx="126923" cy="1755142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4842452" y="1493785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4887035" y="3158970"/>
              <a:ext cx="1071606" cy="180020"/>
            </a:xfrm>
            <a:prstGeom prst="rect">
              <a:avLst/>
            </a:prstGeom>
            <a:solidFill>
              <a:schemeClr val="bg1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400" b="0" i="0" u="none" strike="noStrike" cap="none" normalizeH="0" baseline="0" smtClean="0">
                <a:ln>
                  <a:noFill/>
                </a:ln>
                <a:solidFill>
                  <a:srgbClr val="3333CC"/>
                </a:solidFill>
                <a:effectLst/>
                <a:latin typeface="Verdana" pitchFamily="34" charset="0"/>
              </a:endParaRPr>
            </a:p>
          </p:txBody>
        </p:sp>
      </p:grpSp>
      <p:cxnSp>
        <p:nvCxnSpPr>
          <p:cNvPr id="8" name="Straight Connector 7"/>
          <p:cNvCxnSpPr/>
          <p:nvPr/>
        </p:nvCxnSpPr>
        <p:spPr bwMode="auto">
          <a:xfrm flipH="1">
            <a:off x="6642230" y="2163012"/>
            <a:ext cx="2700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6469457" y="1906045"/>
            <a:ext cx="6399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2014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36885" y="2806145"/>
            <a:ext cx="10679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High K +</a:t>
            </a:r>
          </a:p>
          <a:p>
            <a:pPr algn="ctr"/>
            <a:r>
              <a:rPr lang="en-US" sz="1400" dirty="0" err="1" smtClean="0">
                <a:solidFill>
                  <a:srgbClr val="FF0000"/>
                </a:solidFill>
                <a:latin typeface="+mj-lt"/>
              </a:rPr>
              <a:t>Metalgate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82090" y="2802675"/>
            <a:ext cx="8917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1.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3321" y="2798898"/>
            <a:ext cx="8917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Tri Gate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2. gen.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6515" y="2800329"/>
            <a:ext cx="14943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New transistor</a:t>
            </a:r>
          </a:p>
          <a:p>
            <a:pPr algn="ctr"/>
            <a:r>
              <a:rPr lang="en-US" sz="1400" dirty="0" smtClean="0">
                <a:solidFill>
                  <a:srgbClr val="FF0000"/>
                </a:solidFill>
                <a:latin typeface="+mj-lt"/>
              </a:rPr>
              <a:t>structures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250825" y="2676274"/>
            <a:ext cx="7111485" cy="759941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26895" y="3616235"/>
            <a:ext cx="8070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Penryn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47075" y="3616235"/>
            <a:ext cx="11160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Ivy Bridge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17205" y="3616235"/>
            <a:ext cx="10679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  <a:latin typeface="+mj-lt"/>
              </a:rPr>
              <a:t>Broadwell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7801" y="3481220"/>
            <a:ext cx="12538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Related </a:t>
            </a:r>
          </a:p>
          <a:p>
            <a:pPr algn="ctr"/>
            <a:r>
              <a:rPr lang="en-US" sz="1400" dirty="0" smtClean="0">
                <a:solidFill>
                  <a:srgbClr val="0070C0"/>
                </a:solidFill>
                <a:latin typeface="+mj-lt"/>
              </a:rPr>
              <a:t>proc. family</a:t>
            </a:r>
            <a:endParaRPr lang="en-US" sz="1400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 smtClean="0"/>
              <a:t>1. Overview of the evolution of Intel’s basic microarchitectures-2</a:t>
            </a:r>
            <a:endParaRPr lang="hu-HU" altLang="en-US" dirty="0" smtClean="0"/>
          </a:p>
        </p:txBody>
      </p:sp>
      <p:cxnSp>
        <p:nvCxnSpPr>
          <p:cNvPr id="17" name="Straight Connector 16"/>
          <p:cNvCxnSpPr/>
          <p:nvPr/>
        </p:nvCxnSpPr>
        <p:spPr bwMode="auto">
          <a:xfrm flipH="1">
            <a:off x="7540546" y="2135302"/>
            <a:ext cx="282229" cy="31503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7362310" y="1898830"/>
            <a:ext cx="7377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2016?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19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10"/>
          <a:stretch/>
        </p:blipFill>
        <p:spPr bwMode="auto">
          <a:xfrm>
            <a:off x="138113" y="1088740"/>
            <a:ext cx="8867775" cy="36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7325" y="638690"/>
            <a:ext cx="90508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Intel’s relative yield trends of their 14 nm technology vs. their  22 nm technology </a:t>
            </a:r>
            <a:r>
              <a:rPr lang="en-US" sz="1400" dirty="0" smtClean="0">
                <a:solidFill>
                  <a:srgbClr val="000000"/>
                </a:solidFill>
              </a:rPr>
              <a:t>[</a:t>
            </a:r>
            <a:r>
              <a:rPr lang="hu-HU" sz="1400" dirty="0" smtClean="0">
                <a:solidFill>
                  <a:srgbClr val="000000"/>
                </a:solidFill>
              </a:rPr>
              <a:t>154</a:t>
            </a:r>
            <a:r>
              <a:rPr lang="en-US" sz="1400" dirty="0" smtClean="0">
                <a:solidFill>
                  <a:srgbClr val="000000"/>
                </a:solidFill>
              </a:rPr>
              <a:t>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microarchitectures-3</a:t>
            </a:r>
            <a:endParaRPr lang="hu-H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178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6515" y="5949280"/>
            <a:ext cx="8670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The </a:t>
            </a:r>
            <a:r>
              <a:rPr lang="en-US" sz="1400" dirty="0">
                <a:solidFill>
                  <a:srgbClr val="000000"/>
                </a:solidFill>
              </a:rPr>
              <a:t>last two technology transitions have signaled that </a:t>
            </a:r>
            <a:r>
              <a:rPr lang="en-US" sz="1400" dirty="0">
                <a:solidFill>
                  <a:srgbClr val="FF0000"/>
                </a:solidFill>
              </a:rPr>
              <a:t>our cadence today is closer to 2.5 years than </a:t>
            </a:r>
            <a:r>
              <a:rPr lang="en-US" sz="1400" dirty="0" smtClean="0">
                <a:solidFill>
                  <a:srgbClr val="FF0000"/>
                </a:solidFill>
              </a:rPr>
              <a:t>two“ </a:t>
            </a:r>
            <a:r>
              <a:rPr lang="en-US" sz="1400" dirty="0" smtClean="0">
                <a:solidFill>
                  <a:srgbClr val="000000"/>
                </a:solidFill>
              </a:rPr>
              <a:t>[180].</a:t>
            </a:r>
            <a:endParaRPr lang="en-US" sz="1400" dirty="0">
              <a:solidFill>
                <a:srgbClr val="00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8127395" y="4690341"/>
            <a:ext cx="0" cy="58506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198530" y="542606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On Intel’s Q2 2015 earnings conference call, </a:t>
            </a:r>
            <a:r>
              <a:rPr lang="en-US" sz="1400" dirty="0" smtClean="0">
                <a:solidFill>
                  <a:srgbClr val="0070C0"/>
                </a:solidFill>
              </a:rPr>
              <a:t>on July 16 2015</a:t>
            </a:r>
            <a:r>
              <a:rPr lang="en-US" sz="1400" dirty="0" smtClean="0">
                <a:solidFill>
                  <a:srgbClr val="000000"/>
                </a:solidFill>
              </a:rPr>
              <a:t>,  </a:t>
            </a:r>
            <a:r>
              <a:rPr lang="en-US" sz="1400" dirty="0" err="1" smtClean="0">
                <a:solidFill>
                  <a:srgbClr val="0070C0"/>
                </a:solidFill>
              </a:rPr>
              <a:t>Krzanich</a:t>
            </a:r>
            <a:r>
              <a:rPr lang="en-US" sz="1400" dirty="0" smtClean="0">
                <a:solidFill>
                  <a:srgbClr val="000000"/>
                </a:solidFill>
              </a:rPr>
              <a:t>: </a:t>
            </a:r>
            <a:r>
              <a:rPr lang="en-US" sz="1400" dirty="0" smtClean="0">
                <a:solidFill>
                  <a:srgbClr val="0070C0"/>
                </a:solidFill>
              </a:rPr>
              <a:t>in </a:t>
            </a:r>
            <a:r>
              <a:rPr lang="en-US" sz="1400" dirty="0">
                <a:solidFill>
                  <a:srgbClr val="0070C0"/>
                </a:solidFill>
              </a:rPr>
              <a:t>the second half of 2017</a:t>
            </a:r>
            <a:r>
              <a:rPr lang="en-US" sz="1400" dirty="0">
                <a:solidFill>
                  <a:srgbClr val="000000"/>
                </a:solidFill>
              </a:rPr>
              <a:t>, we expect to launch our first </a:t>
            </a:r>
            <a:r>
              <a:rPr lang="en-US" sz="1400" dirty="0">
                <a:solidFill>
                  <a:srgbClr val="0070C0"/>
                </a:solidFill>
              </a:rPr>
              <a:t>10-nanometer product</a:t>
            </a:r>
            <a:r>
              <a:rPr lang="en-US" sz="1400" dirty="0">
                <a:solidFill>
                  <a:srgbClr val="000000"/>
                </a:solidFill>
              </a:rPr>
              <a:t>, code named </a:t>
            </a:r>
            <a:r>
              <a:rPr lang="en-US" sz="1400" dirty="0" err="1">
                <a:solidFill>
                  <a:srgbClr val="FF0000"/>
                </a:solidFill>
              </a:rPr>
              <a:t>Cannonlake</a:t>
            </a:r>
            <a:r>
              <a:rPr lang="en-US" sz="1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1520" y="638690"/>
            <a:ext cx="5357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2D2D8A"/>
                </a:solidFill>
              </a:rPr>
              <a:t>The cadence of Intel’s technology transitions</a:t>
            </a:r>
            <a:r>
              <a:rPr lang="hu-HU" sz="1400" b="1" dirty="0" smtClean="0">
                <a:solidFill>
                  <a:srgbClr val="2D2D8A"/>
                </a:solidFill>
              </a:rPr>
              <a:t> </a:t>
            </a:r>
            <a:r>
              <a:rPr lang="hu-HU" sz="1400" dirty="0" smtClean="0">
                <a:solidFill>
                  <a:srgbClr val="000000"/>
                </a:solidFill>
              </a:rPr>
              <a:t>[179]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2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93700"/>
          </a:xfrm>
        </p:spPr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microarchitectures-4</a:t>
            </a:r>
            <a:endParaRPr lang="hu-HU" altLang="en-US" dirty="0" smtClean="0"/>
          </a:p>
        </p:txBody>
      </p:sp>
      <p:grpSp>
        <p:nvGrpSpPr>
          <p:cNvPr id="29" name="Group 4"/>
          <p:cNvGrpSpPr/>
          <p:nvPr/>
        </p:nvGrpSpPr>
        <p:grpSpPr>
          <a:xfrm>
            <a:off x="-2632" y="1133745"/>
            <a:ext cx="9149264" cy="3822897"/>
            <a:chOff x="-86749" y="1877652"/>
            <a:chExt cx="9310938" cy="4014428"/>
          </a:xfrm>
        </p:grpSpPr>
        <p:sp>
          <p:nvSpPr>
            <p:cNvPr id="31" name="Téglalap 30"/>
            <p:cNvSpPr/>
            <p:nvPr/>
          </p:nvSpPr>
          <p:spPr bwMode="auto">
            <a:xfrm>
              <a:off x="755646" y="4938100"/>
              <a:ext cx="4207254" cy="219092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2" name="Téglalap 31"/>
            <p:cNvSpPr/>
            <p:nvPr/>
          </p:nvSpPr>
          <p:spPr bwMode="auto">
            <a:xfrm>
              <a:off x="755647" y="4258588"/>
              <a:ext cx="2333663" cy="3768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3" name="Téglalap 32"/>
            <p:cNvSpPr/>
            <p:nvPr/>
          </p:nvSpPr>
          <p:spPr bwMode="auto">
            <a:xfrm>
              <a:off x="755648" y="2864019"/>
              <a:ext cx="504055" cy="768179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4" name="Téglalap 33"/>
            <p:cNvSpPr/>
            <p:nvPr/>
          </p:nvSpPr>
          <p:spPr bwMode="auto">
            <a:xfrm>
              <a:off x="755649" y="3645024"/>
              <a:ext cx="1470715" cy="605164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5" name="Téglalap 34"/>
            <p:cNvSpPr/>
            <p:nvPr/>
          </p:nvSpPr>
          <p:spPr bwMode="auto">
            <a:xfrm>
              <a:off x="755646" y="5480938"/>
              <a:ext cx="8203076" cy="92391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6" name="Téglalap 35"/>
            <p:cNvSpPr/>
            <p:nvPr/>
          </p:nvSpPr>
          <p:spPr bwMode="auto">
            <a:xfrm>
              <a:off x="755646" y="5283641"/>
              <a:ext cx="6295256" cy="10901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7" name="Téglalap 36"/>
            <p:cNvSpPr/>
            <p:nvPr/>
          </p:nvSpPr>
          <p:spPr bwMode="auto">
            <a:xfrm>
              <a:off x="755646" y="5175918"/>
              <a:ext cx="5183882" cy="97673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8" name="Téglalap 37"/>
            <p:cNvSpPr/>
            <p:nvPr/>
          </p:nvSpPr>
          <p:spPr bwMode="auto">
            <a:xfrm>
              <a:off x="755646" y="4650100"/>
              <a:ext cx="3163255" cy="288000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sp>
          <p:nvSpPr>
            <p:cNvPr id="39" name="Téglalap 38"/>
            <p:cNvSpPr/>
            <p:nvPr/>
          </p:nvSpPr>
          <p:spPr bwMode="auto">
            <a:xfrm>
              <a:off x="755646" y="5396874"/>
              <a:ext cx="7702718" cy="68445"/>
            </a:xfrm>
            <a:prstGeom prst="rect">
              <a:avLst/>
            </a:prstGeom>
            <a:solidFill>
              <a:srgbClr val="3399FF"/>
            </a:solidFill>
            <a:ln w="19050" cap="flat" cmpd="sng" algn="ctr">
              <a:solidFill>
                <a:srgbClr val="3399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hu-HU" sz="900" b="1" smtClean="0">
                <a:solidFill>
                  <a:srgbClr val="000000"/>
                </a:solidFill>
              </a:endParaRPr>
            </a:p>
          </p:txBody>
        </p:sp>
        <p:grpSp>
          <p:nvGrpSpPr>
            <p:cNvPr id="40" name="Csoportba foglalás 39"/>
            <p:cNvGrpSpPr/>
            <p:nvPr/>
          </p:nvGrpSpPr>
          <p:grpSpPr>
            <a:xfrm>
              <a:off x="284448" y="5508949"/>
              <a:ext cx="8676000" cy="216024"/>
              <a:chOff x="384897" y="5508949"/>
              <a:chExt cx="8676000" cy="216024"/>
            </a:xfrm>
          </p:grpSpPr>
          <p:cxnSp>
            <p:nvCxnSpPr>
              <p:cNvPr id="113" name="Egyenes összekötő 112"/>
              <p:cNvCxnSpPr/>
              <p:nvPr/>
            </p:nvCxnSpPr>
            <p:spPr bwMode="auto">
              <a:xfrm>
                <a:off x="384897" y="5580957"/>
                <a:ext cx="8676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4" name="Egyenes összekötő 113"/>
              <p:cNvCxnSpPr/>
              <p:nvPr/>
            </p:nvCxnSpPr>
            <p:spPr bwMode="auto">
              <a:xfrm>
                <a:off x="87652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5" name="Egyenes összekötő 114"/>
              <p:cNvCxnSpPr/>
              <p:nvPr/>
            </p:nvCxnSpPr>
            <p:spPr bwMode="auto">
              <a:xfrm>
                <a:off x="133737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6" name="Egyenes összekötő 115"/>
              <p:cNvCxnSpPr/>
              <p:nvPr/>
            </p:nvCxnSpPr>
            <p:spPr bwMode="auto">
              <a:xfrm>
                <a:off x="2259082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7" name="Egyenes összekötő 116"/>
              <p:cNvCxnSpPr/>
              <p:nvPr/>
            </p:nvCxnSpPr>
            <p:spPr bwMode="auto">
              <a:xfrm>
                <a:off x="179823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8" name="Egyenes összekötő 117"/>
              <p:cNvCxnSpPr/>
              <p:nvPr/>
            </p:nvCxnSpPr>
            <p:spPr bwMode="auto">
              <a:xfrm>
                <a:off x="3180784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19" name="Egyenes összekötő 118"/>
              <p:cNvCxnSpPr/>
              <p:nvPr/>
            </p:nvCxnSpPr>
            <p:spPr bwMode="auto">
              <a:xfrm>
                <a:off x="2719933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0" name="Egyenes összekötő 119"/>
              <p:cNvCxnSpPr/>
              <p:nvPr/>
            </p:nvCxnSpPr>
            <p:spPr bwMode="auto">
              <a:xfrm>
                <a:off x="7328445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1" name="Egyenes összekötő 120"/>
              <p:cNvCxnSpPr/>
              <p:nvPr/>
            </p:nvCxnSpPr>
            <p:spPr bwMode="auto">
              <a:xfrm>
                <a:off x="7789296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2" name="Egyenes összekötő 121"/>
              <p:cNvCxnSpPr/>
              <p:nvPr/>
            </p:nvCxnSpPr>
            <p:spPr bwMode="auto">
              <a:xfrm>
                <a:off x="6867594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3" name="Egyenes összekötő 122"/>
              <p:cNvCxnSpPr/>
              <p:nvPr/>
            </p:nvCxnSpPr>
            <p:spPr bwMode="auto">
              <a:xfrm>
                <a:off x="8710999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4" name="Egyenes összekötő 123"/>
              <p:cNvCxnSpPr/>
              <p:nvPr/>
            </p:nvCxnSpPr>
            <p:spPr bwMode="auto">
              <a:xfrm>
                <a:off x="8250147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5" name="Egyenes összekötő 124"/>
              <p:cNvCxnSpPr/>
              <p:nvPr/>
            </p:nvCxnSpPr>
            <p:spPr bwMode="auto">
              <a:xfrm>
                <a:off x="4102487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6" name="Egyenes összekötő 125"/>
              <p:cNvCxnSpPr/>
              <p:nvPr/>
            </p:nvCxnSpPr>
            <p:spPr bwMode="auto">
              <a:xfrm>
                <a:off x="4563338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7" name="Egyenes összekötő 126"/>
              <p:cNvCxnSpPr/>
              <p:nvPr/>
            </p:nvCxnSpPr>
            <p:spPr bwMode="auto">
              <a:xfrm>
                <a:off x="3641635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8" name="Egyenes összekötő 127"/>
              <p:cNvCxnSpPr/>
              <p:nvPr/>
            </p:nvCxnSpPr>
            <p:spPr bwMode="auto">
              <a:xfrm>
                <a:off x="5485040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29" name="Egyenes összekötő 128"/>
              <p:cNvCxnSpPr/>
              <p:nvPr/>
            </p:nvCxnSpPr>
            <p:spPr bwMode="auto">
              <a:xfrm>
                <a:off x="5024189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0" name="Egyenes összekötő 129"/>
              <p:cNvCxnSpPr/>
              <p:nvPr/>
            </p:nvCxnSpPr>
            <p:spPr bwMode="auto">
              <a:xfrm>
                <a:off x="6406743" y="5520833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1" name="Egyenes összekötő 130"/>
              <p:cNvCxnSpPr/>
              <p:nvPr/>
            </p:nvCxnSpPr>
            <p:spPr bwMode="auto">
              <a:xfrm>
                <a:off x="5945891" y="5508949"/>
                <a:ext cx="0" cy="20414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1" name="Csoportba foglalás 40"/>
            <p:cNvGrpSpPr/>
            <p:nvPr/>
          </p:nvGrpSpPr>
          <p:grpSpPr>
            <a:xfrm>
              <a:off x="286762" y="5661248"/>
              <a:ext cx="8775754" cy="230832"/>
              <a:chOff x="343669" y="5703202"/>
              <a:chExt cx="8775754" cy="230832"/>
            </a:xfrm>
          </p:grpSpPr>
          <p:sp>
            <p:nvSpPr>
              <p:cNvPr id="103" name="Szövegdoboz 4101"/>
              <p:cNvSpPr txBox="1"/>
              <p:nvPr/>
            </p:nvSpPr>
            <p:spPr>
              <a:xfrm>
                <a:off x="34366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Szövegdoboz 67"/>
              <p:cNvSpPr txBox="1"/>
              <p:nvPr/>
            </p:nvSpPr>
            <p:spPr>
              <a:xfrm>
                <a:off x="1279773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Szövegdoboz 68"/>
              <p:cNvSpPr txBox="1"/>
              <p:nvPr/>
            </p:nvSpPr>
            <p:spPr>
              <a:xfrm>
                <a:off x="218684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Szövegdoboz 69"/>
              <p:cNvSpPr txBox="1"/>
              <p:nvPr/>
            </p:nvSpPr>
            <p:spPr>
              <a:xfrm>
                <a:off x="3115330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Szövegdoboz 70"/>
              <p:cNvSpPr txBox="1"/>
              <p:nvPr/>
            </p:nvSpPr>
            <p:spPr>
              <a:xfrm>
                <a:off x="4023919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2008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Szövegdoboz 71"/>
              <p:cNvSpPr txBox="1"/>
              <p:nvPr/>
            </p:nvSpPr>
            <p:spPr>
              <a:xfrm>
                <a:off x="496541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2010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Szövegdoboz 72"/>
              <p:cNvSpPr txBox="1"/>
              <p:nvPr/>
            </p:nvSpPr>
            <p:spPr>
              <a:xfrm>
                <a:off x="5873756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2012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Szövegdoboz 73"/>
              <p:cNvSpPr txBox="1"/>
              <p:nvPr/>
            </p:nvSpPr>
            <p:spPr>
              <a:xfrm>
                <a:off x="6795361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2014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Szövegdoboz 74"/>
              <p:cNvSpPr txBox="1"/>
              <p:nvPr/>
            </p:nvSpPr>
            <p:spPr>
              <a:xfrm>
                <a:off x="7723842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2016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Szövegdoboz 75"/>
              <p:cNvSpPr txBox="1"/>
              <p:nvPr/>
            </p:nvSpPr>
            <p:spPr>
              <a:xfrm>
                <a:off x="8639805" y="5703202"/>
                <a:ext cx="479618" cy="2308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hu-HU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hu-HU" sz="900" dirty="0" smtClean="0">
                    <a:solidFill>
                      <a:srgbClr val="000000"/>
                    </a:solidFill>
                  </a:rPr>
                  <a:t>2018</a:t>
                </a:r>
                <a:endParaRPr lang="hu-HU" sz="9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2" name="Csoportba foglalás 41"/>
            <p:cNvGrpSpPr/>
            <p:nvPr/>
          </p:nvGrpSpPr>
          <p:grpSpPr>
            <a:xfrm>
              <a:off x="243220" y="2313742"/>
              <a:ext cx="144000" cy="3355103"/>
              <a:chOff x="179512" y="2366269"/>
              <a:chExt cx="144000" cy="3355103"/>
            </a:xfrm>
          </p:grpSpPr>
          <p:cxnSp>
            <p:nvCxnSpPr>
              <p:cNvPr id="92" name="Egyenes összekötő 91"/>
              <p:cNvCxnSpPr/>
              <p:nvPr/>
            </p:nvCxnSpPr>
            <p:spPr bwMode="auto">
              <a:xfrm flipV="1">
                <a:off x="251520" y="2366269"/>
                <a:ext cx="0" cy="3355103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3" name="Egyenes összekötő 92"/>
              <p:cNvCxnSpPr/>
              <p:nvPr/>
            </p:nvCxnSpPr>
            <p:spPr bwMode="auto">
              <a:xfrm flipH="1">
                <a:off x="179512" y="259663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4" name="Egyenes összekötő 93"/>
              <p:cNvCxnSpPr/>
              <p:nvPr/>
            </p:nvCxnSpPr>
            <p:spPr bwMode="auto">
              <a:xfrm flipH="1">
                <a:off x="179512" y="291019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5" name="Egyenes összekötő 94"/>
              <p:cNvCxnSpPr/>
              <p:nvPr/>
            </p:nvCxnSpPr>
            <p:spPr bwMode="auto">
              <a:xfrm flipH="1">
                <a:off x="179512" y="352877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6" name="Egyenes összekötő 95"/>
              <p:cNvCxnSpPr/>
              <p:nvPr/>
            </p:nvCxnSpPr>
            <p:spPr bwMode="auto">
              <a:xfrm flipH="1">
                <a:off x="179512" y="322376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7" name="Egyenes összekötő 96"/>
              <p:cNvCxnSpPr/>
              <p:nvPr/>
            </p:nvCxnSpPr>
            <p:spPr bwMode="auto">
              <a:xfrm flipH="1">
                <a:off x="179512" y="383892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8" name="Egyenes összekötő 97"/>
              <p:cNvCxnSpPr/>
              <p:nvPr/>
            </p:nvCxnSpPr>
            <p:spPr bwMode="auto">
              <a:xfrm flipH="1">
                <a:off x="179512" y="414908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99" name="Egyenes összekötő 98"/>
              <p:cNvCxnSpPr/>
              <p:nvPr/>
            </p:nvCxnSpPr>
            <p:spPr bwMode="auto">
              <a:xfrm flipH="1">
                <a:off x="179512" y="4457502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0" name="Egyenes összekötő 99"/>
              <p:cNvCxnSpPr/>
              <p:nvPr/>
            </p:nvCxnSpPr>
            <p:spPr bwMode="auto">
              <a:xfrm flipH="1">
                <a:off x="179512" y="4767656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1" name="Egyenes összekötő 100"/>
              <p:cNvCxnSpPr/>
              <p:nvPr/>
            </p:nvCxnSpPr>
            <p:spPr bwMode="auto">
              <a:xfrm flipH="1">
                <a:off x="179512" y="5077810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02" name="Egyenes összekötő 101"/>
              <p:cNvCxnSpPr/>
              <p:nvPr/>
            </p:nvCxnSpPr>
            <p:spPr bwMode="auto">
              <a:xfrm flipH="1">
                <a:off x="179512" y="5387964"/>
                <a:ext cx="14400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43" name="Szövegdoboz 64"/>
            <p:cNvSpPr txBox="1"/>
            <p:nvPr/>
          </p:nvSpPr>
          <p:spPr>
            <a:xfrm>
              <a:off x="-86749" y="24394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4" name="Szövegdoboz 65"/>
            <p:cNvSpPr txBox="1"/>
            <p:nvPr/>
          </p:nvSpPr>
          <p:spPr>
            <a:xfrm>
              <a:off x="-79492" y="274291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5" name="Szövegdoboz 66"/>
            <p:cNvSpPr txBox="1"/>
            <p:nvPr/>
          </p:nvSpPr>
          <p:spPr>
            <a:xfrm>
              <a:off x="-84646" y="3050108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6" name="Szövegdoboz 76"/>
            <p:cNvSpPr txBox="1"/>
            <p:nvPr/>
          </p:nvSpPr>
          <p:spPr>
            <a:xfrm>
              <a:off x="-86162" y="3360790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7" name="Szövegdoboz 77"/>
            <p:cNvSpPr txBox="1"/>
            <p:nvPr/>
          </p:nvSpPr>
          <p:spPr>
            <a:xfrm>
              <a:off x="-79492" y="3671762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8" name="Szövegdoboz 82"/>
            <p:cNvSpPr txBox="1"/>
            <p:nvPr/>
          </p:nvSpPr>
          <p:spPr>
            <a:xfrm>
              <a:off x="-79492" y="3978955"/>
              <a:ext cx="405880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49" name="Szövegdoboz 83"/>
            <p:cNvSpPr txBox="1"/>
            <p:nvPr/>
          </p:nvSpPr>
          <p:spPr>
            <a:xfrm>
              <a:off x="-15284" y="4289637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80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0" name="Szövegdoboz 85"/>
            <p:cNvSpPr txBox="1"/>
            <p:nvPr/>
          </p:nvSpPr>
          <p:spPr>
            <a:xfrm>
              <a:off x="-15284" y="4605433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1" name="Szövegdoboz 88"/>
            <p:cNvSpPr txBox="1"/>
            <p:nvPr/>
          </p:nvSpPr>
          <p:spPr>
            <a:xfrm>
              <a:off x="-8027" y="4909945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2" name="Szövegdoboz 92"/>
            <p:cNvSpPr txBox="1"/>
            <p:nvPr/>
          </p:nvSpPr>
          <p:spPr>
            <a:xfrm>
              <a:off x="51954" y="5469062"/>
              <a:ext cx="2584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3" name="Szövegdoboz 91"/>
            <p:cNvSpPr txBox="1"/>
            <p:nvPr/>
          </p:nvSpPr>
          <p:spPr>
            <a:xfrm>
              <a:off x="-8027" y="5228174"/>
              <a:ext cx="3321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20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4" name="Szövegdoboz 23"/>
            <p:cNvSpPr txBox="1"/>
            <p:nvPr/>
          </p:nvSpPr>
          <p:spPr>
            <a:xfrm>
              <a:off x="679973" y="2463470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180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5" name="Szövegdoboz 113"/>
            <p:cNvSpPr txBox="1"/>
            <p:nvPr/>
          </p:nvSpPr>
          <p:spPr>
            <a:xfrm>
              <a:off x="1435382" y="3369278"/>
              <a:ext cx="63190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130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6" name="Szövegdoboz 114"/>
            <p:cNvSpPr txBox="1"/>
            <p:nvPr/>
          </p:nvSpPr>
          <p:spPr>
            <a:xfrm>
              <a:off x="2397725" y="4005644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90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7" name="Szövegdoboz 115"/>
            <p:cNvSpPr txBox="1"/>
            <p:nvPr/>
          </p:nvSpPr>
          <p:spPr>
            <a:xfrm>
              <a:off x="3223635" y="4366639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65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8" name="Szövegdoboz 116"/>
            <p:cNvSpPr txBox="1"/>
            <p:nvPr/>
          </p:nvSpPr>
          <p:spPr>
            <a:xfrm>
              <a:off x="4178875" y="465371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45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59" name="Szövegdoboz 117"/>
            <p:cNvSpPr txBox="1"/>
            <p:nvPr/>
          </p:nvSpPr>
          <p:spPr>
            <a:xfrm>
              <a:off x="5174838" y="4899747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32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0" name="Szövegdoboz 118"/>
            <p:cNvSpPr txBox="1"/>
            <p:nvPr/>
          </p:nvSpPr>
          <p:spPr>
            <a:xfrm>
              <a:off x="6219725" y="5016600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>
                  <a:solidFill>
                    <a:srgbClr val="000000"/>
                  </a:solidFill>
                </a:rPr>
                <a:t>2</a:t>
              </a:r>
              <a:r>
                <a:rPr lang="hu-HU" sz="900" dirty="0" smtClean="0">
                  <a:solidFill>
                    <a:srgbClr val="000000"/>
                  </a:solidFill>
                </a:rPr>
                <a:t>2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1" name="Szövegdoboz 119"/>
            <p:cNvSpPr txBox="1"/>
            <p:nvPr/>
          </p:nvSpPr>
          <p:spPr>
            <a:xfrm>
              <a:off x="7525394" y="5127186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14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2" name="Szövegdoboz 120"/>
            <p:cNvSpPr txBox="1"/>
            <p:nvPr/>
          </p:nvSpPr>
          <p:spPr>
            <a:xfrm>
              <a:off x="8541343" y="5209195"/>
              <a:ext cx="55816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hu-HU" sz="900" dirty="0" smtClean="0">
                  <a:solidFill>
                    <a:srgbClr val="000000"/>
                  </a:solidFill>
                </a:rPr>
                <a:t>10 nm</a:t>
              </a:r>
              <a:endParaRPr lang="hu-HU" sz="900" dirty="0">
                <a:solidFill>
                  <a:srgbClr val="000000"/>
                </a:solidFill>
              </a:endParaRPr>
            </a:p>
          </p:txBody>
        </p:sp>
        <p:sp>
          <p:nvSpPr>
            <p:cNvPr id="63" name="TextBox 8"/>
            <p:cNvSpPr txBox="1"/>
            <p:nvPr/>
          </p:nvSpPr>
          <p:spPr>
            <a:xfrm>
              <a:off x="1353810" y="2331345"/>
              <a:ext cx="9044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Pentium </a:t>
              </a:r>
              <a:r>
                <a:rPr lang="en-US" altLang="en-US" sz="900" b="1" dirty="0">
                  <a:solidFill>
                    <a:srgbClr val="000000"/>
                  </a:solidFill>
                  <a:cs typeface="Arial" charset="0"/>
                </a:rPr>
                <a:t>4</a:t>
              </a:r>
            </a:p>
            <a:p>
              <a:pPr algn="ctr"/>
              <a:r>
                <a:rPr lang="en-US" altLang="en-US" sz="900" b="1" dirty="0" smtClean="0">
                  <a:solidFill>
                    <a:srgbClr val="000000"/>
                  </a:solidFill>
                  <a:cs typeface="Arial" charset="0"/>
                </a:rPr>
                <a:t>Northwood</a:t>
              </a:r>
              <a:endParaRPr lang="en-US" altLang="en-US" sz="900" b="1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64" name="TextBox 9"/>
            <p:cNvSpPr txBox="1"/>
            <p:nvPr/>
          </p:nvSpPr>
          <p:spPr>
            <a:xfrm>
              <a:off x="2331505" y="306749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Prescott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TextBox 11"/>
            <p:cNvSpPr txBox="1"/>
            <p:nvPr/>
          </p:nvSpPr>
          <p:spPr>
            <a:xfrm>
              <a:off x="3112487" y="3683680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Cedar Mill</a:t>
              </a:r>
            </a:p>
          </p:txBody>
        </p:sp>
        <p:sp>
          <p:nvSpPr>
            <p:cNvPr id="66" name="TextBox 12"/>
            <p:cNvSpPr txBox="1"/>
            <p:nvPr/>
          </p:nvSpPr>
          <p:spPr>
            <a:xfrm>
              <a:off x="4096936" y="4221668"/>
              <a:ext cx="64312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Penryn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4989864" y="4457696"/>
              <a:ext cx="846707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Westmere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TextBox 14"/>
            <p:cNvSpPr txBox="1"/>
            <p:nvPr/>
          </p:nvSpPr>
          <p:spPr>
            <a:xfrm>
              <a:off x="6012835" y="4725144"/>
              <a:ext cx="86113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Ivy </a:t>
              </a:r>
              <a:r>
                <a:rPr lang="en-US" sz="900" b="1" dirty="0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69" name="TextBox 15"/>
            <p:cNvSpPr txBox="1"/>
            <p:nvPr/>
          </p:nvSpPr>
          <p:spPr>
            <a:xfrm>
              <a:off x="7298882" y="4869740"/>
              <a:ext cx="837089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Broadwell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TextBox 21"/>
            <p:cNvSpPr txBox="1"/>
            <p:nvPr/>
          </p:nvSpPr>
          <p:spPr>
            <a:xfrm>
              <a:off x="532211" y="1877652"/>
              <a:ext cx="8931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smtClean="0">
                  <a:solidFill>
                    <a:srgbClr val="000000"/>
                  </a:solidFill>
                </a:rPr>
                <a:t>Pentium </a:t>
              </a:r>
              <a:r>
                <a:rPr lang="en-US" sz="900" b="1" dirty="0">
                  <a:solidFill>
                    <a:srgbClr val="000000"/>
                  </a:solidFill>
                </a:rPr>
                <a:t>4</a:t>
              </a:r>
            </a:p>
            <a:p>
              <a:pPr algn="ctr"/>
              <a:r>
                <a:rPr lang="en-US" sz="900" b="1" dirty="0">
                  <a:solidFill>
                    <a:srgbClr val="000000"/>
                  </a:solidFill>
                </a:rPr>
                <a:t>Willamette</a:t>
              </a:r>
            </a:p>
          </p:txBody>
        </p:sp>
        <p:sp>
          <p:nvSpPr>
            <p:cNvPr id="71" name="TextBox 22"/>
            <p:cNvSpPr txBox="1"/>
            <p:nvPr/>
          </p:nvSpPr>
          <p:spPr>
            <a:xfrm>
              <a:off x="8284508" y="4915540"/>
              <a:ext cx="939681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b="1" dirty="0" err="1" smtClean="0">
                  <a:solidFill>
                    <a:srgbClr val="000000"/>
                  </a:solidFill>
                </a:rPr>
                <a:t>Cannonlake</a:t>
              </a:r>
              <a:endParaRPr lang="en-US" sz="900" b="1" dirty="0">
                <a:solidFill>
                  <a:srgbClr val="000000"/>
                </a:solidFill>
              </a:endParaRPr>
            </a:p>
          </p:txBody>
        </p:sp>
        <p:cxnSp>
          <p:nvCxnSpPr>
            <p:cNvPr id="72" name="Egyenes összekötő 71"/>
            <p:cNvCxnSpPr/>
            <p:nvPr/>
          </p:nvCxnSpPr>
          <p:spPr bwMode="auto">
            <a:xfrm flipV="1">
              <a:off x="318902" y="4715506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3" name="Egyenes összekötő 72"/>
            <p:cNvCxnSpPr/>
            <p:nvPr/>
          </p:nvCxnSpPr>
          <p:spPr bwMode="auto">
            <a:xfrm flipV="1">
              <a:off x="316858" y="4405827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4" name="Egyenes összekötő 73"/>
            <p:cNvCxnSpPr/>
            <p:nvPr/>
          </p:nvCxnSpPr>
          <p:spPr bwMode="auto">
            <a:xfrm flipV="1">
              <a:off x="309601" y="502508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Egyenes összekötő 74"/>
            <p:cNvCxnSpPr/>
            <p:nvPr/>
          </p:nvCxnSpPr>
          <p:spPr bwMode="auto">
            <a:xfrm flipV="1">
              <a:off x="318902" y="5337141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Egyenes összekötő 75"/>
            <p:cNvCxnSpPr/>
            <p:nvPr/>
          </p:nvCxnSpPr>
          <p:spPr bwMode="auto">
            <a:xfrm flipV="1">
              <a:off x="315220" y="347729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7" name="Egyenes összekötő 76"/>
            <p:cNvCxnSpPr/>
            <p:nvPr/>
          </p:nvCxnSpPr>
          <p:spPr bwMode="auto">
            <a:xfrm flipV="1">
              <a:off x="313176" y="3172382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8" name="Egyenes összekötő 77"/>
            <p:cNvCxnSpPr/>
            <p:nvPr/>
          </p:nvCxnSpPr>
          <p:spPr bwMode="auto">
            <a:xfrm flipV="1">
              <a:off x="305919" y="3786874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9" name="Egyenes összekötő 78"/>
            <p:cNvCxnSpPr/>
            <p:nvPr/>
          </p:nvCxnSpPr>
          <p:spPr bwMode="auto">
            <a:xfrm flipV="1">
              <a:off x="315220" y="4096553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0" name="Egyenes összekötő 79"/>
            <p:cNvCxnSpPr/>
            <p:nvPr/>
          </p:nvCxnSpPr>
          <p:spPr bwMode="auto">
            <a:xfrm flipV="1">
              <a:off x="329761" y="2854339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1" name="Egyenes összekötő 80"/>
            <p:cNvCxnSpPr/>
            <p:nvPr/>
          </p:nvCxnSpPr>
          <p:spPr bwMode="auto">
            <a:xfrm flipV="1">
              <a:off x="327717" y="2544660"/>
              <a:ext cx="8632731" cy="0"/>
            </a:xfrm>
            <a:prstGeom prst="line">
              <a:avLst/>
            </a:prstGeom>
            <a:noFill/>
            <a:ln w="635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2" name="TextBox 8"/>
            <p:cNvSpPr txBox="1"/>
            <p:nvPr/>
          </p:nvSpPr>
          <p:spPr>
            <a:xfrm>
              <a:off x="1007157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0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1/02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3" name="TextBox 9"/>
            <p:cNvSpPr txBox="1"/>
            <p:nvPr/>
          </p:nvSpPr>
          <p:spPr>
            <a:xfrm>
              <a:off x="1971232" y="3393408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02/04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4" name="TextBox 12"/>
            <p:cNvSpPr txBox="1"/>
            <p:nvPr/>
          </p:nvSpPr>
          <p:spPr>
            <a:xfrm>
              <a:off x="3639260" y="4391832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11/07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5" name="TextBox 13"/>
            <p:cNvSpPr txBox="1"/>
            <p:nvPr/>
          </p:nvSpPr>
          <p:spPr>
            <a:xfrm>
              <a:off x="4679709" y="469798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01/10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6" name="TextBox 14"/>
            <p:cNvSpPr txBox="1"/>
            <p:nvPr/>
          </p:nvSpPr>
          <p:spPr>
            <a:xfrm>
              <a:off x="5670063" y="4926476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04/12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Box 15"/>
            <p:cNvSpPr txBox="1"/>
            <p:nvPr/>
          </p:nvSpPr>
          <p:spPr>
            <a:xfrm>
              <a:off x="6770261" y="5045175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09/14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88" name="TextBox 21"/>
            <p:cNvSpPr txBox="1"/>
            <p:nvPr/>
          </p:nvSpPr>
          <p:spPr>
            <a:xfrm>
              <a:off x="486609" y="2625313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en-US" sz="900" dirty="0">
                  <a:solidFill>
                    <a:srgbClr val="000000"/>
                  </a:solidFill>
                  <a:cs typeface="Arial" charset="0"/>
                </a:rPr>
                <a:t>1</a:t>
              </a:r>
              <a:r>
                <a:rPr lang="hu-HU" altLang="en-US" sz="900" dirty="0" smtClean="0">
                  <a:solidFill>
                    <a:srgbClr val="000000"/>
                  </a:solidFill>
                  <a:cs typeface="Arial" charset="0"/>
                </a:rPr>
                <a:t>1/0</a:t>
              </a:r>
              <a:r>
                <a:rPr lang="en-US" altLang="en-US" sz="900" dirty="0" smtClean="0">
                  <a:solidFill>
                    <a:srgbClr val="000000"/>
                  </a:solidFill>
                  <a:cs typeface="Arial" charset="0"/>
                </a:rPr>
                <a:t>0</a:t>
              </a:r>
              <a:endParaRPr lang="en-US" altLang="en-US" sz="900" dirty="0">
                <a:solidFill>
                  <a:srgbClr val="000000"/>
                </a:solidFill>
                <a:cs typeface="Arial" charset="0"/>
              </a:endParaRPr>
            </a:p>
          </p:txBody>
        </p:sp>
        <p:sp>
          <p:nvSpPr>
            <p:cNvPr id="89" name="TextBox 22"/>
            <p:cNvSpPr txBox="1"/>
            <p:nvPr/>
          </p:nvSpPr>
          <p:spPr>
            <a:xfrm>
              <a:off x="8163122" y="5132851"/>
              <a:ext cx="54534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900" dirty="0" smtClean="0">
                  <a:solidFill>
                    <a:srgbClr val="000000"/>
                  </a:solidFill>
                </a:rPr>
                <a:t>2H/17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0" name="TextBox 12"/>
            <p:cNvSpPr txBox="1"/>
            <p:nvPr/>
          </p:nvSpPr>
          <p:spPr>
            <a:xfrm>
              <a:off x="2824572" y="3998347"/>
              <a:ext cx="53251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hu-HU" sz="900" dirty="0">
                  <a:solidFill>
                    <a:srgbClr val="000000"/>
                  </a:solidFill>
                </a:rPr>
                <a:t>0</a:t>
              </a:r>
              <a:r>
                <a:rPr lang="en-US" sz="900" dirty="0" smtClean="0">
                  <a:solidFill>
                    <a:srgbClr val="000000"/>
                  </a:solidFill>
                </a:rPr>
                <a:t>1/0</a:t>
              </a:r>
              <a:r>
                <a:rPr lang="hu-HU" sz="900" dirty="0" smtClean="0">
                  <a:solidFill>
                    <a:srgbClr val="000000"/>
                  </a:solidFill>
                </a:rPr>
                <a:t>6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  <p:sp>
          <p:nvSpPr>
            <p:cNvPr id="91" name="TextBox 2"/>
            <p:cNvSpPr txBox="1"/>
            <p:nvPr/>
          </p:nvSpPr>
          <p:spPr>
            <a:xfrm>
              <a:off x="138445" y="2060848"/>
              <a:ext cx="37061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hu-H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900" dirty="0" smtClean="0">
                  <a:solidFill>
                    <a:srgbClr val="000000"/>
                  </a:solidFill>
                </a:rPr>
                <a:t>nm</a:t>
              </a:r>
              <a:endParaRPr lang="en-US" sz="900" dirty="0">
                <a:solidFill>
                  <a:srgbClr val="000000"/>
                </a:solidFill>
              </a:endParaRPr>
            </a:p>
          </p:txBody>
        </p:sp>
      </p:grpSp>
      <p:sp>
        <p:nvSpPr>
          <p:cNvPr id="30" name="Rounded Rectangle 5"/>
          <p:cNvSpPr/>
          <p:nvPr/>
        </p:nvSpPr>
        <p:spPr bwMode="auto">
          <a:xfrm>
            <a:off x="5915854" y="3700611"/>
            <a:ext cx="2478251" cy="1385250"/>
          </a:xfrm>
          <a:prstGeom prst="roundRect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2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Overview of the evolution of Intel’s basic </a:t>
            </a:r>
            <a:r>
              <a:rPr lang="en-US" altLang="en-US" dirty="0" smtClean="0"/>
              <a:t>microarchitectures-5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6505" y="593685"/>
            <a:ext cx="5830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Intel’s lead in IC technology according to [154]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305510" y="5679250"/>
            <a:ext cx="5391898" cy="569926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3333CC"/>
                </a:solidFill>
                <a:latin typeface="Verdana" pitchFamily="34" charset="0"/>
              </a:rPr>
              <a:t>Source: Intel 08/2014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51520" y="1133745"/>
            <a:ext cx="7977796" cy="4446603"/>
            <a:chOff x="386535" y="1133745"/>
            <a:chExt cx="7977796" cy="4446603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845" t="14520"/>
            <a:stretch/>
          </p:blipFill>
          <p:spPr bwMode="auto">
            <a:xfrm>
              <a:off x="386535" y="1712890"/>
              <a:ext cx="7977796" cy="38674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40" t="1710" r="62955" b="85765"/>
            <a:stretch/>
          </p:blipFill>
          <p:spPr bwMode="auto">
            <a:xfrm>
              <a:off x="551077" y="1133745"/>
              <a:ext cx="2329980" cy="4204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5877145" y="2618910"/>
            <a:ext cx="3110147" cy="14491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dirty="0" smtClean="0">
                <a:solidFill>
                  <a:srgbClr val="2D2D8A"/>
                </a:solidFill>
              </a:rPr>
              <a:t>Others: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TMSC (Taiwan)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2D2D8A"/>
                </a:solidFill>
              </a:rPr>
              <a:t>Globalfoundries</a:t>
            </a:r>
            <a:r>
              <a:rPr lang="en-US" sz="1400" dirty="0" smtClean="0">
                <a:solidFill>
                  <a:srgbClr val="2D2D8A"/>
                </a:solidFill>
              </a:rPr>
              <a:t> (Abu Dhabi)</a:t>
            </a:r>
          </a:p>
          <a:p>
            <a:r>
              <a:rPr lang="en-US" sz="1400" dirty="0" smtClean="0">
                <a:solidFill>
                  <a:srgbClr val="2D2D8A"/>
                </a:solidFill>
              </a:rPr>
              <a:t>       </a:t>
            </a:r>
            <a:r>
              <a:rPr lang="en-US" sz="1400" dirty="0" smtClean="0">
                <a:solidFill>
                  <a:srgbClr val="2D2D8A"/>
                </a:solidFill>
              </a:rPr>
              <a:t>(       IBM </a:t>
            </a:r>
            <a:r>
              <a:rPr lang="en-US" sz="1400" dirty="0" smtClean="0">
                <a:solidFill>
                  <a:srgbClr val="2D2D8A"/>
                </a:solidFill>
              </a:rPr>
              <a:t>Microelectronic)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2D2D8A"/>
                </a:solidFill>
              </a:rPr>
              <a:t>Samsung Semiconductor</a:t>
            </a:r>
          </a:p>
          <a:p>
            <a:r>
              <a:rPr lang="en-US" sz="1400" dirty="0">
                <a:solidFill>
                  <a:srgbClr val="2D2D8A"/>
                </a:solidFill>
              </a:rPr>
              <a:t> </a:t>
            </a:r>
            <a:r>
              <a:rPr lang="en-US" sz="1400" dirty="0" smtClean="0">
                <a:solidFill>
                  <a:srgbClr val="2D2D8A"/>
                </a:solidFill>
              </a:rPr>
              <a:t>       (South Korea)</a:t>
            </a:r>
            <a:endParaRPr lang="en-US" sz="1400" dirty="0">
              <a:solidFill>
                <a:srgbClr val="2D2D8A"/>
              </a:solidFill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116504" y="5288060"/>
            <a:ext cx="5535615" cy="495055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6507215" y="3460507"/>
            <a:ext cx="324000" cy="72000"/>
          </a:xfrm>
          <a:prstGeom prst="rightArrow">
            <a:avLst/>
          </a:prstGeom>
          <a:solidFill>
            <a:srgbClr val="FF0000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4143624" y="2933945"/>
            <a:ext cx="402331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3391275" y="2528900"/>
            <a:ext cx="402331" cy="1125125"/>
          </a:xfrm>
          <a:prstGeom prst="round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rgbClr val="3333CC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33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182F76"/>
            </a:gs>
            <a:gs pos="100000">
              <a:srgbClr val="3366FF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3"/>
          <p:cNvSpPr>
            <a:spLocks noChangeArrowheads="1"/>
          </p:cNvSpPr>
          <p:nvPr/>
        </p:nvSpPr>
        <p:spPr bwMode="auto">
          <a:xfrm>
            <a:off x="871538" y="1493785"/>
            <a:ext cx="7404100" cy="504825"/>
          </a:xfrm>
          <a:prstGeom prst="roundRect">
            <a:avLst>
              <a:gd name="adj" fmla="val 0"/>
            </a:avLst>
          </a:prstGeom>
          <a:solidFill>
            <a:srgbClr val="000080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 smtClean="0">
              <a:solidFill>
                <a:srgbClr val="FFFFFF"/>
              </a:solidFill>
              <a:cs typeface="Arial" charset="0"/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000" dirty="0" smtClean="0">
                <a:solidFill>
                  <a:srgbClr val="FFFFFF"/>
                </a:solidFill>
                <a:cs typeface="Arial" charset="0"/>
              </a:rPr>
              <a:t>2. The high-k + metal gate transistor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000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102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2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3333CC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4718</TotalTime>
  <Words>1101</Words>
  <Application>Microsoft Office PowerPoint</Application>
  <PresentationFormat>On-screen Show (4:3)</PresentationFormat>
  <Paragraphs>450</Paragraphs>
  <Slides>29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3_Default Design</vt:lpstr>
      <vt:lpstr>1_Default Design</vt:lpstr>
      <vt:lpstr>PowerPoint Presentation</vt:lpstr>
      <vt:lpstr>PowerPoint Presentation</vt:lpstr>
      <vt:lpstr>PowerPoint Presentation</vt:lpstr>
      <vt:lpstr>1. Overview of the evolution of Intel’s basic microarchitectures-1</vt:lpstr>
      <vt:lpstr>1. Overview of the evolution of Intel’s basic microarchitectures-2</vt:lpstr>
      <vt:lpstr>1. Overview of the evolution of Intel’s basic microarchitectures-3</vt:lpstr>
      <vt:lpstr>1. Overview of the evolution of Intel’s basic microarchitectures-4</vt:lpstr>
      <vt:lpstr>1. Overview of the evolution of Intel’s basic microarchitectures-5</vt:lpstr>
      <vt:lpstr>PowerPoint Presentation</vt:lpstr>
      <vt:lpstr> 2. The high-k + metal gate transistor-1 </vt:lpstr>
      <vt:lpstr> 2. The high-k + metal gate transistor-2 </vt:lpstr>
      <vt:lpstr> 2. The high-k + metal gate transistor-3 </vt:lpstr>
      <vt:lpstr> 2. The high-k + metal gate transistor-4 </vt:lpstr>
      <vt:lpstr>PowerPoint Presentation</vt:lpstr>
      <vt:lpstr> 3. The 22 nm 3D Tri-Gate transistor-1 </vt:lpstr>
      <vt:lpstr> 3. The 22 nm 3D Tri-Gate transistor-2 </vt:lpstr>
      <vt:lpstr> 3. The 22 nm 3D Tri-Gate transistor-3 </vt:lpstr>
      <vt:lpstr> 3. The 22 nm 3D Tri-Gate transistor-4 </vt:lpstr>
      <vt:lpstr> 3. The 22 nm 3D Tri-Gate transistor-5 </vt:lpstr>
      <vt:lpstr> 3. The 22 nm 3D Tri-Gate transistor-6 </vt:lpstr>
      <vt:lpstr> 3. The 22 nm 3D Tri-Gate transistor-7 </vt:lpstr>
      <vt:lpstr>3. The 22 nm 3D Tri-Gate transistor-8</vt:lpstr>
      <vt:lpstr>PowerPoint Presentation</vt:lpstr>
      <vt:lpstr>4. The 14 nm 3D Tri-Gate transistor-1</vt:lpstr>
      <vt:lpstr>4. The 14 nm 3D Tri-Gate transistor-2</vt:lpstr>
      <vt:lpstr>4. The 14 nm 3D Tri-Gate transistor-3</vt:lpstr>
      <vt:lpstr>4. The 14 nm 3D Tri-Gate transistor-4</vt:lpstr>
      <vt:lpstr>4. The 14 nm 3D Tri-Gate transistor-4</vt:lpstr>
      <vt:lpstr>4. The 14 nm 3D Tri-Gate transistor-5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Sima Dezső</dc:creator>
  <cp:lastModifiedBy>Sima Dezső</cp:lastModifiedBy>
  <cp:revision>50</cp:revision>
  <dcterms:created xsi:type="dcterms:W3CDTF">2014-10-25T02:25:26Z</dcterms:created>
  <dcterms:modified xsi:type="dcterms:W3CDTF">2015-09-09T05:43:39Z</dcterms:modified>
</cp:coreProperties>
</file>