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2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3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4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5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1"/>
    <p:sldMasterId id="2147483651" r:id="rId2"/>
    <p:sldMasterId id="2147483652" r:id="rId3"/>
    <p:sldMasterId id="2147483735" r:id="rId4"/>
    <p:sldMasterId id="2147483759" r:id="rId5"/>
    <p:sldMasterId id="2147484171" r:id="rId6"/>
    <p:sldMasterId id="2147484184" r:id="rId7"/>
    <p:sldMasterId id="2147484197" r:id="rId8"/>
    <p:sldMasterId id="2147484209" r:id="rId9"/>
    <p:sldMasterId id="2147484221" r:id="rId10"/>
    <p:sldMasterId id="2147484233" r:id="rId11"/>
    <p:sldMasterId id="2147484245" r:id="rId12"/>
    <p:sldMasterId id="2147484257" r:id="rId13"/>
    <p:sldMasterId id="2147484269" r:id="rId14"/>
    <p:sldMasterId id="2147484281" r:id="rId15"/>
    <p:sldMasterId id="2147484294" r:id="rId16"/>
  </p:sldMasterIdLst>
  <p:notesMasterIdLst>
    <p:notesMasterId r:id="rId162"/>
  </p:notesMasterIdLst>
  <p:handoutMasterIdLst>
    <p:handoutMasterId r:id="rId163"/>
  </p:handoutMasterIdLst>
  <p:sldIdLst>
    <p:sldId id="328" r:id="rId17"/>
    <p:sldId id="1267" r:id="rId18"/>
    <p:sldId id="1957" r:id="rId19"/>
    <p:sldId id="1938" r:id="rId20"/>
    <p:sldId id="1950" r:id="rId21"/>
    <p:sldId id="1919" r:id="rId22"/>
    <p:sldId id="1951" r:id="rId23"/>
    <p:sldId id="1920" r:id="rId24"/>
    <p:sldId id="1922" r:id="rId25"/>
    <p:sldId id="1923" r:id="rId26"/>
    <p:sldId id="1921" r:id="rId27"/>
    <p:sldId id="1924" r:id="rId28"/>
    <p:sldId id="1952" r:id="rId29"/>
    <p:sldId id="1925" r:id="rId30"/>
    <p:sldId id="1953" r:id="rId31"/>
    <p:sldId id="1926" r:id="rId32"/>
    <p:sldId id="1927" r:id="rId33"/>
    <p:sldId id="1930" r:id="rId34"/>
    <p:sldId id="1931" r:id="rId35"/>
    <p:sldId id="1955" r:id="rId36"/>
    <p:sldId id="1932" r:id="rId37"/>
    <p:sldId id="1939" r:id="rId38"/>
    <p:sldId id="1948" r:id="rId39"/>
    <p:sldId id="1954" r:id="rId40"/>
    <p:sldId id="1936" r:id="rId41"/>
    <p:sldId id="2009" r:id="rId42"/>
    <p:sldId id="2046" r:id="rId43"/>
    <p:sldId id="1947" r:id="rId44"/>
    <p:sldId id="1943" r:id="rId45"/>
    <p:sldId id="1956" r:id="rId46"/>
    <p:sldId id="1268" r:id="rId47"/>
    <p:sldId id="1768" r:id="rId48"/>
    <p:sldId id="1937" r:id="rId49"/>
    <p:sldId id="1968" r:id="rId50"/>
    <p:sldId id="1969" r:id="rId51"/>
    <p:sldId id="1982" r:id="rId52"/>
    <p:sldId id="1983" r:id="rId53"/>
    <p:sldId id="1984" r:id="rId54"/>
    <p:sldId id="1991" r:id="rId55"/>
    <p:sldId id="1992" r:id="rId56"/>
    <p:sldId id="1986" r:id="rId57"/>
    <p:sldId id="1987" r:id="rId58"/>
    <p:sldId id="1988" r:id="rId59"/>
    <p:sldId id="2022" r:id="rId60"/>
    <p:sldId id="2023" r:id="rId61"/>
    <p:sldId id="2024" r:id="rId62"/>
    <p:sldId id="2025" r:id="rId63"/>
    <p:sldId id="2027" r:id="rId64"/>
    <p:sldId id="2028" r:id="rId65"/>
    <p:sldId id="2029" r:id="rId66"/>
    <p:sldId id="2030" r:id="rId67"/>
    <p:sldId id="2034" r:id="rId68"/>
    <p:sldId id="2035" r:id="rId69"/>
    <p:sldId id="1972" r:id="rId70"/>
    <p:sldId id="1994" r:id="rId71"/>
    <p:sldId id="1974" r:id="rId72"/>
    <p:sldId id="2103" r:id="rId73"/>
    <p:sldId id="2037" r:id="rId74"/>
    <p:sldId id="2036" r:id="rId75"/>
    <p:sldId id="2105" r:id="rId76"/>
    <p:sldId id="2038" r:id="rId77"/>
    <p:sldId id="2104" r:id="rId78"/>
    <p:sldId id="1975" r:id="rId79"/>
    <p:sldId id="2040" r:id="rId80"/>
    <p:sldId id="2039" r:id="rId81"/>
    <p:sldId id="2045" r:id="rId82"/>
    <p:sldId id="1997" r:id="rId83"/>
    <p:sldId id="2044" r:id="rId84"/>
    <p:sldId id="1977" r:id="rId85"/>
    <p:sldId id="1978" r:id="rId86"/>
    <p:sldId id="1554" r:id="rId87"/>
    <p:sldId id="1566" r:id="rId88"/>
    <p:sldId id="1966" r:id="rId89"/>
    <p:sldId id="1669" r:id="rId90"/>
    <p:sldId id="2049" r:id="rId91"/>
    <p:sldId id="2050" r:id="rId92"/>
    <p:sldId id="2053" r:id="rId93"/>
    <p:sldId id="2052" r:id="rId94"/>
    <p:sldId id="2055" r:id="rId95"/>
    <p:sldId id="2056" r:id="rId96"/>
    <p:sldId id="2057" r:id="rId97"/>
    <p:sldId id="2058" r:id="rId98"/>
    <p:sldId id="2059" r:id="rId99"/>
    <p:sldId id="2061" r:id="rId100"/>
    <p:sldId id="2062" r:id="rId101"/>
    <p:sldId id="2072" r:id="rId102"/>
    <p:sldId id="2060" r:id="rId103"/>
    <p:sldId id="2077" r:id="rId104"/>
    <p:sldId id="2078" r:id="rId105"/>
    <p:sldId id="2081" r:id="rId106"/>
    <p:sldId id="2079" r:id="rId107"/>
    <p:sldId id="2084" r:id="rId108"/>
    <p:sldId id="2082" r:id="rId109"/>
    <p:sldId id="2070" r:id="rId110"/>
    <p:sldId id="1567" r:id="rId111"/>
    <p:sldId id="1707" r:id="rId112"/>
    <p:sldId id="2106" r:id="rId113"/>
    <p:sldId id="1709" r:id="rId114"/>
    <p:sldId id="1698" r:id="rId115"/>
    <p:sldId id="2085" r:id="rId116"/>
    <p:sldId id="2086" r:id="rId117"/>
    <p:sldId id="2088" r:id="rId118"/>
    <p:sldId id="1713" r:id="rId119"/>
    <p:sldId id="1715" r:id="rId120"/>
    <p:sldId id="1568" r:id="rId121"/>
    <p:sldId id="1625" r:id="rId122"/>
    <p:sldId id="1728" r:id="rId123"/>
    <p:sldId id="2090" r:id="rId124"/>
    <p:sldId id="2091" r:id="rId125"/>
    <p:sldId id="2099" r:id="rId126"/>
    <p:sldId id="2100" r:id="rId127"/>
    <p:sldId id="2101" r:id="rId128"/>
    <p:sldId id="2102" r:id="rId129"/>
    <p:sldId id="1736" r:id="rId130"/>
    <p:sldId id="1726" r:id="rId131"/>
    <p:sldId id="2011" r:id="rId132"/>
    <p:sldId id="1734" r:id="rId133"/>
    <p:sldId id="1740" r:id="rId134"/>
    <p:sldId id="1741" r:id="rId135"/>
    <p:sldId id="1569" r:id="rId136"/>
    <p:sldId id="1967" r:id="rId137"/>
    <p:sldId id="1591" r:id="rId138"/>
    <p:sldId id="1744" r:id="rId139"/>
    <p:sldId id="1555" r:id="rId140"/>
    <p:sldId id="1668" r:id="rId141"/>
    <p:sldId id="1558" r:id="rId142"/>
    <p:sldId id="1747" r:id="rId143"/>
    <p:sldId id="1559" r:id="rId144"/>
    <p:sldId id="1563" r:id="rId145"/>
    <p:sldId id="1269" r:id="rId146"/>
    <p:sldId id="1258" r:id="rId147"/>
    <p:sldId id="1259" r:id="rId148"/>
    <p:sldId id="1260" r:id="rId149"/>
    <p:sldId id="1261" r:id="rId150"/>
    <p:sldId id="1262" r:id="rId151"/>
    <p:sldId id="1263" r:id="rId152"/>
    <p:sldId id="1272" r:id="rId153"/>
    <p:sldId id="1958" r:id="rId154"/>
    <p:sldId id="1273" r:id="rId155"/>
    <p:sldId id="1365" r:id="rId156"/>
    <p:sldId id="1470" r:id="rId157"/>
    <p:sldId id="1959" r:id="rId158"/>
    <p:sldId id="1960" r:id="rId159"/>
    <p:sldId id="1961" r:id="rId160"/>
    <p:sldId id="1965" r:id="rId161"/>
  </p:sldIdLst>
  <p:sldSz cx="9144000" cy="6858000" type="screen4x3"/>
  <p:notesSz cx="9220200" cy="6946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49">
          <p15:clr>
            <a:srgbClr val="A4A3A4"/>
          </p15:clr>
        </p15:guide>
        <p15:guide id="2" orient="horz" pos="897">
          <p15:clr>
            <a:srgbClr val="A4A3A4"/>
          </p15:clr>
        </p15:guide>
        <p15:guide id="3" orient="horz" pos="3688">
          <p15:clr>
            <a:srgbClr val="A4A3A4"/>
          </p15:clr>
        </p15:guide>
        <p15:guide id="4" orient="horz" pos="1426">
          <p15:clr>
            <a:srgbClr val="A4A3A4"/>
          </p15:clr>
        </p15:guide>
        <p15:guide id="5" pos="5711">
          <p15:clr>
            <a:srgbClr val="A4A3A4"/>
          </p15:clr>
        </p15:guide>
        <p15:guide id="6" pos="5340">
          <p15:clr>
            <a:srgbClr val="A4A3A4"/>
          </p15:clr>
        </p15:guide>
        <p15:guide id="7" pos="184">
          <p15:clr>
            <a:srgbClr val="A4A3A4"/>
          </p15:clr>
        </p15:guide>
        <p15:guide id="8" pos="592">
          <p15:clr>
            <a:srgbClr val="A4A3A4"/>
          </p15:clr>
        </p15:guide>
        <p15:guide id="9" pos="285">
          <p15:clr>
            <a:srgbClr val="A4A3A4"/>
          </p15:clr>
        </p15:guide>
        <p15:guide id="10" pos="2963">
          <p15:clr>
            <a:srgbClr val="A4A3A4"/>
          </p15:clr>
        </p15:guide>
        <p15:guide id="11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2F"/>
    <a:srgbClr val="FF5B5B"/>
    <a:srgbClr val="003B68"/>
    <a:srgbClr val="004A82"/>
    <a:srgbClr val="005696"/>
    <a:srgbClr val="0060A8"/>
    <a:srgbClr val="EAEAEA"/>
    <a:srgbClr val="FF0000"/>
    <a:srgbClr val="0000FF"/>
    <a:srgbClr val="AEA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53" autoAdjust="0"/>
    <p:restoredTop sz="86355" autoAdjust="0"/>
  </p:normalViewPr>
  <p:slideViewPr>
    <p:cSldViewPr snapToGrid="0" showGuides="1">
      <p:cViewPr>
        <p:scale>
          <a:sx n="75" d="100"/>
          <a:sy n="75" d="100"/>
        </p:scale>
        <p:origin x="1080" y="54"/>
      </p:cViewPr>
      <p:guideLst>
        <p:guide orient="horz" pos="449"/>
        <p:guide orient="horz" pos="897"/>
        <p:guide orient="horz" pos="3688"/>
        <p:guide orient="horz" pos="1426"/>
        <p:guide pos="5711"/>
        <p:guide pos="5340"/>
        <p:guide pos="184"/>
        <p:guide pos="592"/>
        <p:guide pos="285"/>
        <p:guide pos="2963"/>
        <p:guide pos="2784"/>
      </p:guideLst>
    </p:cSldViewPr>
  </p:slideViewPr>
  <p:outlineViewPr>
    <p:cViewPr>
      <p:scale>
        <a:sx n="33" d="100"/>
        <a:sy n="33" d="100"/>
      </p:scale>
      <p:origin x="0" y="-22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352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1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63" Type="http://schemas.openxmlformats.org/officeDocument/2006/relationships/slide" Target="slides/slide47.xml"/><Relationship Id="rId84" Type="http://schemas.openxmlformats.org/officeDocument/2006/relationships/slide" Target="slides/slide68.xml"/><Relationship Id="rId138" Type="http://schemas.openxmlformats.org/officeDocument/2006/relationships/slide" Target="slides/slide122.xml"/><Relationship Id="rId159" Type="http://schemas.openxmlformats.org/officeDocument/2006/relationships/slide" Target="slides/slide143.xml"/><Relationship Id="rId107" Type="http://schemas.openxmlformats.org/officeDocument/2006/relationships/slide" Target="slides/slide91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6.xml"/><Relationship Id="rId53" Type="http://schemas.openxmlformats.org/officeDocument/2006/relationships/slide" Target="slides/slide37.xml"/><Relationship Id="rId74" Type="http://schemas.openxmlformats.org/officeDocument/2006/relationships/slide" Target="slides/slide58.xml"/><Relationship Id="rId128" Type="http://schemas.openxmlformats.org/officeDocument/2006/relationships/slide" Target="slides/slide112.xml"/><Relationship Id="rId149" Type="http://schemas.openxmlformats.org/officeDocument/2006/relationships/slide" Target="slides/slide133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79.xml"/><Relationship Id="rId160" Type="http://schemas.openxmlformats.org/officeDocument/2006/relationships/slide" Target="slides/slide144.xml"/><Relationship Id="rId22" Type="http://schemas.openxmlformats.org/officeDocument/2006/relationships/slide" Target="slides/slide6.xml"/><Relationship Id="rId43" Type="http://schemas.openxmlformats.org/officeDocument/2006/relationships/slide" Target="slides/slide27.xml"/><Relationship Id="rId64" Type="http://schemas.openxmlformats.org/officeDocument/2006/relationships/slide" Target="slides/slide48.xml"/><Relationship Id="rId118" Type="http://schemas.openxmlformats.org/officeDocument/2006/relationships/slide" Target="slides/slide102.xml"/><Relationship Id="rId139" Type="http://schemas.openxmlformats.org/officeDocument/2006/relationships/slide" Target="slides/slide123.xml"/><Relationship Id="rId85" Type="http://schemas.openxmlformats.org/officeDocument/2006/relationships/slide" Target="slides/slide69.xml"/><Relationship Id="rId150" Type="http://schemas.openxmlformats.org/officeDocument/2006/relationships/slide" Target="slides/slide134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59" Type="http://schemas.openxmlformats.org/officeDocument/2006/relationships/slide" Target="slides/slide43.xml"/><Relationship Id="rId103" Type="http://schemas.openxmlformats.org/officeDocument/2006/relationships/slide" Target="slides/slide87.xml"/><Relationship Id="rId108" Type="http://schemas.openxmlformats.org/officeDocument/2006/relationships/slide" Target="slides/slide92.xml"/><Relationship Id="rId124" Type="http://schemas.openxmlformats.org/officeDocument/2006/relationships/slide" Target="slides/slide108.xml"/><Relationship Id="rId129" Type="http://schemas.openxmlformats.org/officeDocument/2006/relationships/slide" Target="slides/slide113.xml"/><Relationship Id="rId54" Type="http://schemas.openxmlformats.org/officeDocument/2006/relationships/slide" Target="slides/slide38.xml"/><Relationship Id="rId70" Type="http://schemas.openxmlformats.org/officeDocument/2006/relationships/slide" Target="slides/slide54.xml"/><Relationship Id="rId75" Type="http://schemas.openxmlformats.org/officeDocument/2006/relationships/slide" Target="slides/slide59.xml"/><Relationship Id="rId91" Type="http://schemas.openxmlformats.org/officeDocument/2006/relationships/slide" Target="slides/slide75.xml"/><Relationship Id="rId96" Type="http://schemas.openxmlformats.org/officeDocument/2006/relationships/slide" Target="slides/slide80.xml"/><Relationship Id="rId140" Type="http://schemas.openxmlformats.org/officeDocument/2006/relationships/slide" Target="slides/slide124.xml"/><Relationship Id="rId145" Type="http://schemas.openxmlformats.org/officeDocument/2006/relationships/slide" Target="slides/slide129.xml"/><Relationship Id="rId161" Type="http://schemas.openxmlformats.org/officeDocument/2006/relationships/slide" Target="slides/slide145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49" Type="http://schemas.openxmlformats.org/officeDocument/2006/relationships/slide" Target="slides/slide33.xml"/><Relationship Id="rId114" Type="http://schemas.openxmlformats.org/officeDocument/2006/relationships/slide" Target="slides/slide98.xml"/><Relationship Id="rId119" Type="http://schemas.openxmlformats.org/officeDocument/2006/relationships/slide" Target="slides/slide103.xml"/><Relationship Id="rId44" Type="http://schemas.openxmlformats.org/officeDocument/2006/relationships/slide" Target="slides/slide28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81" Type="http://schemas.openxmlformats.org/officeDocument/2006/relationships/slide" Target="slides/slide65.xml"/><Relationship Id="rId86" Type="http://schemas.openxmlformats.org/officeDocument/2006/relationships/slide" Target="slides/slide70.xml"/><Relationship Id="rId130" Type="http://schemas.openxmlformats.org/officeDocument/2006/relationships/slide" Target="slides/slide114.xml"/><Relationship Id="rId135" Type="http://schemas.openxmlformats.org/officeDocument/2006/relationships/slide" Target="slides/slide119.xml"/><Relationship Id="rId151" Type="http://schemas.openxmlformats.org/officeDocument/2006/relationships/slide" Target="slides/slide135.xml"/><Relationship Id="rId156" Type="http://schemas.openxmlformats.org/officeDocument/2006/relationships/slide" Target="slides/slide140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109" Type="http://schemas.openxmlformats.org/officeDocument/2006/relationships/slide" Target="slides/slide9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slide" Target="slides/slide60.xml"/><Relationship Id="rId97" Type="http://schemas.openxmlformats.org/officeDocument/2006/relationships/slide" Target="slides/slide81.xml"/><Relationship Id="rId104" Type="http://schemas.openxmlformats.org/officeDocument/2006/relationships/slide" Target="slides/slide88.xml"/><Relationship Id="rId120" Type="http://schemas.openxmlformats.org/officeDocument/2006/relationships/slide" Target="slides/slide104.xml"/><Relationship Id="rId125" Type="http://schemas.openxmlformats.org/officeDocument/2006/relationships/slide" Target="slides/slide109.xml"/><Relationship Id="rId141" Type="http://schemas.openxmlformats.org/officeDocument/2006/relationships/slide" Target="slides/slide125.xml"/><Relationship Id="rId146" Type="http://schemas.openxmlformats.org/officeDocument/2006/relationships/slide" Target="slides/slide130.xml"/><Relationship Id="rId16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92" Type="http://schemas.openxmlformats.org/officeDocument/2006/relationships/slide" Target="slides/slide76.xml"/><Relationship Id="rId16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Relationship Id="rId24" Type="http://schemas.openxmlformats.org/officeDocument/2006/relationships/slide" Target="slides/slide8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66" Type="http://schemas.openxmlformats.org/officeDocument/2006/relationships/slide" Target="slides/slide50.xml"/><Relationship Id="rId87" Type="http://schemas.openxmlformats.org/officeDocument/2006/relationships/slide" Target="slides/slide71.xml"/><Relationship Id="rId110" Type="http://schemas.openxmlformats.org/officeDocument/2006/relationships/slide" Target="slides/slide94.xml"/><Relationship Id="rId115" Type="http://schemas.openxmlformats.org/officeDocument/2006/relationships/slide" Target="slides/slide99.xml"/><Relationship Id="rId131" Type="http://schemas.openxmlformats.org/officeDocument/2006/relationships/slide" Target="slides/slide115.xml"/><Relationship Id="rId136" Type="http://schemas.openxmlformats.org/officeDocument/2006/relationships/slide" Target="slides/slide120.xml"/><Relationship Id="rId157" Type="http://schemas.openxmlformats.org/officeDocument/2006/relationships/slide" Target="slides/slide141.xml"/><Relationship Id="rId61" Type="http://schemas.openxmlformats.org/officeDocument/2006/relationships/slide" Target="slides/slide45.xml"/><Relationship Id="rId82" Type="http://schemas.openxmlformats.org/officeDocument/2006/relationships/slide" Target="slides/slide66.xml"/><Relationship Id="rId152" Type="http://schemas.openxmlformats.org/officeDocument/2006/relationships/slide" Target="slides/slide136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56" Type="http://schemas.openxmlformats.org/officeDocument/2006/relationships/slide" Target="slides/slide40.xml"/><Relationship Id="rId77" Type="http://schemas.openxmlformats.org/officeDocument/2006/relationships/slide" Target="slides/slide61.xml"/><Relationship Id="rId100" Type="http://schemas.openxmlformats.org/officeDocument/2006/relationships/slide" Target="slides/slide84.xml"/><Relationship Id="rId105" Type="http://schemas.openxmlformats.org/officeDocument/2006/relationships/slide" Target="slides/slide89.xml"/><Relationship Id="rId126" Type="http://schemas.openxmlformats.org/officeDocument/2006/relationships/slide" Target="slides/slide110.xml"/><Relationship Id="rId147" Type="http://schemas.openxmlformats.org/officeDocument/2006/relationships/slide" Target="slides/slide13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93" Type="http://schemas.openxmlformats.org/officeDocument/2006/relationships/slide" Target="slides/slide77.xml"/><Relationship Id="rId98" Type="http://schemas.openxmlformats.org/officeDocument/2006/relationships/slide" Target="slides/slide82.xml"/><Relationship Id="rId121" Type="http://schemas.openxmlformats.org/officeDocument/2006/relationships/slide" Target="slides/slide105.xml"/><Relationship Id="rId142" Type="http://schemas.openxmlformats.org/officeDocument/2006/relationships/slide" Target="slides/slide126.xml"/><Relationship Id="rId16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9.xml"/><Relationship Id="rId46" Type="http://schemas.openxmlformats.org/officeDocument/2006/relationships/slide" Target="slides/slide30.xml"/><Relationship Id="rId67" Type="http://schemas.openxmlformats.org/officeDocument/2006/relationships/slide" Target="slides/slide51.xml"/><Relationship Id="rId116" Type="http://schemas.openxmlformats.org/officeDocument/2006/relationships/slide" Target="slides/slide100.xml"/><Relationship Id="rId137" Type="http://schemas.openxmlformats.org/officeDocument/2006/relationships/slide" Target="slides/slide121.xml"/><Relationship Id="rId158" Type="http://schemas.openxmlformats.org/officeDocument/2006/relationships/slide" Target="slides/slide142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62" Type="http://schemas.openxmlformats.org/officeDocument/2006/relationships/slide" Target="slides/slide46.xml"/><Relationship Id="rId83" Type="http://schemas.openxmlformats.org/officeDocument/2006/relationships/slide" Target="slides/slide67.xml"/><Relationship Id="rId88" Type="http://schemas.openxmlformats.org/officeDocument/2006/relationships/slide" Target="slides/slide72.xml"/><Relationship Id="rId111" Type="http://schemas.openxmlformats.org/officeDocument/2006/relationships/slide" Target="slides/slide95.xml"/><Relationship Id="rId132" Type="http://schemas.openxmlformats.org/officeDocument/2006/relationships/slide" Target="slides/slide116.xml"/><Relationship Id="rId153" Type="http://schemas.openxmlformats.org/officeDocument/2006/relationships/slide" Target="slides/slide137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0.xml"/><Relationship Id="rId57" Type="http://schemas.openxmlformats.org/officeDocument/2006/relationships/slide" Target="slides/slide41.xml"/><Relationship Id="rId106" Type="http://schemas.openxmlformats.org/officeDocument/2006/relationships/slide" Target="slides/slide90.xml"/><Relationship Id="rId127" Type="http://schemas.openxmlformats.org/officeDocument/2006/relationships/slide" Target="slides/slide11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52" Type="http://schemas.openxmlformats.org/officeDocument/2006/relationships/slide" Target="slides/slide36.xml"/><Relationship Id="rId73" Type="http://schemas.openxmlformats.org/officeDocument/2006/relationships/slide" Target="slides/slide57.xml"/><Relationship Id="rId78" Type="http://schemas.openxmlformats.org/officeDocument/2006/relationships/slide" Target="slides/slide62.xml"/><Relationship Id="rId94" Type="http://schemas.openxmlformats.org/officeDocument/2006/relationships/slide" Target="slides/slide78.xml"/><Relationship Id="rId99" Type="http://schemas.openxmlformats.org/officeDocument/2006/relationships/slide" Target="slides/slide83.xml"/><Relationship Id="rId101" Type="http://schemas.openxmlformats.org/officeDocument/2006/relationships/slide" Target="slides/slide85.xml"/><Relationship Id="rId122" Type="http://schemas.openxmlformats.org/officeDocument/2006/relationships/slide" Target="slides/slide106.xml"/><Relationship Id="rId143" Type="http://schemas.openxmlformats.org/officeDocument/2006/relationships/slide" Target="slides/slide127.xml"/><Relationship Id="rId148" Type="http://schemas.openxmlformats.org/officeDocument/2006/relationships/slide" Target="slides/slide132.xml"/><Relationship Id="rId16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0.xml"/><Relationship Id="rId47" Type="http://schemas.openxmlformats.org/officeDocument/2006/relationships/slide" Target="slides/slide31.xml"/><Relationship Id="rId68" Type="http://schemas.openxmlformats.org/officeDocument/2006/relationships/slide" Target="slides/slide52.xml"/><Relationship Id="rId89" Type="http://schemas.openxmlformats.org/officeDocument/2006/relationships/slide" Target="slides/slide73.xml"/><Relationship Id="rId112" Type="http://schemas.openxmlformats.org/officeDocument/2006/relationships/slide" Target="slides/slide96.xml"/><Relationship Id="rId133" Type="http://schemas.openxmlformats.org/officeDocument/2006/relationships/slide" Target="slides/slide117.xml"/><Relationship Id="rId154" Type="http://schemas.openxmlformats.org/officeDocument/2006/relationships/slide" Target="slides/slide138.xml"/><Relationship Id="rId16" Type="http://schemas.openxmlformats.org/officeDocument/2006/relationships/slideMaster" Target="slideMasters/slideMaster16.xml"/><Relationship Id="rId37" Type="http://schemas.openxmlformats.org/officeDocument/2006/relationships/slide" Target="slides/slide21.xml"/><Relationship Id="rId58" Type="http://schemas.openxmlformats.org/officeDocument/2006/relationships/slide" Target="slides/slide42.xml"/><Relationship Id="rId79" Type="http://schemas.openxmlformats.org/officeDocument/2006/relationships/slide" Target="slides/slide63.xml"/><Relationship Id="rId102" Type="http://schemas.openxmlformats.org/officeDocument/2006/relationships/slide" Target="slides/slide86.xml"/><Relationship Id="rId123" Type="http://schemas.openxmlformats.org/officeDocument/2006/relationships/slide" Target="slides/slide107.xml"/><Relationship Id="rId144" Type="http://schemas.openxmlformats.org/officeDocument/2006/relationships/slide" Target="slides/slide128.xml"/><Relationship Id="rId90" Type="http://schemas.openxmlformats.org/officeDocument/2006/relationships/slide" Target="slides/slide74.xml"/><Relationship Id="rId165" Type="http://schemas.openxmlformats.org/officeDocument/2006/relationships/viewProps" Target="viewProps.xml"/><Relationship Id="rId27" Type="http://schemas.openxmlformats.org/officeDocument/2006/relationships/slide" Target="slides/slide11.xml"/><Relationship Id="rId48" Type="http://schemas.openxmlformats.org/officeDocument/2006/relationships/slide" Target="slides/slide32.xml"/><Relationship Id="rId69" Type="http://schemas.openxmlformats.org/officeDocument/2006/relationships/slide" Target="slides/slide53.xml"/><Relationship Id="rId113" Type="http://schemas.openxmlformats.org/officeDocument/2006/relationships/slide" Target="slides/slide97.xml"/><Relationship Id="rId134" Type="http://schemas.openxmlformats.org/officeDocument/2006/relationships/slide" Target="slides/slide118.xml"/><Relationship Id="rId80" Type="http://schemas.openxmlformats.org/officeDocument/2006/relationships/slide" Target="slides/slide64.xml"/><Relationship Id="rId155" Type="http://schemas.openxmlformats.org/officeDocument/2006/relationships/slide" Target="slides/slide1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D5880D9-262E-4F2A-80BE-FDA308689B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52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2875" y="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308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520700"/>
            <a:ext cx="3471863" cy="2603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3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3297238"/>
            <a:ext cx="7378700" cy="312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en-US" noProof="0" smtClean="0"/>
              <a:t>Mintaszöveg szerkesztése</a:t>
            </a:r>
          </a:p>
          <a:p>
            <a:pPr lvl="1"/>
            <a:r>
              <a:rPr lang="hu-HU" altLang="en-US" noProof="0" smtClean="0"/>
              <a:t>Második szint</a:t>
            </a:r>
          </a:p>
          <a:p>
            <a:pPr lvl="2"/>
            <a:r>
              <a:rPr lang="hu-HU" altLang="en-US" noProof="0" smtClean="0"/>
              <a:t>Harmadik szint</a:t>
            </a:r>
          </a:p>
          <a:p>
            <a:pPr lvl="3"/>
            <a:r>
              <a:rPr lang="hu-HU" altLang="en-US" noProof="0" smtClean="0"/>
              <a:t>Negyedik szint</a:t>
            </a:r>
          </a:p>
          <a:p>
            <a:pPr lvl="4"/>
            <a:r>
              <a:rPr lang="hu-HU" altLang="en-US" noProof="0" smtClean="0"/>
              <a:t>Ötödik szint</a:t>
            </a:r>
          </a:p>
        </p:txBody>
      </p:sp>
      <p:sp>
        <p:nvSpPr>
          <p:cNvPr id="283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 altLang="en-US"/>
          </a:p>
        </p:txBody>
      </p:sp>
      <p:sp>
        <p:nvSpPr>
          <p:cNvPr id="283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22875" y="6597650"/>
            <a:ext cx="3995738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2" tIns="46072" rIns="92142" bIns="46072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Arial" charset="0"/>
              </a:defRPr>
            </a:lvl1pPr>
          </a:lstStyle>
          <a:p>
            <a:pPr>
              <a:defRPr/>
            </a:pPr>
            <a:fld id="{213343D3-FDA5-4035-B8A5-0DE5946B5C2A}" type="slidenum">
              <a:rPr lang="hu-HU" altLang="en-US"/>
              <a:pPr>
                <a:defRPr/>
              </a:pPr>
              <a:t>‹#›</a:t>
            </a:fld>
            <a:endParaRPr lang="hu-HU" altLang="en-US"/>
          </a:p>
        </p:txBody>
      </p:sp>
    </p:spTree>
    <p:extLst>
      <p:ext uri="{BB962C8B-B14F-4D97-AF65-F5344CB8AC3E}">
        <p14:creationId xmlns:p14="http://schemas.microsoft.com/office/powerpoint/2010/main" val="2312862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6BCE4B-AE99-45F1-B466-937507E2AA93}" type="slidenum">
              <a:rPr lang="hu-HU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hu-HU" altLang="en-US" smtClean="0"/>
          </a:p>
        </p:txBody>
      </p:sp>
      <p:sp>
        <p:nvSpPr>
          <p:cNvPr id="31027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3310B93-56F9-47C1-A5DE-C70526C3C11F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10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0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90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2F1EBF-B7AD-4CA1-BB83-CA3CA4792FF0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563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76B91C-B485-42B7-A747-B9B613F105E4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5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5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584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5221590" y="6599318"/>
            <a:ext cx="3996482" cy="34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defTabSz="923925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7E01F5E2-6E60-4D95-AE0A-E95C516D831D}" type="slidenum">
              <a:rPr lang="en-US" altLang="en-US" sz="1200">
                <a:solidFill>
                  <a:schemeClr val="tx1"/>
                </a:solidFill>
                <a:latin typeface="Arial" charset="0"/>
              </a:rPr>
              <a:pPr algn="r" eaLnBrk="1" hangingPunct="1"/>
              <a:t>42</a:t>
            </a:fld>
            <a:endParaRPr lang="en-US" altLang="en-U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1264885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696641-095F-4E45-810E-3A65139997A2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71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949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167DC4-CCBE-41C8-9500-3F251EE29DF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9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9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606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72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755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0B50BFF-B5AB-4079-AB23-E93B16605333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77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0515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1CFFE6-A174-4570-9F25-590576AB365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0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0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73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7C5BE7-91C0-4C20-A411-7F895CC42D2E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1539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D3C3D23-D86D-466A-8BE9-E7054DF3CD8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1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005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2FE487D-29B4-421A-9745-1C4FB6D7FF7F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256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4E9867-646C-4452-94C7-FA36659FB742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2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2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088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69D554-7D9B-427F-9535-582E25FE4007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3587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EB5E5E7-A557-4FDE-B766-140F1CB9FF95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3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3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29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1D5543-5797-42BC-8C5C-4C786642D569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124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2461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9FE170-C22E-4D2D-8A4B-FCF6E0939688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24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4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673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10FD5F-96B8-45B7-940D-AB8CC708C535}" type="slidenum">
              <a:rPr lang="hu-HU" altLang="en-US" smtClean="0"/>
              <a:pPr eaLnBrk="1" hangingPunct="1">
                <a:spcBef>
                  <a:spcPct val="0"/>
                </a:spcBef>
              </a:pPr>
              <a:t>130</a:t>
            </a:fld>
            <a:endParaRPr lang="hu-HU" altLang="en-US" smtClean="0"/>
          </a:p>
        </p:txBody>
      </p:sp>
      <p:sp>
        <p:nvSpPr>
          <p:cNvPr id="326659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8A2A55-16C3-4236-957E-37FD40974416}" type="slidenum">
              <a:rPr lang="en-US" altLang="en-US"/>
              <a:pPr algn="r" eaLnBrk="1" hangingPunct="1">
                <a:spcBef>
                  <a:spcPct val="0"/>
                </a:spcBef>
              </a:pPr>
              <a:t>130</a:t>
            </a:fld>
            <a:endParaRPr lang="en-US" altLang="en-US"/>
          </a:p>
        </p:txBody>
      </p:sp>
      <p:sp>
        <p:nvSpPr>
          <p:cNvPr id="3266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26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346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81917-11D2-4344-AC54-315348215EA9}" type="slidenum">
              <a:rPr lang="hu-HU" alt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hu-HU" altLang="en-US" smtClean="0">
              <a:solidFill>
                <a:prstClr val="black"/>
              </a:solidFill>
            </a:endParaRPr>
          </a:p>
        </p:txBody>
      </p:sp>
      <p:sp>
        <p:nvSpPr>
          <p:cNvPr id="309251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C4E345C-4DCE-468D-994C-E5E02AEFDD3F}" type="slidenum">
              <a:rPr lang="en-US" altLang="en-US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09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092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72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01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65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2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2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24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54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9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9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B621BF-D7BD-464B-8928-DB5C36643475}" type="slidenum">
              <a:rPr lang="hu-HU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30</a:t>
            </a:fld>
            <a:endParaRPr lang="hu-HU" altLang="en-US" smtClean="0">
              <a:solidFill>
                <a:srgbClr val="000000"/>
              </a:solidFill>
            </a:endParaRPr>
          </a:p>
        </p:txBody>
      </p:sp>
      <p:sp>
        <p:nvSpPr>
          <p:cNvPr id="312323" name="Rectangle 7"/>
          <p:cNvSpPr txBox="1">
            <a:spLocks noGrp="1" noChangeArrowheads="1"/>
          </p:cNvSpPr>
          <p:nvPr/>
        </p:nvSpPr>
        <p:spPr bwMode="auto">
          <a:xfrm>
            <a:off x="5222875" y="6599238"/>
            <a:ext cx="39957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382" tIns="46191" rIns="92382" bIns="46191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0EEF1F-552D-426A-9AAF-FE9F3AC8E193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23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78138" y="522288"/>
            <a:ext cx="3471862" cy="2603500"/>
          </a:xfrm>
          <a:ln/>
        </p:spPr>
      </p:sp>
      <p:sp>
        <p:nvSpPr>
          <p:cNvPr id="312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0750" y="3298825"/>
            <a:ext cx="7378700" cy="3125788"/>
          </a:xfrm>
          <a:noFill/>
        </p:spPr>
        <p:txBody>
          <a:bodyPr lIns="92382" tIns="46191" rIns="92382" bIns="46191"/>
          <a:lstStyle/>
          <a:p>
            <a:pPr eaLnBrk="1" hangingPunct="1"/>
            <a:endParaRPr lang="hu-HU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95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23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07419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379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631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0843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1769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44474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426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922110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4629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6748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372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627806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105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5604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18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5966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895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9258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4024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5279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8713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22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963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64584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947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7117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9442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692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656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7258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7823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8969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222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7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36669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8977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8526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513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5531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092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8725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8654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211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326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6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4020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07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07924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405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10636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20703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355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2563"/>
            <a:ext cx="2057400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6019800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9908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98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883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23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30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6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36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65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2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EA5E7-A4F3-40D5-B6AC-8460D1398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46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6D644-4063-4FD7-A56F-2CBCD1BC0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4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E3F60-2C21-4020-BCBB-2B69BE0A8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30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F2A23-C8C6-43C9-ADFE-91DBD43D5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1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18CDD-8DA8-4DF4-A7A3-62EBAA4C9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4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592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7256-35B3-451E-B3A4-7007BAA30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9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8B75F-9D0D-4E56-89CE-AD5A2A25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12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CDDCD-30FB-47E8-BE39-74CE8218A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059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F8D-00AB-478C-ADC5-37883A605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9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AC8AB-F6D3-4CF6-94AB-39804B8B9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751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C5F86-2E33-4E77-95CF-831E8AED5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10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3D47-E908-42C6-AD98-DA6AEDB4E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92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9CB0-BFD0-4B29-BAB6-9191F7B29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521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F898-2CA4-4C96-80F8-C3F486E3A9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233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13BA8-28F0-4549-AD25-64092C713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531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5E5BD-A997-4990-8A3C-889855E46E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92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4B80-3B3E-46FA-A4E7-8F0493B7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222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CFF25-9C03-4568-91F5-CD8FA8621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959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37CB0-A238-47D6-9DF4-D3FA92115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86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8C16B-6B4A-413D-BD12-4A92CBE3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7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0031-C2E1-4F98-8BB3-DA4F139BA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81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F7F6D-3D4F-448F-A898-8E1CF97BC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704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954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137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23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454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118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532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26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341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055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87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04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18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36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14010-7D04-460C-83FC-3A7611F4E78C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6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411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7957-C16B-47EF-8A9F-692B49F4B6C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321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62490-2C48-40A6-A110-3AD1FF4926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90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AA26-B39C-46AB-A1AC-B59107E2FD3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094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9449-B38A-4A0A-87EC-20F10DE7109F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597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F40F-7EEA-4792-AE7F-68DB37DC9FC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5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3F3C-562B-47BC-8B39-8F1AE524824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97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149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186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0A376-3A21-4A30-B0A7-0C9CFE122B7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89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D66EC-0FC4-44FB-B6E1-2D3AF79354B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A180-57BD-4B41-8A1C-923958312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277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A62CD-57D9-4141-810A-22A4778647D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00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7676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204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212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528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587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5671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61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068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32F07-A476-436C-AD2F-FA09FA4D6D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58FA-81D0-4FA0-BCD2-07BED6374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728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844-1DC8-4DD9-8F80-4234FDCD7B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121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8714-C9BB-4AB2-BDDA-E2039D9FAF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573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1454B-1DF7-4995-BAB1-9D8D4FBAA4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700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9723A-2E45-4C38-89CE-36A10C7730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839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29ED4-A99D-4E17-ADDA-7EC4DA76A5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8522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C92BE-7D6A-4101-8426-A6D61ED95D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3083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139C2-0B52-4ADA-A3FC-6F01CC26A10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095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B01DA-37FA-4FE9-B751-638C3CF0AD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229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3A073-6AC8-430E-B890-27568C1287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77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01025-725D-45D6-8CFF-C2C1EAC451A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91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  <p:sldLayoutId id="2147484255" r:id="rId10"/>
    <p:sldLayoutId id="21474842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8" r:id="rId1"/>
    <p:sldLayoutId id="2147484259" r:id="rId2"/>
    <p:sldLayoutId id="2147484260" r:id="rId3"/>
    <p:sldLayoutId id="2147484261" r:id="rId4"/>
    <p:sldLayoutId id="2147484262" r:id="rId5"/>
    <p:sldLayoutId id="2147484263" r:id="rId6"/>
    <p:sldLayoutId id="2147484264" r:id="rId7"/>
    <p:sldLayoutId id="2147484265" r:id="rId8"/>
    <p:sldLayoutId id="2147484266" r:id="rId9"/>
    <p:sldLayoutId id="2147484267" r:id="rId10"/>
    <p:sldLayoutId id="21474842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68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71" r:id="rId2"/>
    <p:sldLayoutId id="2147484272" r:id="rId3"/>
    <p:sldLayoutId id="2147484273" r:id="rId4"/>
    <p:sldLayoutId id="2147484274" r:id="rId5"/>
    <p:sldLayoutId id="2147484275" r:id="rId6"/>
    <p:sldLayoutId id="2147484276" r:id="rId7"/>
    <p:sldLayoutId id="2147484277" r:id="rId8"/>
    <p:sldLayoutId id="2147484278" r:id="rId9"/>
    <p:sldLayoutId id="2147484279" r:id="rId10"/>
    <p:sldLayoutId id="21474842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  <p:sldLayoutId id="21474842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3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AMD-293_Secondary_Black_W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563"/>
            <a:ext cx="822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96963"/>
            <a:ext cx="82296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1109663" y="6211888"/>
            <a:ext cx="5067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CA" altLang="en-US" sz="800" smtClean="0">
                <a:solidFill>
                  <a:schemeClr val="tx2"/>
                </a:solidFill>
              </a:rPr>
              <a:t>| AMD Opteron™ 6100 Series Processor Launch | Embargoed until 12:01 a.m. March 29, 2010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82625" y="6173788"/>
            <a:ext cx="547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defTabSz="912813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algn="r" eaLnBrk="1" hangingPunct="1">
              <a:defRPr/>
            </a:pPr>
            <a:fld id="{E1DDF085-D022-4E05-8E16-AD3A93B6C537}" type="slidenum">
              <a:rPr lang="en-US" altLang="en-US" sz="800" b="1" smtClean="0">
                <a:solidFill>
                  <a:schemeClr val="tx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b="1" smtClean="0">
              <a:solidFill>
                <a:schemeClr val="tx2"/>
              </a:solidFill>
            </a:endParaRPr>
          </a:p>
        </p:txBody>
      </p:sp>
      <p:pic>
        <p:nvPicPr>
          <p:cNvPr id="5127" name="Picture 2" descr="C:\Users\rupson\Desktop\review changes\the_future_is_fusion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6115050"/>
            <a:ext cx="806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0" fontAlgn="base" hangingPunct="0">
        <a:spcBef>
          <a:spcPts val="338"/>
        </a:spcBef>
        <a:spcAft>
          <a:spcPts val="338"/>
        </a:spcAft>
        <a:buClr>
          <a:schemeClr val="bg2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8275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</a:defRPr>
      </a:lvl2pPr>
      <a:lvl3pPr marL="515938" indent="-166688" algn="l" rtl="0" eaLnBrk="0" fontAlgn="base" hangingPunct="0">
        <a:spcBef>
          <a:spcPts val="33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3pPr>
      <a:lvl4pPr marL="690563" indent="-176213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Arial" pitchFamily="34" charset="0"/>
        <a:buChar char="–"/>
        <a:defRPr sz="1200">
          <a:solidFill>
            <a:schemeClr val="tx1"/>
          </a:solidFill>
          <a:latin typeface="+mn-lt"/>
        </a:defRPr>
      </a:lvl4pPr>
      <a:lvl5pPr marL="973138" indent="-168275" algn="l" rtl="0" eaLnBrk="0" fontAlgn="base" hangingPunct="0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5pPr>
      <a:lvl6pPr marL="14303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18875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3447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2801938" indent="-168275" algn="l" rtl="0" fontAlgn="base">
        <a:spcBef>
          <a:spcPts val="288"/>
        </a:spcBef>
        <a:spcAft>
          <a:spcPts val="338"/>
        </a:spcAft>
        <a:buClr>
          <a:schemeClr val="tx2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CE63-8579-4275-9B27-C6EBDE37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78F764-B0CF-46A3-B180-13092C9D8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F4EBC40-5D11-414E-958E-8FFB8B8F5D2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6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5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9A15A-9FCA-4B07-BEC3-4A718672D2E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7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hothardware.com/gallery/Article/2321?image=big_core.jpg" TargetMode="External"/><Relationship Id="rId1" Type="http://schemas.openxmlformats.org/officeDocument/2006/relationships/slideLayout" Target="../slideLayouts/slideLayout29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overclock3d.net/articles/cpu_mainboard/massive_leak_shows_details_on_skylake_xeon_chips/1" TargetMode="External"/><Relationship Id="rId1" Type="http://schemas.openxmlformats.org/officeDocument/2006/relationships/slideLayout" Target="../slideLayouts/slideLayout5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communities.intel.com/servlet/JiveServlet/showImage/38-14184-32685/New+Number+Construct-+Detailed.png" TargetMode="External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9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ware.intel.com/sites/default/files/managed/cb/5c/intel_xeon_processor_e7-8800-4800_v3_product_family_overview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oftware.intel.com/sites/default/files/managed/cb/5c/intel_xeon_processor_e7-8800-4800_v3_product_family_overview.png" TargetMode="External"/><Relationship Id="rId1" Type="http://schemas.openxmlformats.org/officeDocument/2006/relationships/slideLayout" Target="../slideLayouts/slideLayout2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2997200"/>
            <a:ext cx="6705600" cy="3268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dirty="0" err="1" smtClean="0">
                <a:solidFill>
                  <a:schemeClr val="bg1"/>
                </a:solidFill>
                <a:latin typeface="Verdana" pitchFamily="34" charset="0"/>
              </a:rPr>
              <a:t>Dezső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 Sima</a:t>
            </a: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50000"/>
              </a:spcAft>
            </a:pPr>
            <a:endParaRPr lang="hu-HU" altLang="en-US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spcAft>
                <a:spcPct val="25000"/>
              </a:spcAft>
            </a:pP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September </a:t>
            </a:r>
            <a:r>
              <a:rPr lang="hu-HU" altLang="en-US" dirty="0" smtClean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dirty="0" smtClean="0">
                <a:solidFill>
                  <a:schemeClr val="bg1"/>
                </a:solidFill>
                <a:latin typeface="Verdana" pitchFamily="34" charset="0"/>
              </a:rPr>
              <a:t>15</a:t>
            </a:r>
            <a:endParaRPr lang="hu-HU" altLang="en-US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4011554" y="6357938"/>
            <a:ext cx="9510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FFFFFF"/>
                </a:solidFill>
                <a:latin typeface="Verdana" pitchFamily="34" charset="0"/>
              </a:rPr>
              <a:t>(Ver. </a:t>
            </a:r>
            <a:r>
              <a:rPr lang="hu-HU" altLang="en-US" sz="1400" smtClean="0">
                <a:solidFill>
                  <a:srgbClr val="FFFFFF"/>
                </a:solidFill>
                <a:latin typeface="Verdana" pitchFamily="34" charset="0"/>
              </a:rPr>
              <a:t>1.3)</a:t>
            </a:r>
            <a:endParaRPr lang="en-US" altLang="en-US" sz="14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081838" y="6372225"/>
            <a:ext cx="1939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 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</a:rPr>
              <a:t>Sima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  <a:sym typeface="Symbol" pitchFamily="18" charset="2"/>
              </a:rPr>
              <a:t> </a:t>
            </a:r>
            <a:r>
              <a:rPr lang="hu-HU" altLang="en-US" sz="1400">
                <a:solidFill>
                  <a:srgbClr val="FFFFFF"/>
                </a:solidFill>
                <a:latin typeface="Verdana" pitchFamily="34" charset="0"/>
              </a:rPr>
              <a:t>Dezső, 20</a:t>
            </a:r>
            <a:r>
              <a:rPr lang="en-US" altLang="en-US" sz="1400">
                <a:solidFill>
                  <a:srgbClr val="FFFFFF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504825" y="876300"/>
            <a:ext cx="874220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Verdana" pitchFamily="34" charset="0"/>
              </a:rPr>
              <a:t>Intel’s </a:t>
            </a: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High Performance</a:t>
            </a:r>
            <a:endParaRPr lang="en-US" altLang="en-US" sz="3600" dirty="0">
              <a:solidFill>
                <a:srgbClr val="FF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</a:rPr>
              <a:t>MP Servers and Platforms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1372" y="639047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2: A recent 4S platform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server platform including Haswell-EX processors (2015)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7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3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309" name="Text Box 179"/>
          <p:cNvSpPr txBox="1">
            <a:spLocks noChangeArrowheads="1"/>
          </p:cNvSpPr>
          <p:nvPr/>
        </p:nvSpPr>
        <p:spPr bwMode="auto">
          <a:xfrm>
            <a:off x="3527425" y="62941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310" name="TextBox 3"/>
          <p:cNvSpPr txBox="1">
            <a:spLocks noChangeArrowheads="1"/>
          </p:cNvSpPr>
          <p:nvPr/>
        </p:nvSpPr>
        <p:spPr bwMode="auto">
          <a:xfrm>
            <a:off x="3463925" y="53022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355" name="Egyenes összekötő 108"/>
          <p:cNvCxnSpPr/>
          <p:nvPr/>
        </p:nvCxnSpPr>
        <p:spPr>
          <a:xfrm flipH="1" flipV="1">
            <a:off x="4200663" y="23649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Egyenes összekötő 112"/>
          <p:cNvCxnSpPr/>
          <p:nvPr/>
        </p:nvCxnSpPr>
        <p:spPr>
          <a:xfrm rot="10800000">
            <a:off x="4222750" y="35387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Egyenes összekötő 113"/>
          <p:cNvCxnSpPr/>
          <p:nvPr/>
        </p:nvCxnSpPr>
        <p:spPr>
          <a:xfrm rot="10800000">
            <a:off x="4222750" y="26529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Egyenes összekötő 115"/>
          <p:cNvCxnSpPr/>
          <p:nvPr/>
        </p:nvCxnSpPr>
        <p:spPr>
          <a:xfrm rot="10800000" flipV="1">
            <a:off x="4222750" y="26656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529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" name="Egyenes összekötő 119"/>
          <p:cNvCxnSpPr>
            <a:cxnSpLocks noChangeShapeType="1"/>
          </p:cNvCxnSpPr>
          <p:nvPr/>
        </p:nvCxnSpPr>
        <p:spPr bwMode="auto">
          <a:xfrm flipV="1">
            <a:off x="5519738" y="26656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" name="Szövegdoboz 70"/>
          <p:cNvSpPr txBox="1">
            <a:spLocks noChangeArrowheads="1"/>
          </p:cNvSpPr>
          <p:nvPr/>
        </p:nvSpPr>
        <p:spPr bwMode="auto">
          <a:xfrm>
            <a:off x="4257881" y="19036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1" name="Szövegdoboz 70"/>
          <p:cNvSpPr txBox="1">
            <a:spLocks noChangeArrowheads="1"/>
          </p:cNvSpPr>
          <p:nvPr/>
        </p:nvSpPr>
        <p:spPr bwMode="auto">
          <a:xfrm>
            <a:off x="4245181" y="36149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2" name="Szövegdoboz 70"/>
          <p:cNvSpPr txBox="1">
            <a:spLocks noChangeArrowheads="1"/>
          </p:cNvSpPr>
          <p:nvPr/>
        </p:nvSpPr>
        <p:spPr bwMode="auto">
          <a:xfrm>
            <a:off x="5508394" y="28307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3" name="Szövegdoboz 70"/>
          <p:cNvSpPr txBox="1">
            <a:spLocks noChangeArrowheads="1"/>
          </p:cNvSpPr>
          <p:nvPr/>
        </p:nvSpPr>
        <p:spPr bwMode="auto">
          <a:xfrm>
            <a:off x="2804881" y="28275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4" name="Szövegdoboz 70"/>
          <p:cNvSpPr txBox="1">
            <a:spLocks noChangeArrowheads="1"/>
          </p:cNvSpPr>
          <p:nvPr/>
        </p:nvSpPr>
        <p:spPr bwMode="auto">
          <a:xfrm>
            <a:off x="3784369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425" name="Szövegdoboz 70"/>
          <p:cNvSpPr txBox="1">
            <a:spLocks noChangeArrowheads="1"/>
          </p:cNvSpPr>
          <p:nvPr/>
        </p:nvSpPr>
        <p:spPr bwMode="auto">
          <a:xfrm>
            <a:off x="4570181" y="28323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26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Egyenes összekötő 131"/>
          <p:cNvCxnSpPr/>
          <p:nvPr/>
        </p:nvCxnSpPr>
        <p:spPr>
          <a:xfrm rot="10800000" flipH="1" flipV="1">
            <a:off x="2409825" y="31435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Egyenes összekötő 145"/>
          <p:cNvCxnSpPr/>
          <p:nvPr/>
        </p:nvCxnSpPr>
        <p:spPr>
          <a:xfrm rot="10800000" flipH="1">
            <a:off x="1502017" y="30566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9" name="Téglalap 146"/>
          <p:cNvSpPr/>
          <p:nvPr/>
        </p:nvSpPr>
        <p:spPr>
          <a:xfrm flipH="1">
            <a:off x="1658603" y="2878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47"/>
          <p:cNvSpPr/>
          <p:nvPr/>
        </p:nvSpPr>
        <p:spPr>
          <a:xfrm flipH="1">
            <a:off x="1571290" y="28783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1" name="Egyenes összekötő 150"/>
          <p:cNvCxnSpPr/>
          <p:nvPr/>
        </p:nvCxnSpPr>
        <p:spPr>
          <a:xfrm rot="10800000" flipH="1">
            <a:off x="1507955" y="32324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2" name="Téglalap 151"/>
          <p:cNvSpPr/>
          <p:nvPr/>
        </p:nvSpPr>
        <p:spPr>
          <a:xfrm flipH="1">
            <a:off x="1658603" y="31260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2"/>
          <p:cNvSpPr/>
          <p:nvPr/>
        </p:nvSpPr>
        <p:spPr>
          <a:xfrm flipH="1">
            <a:off x="1571290" y="31260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55"/>
          <p:cNvSpPr/>
          <p:nvPr/>
        </p:nvSpPr>
        <p:spPr>
          <a:xfrm flipH="1">
            <a:off x="1897063" y="29990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35" name="Egyenes összekötő 156"/>
          <p:cNvCxnSpPr/>
          <p:nvPr/>
        </p:nvCxnSpPr>
        <p:spPr>
          <a:xfrm rot="10800000" flipH="1">
            <a:off x="1502017" y="35784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6" name="Téglalap 157"/>
          <p:cNvSpPr/>
          <p:nvPr/>
        </p:nvSpPr>
        <p:spPr>
          <a:xfrm flipH="1">
            <a:off x="1658603" y="3476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1571290" y="3476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38" name="Egyenes összekötő 161"/>
          <p:cNvCxnSpPr/>
          <p:nvPr/>
        </p:nvCxnSpPr>
        <p:spPr>
          <a:xfrm rot="10800000" flipH="1">
            <a:off x="1502017" y="37562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9" name="Téglalap 162"/>
          <p:cNvSpPr/>
          <p:nvPr/>
        </p:nvSpPr>
        <p:spPr>
          <a:xfrm flipH="1">
            <a:off x="1658603" y="37277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63"/>
          <p:cNvSpPr/>
          <p:nvPr/>
        </p:nvSpPr>
        <p:spPr>
          <a:xfrm flipH="1">
            <a:off x="1571290" y="37277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2" name="Egyenes összekötő 130"/>
          <p:cNvCxnSpPr/>
          <p:nvPr/>
        </p:nvCxnSpPr>
        <p:spPr>
          <a:xfrm rot="10800000" flipH="1" flipV="1">
            <a:off x="2436813" y="24243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Egyenes összekötő 131"/>
          <p:cNvCxnSpPr/>
          <p:nvPr/>
        </p:nvCxnSpPr>
        <p:spPr>
          <a:xfrm rot="10800000" flipH="1" flipV="1">
            <a:off x="2436813" y="19258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Egyenes összekötő 145"/>
          <p:cNvCxnSpPr/>
          <p:nvPr/>
        </p:nvCxnSpPr>
        <p:spPr>
          <a:xfrm rot="10800000" flipH="1">
            <a:off x="1525769" y="18449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Téglalap 146"/>
          <p:cNvSpPr/>
          <p:nvPr/>
        </p:nvSpPr>
        <p:spPr>
          <a:xfrm flipH="1">
            <a:off x="1667210" y="1660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6" name="Téglalap 147"/>
          <p:cNvSpPr/>
          <p:nvPr/>
        </p:nvSpPr>
        <p:spPr>
          <a:xfrm flipH="1">
            <a:off x="1579898" y="16607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47" name="Egyenes összekötő 150"/>
          <p:cNvCxnSpPr/>
          <p:nvPr/>
        </p:nvCxnSpPr>
        <p:spPr>
          <a:xfrm rot="10800000" flipH="1">
            <a:off x="1525769" y="20147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Téglalap 151"/>
          <p:cNvSpPr/>
          <p:nvPr/>
        </p:nvSpPr>
        <p:spPr>
          <a:xfrm flipH="1">
            <a:off x="1667210" y="19084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9" name="Téglalap 152"/>
          <p:cNvSpPr/>
          <p:nvPr/>
        </p:nvSpPr>
        <p:spPr>
          <a:xfrm flipH="1">
            <a:off x="1579898" y="19084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0" name="Téglalap 155"/>
          <p:cNvSpPr/>
          <p:nvPr/>
        </p:nvSpPr>
        <p:spPr>
          <a:xfrm flipH="1">
            <a:off x="1924050" y="17814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1" name="Egyenes összekötő 156"/>
          <p:cNvCxnSpPr/>
          <p:nvPr/>
        </p:nvCxnSpPr>
        <p:spPr>
          <a:xfrm rot="10800000" flipH="1">
            <a:off x="1525769" y="23529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Téglalap 157"/>
          <p:cNvSpPr/>
          <p:nvPr/>
        </p:nvSpPr>
        <p:spPr>
          <a:xfrm flipH="1">
            <a:off x="1667210" y="22465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3" name="Téglalap 158"/>
          <p:cNvSpPr/>
          <p:nvPr/>
        </p:nvSpPr>
        <p:spPr>
          <a:xfrm flipH="1">
            <a:off x="1579898" y="22465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54" name="Egyenes összekötő 161"/>
          <p:cNvCxnSpPr/>
          <p:nvPr/>
        </p:nvCxnSpPr>
        <p:spPr>
          <a:xfrm rot="10800000" flipH="1">
            <a:off x="1525769" y="25259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Téglalap 162"/>
          <p:cNvSpPr/>
          <p:nvPr/>
        </p:nvSpPr>
        <p:spPr>
          <a:xfrm flipH="1">
            <a:off x="1667210" y="24973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6" name="Téglalap 163"/>
          <p:cNvSpPr/>
          <p:nvPr/>
        </p:nvSpPr>
        <p:spPr>
          <a:xfrm flipH="1">
            <a:off x="1579898" y="24973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7" name="Téglalap 166"/>
          <p:cNvSpPr/>
          <p:nvPr/>
        </p:nvSpPr>
        <p:spPr>
          <a:xfrm flipH="1">
            <a:off x="1924050" y="22814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290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481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" name="Téglalap 173"/>
          <p:cNvSpPr>
            <a:spLocks noChangeArrowheads="1"/>
          </p:cNvSpPr>
          <p:nvPr/>
        </p:nvSpPr>
        <p:spPr bwMode="auto">
          <a:xfrm>
            <a:off x="7212013" y="16639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2" name="Téglalap 174"/>
          <p:cNvSpPr>
            <a:spLocks noChangeArrowheads="1"/>
          </p:cNvSpPr>
          <p:nvPr/>
        </p:nvSpPr>
        <p:spPr bwMode="auto">
          <a:xfrm>
            <a:off x="7297738" y="16639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6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20179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4" name="Téglalap 178"/>
          <p:cNvSpPr>
            <a:spLocks noChangeArrowheads="1"/>
          </p:cNvSpPr>
          <p:nvPr/>
        </p:nvSpPr>
        <p:spPr bwMode="auto">
          <a:xfrm>
            <a:off x="7212013" y="19116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5" name="Téglalap 179"/>
          <p:cNvSpPr>
            <a:spLocks noChangeArrowheads="1"/>
          </p:cNvSpPr>
          <p:nvPr/>
        </p:nvSpPr>
        <p:spPr bwMode="auto">
          <a:xfrm>
            <a:off x="7297738" y="19116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6" name="Téglalap 182"/>
          <p:cNvSpPr>
            <a:spLocks noChangeArrowheads="1"/>
          </p:cNvSpPr>
          <p:nvPr/>
        </p:nvSpPr>
        <p:spPr bwMode="auto">
          <a:xfrm>
            <a:off x="6362700" y="17861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6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6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8" name="Téglalap 184"/>
          <p:cNvSpPr>
            <a:spLocks noChangeArrowheads="1"/>
          </p:cNvSpPr>
          <p:nvPr/>
        </p:nvSpPr>
        <p:spPr bwMode="auto">
          <a:xfrm>
            <a:off x="7212013" y="226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69" name="Téglalap 185"/>
          <p:cNvSpPr>
            <a:spLocks noChangeArrowheads="1"/>
          </p:cNvSpPr>
          <p:nvPr/>
        </p:nvSpPr>
        <p:spPr bwMode="auto">
          <a:xfrm>
            <a:off x="7297738" y="226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0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418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" name="Téglalap 189"/>
          <p:cNvSpPr>
            <a:spLocks noChangeArrowheads="1"/>
          </p:cNvSpPr>
          <p:nvPr/>
        </p:nvSpPr>
        <p:spPr bwMode="auto">
          <a:xfrm>
            <a:off x="7212013" y="251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2" name="Téglalap 190"/>
          <p:cNvSpPr>
            <a:spLocks noChangeArrowheads="1"/>
          </p:cNvSpPr>
          <p:nvPr/>
        </p:nvSpPr>
        <p:spPr bwMode="auto">
          <a:xfrm>
            <a:off x="7297738" y="251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3" name="Téglalap 193"/>
          <p:cNvSpPr>
            <a:spLocks noChangeArrowheads="1"/>
          </p:cNvSpPr>
          <p:nvPr/>
        </p:nvSpPr>
        <p:spPr bwMode="auto">
          <a:xfrm>
            <a:off x="6362700" y="229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7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7118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6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8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7" name="Téglalap 173"/>
          <p:cNvSpPr>
            <a:spLocks noChangeArrowheads="1"/>
          </p:cNvSpPr>
          <p:nvPr/>
        </p:nvSpPr>
        <p:spPr bwMode="auto">
          <a:xfrm>
            <a:off x="7212013" y="289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78" name="Téglalap 174"/>
          <p:cNvSpPr>
            <a:spLocks noChangeArrowheads="1"/>
          </p:cNvSpPr>
          <p:nvPr/>
        </p:nvSpPr>
        <p:spPr bwMode="auto">
          <a:xfrm>
            <a:off x="7297738" y="289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79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498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" name="Téglalap 178"/>
          <p:cNvSpPr>
            <a:spLocks noChangeArrowheads="1"/>
          </p:cNvSpPr>
          <p:nvPr/>
        </p:nvSpPr>
        <p:spPr bwMode="auto">
          <a:xfrm>
            <a:off x="7212013" y="314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1" name="Téglalap 179"/>
          <p:cNvSpPr>
            <a:spLocks noChangeArrowheads="1"/>
          </p:cNvSpPr>
          <p:nvPr/>
        </p:nvSpPr>
        <p:spPr bwMode="auto">
          <a:xfrm>
            <a:off x="7297738" y="314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2" name="Téglalap 182"/>
          <p:cNvSpPr>
            <a:spLocks noChangeArrowheads="1"/>
          </p:cNvSpPr>
          <p:nvPr/>
        </p:nvSpPr>
        <p:spPr bwMode="auto">
          <a:xfrm>
            <a:off x="6362700" y="301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83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388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4" name="Téglalap 184"/>
          <p:cNvSpPr>
            <a:spLocks noChangeArrowheads="1"/>
          </p:cNvSpPr>
          <p:nvPr/>
        </p:nvSpPr>
        <p:spPr bwMode="auto">
          <a:xfrm>
            <a:off x="7212013" y="35324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5" name="Téglalap 185"/>
          <p:cNvSpPr>
            <a:spLocks noChangeArrowheads="1"/>
          </p:cNvSpPr>
          <p:nvPr/>
        </p:nvSpPr>
        <p:spPr bwMode="auto">
          <a:xfrm>
            <a:off x="7297738" y="35324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486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8102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7" name="Téglalap 189"/>
          <p:cNvSpPr>
            <a:spLocks noChangeArrowheads="1"/>
          </p:cNvSpPr>
          <p:nvPr/>
        </p:nvSpPr>
        <p:spPr bwMode="auto">
          <a:xfrm>
            <a:off x="7212013" y="37832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8" name="Téglalap 190"/>
          <p:cNvSpPr>
            <a:spLocks noChangeArrowheads="1"/>
          </p:cNvSpPr>
          <p:nvPr/>
        </p:nvSpPr>
        <p:spPr bwMode="auto">
          <a:xfrm>
            <a:off x="7297738" y="37832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89" name="Téglalap 193"/>
          <p:cNvSpPr>
            <a:spLocks noChangeArrowheads="1"/>
          </p:cNvSpPr>
          <p:nvPr/>
        </p:nvSpPr>
        <p:spPr bwMode="auto">
          <a:xfrm>
            <a:off x="6362700" y="35673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0" name="Egyenes összekötő 130"/>
          <p:cNvCxnSpPr/>
          <p:nvPr/>
        </p:nvCxnSpPr>
        <p:spPr>
          <a:xfrm rot="10800000" flipH="1" flipV="1">
            <a:off x="1193800" y="27561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1" name="Egyenes összekötő 131"/>
          <p:cNvCxnSpPr/>
          <p:nvPr/>
        </p:nvCxnSpPr>
        <p:spPr>
          <a:xfrm rot="10800000" flipH="1" flipV="1">
            <a:off x="1193800" y="21941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2" name="Egyenes összekötő 145"/>
          <p:cNvCxnSpPr/>
          <p:nvPr/>
        </p:nvCxnSpPr>
        <p:spPr>
          <a:xfrm rot="10800000" flipH="1">
            <a:off x="270881" y="21132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3" name="Téglalap 146"/>
          <p:cNvSpPr/>
          <p:nvPr/>
        </p:nvSpPr>
        <p:spPr>
          <a:xfrm flipH="1">
            <a:off x="433388" y="19290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4" name="Téglalap 147"/>
          <p:cNvSpPr/>
          <p:nvPr/>
        </p:nvSpPr>
        <p:spPr>
          <a:xfrm flipH="1">
            <a:off x="346075" y="19290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95" name="Egyenes összekötő 150"/>
          <p:cNvCxnSpPr/>
          <p:nvPr/>
        </p:nvCxnSpPr>
        <p:spPr>
          <a:xfrm rot="10800000" flipH="1">
            <a:off x="270881" y="22830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6" name="Téglalap 151"/>
          <p:cNvSpPr/>
          <p:nvPr/>
        </p:nvSpPr>
        <p:spPr>
          <a:xfrm flipH="1">
            <a:off x="433388" y="21767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7" name="Téglalap 152"/>
          <p:cNvSpPr/>
          <p:nvPr/>
        </p:nvSpPr>
        <p:spPr>
          <a:xfrm flipH="1">
            <a:off x="346075" y="21767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8" name="Téglalap 155"/>
          <p:cNvSpPr/>
          <p:nvPr/>
        </p:nvSpPr>
        <p:spPr>
          <a:xfrm flipH="1">
            <a:off x="681038" y="20497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99" name="Egyenes összekötő 156"/>
          <p:cNvCxnSpPr/>
          <p:nvPr/>
        </p:nvCxnSpPr>
        <p:spPr>
          <a:xfrm rot="10800000" flipH="1">
            <a:off x="270881" y="26974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0" name="Téglalap 157"/>
          <p:cNvSpPr/>
          <p:nvPr/>
        </p:nvSpPr>
        <p:spPr>
          <a:xfrm flipH="1">
            <a:off x="433388" y="25910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1" name="Téglalap 158"/>
          <p:cNvSpPr/>
          <p:nvPr/>
        </p:nvSpPr>
        <p:spPr>
          <a:xfrm flipH="1">
            <a:off x="346075" y="2591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02" name="Egyenes összekötő 161"/>
          <p:cNvCxnSpPr/>
          <p:nvPr/>
        </p:nvCxnSpPr>
        <p:spPr>
          <a:xfrm rot="10800000" flipH="1">
            <a:off x="270881" y="28704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3" name="Téglalap 162"/>
          <p:cNvSpPr/>
          <p:nvPr/>
        </p:nvSpPr>
        <p:spPr>
          <a:xfrm flipH="1">
            <a:off x="433388" y="28418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4" name="Téglalap 163"/>
          <p:cNvSpPr/>
          <p:nvPr/>
        </p:nvSpPr>
        <p:spPr>
          <a:xfrm flipH="1">
            <a:off x="346075" y="28418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5" name="Téglalap 166"/>
          <p:cNvSpPr/>
          <p:nvPr/>
        </p:nvSpPr>
        <p:spPr>
          <a:xfrm flipH="1">
            <a:off x="681038" y="26259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6" name="Egyenes összekötő 130"/>
          <p:cNvCxnSpPr/>
          <p:nvPr/>
        </p:nvCxnSpPr>
        <p:spPr>
          <a:xfrm rot="10800000" flipH="1" flipV="1">
            <a:off x="1195388" y="40007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7" name="Egyenes összekötő 131"/>
          <p:cNvCxnSpPr/>
          <p:nvPr/>
        </p:nvCxnSpPr>
        <p:spPr>
          <a:xfrm rot="10800000" flipH="1" flipV="1">
            <a:off x="1195388" y="34276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Egyenes összekötő 145"/>
          <p:cNvCxnSpPr/>
          <p:nvPr/>
        </p:nvCxnSpPr>
        <p:spPr>
          <a:xfrm rot="10800000" flipH="1">
            <a:off x="272468" y="33467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9" name="Téglalap 146"/>
          <p:cNvSpPr/>
          <p:nvPr/>
        </p:nvSpPr>
        <p:spPr>
          <a:xfrm flipH="1">
            <a:off x="434975" y="31625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0" name="Téglalap 147"/>
          <p:cNvSpPr/>
          <p:nvPr/>
        </p:nvSpPr>
        <p:spPr>
          <a:xfrm flipH="1">
            <a:off x="347663" y="316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1" name="Egyenes összekötő 150"/>
          <p:cNvCxnSpPr/>
          <p:nvPr/>
        </p:nvCxnSpPr>
        <p:spPr>
          <a:xfrm rot="10800000" flipH="1">
            <a:off x="272468" y="35165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Téglalap 151"/>
          <p:cNvSpPr/>
          <p:nvPr/>
        </p:nvSpPr>
        <p:spPr>
          <a:xfrm flipH="1">
            <a:off x="434975" y="34102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3" name="Téglalap 152"/>
          <p:cNvSpPr/>
          <p:nvPr/>
        </p:nvSpPr>
        <p:spPr>
          <a:xfrm flipH="1">
            <a:off x="347663" y="34102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4" name="Téglalap 155"/>
          <p:cNvSpPr/>
          <p:nvPr/>
        </p:nvSpPr>
        <p:spPr>
          <a:xfrm flipH="1">
            <a:off x="682625" y="32832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5" name="Egyenes összekötő 156"/>
          <p:cNvCxnSpPr/>
          <p:nvPr/>
        </p:nvCxnSpPr>
        <p:spPr>
          <a:xfrm rot="10800000" flipH="1">
            <a:off x="272468" y="39309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Téglalap 157"/>
          <p:cNvSpPr/>
          <p:nvPr/>
        </p:nvSpPr>
        <p:spPr>
          <a:xfrm flipH="1">
            <a:off x="434975" y="38245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17" name="Téglalap 158"/>
          <p:cNvSpPr/>
          <p:nvPr/>
        </p:nvSpPr>
        <p:spPr>
          <a:xfrm flipH="1">
            <a:off x="347663" y="38245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18" name="Egyenes összekötő 161"/>
          <p:cNvCxnSpPr/>
          <p:nvPr/>
        </p:nvCxnSpPr>
        <p:spPr>
          <a:xfrm rot="10800000" flipH="1">
            <a:off x="272468" y="41039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9" name="Téglalap 162"/>
          <p:cNvSpPr/>
          <p:nvPr/>
        </p:nvSpPr>
        <p:spPr>
          <a:xfrm flipH="1">
            <a:off x="434975" y="40753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0" name="Téglalap 163"/>
          <p:cNvSpPr/>
          <p:nvPr/>
        </p:nvSpPr>
        <p:spPr>
          <a:xfrm flipH="1">
            <a:off x="347663" y="40753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21" name="Téglalap 166"/>
          <p:cNvSpPr/>
          <p:nvPr/>
        </p:nvSpPr>
        <p:spPr>
          <a:xfrm flipH="1">
            <a:off x="682625" y="38594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22" name="Line 123"/>
          <p:cNvSpPr>
            <a:spLocks noChangeShapeType="1"/>
          </p:cNvSpPr>
          <p:nvPr/>
        </p:nvSpPr>
        <p:spPr bwMode="auto">
          <a:xfrm flipV="1">
            <a:off x="2681288" y="25918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" name="Line 124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4" name="Line 125"/>
          <p:cNvSpPr>
            <a:spLocks noChangeShapeType="1"/>
          </p:cNvSpPr>
          <p:nvPr/>
        </p:nvSpPr>
        <p:spPr bwMode="auto">
          <a:xfrm>
            <a:off x="2706688" y="25910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" name="Line 126"/>
          <p:cNvSpPr>
            <a:spLocks noChangeShapeType="1"/>
          </p:cNvSpPr>
          <p:nvPr/>
        </p:nvSpPr>
        <p:spPr bwMode="auto">
          <a:xfrm>
            <a:off x="2687638" y="25910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6" name="Line 127"/>
          <p:cNvSpPr>
            <a:spLocks noChangeShapeType="1"/>
          </p:cNvSpPr>
          <p:nvPr/>
        </p:nvSpPr>
        <p:spPr bwMode="auto">
          <a:xfrm>
            <a:off x="2687638" y="19398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7" name="Line 128"/>
          <p:cNvSpPr>
            <a:spLocks noChangeShapeType="1"/>
          </p:cNvSpPr>
          <p:nvPr/>
        </p:nvSpPr>
        <p:spPr bwMode="auto">
          <a:xfrm>
            <a:off x="2687638" y="21465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8" name="Line 130"/>
          <p:cNvSpPr>
            <a:spLocks noChangeShapeType="1"/>
          </p:cNvSpPr>
          <p:nvPr/>
        </p:nvSpPr>
        <p:spPr bwMode="auto">
          <a:xfrm>
            <a:off x="2687638" y="31526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9" name="Line 133"/>
          <p:cNvSpPr>
            <a:spLocks noChangeShapeType="1"/>
          </p:cNvSpPr>
          <p:nvPr/>
        </p:nvSpPr>
        <p:spPr bwMode="auto">
          <a:xfrm>
            <a:off x="2687638" y="33403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561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00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1290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3" name="Téglalap 173"/>
          <p:cNvSpPr>
            <a:spLocks noChangeArrowheads="1"/>
          </p:cNvSpPr>
          <p:nvPr/>
        </p:nvSpPr>
        <p:spPr bwMode="auto">
          <a:xfrm>
            <a:off x="8559800" y="19449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4" name="Téglalap 174"/>
          <p:cNvSpPr>
            <a:spLocks noChangeArrowheads="1"/>
          </p:cNvSpPr>
          <p:nvPr/>
        </p:nvSpPr>
        <p:spPr bwMode="auto">
          <a:xfrm>
            <a:off x="8645525" y="19449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35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608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6" name="Téglalap 178"/>
          <p:cNvSpPr>
            <a:spLocks noChangeArrowheads="1"/>
          </p:cNvSpPr>
          <p:nvPr/>
        </p:nvSpPr>
        <p:spPr bwMode="auto">
          <a:xfrm>
            <a:off x="8559800" y="21925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7" name="Téglalap 179"/>
          <p:cNvSpPr>
            <a:spLocks noChangeArrowheads="1"/>
          </p:cNvSpPr>
          <p:nvPr/>
        </p:nvSpPr>
        <p:spPr bwMode="auto">
          <a:xfrm>
            <a:off x="8645525" y="21925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38" name="Téglalap 182"/>
          <p:cNvSpPr>
            <a:spLocks noChangeArrowheads="1"/>
          </p:cNvSpPr>
          <p:nvPr/>
        </p:nvSpPr>
        <p:spPr bwMode="auto">
          <a:xfrm>
            <a:off x="7710488" y="20671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39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8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0" name="Téglalap 184"/>
          <p:cNvSpPr>
            <a:spLocks noChangeArrowheads="1"/>
          </p:cNvSpPr>
          <p:nvPr/>
        </p:nvSpPr>
        <p:spPr bwMode="auto">
          <a:xfrm>
            <a:off x="8559800" y="258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1" name="Téglalap 185"/>
          <p:cNvSpPr>
            <a:spLocks noChangeArrowheads="1"/>
          </p:cNvSpPr>
          <p:nvPr/>
        </p:nvSpPr>
        <p:spPr bwMode="auto">
          <a:xfrm>
            <a:off x="8645525" y="258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42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609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3" name="Téglalap 189"/>
          <p:cNvSpPr>
            <a:spLocks noChangeArrowheads="1"/>
          </p:cNvSpPr>
          <p:nvPr/>
        </p:nvSpPr>
        <p:spPr bwMode="auto">
          <a:xfrm>
            <a:off x="8559800" y="283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4" name="Téglalap 190"/>
          <p:cNvSpPr>
            <a:spLocks noChangeArrowheads="1"/>
          </p:cNvSpPr>
          <p:nvPr/>
        </p:nvSpPr>
        <p:spPr bwMode="auto">
          <a:xfrm>
            <a:off x="8645525" y="283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5" name="Téglalap 193"/>
          <p:cNvSpPr>
            <a:spLocks noChangeArrowheads="1"/>
          </p:cNvSpPr>
          <p:nvPr/>
        </p:nvSpPr>
        <p:spPr bwMode="auto">
          <a:xfrm>
            <a:off x="7710488" y="26164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46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563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7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292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8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482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9" name="Téglalap 173"/>
          <p:cNvSpPr>
            <a:spLocks noChangeArrowheads="1"/>
          </p:cNvSpPr>
          <p:nvPr/>
        </p:nvSpPr>
        <p:spPr bwMode="auto">
          <a:xfrm>
            <a:off x="8559800" y="31641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0" name="Téglalap 174"/>
          <p:cNvSpPr>
            <a:spLocks noChangeArrowheads="1"/>
          </p:cNvSpPr>
          <p:nvPr/>
        </p:nvSpPr>
        <p:spPr bwMode="auto">
          <a:xfrm>
            <a:off x="8645525" y="31641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1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800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2" name="Téglalap 178"/>
          <p:cNvSpPr>
            <a:spLocks noChangeArrowheads="1"/>
          </p:cNvSpPr>
          <p:nvPr/>
        </p:nvSpPr>
        <p:spPr bwMode="auto">
          <a:xfrm>
            <a:off x="8559800" y="34117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3" name="Téglalap 179"/>
          <p:cNvSpPr>
            <a:spLocks noChangeArrowheads="1"/>
          </p:cNvSpPr>
          <p:nvPr/>
        </p:nvSpPr>
        <p:spPr bwMode="auto">
          <a:xfrm>
            <a:off x="8645525" y="34117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4" name="Téglalap 182"/>
          <p:cNvSpPr>
            <a:spLocks noChangeArrowheads="1"/>
          </p:cNvSpPr>
          <p:nvPr/>
        </p:nvSpPr>
        <p:spPr bwMode="auto">
          <a:xfrm>
            <a:off x="7710488" y="32863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55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578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6" name="Téglalap 184"/>
          <p:cNvSpPr>
            <a:spLocks noChangeArrowheads="1"/>
          </p:cNvSpPr>
          <p:nvPr/>
        </p:nvSpPr>
        <p:spPr bwMode="auto">
          <a:xfrm>
            <a:off x="8559800" y="38515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57" name="Téglalap 185"/>
          <p:cNvSpPr>
            <a:spLocks noChangeArrowheads="1"/>
          </p:cNvSpPr>
          <p:nvPr/>
        </p:nvSpPr>
        <p:spPr bwMode="auto">
          <a:xfrm>
            <a:off x="8645525" y="38515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8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1293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9" name="Téglalap 189"/>
          <p:cNvSpPr>
            <a:spLocks noChangeArrowheads="1"/>
          </p:cNvSpPr>
          <p:nvPr/>
        </p:nvSpPr>
        <p:spPr bwMode="auto">
          <a:xfrm>
            <a:off x="8559800" y="4102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0" name="Téglalap 190"/>
          <p:cNvSpPr>
            <a:spLocks noChangeArrowheads="1"/>
          </p:cNvSpPr>
          <p:nvPr/>
        </p:nvSpPr>
        <p:spPr bwMode="auto">
          <a:xfrm>
            <a:off x="8645525" y="4102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61" name="Téglalap 193"/>
          <p:cNvSpPr>
            <a:spLocks noChangeArrowheads="1"/>
          </p:cNvSpPr>
          <p:nvPr/>
        </p:nvSpPr>
        <p:spPr bwMode="auto">
          <a:xfrm>
            <a:off x="7710488" y="39118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62" name="Line 166"/>
          <p:cNvSpPr>
            <a:spLocks noChangeShapeType="1"/>
          </p:cNvSpPr>
          <p:nvPr/>
        </p:nvSpPr>
        <p:spPr bwMode="auto">
          <a:xfrm flipV="1">
            <a:off x="6283325" y="37859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" name="Line 167"/>
          <p:cNvSpPr>
            <a:spLocks noChangeShapeType="1"/>
          </p:cNvSpPr>
          <p:nvPr/>
        </p:nvSpPr>
        <p:spPr bwMode="auto">
          <a:xfrm>
            <a:off x="6283325" y="37848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4" name="Line 168"/>
          <p:cNvSpPr>
            <a:spLocks noChangeShapeType="1"/>
          </p:cNvSpPr>
          <p:nvPr/>
        </p:nvSpPr>
        <p:spPr bwMode="auto">
          <a:xfrm flipH="1">
            <a:off x="6146800" y="37848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5" name="Line 169"/>
          <p:cNvSpPr>
            <a:spLocks noChangeShapeType="1"/>
          </p:cNvSpPr>
          <p:nvPr/>
        </p:nvSpPr>
        <p:spPr bwMode="auto">
          <a:xfrm>
            <a:off x="6283325" y="31562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6" name="Line 170"/>
          <p:cNvSpPr>
            <a:spLocks noChangeShapeType="1"/>
          </p:cNvSpPr>
          <p:nvPr/>
        </p:nvSpPr>
        <p:spPr bwMode="auto">
          <a:xfrm flipH="1">
            <a:off x="6131929" y="33149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7" name="Line 171"/>
          <p:cNvSpPr>
            <a:spLocks noChangeShapeType="1"/>
          </p:cNvSpPr>
          <p:nvPr/>
        </p:nvSpPr>
        <p:spPr bwMode="auto">
          <a:xfrm flipV="1">
            <a:off x="6283325" y="25720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8" name="Line 172"/>
          <p:cNvSpPr>
            <a:spLocks noChangeShapeType="1"/>
          </p:cNvSpPr>
          <p:nvPr/>
        </p:nvSpPr>
        <p:spPr bwMode="auto">
          <a:xfrm flipH="1">
            <a:off x="6165850" y="25720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9" name="Line 173"/>
          <p:cNvSpPr>
            <a:spLocks noChangeShapeType="1"/>
          </p:cNvSpPr>
          <p:nvPr/>
        </p:nvSpPr>
        <p:spPr bwMode="auto">
          <a:xfrm>
            <a:off x="6283325" y="19253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0" name="Line 174"/>
          <p:cNvSpPr>
            <a:spLocks noChangeShapeType="1"/>
          </p:cNvSpPr>
          <p:nvPr/>
        </p:nvSpPr>
        <p:spPr bwMode="auto">
          <a:xfrm flipH="1">
            <a:off x="6159500" y="21465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" name="Text Box 175"/>
          <p:cNvSpPr txBox="1">
            <a:spLocks noChangeArrowheads="1"/>
          </p:cNvSpPr>
          <p:nvPr/>
        </p:nvSpPr>
        <p:spPr bwMode="auto">
          <a:xfrm>
            <a:off x="2274035" y="13147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2" name="Text Box 176"/>
          <p:cNvSpPr txBox="1">
            <a:spLocks noChangeArrowheads="1"/>
          </p:cNvSpPr>
          <p:nvPr/>
        </p:nvSpPr>
        <p:spPr bwMode="auto">
          <a:xfrm>
            <a:off x="5861785" y="13162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573" name="Rectangle 180"/>
          <p:cNvSpPr>
            <a:spLocks noChangeArrowheads="1"/>
          </p:cNvSpPr>
          <p:nvPr/>
        </p:nvSpPr>
        <p:spPr bwMode="auto">
          <a:xfrm>
            <a:off x="3706813" y="12924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74" name="Téglalap 3"/>
          <p:cNvSpPr>
            <a:spLocks noChangeArrowheads="1"/>
          </p:cNvSpPr>
          <p:nvPr/>
        </p:nvSpPr>
        <p:spPr bwMode="auto">
          <a:xfrm>
            <a:off x="4714875" y="20909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5" name="Téglalap 3"/>
          <p:cNvSpPr>
            <a:spLocks noChangeArrowheads="1"/>
          </p:cNvSpPr>
          <p:nvPr/>
        </p:nvSpPr>
        <p:spPr bwMode="auto">
          <a:xfrm>
            <a:off x="27717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6" name="Téglalap 3"/>
          <p:cNvSpPr>
            <a:spLocks noChangeArrowheads="1"/>
          </p:cNvSpPr>
          <p:nvPr/>
        </p:nvSpPr>
        <p:spPr bwMode="auto">
          <a:xfrm>
            <a:off x="4689475" y="32466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7" name="Téglalap 174"/>
          <p:cNvSpPr>
            <a:spLocks noChangeArrowheads="1"/>
          </p:cNvSpPr>
          <p:nvPr/>
        </p:nvSpPr>
        <p:spPr bwMode="auto">
          <a:xfrm>
            <a:off x="8738545" y="19429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8" name="Téglalap 179"/>
          <p:cNvSpPr>
            <a:spLocks noChangeArrowheads="1"/>
          </p:cNvSpPr>
          <p:nvPr/>
        </p:nvSpPr>
        <p:spPr bwMode="auto">
          <a:xfrm>
            <a:off x="8738545" y="21906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9" name="Téglalap 185"/>
          <p:cNvSpPr>
            <a:spLocks noChangeArrowheads="1"/>
          </p:cNvSpPr>
          <p:nvPr/>
        </p:nvSpPr>
        <p:spPr bwMode="auto">
          <a:xfrm>
            <a:off x="8738545" y="257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0" name="Téglalap 190"/>
          <p:cNvSpPr>
            <a:spLocks noChangeArrowheads="1"/>
          </p:cNvSpPr>
          <p:nvPr/>
        </p:nvSpPr>
        <p:spPr bwMode="auto">
          <a:xfrm>
            <a:off x="8738545" y="283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1" name="Téglalap 174"/>
          <p:cNvSpPr>
            <a:spLocks noChangeArrowheads="1"/>
          </p:cNvSpPr>
          <p:nvPr/>
        </p:nvSpPr>
        <p:spPr bwMode="auto">
          <a:xfrm>
            <a:off x="8738545" y="31621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2" name="Téglalap 179"/>
          <p:cNvSpPr>
            <a:spLocks noChangeArrowheads="1"/>
          </p:cNvSpPr>
          <p:nvPr/>
        </p:nvSpPr>
        <p:spPr bwMode="auto">
          <a:xfrm>
            <a:off x="8738545" y="34098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3" name="Téglalap 185"/>
          <p:cNvSpPr>
            <a:spLocks noChangeArrowheads="1"/>
          </p:cNvSpPr>
          <p:nvPr/>
        </p:nvSpPr>
        <p:spPr bwMode="auto">
          <a:xfrm>
            <a:off x="8738545" y="38495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4" name="Téglalap 190"/>
          <p:cNvSpPr>
            <a:spLocks noChangeArrowheads="1"/>
          </p:cNvSpPr>
          <p:nvPr/>
        </p:nvSpPr>
        <p:spPr bwMode="auto">
          <a:xfrm>
            <a:off x="8738545" y="41003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5" name="Téglalap 174"/>
          <p:cNvSpPr>
            <a:spLocks noChangeArrowheads="1"/>
          </p:cNvSpPr>
          <p:nvPr/>
        </p:nvSpPr>
        <p:spPr bwMode="auto">
          <a:xfrm>
            <a:off x="7390758" y="16679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6" name="Téglalap 179"/>
          <p:cNvSpPr>
            <a:spLocks noChangeArrowheads="1"/>
          </p:cNvSpPr>
          <p:nvPr/>
        </p:nvSpPr>
        <p:spPr bwMode="auto">
          <a:xfrm>
            <a:off x="7390758" y="19155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7" name="Téglalap 185"/>
          <p:cNvSpPr>
            <a:spLocks noChangeArrowheads="1"/>
          </p:cNvSpPr>
          <p:nvPr/>
        </p:nvSpPr>
        <p:spPr bwMode="auto">
          <a:xfrm>
            <a:off x="7390758" y="226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8" name="Téglalap 190"/>
          <p:cNvSpPr>
            <a:spLocks noChangeArrowheads="1"/>
          </p:cNvSpPr>
          <p:nvPr/>
        </p:nvSpPr>
        <p:spPr bwMode="auto">
          <a:xfrm>
            <a:off x="7390758" y="251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9" name="Téglalap 174"/>
          <p:cNvSpPr>
            <a:spLocks noChangeArrowheads="1"/>
          </p:cNvSpPr>
          <p:nvPr/>
        </p:nvSpPr>
        <p:spPr bwMode="auto">
          <a:xfrm>
            <a:off x="7390758" y="289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0" name="Téglalap 179"/>
          <p:cNvSpPr>
            <a:spLocks noChangeArrowheads="1"/>
          </p:cNvSpPr>
          <p:nvPr/>
        </p:nvSpPr>
        <p:spPr bwMode="auto">
          <a:xfrm>
            <a:off x="7390758" y="314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1" name="Téglalap 185"/>
          <p:cNvSpPr>
            <a:spLocks noChangeArrowheads="1"/>
          </p:cNvSpPr>
          <p:nvPr/>
        </p:nvSpPr>
        <p:spPr bwMode="auto">
          <a:xfrm>
            <a:off x="7390758" y="35363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2" name="Téglalap 190"/>
          <p:cNvSpPr>
            <a:spLocks noChangeArrowheads="1"/>
          </p:cNvSpPr>
          <p:nvPr/>
        </p:nvSpPr>
        <p:spPr bwMode="auto">
          <a:xfrm>
            <a:off x="7390758" y="37872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93" name="Téglalap 147"/>
          <p:cNvSpPr/>
          <p:nvPr/>
        </p:nvSpPr>
        <p:spPr>
          <a:xfrm flipH="1">
            <a:off x="1480232" y="28764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4" name="Téglalap 152"/>
          <p:cNvSpPr/>
          <p:nvPr/>
        </p:nvSpPr>
        <p:spPr>
          <a:xfrm flipH="1">
            <a:off x="1480232" y="31240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5" name="Téglalap 158"/>
          <p:cNvSpPr/>
          <p:nvPr/>
        </p:nvSpPr>
        <p:spPr>
          <a:xfrm flipH="1">
            <a:off x="1480232" y="3474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6" name="Téglalap 163"/>
          <p:cNvSpPr/>
          <p:nvPr/>
        </p:nvSpPr>
        <p:spPr>
          <a:xfrm flipH="1">
            <a:off x="1480232" y="37257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7" name="Téglalap 147"/>
          <p:cNvSpPr/>
          <p:nvPr/>
        </p:nvSpPr>
        <p:spPr>
          <a:xfrm flipH="1">
            <a:off x="1488840" y="16587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8" name="Téglalap 152"/>
          <p:cNvSpPr/>
          <p:nvPr/>
        </p:nvSpPr>
        <p:spPr>
          <a:xfrm flipH="1">
            <a:off x="1488840" y="19064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9" name="Téglalap 158"/>
          <p:cNvSpPr/>
          <p:nvPr/>
        </p:nvSpPr>
        <p:spPr>
          <a:xfrm flipH="1">
            <a:off x="1488840" y="22445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0" name="Téglalap 163"/>
          <p:cNvSpPr/>
          <p:nvPr/>
        </p:nvSpPr>
        <p:spPr>
          <a:xfrm flipH="1">
            <a:off x="1488840" y="24954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1" name="Téglalap 147"/>
          <p:cNvSpPr/>
          <p:nvPr/>
        </p:nvSpPr>
        <p:spPr>
          <a:xfrm flipH="1">
            <a:off x="243141" y="19270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2" name="Téglalap 152"/>
          <p:cNvSpPr/>
          <p:nvPr/>
        </p:nvSpPr>
        <p:spPr>
          <a:xfrm flipH="1">
            <a:off x="243141" y="21747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3" name="Téglalap 158"/>
          <p:cNvSpPr/>
          <p:nvPr/>
        </p:nvSpPr>
        <p:spPr>
          <a:xfrm flipH="1">
            <a:off x="243141" y="25890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4" name="Téglalap 163"/>
          <p:cNvSpPr/>
          <p:nvPr/>
        </p:nvSpPr>
        <p:spPr>
          <a:xfrm flipH="1">
            <a:off x="243141" y="28398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5" name="Téglalap 147"/>
          <p:cNvSpPr/>
          <p:nvPr/>
        </p:nvSpPr>
        <p:spPr>
          <a:xfrm flipH="1">
            <a:off x="244729" y="31605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6" name="Téglalap 152"/>
          <p:cNvSpPr/>
          <p:nvPr/>
        </p:nvSpPr>
        <p:spPr>
          <a:xfrm flipH="1">
            <a:off x="244729" y="34082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7" name="Téglalap 158"/>
          <p:cNvSpPr/>
          <p:nvPr/>
        </p:nvSpPr>
        <p:spPr>
          <a:xfrm flipH="1">
            <a:off x="244729" y="38225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8" name="Téglalap 163"/>
          <p:cNvSpPr/>
          <p:nvPr/>
        </p:nvSpPr>
        <p:spPr>
          <a:xfrm flipH="1">
            <a:off x="244729" y="40733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9" name="Téglalap 3"/>
          <p:cNvSpPr>
            <a:spLocks noChangeArrowheads="1"/>
          </p:cNvSpPr>
          <p:nvPr/>
        </p:nvSpPr>
        <p:spPr bwMode="auto">
          <a:xfrm>
            <a:off x="2760663" y="20769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Haswell-EX 14C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0" name="Text Box 90"/>
          <p:cNvSpPr txBox="1">
            <a:spLocks noChangeArrowheads="1"/>
          </p:cNvSpPr>
          <p:nvPr/>
        </p:nvSpPr>
        <p:spPr bwMode="auto">
          <a:xfrm>
            <a:off x="5584594" y="50043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611" name="Szövegdoboz 31"/>
          <p:cNvSpPr txBox="1">
            <a:spLocks noChangeArrowheads="1"/>
          </p:cNvSpPr>
          <p:nvPr/>
        </p:nvSpPr>
        <p:spPr bwMode="auto">
          <a:xfrm>
            <a:off x="5621756" y="43849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612" name="TextBox 611"/>
          <p:cNvSpPr txBox="1"/>
          <p:nvPr/>
        </p:nvSpPr>
        <p:spPr>
          <a:xfrm>
            <a:off x="30891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3" name="TextBox 612"/>
          <p:cNvSpPr txBox="1"/>
          <p:nvPr/>
        </p:nvSpPr>
        <p:spPr>
          <a:xfrm>
            <a:off x="3127608" y="1823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4" name="Up-Down Arrow 613"/>
          <p:cNvSpPr/>
          <p:nvPr/>
        </p:nvSpPr>
        <p:spPr bwMode="auto">
          <a:xfrm>
            <a:off x="3417647" y="18285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5" name="TextBox 614"/>
          <p:cNvSpPr txBox="1"/>
          <p:nvPr/>
        </p:nvSpPr>
        <p:spPr>
          <a:xfrm>
            <a:off x="5235462" y="15140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16" name="TextBox 615"/>
          <p:cNvSpPr txBox="1"/>
          <p:nvPr/>
        </p:nvSpPr>
        <p:spPr>
          <a:xfrm>
            <a:off x="5273908" y="18364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17" name="Up-Down Arrow 616"/>
          <p:cNvSpPr/>
          <p:nvPr/>
        </p:nvSpPr>
        <p:spPr bwMode="auto">
          <a:xfrm>
            <a:off x="5563947" y="1841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18" name="Téglalap 53"/>
          <p:cNvSpPr>
            <a:spLocks noChangeArrowheads="1"/>
          </p:cNvSpPr>
          <p:nvPr/>
        </p:nvSpPr>
        <p:spPr bwMode="auto">
          <a:xfrm>
            <a:off x="2755900" y="44325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19" name="Egyenes összekötő 121"/>
          <p:cNvCxnSpPr/>
          <p:nvPr/>
        </p:nvCxnSpPr>
        <p:spPr>
          <a:xfrm rot="5400000" flipH="1" flipV="1">
            <a:off x="3153162" y="41702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0" name="Szövegdoboz 70"/>
          <p:cNvSpPr txBox="1">
            <a:spLocks noChangeArrowheads="1"/>
          </p:cNvSpPr>
          <p:nvPr/>
        </p:nvSpPr>
        <p:spPr bwMode="auto">
          <a:xfrm>
            <a:off x="3432498" y="3940429"/>
            <a:ext cx="721672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621" name="Egyenes összekötő 130"/>
          <p:cNvCxnSpPr/>
          <p:nvPr/>
        </p:nvCxnSpPr>
        <p:spPr>
          <a:xfrm rot="10800000" flipH="1" flipV="1">
            <a:off x="2409825" y="36546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2" name="Line 129"/>
          <p:cNvSpPr>
            <a:spLocks noChangeShapeType="1"/>
          </p:cNvSpPr>
          <p:nvPr/>
        </p:nvSpPr>
        <p:spPr bwMode="auto">
          <a:xfrm>
            <a:off x="2687638" y="37531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" name="Line 131"/>
          <p:cNvSpPr>
            <a:spLocks noChangeShapeType="1"/>
          </p:cNvSpPr>
          <p:nvPr/>
        </p:nvSpPr>
        <p:spPr bwMode="auto">
          <a:xfrm>
            <a:off x="2687638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" name="Line 132"/>
          <p:cNvSpPr>
            <a:spLocks noChangeShapeType="1"/>
          </p:cNvSpPr>
          <p:nvPr/>
        </p:nvSpPr>
        <p:spPr bwMode="auto">
          <a:xfrm>
            <a:off x="2687638" y="37467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" name="Rectangle 178"/>
          <p:cNvSpPr>
            <a:spLocks noChangeArrowheads="1"/>
          </p:cNvSpPr>
          <p:nvPr/>
        </p:nvSpPr>
        <p:spPr bwMode="auto">
          <a:xfrm>
            <a:off x="3960813" y="47611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626" name="TextBox 625"/>
          <p:cNvSpPr txBox="1"/>
          <p:nvPr/>
        </p:nvSpPr>
        <p:spPr>
          <a:xfrm>
            <a:off x="5121162" y="4155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27" name="TextBox 626"/>
          <p:cNvSpPr txBox="1"/>
          <p:nvPr/>
        </p:nvSpPr>
        <p:spPr>
          <a:xfrm>
            <a:off x="4664308" y="3957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628" name="Up-Down Arrow 627"/>
          <p:cNvSpPr/>
          <p:nvPr/>
        </p:nvSpPr>
        <p:spPr bwMode="auto">
          <a:xfrm>
            <a:off x="54496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29" name="TextBox 628"/>
          <p:cNvSpPr txBox="1"/>
          <p:nvPr/>
        </p:nvSpPr>
        <p:spPr>
          <a:xfrm>
            <a:off x="2657362" y="41175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630" name="Up-Down Arrow 629"/>
          <p:cNvSpPr/>
          <p:nvPr/>
        </p:nvSpPr>
        <p:spPr bwMode="auto">
          <a:xfrm>
            <a:off x="3277947" y="38478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631" name="TextBox 630"/>
          <p:cNvSpPr txBox="1"/>
          <p:nvPr/>
        </p:nvSpPr>
        <p:spPr>
          <a:xfrm>
            <a:off x="2987908" y="3830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Rounded Rectangle 223"/>
          <p:cNvSpPr/>
          <p:nvPr/>
        </p:nvSpPr>
        <p:spPr bwMode="auto">
          <a:xfrm>
            <a:off x="2544763" y="1671491"/>
            <a:ext cx="300449" cy="240369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6129038" y="1658791"/>
            <a:ext cx="268587" cy="2437349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6" name="Rounded Rectangle 225"/>
          <p:cNvSpPr/>
          <p:nvPr/>
        </p:nvSpPr>
        <p:spPr bwMode="auto">
          <a:xfrm>
            <a:off x="2845212" y="1821734"/>
            <a:ext cx="3283826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7" name="Téglalap 166"/>
          <p:cNvSpPr/>
          <p:nvPr/>
        </p:nvSpPr>
        <p:spPr>
          <a:xfrm flipH="1">
            <a:off x="1897063" y="35118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5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8" y="1314450"/>
            <a:ext cx="29813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4010" y="621538"/>
            <a:ext cx="7601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dual slices (10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114550"/>
            <a:ext cx="9077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4010" y="621538"/>
            <a:ext cx="7524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the ring interconnect bus used for three slices (15 cores) </a:t>
            </a:r>
            <a:r>
              <a:rPr lang="en-US" dirty="0" smtClean="0"/>
              <a:t>[</a:t>
            </a:r>
            <a:r>
              <a:rPr lang="hu-HU" dirty="0" smtClean="0"/>
              <a:t>1</a:t>
            </a:r>
            <a:r>
              <a:rPr lang="en-US" dirty="0" smtClean="0"/>
              <a:t>25]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579" y="940154"/>
            <a:ext cx="707411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0070C0"/>
                </a:solidFill>
              </a:rPr>
              <a:t>3 virtual rings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Multiplexers </a:t>
            </a:r>
            <a:r>
              <a:rPr lang="en-US" dirty="0" smtClean="0">
                <a:solidFill>
                  <a:srgbClr val="0070C0"/>
                </a:solidFill>
              </a:rPr>
              <a:t>(MUXs) dynamically interconnect the rings</a:t>
            </a:r>
            <a:r>
              <a:rPr lang="en-US" dirty="0" smtClean="0"/>
              <a:t>, as shown below.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58900" y="1689100"/>
            <a:ext cx="2020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Clockwise outer 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03900" y="1701800"/>
            <a:ext cx="2784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Counter-clockwise outer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5374884"/>
            <a:ext cx="89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Three-slice ring interconnect with three virtual rings interconnected by multiplexers [125]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5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906" y="621538"/>
            <a:ext cx="61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Implementing lower core variants through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0800" y="672579"/>
            <a:ext cx="9093200" cy="6079916"/>
            <a:chOff x="50800" y="672579"/>
            <a:chExt cx="9093200" cy="607991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46"/>
            <a:stretch/>
          </p:blipFill>
          <p:spPr bwMode="auto">
            <a:xfrm>
              <a:off x="50800" y="901179"/>
              <a:ext cx="9015413" cy="585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8464549" y="901179"/>
              <a:ext cx="679451" cy="432321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698" b="92829"/>
            <a:stretch/>
          </p:blipFill>
          <p:spPr bwMode="auto">
            <a:xfrm>
              <a:off x="8140700" y="672579"/>
              <a:ext cx="952499" cy="419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03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5" t="22356" r="21633" b="43992"/>
          <a:stretch/>
        </p:blipFill>
        <p:spPr bwMode="auto">
          <a:xfrm>
            <a:off x="168790" y="1516700"/>
            <a:ext cx="8769156" cy="314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0" t="58734" r="20296" b="18034"/>
          <a:stretch/>
        </p:blipFill>
        <p:spPr bwMode="auto">
          <a:xfrm>
            <a:off x="2121685" y="4805446"/>
            <a:ext cx="5721566" cy="124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010" y="618184"/>
            <a:ext cx="8052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Lower core alternatives of the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achieved by chopping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0079" y="1183427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15 cores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24427" y="1194158"/>
            <a:ext cx="9220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 cores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35832" y="1181279"/>
            <a:ext cx="8130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 cores</a:t>
            </a:r>
            <a:endParaRPr lang="en-US" sz="12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0" t="28384" r="25000" b="6077"/>
          <a:stretch/>
        </p:blipFill>
        <p:spPr bwMode="auto">
          <a:xfrm>
            <a:off x="1073601" y="1068952"/>
            <a:ext cx="6982846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12775"/>
            <a:ext cx="7603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TDP vs. core frequency in different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 alternatives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2349500" y="2247900"/>
            <a:ext cx="5039006" cy="23876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4869004" y="2832100"/>
            <a:ext cx="2519502" cy="1143000"/>
          </a:xfrm>
          <a:prstGeom prst="line">
            <a:avLst/>
          </a:prstGeom>
          <a:noFill/>
          <a:ln w="158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3.4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Haswell-EX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v3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Haswell</a:t>
            </a:r>
            <a:r>
              <a:rPr lang="en-US" dirty="0" smtClean="0"/>
              <a:t>-EX (E7-4800 v3) 4S processor line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847" y="625475"/>
            <a:ext cx="5474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solidFill>
                  <a:schemeClr val="accent6"/>
                </a:solidFill>
              </a:rPr>
              <a:t>3.4 </a:t>
            </a:r>
            <a:r>
              <a:rPr lang="en-US" altLang="en-US" b="1" dirty="0">
                <a:solidFill>
                  <a:schemeClr val="accent6"/>
                </a:solidFill>
              </a:rPr>
              <a:t>The Haswell-EX (E7-4800 v3) 4S </a:t>
            </a:r>
            <a:r>
              <a:rPr lang="en-US" altLang="en-US" b="1" dirty="0" smtClean="0">
                <a:solidFill>
                  <a:schemeClr val="accent6"/>
                </a:solidFill>
              </a:rPr>
              <a:t>processor line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3" y="939800"/>
            <a:ext cx="5392887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Launched in </a:t>
            </a:r>
            <a:r>
              <a:rPr lang="en-US" dirty="0" smtClean="0">
                <a:solidFill>
                  <a:srgbClr val="0070C0"/>
                </a:solidFill>
              </a:rPr>
              <a:t>5/2015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22 nm, </a:t>
            </a:r>
            <a:r>
              <a:rPr lang="nb-NO" dirty="0">
                <a:solidFill>
                  <a:srgbClr val="0070C0"/>
                </a:solidFill>
              </a:rPr>
              <a:t>5.7 billion transistors, 662 </a:t>
            </a:r>
            <a:r>
              <a:rPr lang="nb-NO" dirty="0" smtClean="0">
                <a:solidFill>
                  <a:srgbClr val="0070C0"/>
                </a:solidFill>
              </a:rPr>
              <a:t>mm</a:t>
            </a:r>
            <a:r>
              <a:rPr lang="hu-HU" dirty="0" smtClean="0">
                <a:solidFill>
                  <a:srgbClr val="0070C0"/>
                </a:solidFill>
              </a:rPr>
              <a:t>, up to </a:t>
            </a:r>
            <a:r>
              <a:rPr lang="nb-NO" dirty="0" smtClean="0">
                <a:solidFill>
                  <a:srgbClr val="0070C0"/>
                </a:solidFill>
              </a:rPr>
              <a:t>18 cores</a:t>
            </a: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5810" y="1446842"/>
            <a:ext cx="5156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Number of cores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616" y="1729567"/>
            <a:ext cx="6052466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Up to </a:t>
            </a:r>
            <a:r>
              <a:rPr lang="en-US" dirty="0" smtClean="0">
                <a:solidFill>
                  <a:srgbClr val="0070C0"/>
                </a:solidFill>
              </a:rPr>
              <a:t>18 </a:t>
            </a:r>
            <a:r>
              <a:rPr lang="en-US" dirty="0">
                <a:solidFill>
                  <a:srgbClr val="0070C0"/>
                </a:solidFill>
              </a:rPr>
              <a:t>cores for 8S </a:t>
            </a:r>
            <a:r>
              <a:rPr lang="en-US" dirty="0" smtClean="0">
                <a:solidFill>
                  <a:srgbClr val="0070C0"/>
                </a:solidFill>
              </a:rPr>
              <a:t>processors</a:t>
            </a: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0070C0"/>
                </a:solidFill>
              </a:rPr>
              <a:t>Up to </a:t>
            </a:r>
            <a:r>
              <a:rPr lang="en-US" dirty="0" smtClean="0">
                <a:solidFill>
                  <a:srgbClr val="0070C0"/>
                </a:solidFill>
              </a:rPr>
              <a:t>14 </a:t>
            </a:r>
            <a:r>
              <a:rPr lang="en-US" dirty="0">
                <a:solidFill>
                  <a:srgbClr val="0070C0"/>
                </a:solidFill>
              </a:rPr>
              <a:t>cores for 4S ones </a:t>
            </a:r>
            <a:r>
              <a:rPr lang="en-US" dirty="0"/>
              <a:t>(in 08/2015) instead </a:t>
            </a:r>
            <a:r>
              <a:rPr lang="en-US" dirty="0" smtClean="0"/>
              <a:t>18 </a:t>
            </a:r>
            <a:r>
              <a:rPr lang="en-US" dirty="0"/>
              <a:t>cores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2" r="47015"/>
          <a:stretch/>
        </p:blipFill>
        <p:spPr bwMode="auto">
          <a:xfrm>
            <a:off x="88658" y="1152359"/>
            <a:ext cx="5600942" cy="50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432" y="618618"/>
            <a:ext cx="7338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Basic layout of an 18 core </a:t>
            </a:r>
            <a:r>
              <a:rPr lang="en-US" b="1" dirty="0">
                <a:solidFill>
                  <a:schemeClr val="accent6"/>
                </a:solidFill>
              </a:rPr>
              <a:t>8S Haswell-EX v3 (</a:t>
            </a:r>
            <a:r>
              <a:rPr lang="en-US" b="1" dirty="0" smtClean="0">
                <a:solidFill>
                  <a:schemeClr val="accent6"/>
                </a:solidFill>
              </a:rPr>
              <a:t>E7-8800) processor </a:t>
            </a:r>
            <a:r>
              <a:rPr lang="en-US" dirty="0" smtClean="0"/>
              <a:t>[</a:t>
            </a:r>
            <a:r>
              <a:rPr lang="hu-HU" dirty="0" smtClean="0"/>
              <a:t>118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</a:t>
            </a:r>
            <a:r>
              <a:rPr lang="en-US" dirty="0" err="1" smtClean="0"/>
              <a:t>Haswell</a:t>
            </a:r>
            <a:r>
              <a:rPr lang="en-US" dirty="0" smtClean="0"/>
              <a:t>-EX (E7-4800 v3) 4S processor line </a:t>
            </a:r>
            <a:r>
              <a:rPr lang="hu-HU" dirty="0" smtClean="0"/>
              <a:t>(2)</a:t>
            </a:r>
            <a:endParaRPr lang="en-US" dirty="0"/>
          </a:p>
        </p:txBody>
      </p:sp>
      <p:pic>
        <p:nvPicPr>
          <p:cNvPr id="6" name="Picture 2" descr="core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3" t="17243" r="1314" b="48871"/>
          <a:stretch/>
        </p:blipFill>
        <p:spPr bwMode="auto">
          <a:xfrm>
            <a:off x="5791200" y="2680417"/>
            <a:ext cx="3148013" cy="126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841878"/>
              </p:ext>
            </p:extLst>
          </p:nvPr>
        </p:nvGraphicFramePr>
        <p:xfrm>
          <a:off x="482601" y="1327758"/>
          <a:ext cx="8126412" cy="520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0056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6957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 size (L3)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106720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10171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331328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TSX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Supported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90499" y="627390"/>
            <a:ext cx="909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processors -1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08750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1892" y="977030"/>
            <a:ext cx="88523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note that the Haswell-EX </a:t>
            </a:r>
            <a:r>
              <a:rPr lang="en-US" dirty="0"/>
              <a:t>processors </a:t>
            </a:r>
            <a:r>
              <a:rPr lang="en-US" dirty="0">
                <a:solidFill>
                  <a:srgbClr val="0070C0"/>
                </a:solidFill>
              </a:rPr>
              <a:t>support Intel’s </a:t>
            </a:r>
            <a:r>
              <a:rPr lang="en-US" dirty="0">
                <a:solidFill>
                  <a:srgbClr val="FF0000"/>
                </a:solidFill>
              </a:rPr>
              <a:t>Transactional Synchronization </a:t>
            </a:r>
            <a:r>
              <a:rPr lang="en-US" dirty="0" smtClean="0">
                <a:solidFill>
                  <a:srgbClr val="FF0000"/>
                </a:solidFill>
              </a:rPr>
              <a:t>Extension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>
                <a:solidFill>
                  <a:srgbClr val="FF0000"/>
                </a:solidFill>
              </a:rPr>
              <a:t>(TSX</a:t>
            </a:r>
            <a:r>
              <a:rPr lang="en-US" dirty="0" smtClean="0">
                <a:solidFill>
                  <a:srgbClr val="FF0000"/>
                </a:solidFill>
              </a:rPr>
              <a:t>) that </a:t>
            </a:r>
            <a:r>
              <a:rPr lang="en-US" dirty="0" smtClean="0"/>
              <a:t>has been introduced </a:t>
            </a:r>
            <a:r>
              <a:rPr lang="en-US" dirty="0"/>
              <a:t>with the Haswell </a:t>
            </a:r>
            <a:r>
              <a:rPr lang="en-US" dirty="0" smtClean="0"/>
              <a:t>core, </a:t>
            </a:r>
            <a:r>
              <a:rPr lang="en-US" dirty="0"/>
              <a:t>but </a:t>
            </a:r>
            <a:r>
              <a:rPr lang="en-US" dirty="0" smtClean="0"/>
              <a:t>became disabled </a:t>
            </a:r>
            <a:r>
              <a:rPr lang="en-US" dirty="0"/>
              <a:t>in the </a:t>
            </a:r>
            <a:r>
              <a:rPr lang="en-US" dirty="0" smtClean="0"/>
              <a:t>Haswell-EP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/>
              <a:t>processors due to a bug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499" y="614690"/>
            <a:ext cx="90918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processors -1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9665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0"/>
          <p:cNvSpPr txBox="1">
            <a:spLocks noChangeArrowheads="1"/>
          </p:cNvSpPr>
          <p:nvPr/>
        </p:nvSpPr>
        <p:spPr bwMode="auto">
          <a:xfrm>
            <a:off x="200025" y="622300"/>
            <a:ext cx="430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Compatibility of platform components</a:t>
            </a:r>
            <a:r>
              <a:rPr lang="en-US" altLang="en-US" sz="1400" dirty="0">
                <a:solidFill>
                  <a:srgbClr val="FF33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(2)</a:t>
            </a:r>
          </a:p>
        </p:txBody>
      </p:sp>
      <p:sp>
        <p:nvSpPr>
          <p:cNvPr id="54275" name="Text Box 31"/>
          <p:cNvSpPr txBox="1">
            <a:spLocks noChangeArrowheads="1"/>
          </p:cNvSpPr>
          <p:nvPr/>
        </p:nvSpPr>
        <p:spPr bwMode="auto">
          <a:xfrm>
            <a:off x="234950" y="955675"/>
            <a:ext cx="89594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Due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to the fact that the platform components are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connected via specified interfaces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multiple generations of platform components, </a:t>
            </a:r>
            <a:r>
              <a:rPr lang="en-US" altLang="en-US" sz="1400" dirty="0">
                <a:latin typeface="Verdana" pitchFamily="34" charset="0"/>
              </a:rPr>
              <a:t>such as processors or chipsets of a given </a:t>
            </a:r>
            <a:r>
              <a:rPr lang="en-US" altLang="en-US" sz="1400" dirty="0" smtClean="0">
                <a:latin typeface="Verdana" pitchFamily="34" charset="0"/>
              </a:rPr>
              <a:t>line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33CC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are often compatible as long as they make use of the same interfaces and interface parameters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(such FSB speed) do not restrict this.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4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1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066" y="612232"/>
            <a:ext cx="6591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Transactional Synchronization </a:t>
            </a:r>
            <a:r>
              <a:rPr lang="en-US" b="1" dirty="0" smtClean="0">
                <a:solidFill>
                  <a:schemeClr val="accent6"/>
                </a:solidFill>
              </a:rPr>
              <a:t>Extension (</a:t>
            </a:r>
            <a:r>
              <a:rPr lang="en-US" b="1" dirty="0">
                <a:solidFill>
                  <a:schemeClr val="accent6"/>
                </a:solidFill>
              </a:rPr>
              <a:t>TSX)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6700" y="964505"/>
            <a:ext cx="8871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Intel’s </a:t>
            </a:r>
            <a:r>
              <a:rPr lang="en-US" dirty="0" smtClean="0">
                <a:solidFill>
                  <a:srgbClr val="FF0000"/>
                </a:solidFill>
              </a:rPr>
              <a:t>TSX</a:t>
            </a:r>
            <a:r>
              <a:rPr lang="en-US" dirty="0" smtClean="0"/>
              <a:t> is basically an </a:t>
            </a:r>
            <a:r>
              <a:rPr lang="en-US" dirty="0" smtClean="0">
                <a:solidFill>
                  <a:srgbClr val="0070C0"/>
                </a:solidFill>
              </a:rPr>
              <a:t>ISA extension and its implementation</a:t>
            </a:r>
            <a:r>
              <a:rPr lang="en-US" dirty="0" smtClean="0"/>
              <a:t> to allow </a:t>
            </a:r>
            <a:r>
              <a:rPr lang="en-US" dirty="0" smtClean="0">
                <a:solidFill>
                  <a:srgbClr val="FF0000"/>
                </a:solidFill>
              </a:rPr>
              <a:t>hardware supported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transactional memory.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99" y="1490598"/>
            <a:ext cx="886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  <a:latin typeface="Verdana"/>
              </a:rPr>
              <a:t>Transactional memory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is an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efficient synchronization mechanism </a:t>
            </a:r>
            <a:r>
              <a:rPr lang="en-US" dirty="0">
                <a:solidFill>
                  <a:srgbClr val="000000"/>
                </a:solidFill>
                <a:latin typeface="Verdana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concurrent programming</a:t>
            </a:r>
          </a:p>
          <a:p>
            <a:pPr>
              <a:buClr>
                <a:srgbClr val="000000"/>
              </a:buClr>
              <a:defRPr/>
            </a:pPr>
            <a:r>
              <a:rPr lang="en-US" dirty="0">
                <a:solidFill>
                  <a:srgbClr val="00000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     used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to effectively manage </a:t>
            </a:r>
            <a:r>
              <a:rPr lang="en-US" dirty="0">
                <a:solidFill>
                  <a:srgbClr val="FF0000"/>
                </a:solidFill>
                <a:latin typeface="Verdana"/>
              </a:rPr>
              <a:t>race conditions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occurring when 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multiple </a:t>
            </a:r>
            <a:r>
              <a:rPr lang="en-US" dirty="0">
                <a:solidFill>
                  <a:srgbClr val="0070C0"/>
                </a:solidFill>
                <a:latin typeface="Verdana"/>
              </a:rPr>
              <a:t>threads access shared </a:t>
            </a:r>
            <a:endParaRPr lang="en-US" dirty="0" smtClean="0">
              <a:solidFill>
                <a:srgbClr val="0070C0"/>
              </a:solidFill>
              <a:latin typeface="Verdana"/>
            </a:endParaRPr>
          </a:p>
          <a:p>
            <a:pPr>
              <a:buClr>
                <a:srgbClr val="000000"/>
              </a:buClr>
              <a:defRPr/>
            </a:pPr>
            <a:r>
              <a:rPr lang="en-US" dirty="0">
                <a:solidFill>
                  <a:srgbClr val="0070C0"/>
                </a:solidFill>
                <a:latin typeface="Verdana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Verdana"/>
              </a:rPr>
              <a:t>    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263" y="619125"/>
            <a:ext cx="290816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  <a:latin typeface="Verdana"/>
                <a:cs typeface="+mn-cs"/>
              </a:rPr>
              <a:t>Addressing race conditions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150" y="958850"/>
            <a:ext cx="839858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Basically there are </a:t>
            </a:r>
            <a:r>
              <a:rPr lang="en-US" dirty="0">
                <a:solidFill>
                  <a:srgbClr val="0070C0"/>
                </a:solidFill>
                <a:latin typeface="Verdana"/>
                <a:cs typeface="+mn-cs"/>
              </a:rPr>
              <a:t>two mechanisms to address race conditions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in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multithreaded programs,</a:t>
            </a:r>
          </a:p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as indicated below: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912938" y="2362200"/>
            <a:ext cx="7127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Locks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92713" y="2362200"/>
            <a:ext cx="27940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Transactional memory (TM)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392238" y="1644650"/>
            <a:ext cx="608012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300" b="1" dirty="0">
                <a:solidFill>
                  <a:srgbClr val="000000"/>
                </a:solidFill>
                <a:latin typeface="Verdana"/>
                <a:cs typeface="+mn-cs"/>
              </a:rPr>
              <a:t>Basic mechanisms to address races in multithreaded programs</a:t>
            </a:r>
            <a:endParaRPr lang="hu-HU" altLang="en-US" sz="1300" b="1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 flipH="1" flipV="1">
            <a:off x="4427538" y="2030413"/>
            <a:ext cx="2159000" cy="307975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 flipV="1">
            <a:off x="2266950" y="2030413"/>
            <a:ext cx="2171700" cy="319087"/>
          </a:xfrm>
          <a:prstGeom prst="line">
            <a:avLst/>
          </a:prstGeom>
          <a:noFill/>
          <a:ln w="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7" name="Oval 11"/>
          <p:cNvSpPr>
            <a:spLocks noChangeArrowheads="1"/>
          </p:cNvSpPr>
          <p:nvPr/>
        </p:nvSpPr>
        <p:spPr bwMode="auto">
          <a:xfrm>
            <a:off x="2225675" y="2322513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6530975" y="2311400"/>
            <a:ext cx="53975" cy="53975"/>
          </a:xfrm>
          <a:prstGeom prst="ellipse">
            <a:avLst/>
          </a:prstGeom>
          <a:solidFill>
            <a:schemeClr val="bg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3238" y="2746375"/>
            <a:ext cx="3582987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Pessimistic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intends to prevent possible conflicts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by enforcing </a:t>
            </a: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serialization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of transactions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through locks.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55975" y="2746375"/>
            <a:ext cx="5073825" cy="22929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Optimistic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approach,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allows </a:t>
            </a:r>
            <a:r>
              <a:rPr lang="hu-HU" sz="1300" dirty="0" smtClean="0">
                <a:solidFill>
                  <a:srgbClr val="0070C0"/>
                </a:solidFill>
                <a:latin typeface="Verdana"/>
                <a:cs typeface="+mn-cs"/>
              </a:rPr>
              <a:t>parallel execution </a:t>
            </a:r>
            <a:r>
              <a:rPr lang="hu-HU" sz="1300" dirty="0" smtClean="0">
                <a:solidFill>
                  <a:srgbClr val="000000"/>
                </a:solidFill>
                <a:latin typeface="Verdana"/>
                <a:cs typeface="+mn-cs"/>
              </a:rPr>
              <a:t>and thus</a:t>
            </a:r>
          </a:p>
          <a:p>
            <a:pPr algn="ctr">
              <a:defRPr/>
            </a:pPr>
            <a:r>
              <a:rPr lang="hu-HU" sz="1300" dirty="0" smtClean="0">
                <a:solidFill>
                  <a:srgbClr val="000000"/>
                </a:solidFill>
                <a:latin typeface="Verdana"/>
                <a:cs typeface="+mn-cs"/>
              </a:rPr>
              <a:t> lets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 </a:t>
            </a:r>
            <a:r>
              <a:rPr lang="hu-HU" sz="1300" dirty="0" smtClean="0">
                <a:solidFill>
                  <a:srgbClr val="0070C0"/>
                </a:solidFill>
                <a:latin typeface="Verdana"/>
                <a:cs typeface="+mn-cs"/>
              </a:rPr>
              <a:t>access </a:t>
            </a:r>
            <a:r>
              <a:rPr lang="en-US" sz="1300" dirty="0" smtClean="0">
                <a:solidFill>
                  <a:srgbClr val="0070C0"/>
                </a:solidFill>
                <a:latin typeface="Verdana"/>
                <a:cs typeface="+mn-cs"/>
              </a:rPr>
              <a:t>conflicts 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to occur 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but provides a </a:t>
            </a:r>
            <a:r>
              <a:rPr lang="en-US" sz="1300" dirty="0">
                <a:solidFill>
                  <a:srgbClr val="0070C0"/>
                </a:solidFill>
                <a:latin typeface="Verdana"/>
                <a:cs typeface="+mn-cs"/>
              </a:rPr>
              <a:t>checking and repair mechanism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for managing these conflicts, i.e.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it allows all threads to access shared data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simultaneously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but after </a:t>
            </a: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completing a </a:t>
            </a:r>
            <a:r>
              <a:rPr lang="en-US" sz="1300" dirty="0" smtClean="0">
                <a:solidFill>
                  <a:srgbClr val="000000"/>
                </a:solidFill>
                <a:latin typeface="Verdana"/>
                <a:cs typeface="+mn-cs"/>
              </a:rPr>
              <a:t>transaction,</a:t>
            </a:r>
            <a:endParaRPr lang="en-US" sz="1300" dirty="0">
              <a:solidFill>
                <a:srgbClr val="000000"/>
              </a:solidFill>
              <a:latin typeface="Verdana"/>
              <a:cs typeface="+mn-cs"/>
            </a:endParaRP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it will be checked whether a conflict arose,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if yes, the transaction will be rolled back and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then replayed if feasible else</a:t>
            </a:r>
          </a:p>
          <a:p>
            <a:pPr algn="ctr">
              <a:defRPr/>
            </a:pPr>
            <a:r>
              <a:rPr lang="en-US" sz="1300" dirty="0">
                <a:solidFill>
                  <a:srgbClr val="000000"/>
                </a:solidFill>
                <a:latin typeface="Verdana"/>
                <a:cs typeface="+mn-cs"/>
              </a:rPr>
              <a:t> executed while using locks.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500" y="5057079"/>
            <a:ext cx="582249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 next Figure </a:t>
            </a:r>
            <a:r>
              <a:rPr lang="en-US" dirty="0" smtClean="0">
                <a:solidFill>
                  <a:srgbClr val="000000"/>
                </a:solidFill>
                <a:latin typeface="Verdana"/>
                <a:cs typeface="+mn-cs"/>
              </a:rPr>
              <a:t>illustrates </a:t>
            </a:r>
            <a:r>
              <a:rPr lang="en-US" dirty="0">
                <a:solidFill>
                  <a:srgbClr val="000000"/>
                </a:solidFill>
                <a:latin typeface="Verdana"/>
                <a:cs typeface="+mn-cs"/>
              </a:rPr>
              <a:t>these synchronization mechanisms.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6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57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5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1382285"/>
            <a:ext cx="560863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912" y="629657"/>
            <a:ext cx="9406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Illustration of </a:t>
            </a: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lock based and transaction memory (TM) based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thread synchronization</a:t>
            </a:r>
          </a:p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b="1" dirty="0" smtClean="0">
                <a:solidFill>
                  <a:srgbClr val="2D2D8A"/>
                </a:solidFill>
                <a:latin typeface="Verdana"/>
                <a:cs typeface="+mn-cs"/>
              </a:rPr>
              <a:t> </a:t>
            </a:r>
            <a:r>
              <a:rPr lang="en-US" dirty="0" smtClean="0">
                <a:latin typeface="Verdana"/>
                <a:cs typeface="+mn-cs"/>
              </a:rPr>
              <a:t>[126]</a:t>
            </a:r>
            <a:endParaRPr lang="en-US" dirty="0">
              <a:latin typeface="Verdan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0113" y="2487185"/>
            <a:ext cx="14478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Conflict, to be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Verdana"/>
                <a:cs typeface="+mn-cs"/>
              </a:rPr>
              <a:t>     repaired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7</a:t>
            </a:r>
            <a:r>
              <a:rPr lang="hu-HU" dirty="0" smtClean="0"/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5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8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018" y="625106"/>
            <a:ext cx="8537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 that in their </a:t>
            </a:r>
            <a:r>
              <a:rPr lang="en-US" dirty="0" smtClean="0">
                <a:solidFill>
                  <a:srgbClr val="0070C0"/>
                </a:solidFill>
              </a:rPr>
              <a:t>POWER8</a:t>
            </a:r>
            <a:r>
              <a:rPr lang="en-US" dirty="0" smtClean="0"/>
              <a:t> (2014) </a:t>
            </a:r>
            <a:r>
              <a:rPr lang="en-US" dirty="0" smtClean="0">
                <a:solidFill>
                  <a:srgbClr val="0070C0"/>
                </a:solidFill>
              </a:rPr>
              <a:t>IBM also introduced hardware supported transactional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memory</a:t>
            </a:r>
            <a:r>
              <a:rPr lang="en-US" dirty="0" smtClean="0"/>
              <a:t>, called </a:t>
            </a:r>
            <a:r>
              <a:rPr lang="en-US" dirty="0" smtClean="0">
                <a:solidFill>
                  <a:srgbClr val="FF2F2F"/>
                </a:solidFill>
              </a:rPr>
              <a:t>Hardware Transactional Memory (HTM).</a:t>
            </a:r>
            <a:endParaRPr lang="en-US" dirty="0">
              <a:solidFill>
                <a:srgbClr val="FF2F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 descr="http://www.theplatform.net/wp-content/uploads/2015/05/intel-xeon-e7-v3-block-diagra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9" y="1525588"/>
            <a:ext cx="8833917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4788" y="622300"/>
            <a:ext cx="8337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Contrasting the layout of the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cores vs. the Ivy Bridge-EX cores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88" y="908050"/>
            <a:ext cx="828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 has </a:t>
            </a:r>
            <a:r>
              <a:rPr lang="en-US" dirty="0" smtClean="0">
                <a:solidFill>
                  <a:srgbClr val="0070C0"/>
                </a:solidFill>
              </a:rPr>
              <a:t>four core slides with 3x4 + 6 = 18 cores </a:t>
            </a:r>
            <a:r>
              <a:rPr lang="en-US" dirty="0" smtClean="0"/>
              <a:t>rather than 3x5 cores in case of </a:t>
            </a:r>
          </a:p>
          <a:p>
            <a:r>
              <a:rPr lang="en-US" dirty="0"/>
              <a:t> </a:t>
            </a:r>
            <a:r>
              <a:rPr lang="en-US" dirty="0" smtClean="0"/>
              <a:t> the Ivy Bridge-EX (only 3x 4 = 12 cores indicated in the Figure below).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5194300"/>
            <a:ext cx="824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</a:t>
            </a:r>
            <a:r>
              <a:rPr lang="hu-HU" dirty="0" smtClean="0"/>
              <a:t>:</a:t>
            </a:r>
            <a:r>
              <a:rPr lang="en-US" dirty="0" smtClean="0"/>
              <a:t> Contrasting the basic layout of the </a:t>
            </a:r>
            <a:r>
              <a:rPr lang="en-US" dirty="0" err="1" smtClean="0"/>
              <a:t>Haswell</a:t>
            </a:r>
            <a:r>
              <a:rPr lang="en-US" dirty="0" smtClean="0"/>
              <a:t>-EX (E7 v3) and Ivy Bridge-EX (E7 v2)</a:t>
            </a:r>
          </a:p>
          <a:p>
            <a:pPr algn="ctr"/>
            <a:r>
              <a:rPr lang="en-US" dirty="0" smtClean="0"/>
              <a:t> processors 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063" y="5930900"/>
            <a:ext cx="8464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the </a:t>
            </a:r>
            <a:r>
              <a:rPr lang="en-US" dirty="0" smtClean="0">
                <a:solidFill>
                  <a:srgbClr val="0070C0"/>
                </a:solidFill>
              </a:rPr>
              <a:t>E7-V3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0070C0"/>
                </a:solidFill>
              </a:rPr>
              <a:t>only two ring buses interconnected by a pair of buffered switches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9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4990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More detailed layout of the Haswell-EX die </a:t>
            </a:r>
            <a:r>
              <a:rPr lang="en-US" dirty="0" smtClean="0"/>
              <a:t>[</a:t>
            </a:r>
            <a:r>
              <a:rPr lang="hu-HU" dirty="0" smtClean="0"/>
              <a:t>111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10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" name="Picture 2" descr="http://www.theplatform.net/wp-content/uploads/2015/05/intel-xeon-e7-v3-block-diagra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92200"/>
            <a:ext cx="9002713" cy="562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</a:t>
            </a:r>
            <a:r>
              <a:rPr lang="hu-HU" dirty="0"/>
              <a:t> </a:t>
            </a:r>
            <a:r>
              <a:rPr lang="en-US" dirty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11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3" name="AutoShape 2" descr="http://www.theplatform.net/wp-content/uploads/2015/05/intel-xeon-e7-v3-die-shot.jpg"/>
          <p:cNvSpPr>
            <a:spLocks noChangeAspect="1" noChangeArrowheads="1"/>
          </p:cNvSpPr>
          <p:nvPr/>
        </p:nvSpPr>
        <p:spPr bwMode="auto">
          <a:xfrm>
            <a:off x="63500" y="-136525"/>
            <a:ext cx="797242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://www.theplatform.net/wp-content/uploads/2015/05/intel-xeon-e7-v3-die-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1" y="1272609"/>
            <a:ext cx="8252460" cy="494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088" y="622300"/>
            <a:ext cx="6187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Die micrograph of an 18-core Haswell-EX processor </a:t>
            </a:r>
            <a:r>
              <a:rPr lang="en-US" dirty="0" smtClean="0"/>
              <a:t>[111]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60700" y="6451600"/>
            <a:ext cx="3579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22 nm, 5.7 billion transistors, 662 mm</a:t>
            </a:r>
            <a:r>
              <a:rPr lang="en-US" sz="1200" b="1" baseline="30000" dirty="0" smtClean="0"/>
              <a:t>2</a:t>
            </a:r>
            <a:endParaRPr lang="en-US" sz="1200" b="1" baseline="30000" dirty="0"/>
          </a:p>
        </p:txBody>
      </p:sp>
    </p:spTree>
    <p:extLst>
      <p:ext uri="{BB962C8B-B14F-4D97-AF65-F5344CB8AC3E}">
        <p14:creationId xmlns:p14="http://schemas.microsoft.com/office/powerpoint/2010/main" val="36465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288"/>
            <a:ext cx="914400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2088" y="625475"/>
            <a:ext cx="5889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Main features of 4S and 8S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processors </a:t>
            </a:r>
            <a:r>
              <a:rPr lang="en-US" dirty="0" smtClean="0"/>
              <a:t>[</a:t>
            </a:r>
            <a:r>
              <a:rPr lang="hu-HU" dirty="0" smtClean="0"/>
              <a:t>120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12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3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73" b="16774"/>
          <a:stretch/>
        </p:blipFill>
        <p:spPr bwMode="auto">
          <a:xfrm>
            <a:off x="0" y="1270000"/>
            <a:ext cx="8913813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9300" y="4392039"/>
            <a:ext cx="353943" cy="19101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P4-based Tulsa (2006)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088" y="619125"/>
            <a:ext cx="6634060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Performance comparison of MP processors -1 </a:t>
            </a:r>
            <a:r>
              <a:rPr lang="en-US" dirty="0" smtClean="0"/>
              <a:t>[</a:t>
            </a:r>
            <a:r>
              <a:rPr lang="hu-HU" dirty="0" smtClean="0"/>
              <a:t>121</a:t>
            </a:r>
            <a:r>
              <a:rPr lang="en-US" dirty="0" smtClean="0"/>
              <a:t>]</a:t>
            </a:r>
          </a:p>
          <a:p>
            <a:r>
              <a:rPr lang="en-US" dirty="0" smtClean="0"/>
              <a:t>(The test workload is: CPU 45 nm Design Rule Check Tool C 2006 Rev.)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2400" y="4384501"/>
            <a:ext cx="353943" cy="219707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Core 2 Tigerton QC (2007)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71700" y="4386839"/>
            <a:ext cx="353943" cy="22836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Penryn </a:t>
            </a:r>
            <a:r>
              <a:rPr lang="en-US" sz="1100" b="1" dirty="0" err="1" smtClean="0"/>
              <a:t>Dunnington</a:t>
            </a:r>
            <a:r>
              <a:rPr lang="en-US" sz="1100" b="1" dirty="0" smtClean="0"/>
              <a:t>  (2008)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3700" y="4395502"/>
            <a:ext cx="353943" cy="171617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Nehalem-EX  (2010)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83000" y="4401293"/>
            <a:ext cx="353943" cy="177388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Westmere</a:t>
            </a:r>
            <a:r>
              <a:rPr lang="en-US" sz="1100" b="1" dirty="0" smtClean="0"/>
              <a:t>-EX (2011)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32300" y="4380455"/>
            <a:ext cx="353943" cy="179472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smtClean="0"/>
              <a:t>Ivy Bridge-EX (2014)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6200" y="4391933"/>
            <a:ext cx="353943" cy="1592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100" b="1" dirty="0" err="1" smtClean="0"/>
              <a:t>Haswell</a:t>
            </a:r>
            <a:r>
              <a:rPr lang="en-US" sz="1100" b="1" dirty="0" smtClean="0"/>
              <a:t>-EX (2015)</a:t>
            </a:r>
            <a:endParaRPr lang="en-US" sz="1100" b="1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19125"/>
            <a:ext cx="540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Performance comparison of MP processors -2 </a:t>
            </a:r>
            <a:r>
              <a:rPr lang="en-US" dirty="0" smtClean="0"/>
              <a:t>[</a:t>
            </a:r>
            <a:r>
              <a:rPr lang="hu-HU" dirty="0" smtClean="0"/>
              <a:t>121</a:t>
            </a:r>
            <a:r>
              <a:rPr lang="en-US" dirty="0" smtClean="0"/>
              <a:t>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788" y="936625"/>
            <a:ext cx="8765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that with their </a:t>
            </a:r>
            <a:r>
              <a:rPr lang="en-US" dirty="0" smtClean="0">
                <a:solidFill>
                  <a:srgbClr val="0070C0"/>
                </a:solidFill>
              </a:rPr>
              <a:t>MP line </a:t>
            </a:r>
            <a:r>
              <a:rPr lang="en-US" dirty="0" smtClean="0"/>
              <a:t>Intel achieved a </a:t>
            </a:r>
            <a:r>
              <a:rPr lang="en-US" dirty="0" smtClean="0">
                <a:solidFill>
                  <a:srgbClr val="0070C0"/>
                </a:solidFill>
              </a:rPr>
              <a:t>more than 10-fold performance boost in 10 years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</a:t>
            </a:r>
            <a:r>
              <a:rPr lang="hu-HU" dirty="0" smtClean="0"/>
              <a:t>.</a:t>
            </a:r>
            <a:r>
              <a:rPr lang="en-US" dirty="0" smtClean="0"/>
              <a:t>4</a:t>
            </a:r>
            <a:r>
              <a:rPr lang="hu-HU" dirty="0" smtClean="0"/>
              <a:t> </a:t>
            </a:r>
            <a:r>
              <a:rPr lang="en-US" dirty="0" smtClean="0"/>
              <a:t>The Haswell-EX (E7-4800 v3) 4S processor line </a:t>
            </a:r>
            <a:r>
              <a:rPr lang="hu-HU" dirty="0" smtClean="0"/>
              <a:t>(</a:t>
            </a:r>
            <a:r>
              <a:rPr lang="en-US" dirty="0" smtClean="0"/>
              <a:t>14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8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107484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31093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96409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5687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7104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8374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8374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75085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503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82272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48847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456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50434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50434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71209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63272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21255" y="3684189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17445" y="3165394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80622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96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9647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5048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441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4412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1712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9655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94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94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7435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457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4578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2988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82409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42447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48243" y="1943972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63009"/>
            <a:ext cx="469900" cy="317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788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7885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3287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2650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2650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9950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7100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646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646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4404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1547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1547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9957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5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471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661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820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820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36047"/>
            <a:ext cx="457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296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296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8042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8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8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8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59922"/>
            <a:ext cx="457200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3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3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1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29909"/>
            <a:ext cx="3508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79047"/>
            <a:ext cx="2286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98084"/>
            <a:ext cx="457200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139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1393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67947"/>
            <a:ext cx="457200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6158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6158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3617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56884"/>
            <a:ext cx="441325" cy="63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505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5052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28334"/>
            <a:ext cx="457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80134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80134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8544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91438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304709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908006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76097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82422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7423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1225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3129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471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4714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30115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9479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9479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6779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1549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6091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60913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8853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5995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5995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4405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1883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4574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6478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8063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8063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3464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2828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2828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30128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4898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4262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4262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2202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9344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9344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7754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06276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6091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60913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44924"/>
            <a:ext cx="0" cy="216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64634"/>
            <a:ext cx="108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7118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73459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6483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648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5843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2797984"/>
            <a:ext cx="1576387" cy="47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28134"/>
            <a:ext cx="16906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471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630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630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7893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2106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2106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852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70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9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9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7900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5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5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345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8088" y="4074397"/>
            <a:ext cx="1576387" cy="79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47334"/>
            <a:ext cx="1706562" cy="12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6637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8222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8222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9813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2987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2987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30445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7597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6960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6960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4742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2043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2043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2993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90234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802934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9124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74284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40449" y="3333034"/>
            <a:ext cx="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90084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90084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4720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64634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64884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66472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95263" y="652463"/>
            <a:ext cx="8894762" cy="51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for compatibility of platform co</a:t>
            </a:r>
            <a:r>
              <a:rPr lang="hu-HU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m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ponents</a:t>
            </a:r>
            <a:endParaRPr lang="en-US" altLang="en-US" sz="1400" b="1" dirty="0" smtClean="0">
              <a:solidFill>
                <a:schemeClr val="accent2"/>
              </a:solidFill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(The Boxboro-EX platform 2010/2011)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3954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6193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12159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370884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1090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>
                <a:solidFill>
                  <a:schemeClr val="bg1"/>
                </a:solidFill>
                <a:latin typeface="Verdana" pitchFamily="34" charset="0"/>
              </a:rPr>
              <a:t>Westmere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-EX 10C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6477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16413" y="1453434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-106753" y="6409096"/>
            <a:ext cx="931594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The Boxboro-EX MP server platform supporting Nehalem-EX/</a:t>
            </a:r>
            <a:r>
              <a:rPr lang="en-US" altLang="en-US" sz="1400" dirty="0" err="1" smtClean="0">
                <a:latin typeface="Verdana" pitchFamily="34" charset="0"/>
              </a:rPr>
              <a:t>Westmer</a:t>
            </a:r>
            <a:r>
              <a:rPr lang="en-US" altLang="en-US" sz="1400" dirty="0" smtClean="0">
                <a:latin typeface="Verdana" pitchFamily="34" charset="0"/>
              </a:rPr>
              <a:t>-EX server processor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48916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98334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28421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12559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90309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192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5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2544763" y="158360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ounded Rectangle 192"/>
          <p:cNvSpPr/>
          <p:nvPr/>
        </p:nvSpPr>
        <p:spPr bwMode="auto">
          <a:xfrm>
            <a:off x="6129038" y="1617259"/>
            <a:ext cx="300449" cy="254238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3021900" y="1897934"/>
            <a:ext cx="2949711" cy="23304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20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1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3.5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Broadwell-EX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v4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) 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3.5</a:t>
            </a:r>
            <a:r>
              <a:rPr lang="hu-HU" altLang="en-US" dirty="0"/>
              <a:t> </a:t>
            </a:r>
            <a:r>
              <a:rPr lang="en-US" altLang="en-US" dirty="0"/>
              <a:t>The Broadwell-EX (E7-4800 v4) 4S processor line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5372100" y="2238535"/>
            <a:ext cx="2070260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963" y="622300"/>
            <a:ext cx="569258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chemeClr val="accent6"/>
                </a:solidFill>
              </a:rPr>
              <a:t>3.5 The </a:t>
            </a:r>
            <a:r>
              <a:rPr lang="en-US" b="1" dirty="0">
                <a:solidFill>
                  <a:schemeClr val="accent6"/>
                </a:solidFill>
              </a:rPr>
              <a:t>Broadwell-EX (E7-4800 v4) 4S </a:t>
            </a:r>
            <a:r>
              <a:rPr lang="en-US" b="1" dirty="0" smtClean="0">
                <a:solidFill>
                  <a:schemeClr val="accent6"/>
                </a:solidFill>
              </a:rPr>
              <a:t>processor line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line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[112]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0404" y="625475"/>
            <a:ext cx="9195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3.5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Broadwell</a:t>
            </a:r>
            <a:r>
              <a:rPr lang="en-US" altLang="en-US" dirty="0" smtClean="0"/>
              <a:t>-EX (E7-4800 v4) 4S processor line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  <p:pic>
        <p:nvPicPr>
          <p:cNvPr id="11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62719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3629192" y="1257300"/>
            <a:ext cx="2655276" cy="501458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4169739" y="2738437"/>
            <a:ext cx="330824" cy="393045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088" y="625475"/>
            <a:ext cx="6361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Broadwell</a:t>
            </a:r>
            <a:r>
              <a:rPr lang="en-US" b="1" dirty="0" smtClean="0">
                <a:solidFill>
                  <a:schemeClr val="accent6"/>
                </a:solidFill>
              </a:rPr>
              <a:t>-EX processor line -2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788" y="930275"/>
            <a:ext cx="8523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seen in the above Table, the planned </a:t>
            </a:r>
            <a:r>
              <a:rPr lang="en-US" dirty="0">
                <a:solidFill>
                  <a:srgbClr val="0070C0"/>
                </a:solidFill>
              </a:rPr>
              <a:t>features – </a:t>
            </a:r>
            <a:r>
              <a:rPr lang="en-US" dirty="0" smtClean="0">
                <a:solidFill>
                  <a:srgbClr val="0070C0"/>
                </a:solidFill>
              </a:rPr>
              <a:t>except of having 24 cores – are the same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as implemented in the </a:t>
            </a:r>
            <a:r>
              <a:rPr lang="en-US" dirty="0" err="1" smtClean="0">
                <a:solidFill>
                  <a:srgbClr val="0070C0"/>
                </a:solidFill>
              </a:rPr>
              <a:t>Haswell</a:t>
            </a:r>
            <a:r>
              <a:rPr lang="en-US" dirty="0" smtClean="0">
                <a:solidFill>
                  <a:srgbClr val="0070C0"/>
                </a:solidFill>
              </a:rPr>
              <a:t>-EX line.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3.5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</a:t>
            </a:r>
            <a:r>
              <a:rPr lang="en-US" altLang="en-US" dirty="0" err="1" smtClean="0"/>
              <a:t>Broadwell</a:t>
            </a:r>
            <a:r>
              <a:rPr lang="en-US" altLang="en-US" dirty="0" smtClean="0"/>
              <a:t>-EX (E7-4800 v4) 4S processor line </a:t>
            </a:r>
            <a:r>
              <a:rPr lang="hu-HU" altLang="en-US" dirty="0" smtClean="0"/>
              <a:t>(3)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5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4. Example 2: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Purley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Example 2:</a:t>
            </a:r>
            <a:r>
              <a:rPr lang="hu-HU" dirty="0" smtClean="0"/>
              <a:t>. </a:t>
            </a:r>
            <a:r>
              <a:rPr lang="en-US" dirty="0" smtClean="0"/>
              <a:t>The </a:t>
            </a:r>
            <a:r>
              <a:rPr lang="en-US" dirty="0" err="1" smtClean="0"/>
              <a:t>Purley</a:t>
            </a:r>
            <a:r>
              <a:rPr lang="en-US" dirty="0" smtClean="0"/>
              <a:t> platform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088" y="625475"/>
            <a:ext cx="3623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4. Example 2: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67" y="990600"/>
            <a:ext cx="699890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According to leaked Intel sources it is planned </a:t>
            </a:r>
            <a:r>
              <a:rPr lang="en-US" dirty="0" smtClean="0">
                <a:solidFill>
                  <a:srgbClr val="0070C0"/>
                </a:solidFill>
              </a:rPr>
              <a:t>to be introduced in 2017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It is based on the </a:t>
            </a:r>
            <a:r>
              <a:rPr lang="en-US" dirty="0" smtClean="0">
                <a:solidFill>
                  <a:srgbClr val="0070C0"/>
                </a:solidFill>
              </a:rPr>
              <a:t>14 nm </a:t>
            </a:r>
            <a:r>
              <a:rPr lang="en-US" dirty="0" err="1" smtClean="0">
                <a:solidFill>
                  <a:srgbClr val="FF0000"/>
                </a:solidFill>
              </a:rPr>
              <a:t>Skylake</a:t>
            </a:r>
            <a:r>
              <a:rPr lang="en-US" dirty="0" smtClean="0">
                <a:solidFill>
                  <a:srgbClr val="FF0000"/>
                </a:solidFill>
              </a:rPr>
              <a:t> family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9" name="Picture 2" descr="http://api.viglink.com/api/click?format=go&amp;jsonp=vglnk_143865855080210&amp;key=4d62cddce3b309eb72c4ea216af5fd9a&amp;libId=icwrxtr301002f1j000DA7beacd23&amp;loc=http%3A%2F%2Fwww.hardwareluxx.com%2Findex.php%2Fnews%2Fhardware%2Fcpu%2F35474-28-core-skylake-epex-plattform-comes-into-view.html&amp;v=1&amp;out=http%3A%2F%2Fwww.hardwareluxx.de%2Fimages%2Fstories%2Fnewsbilder%2Fmniedersteberg%2FNews_2015%2FIntel_SkylakeEP_SkylakeEX%2Fintel_1.jpg&amp;ref=http%3A%2F%2Fwww.google.hu%2Furl%3Fsa%3Dt%26rct%3Dj%26q%3D%26esrc%3Ds%26source%3Dweb%26cd%3D5%26ved%3D0CEMQFjAEahUKEwiyt4Omu47HAhVIuBQKHcxFCQg%26url%3Dhttp%253A%252F%252Fwww.hardwareluxx.com%252Findex.php%252Fnews%252Fhardware%252Fcpu%252F35474-28-core-skylake-epex-plattform-comes-into-view.html%26ei%3Dci7AVbK2N8jwUsyLpUA%26usg%3DAFQjCNG_gxpgRb4IvWcA83JsIn3EYp1H5A&amp;title=28%20core%20Skylake%20EP%2FEX%20plattform%20comes%20into%20view&amp;txt=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0"/>
          <a:stretch/>
        </p:blipFill>
        <p:spPr bwMode="auto">
          <a:xfrm>
            <a:off x="2540" y="1274763"/>
            <a:ext cx="9112250" cy="479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263" y="622300"/>
            <a:ext cx="42402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sp>
        <p:nvSpPr>
          <p:cNvPr id="27750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 </a:t>
            </a:r>
          </a:p>
        </p:txBody>
      </p:sp>
      <p:pic>
        <p:nvPicPr>
          <p:cNvPr id="277510" name="Picture 149" descr="http://www.kitguru.net/wp-content/uploads/2015/07/intel_xeon_skylake_purley_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3" r="7678" b="5209"/>
          <a:stretch/>
        </p:blipFill>
        <p:spPr bwMode="auto">
          <a:xfrm>
            <a:off x="76201" y="1168399"/>
            <a:ext cx="8949706" cy="510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088" y="625475"/>
            <a:ext cx="8667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Planned features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with the </a:t>
            </a:r>
            <a:r>
              <a:rPr lang="en-US" b="1" dirty="0" err="1" smtClean="0">
                <a:solidFill>
                  <a:schemeClr val="accent6"/>
                </a:solidFill>
              </a:rPr>
              <a:t>Skylake</a:t>
            </a:r>
            <a:r>
              <a:rPr lang="en-US" b="1" dirty="0" smtClean="0">
                <a:solidFill>
                  <a:schemeClr val="accent6"/>
                </a:solidFill>
              </a:rPr>
              <a:t>-EX processor line -1 </a:t>
            </a:r>
            <a:r>
              <a:rPr lang="en-US" dirty="0" smtClean="0"/>
              <a:t>[</a:t>
            </a:r>
            <a:r>
              <a:rPr lang="hu-HU" dirty="0" smtClean="0"/>
              <a:t>122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 bwMode="auto">
          <a:xfrm>
            <a:off x="6323624" y="1257300"/>
            <a:ext cx="2655276" cy="49403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3</a:t>
            </a:r>
            <a:r>
              <a:rPr lang="hu-H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3" name="Picture 3" descr="https://fbexternal-a.akamaihd.net/safe_image.php?d=AQDYuIUvKFTa4_JP&amp;w=474&amp;h=248&amp;url=http%3A%2F%2Fwww.overclock3d.net%2Fgfx%2Farticles%2F2015%2F05%2F25074859917l.jpg&amp;cfs=1&amp;upscale=1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6"/>
          <a:stretch/>
        </p:blipFill>
        <p:spPr bwMode="auto">
          <a:xfrm>
            <a:off x="311150" y="1243013"/>
            <a:ext cx="8820150" cy="412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438" y="622300"/>
            <a:ext cx="5004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Key advancements of the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4</a:t>
            </a:r>
            <a:r>
              <a:rPr lang="hu-HU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09" y="617490"/>
            <a:ext cx="4078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of a 2S </a:t>
            </a:r>
            <a:r>
              <a:rPr lang="en-US" b="1" dirty="0" err="1" smtClean="0">
                <a:solidFill>
                  <a:schemeClr val="accent6"/>
                </a:solidFill>
              </a:rPr>
              <a:t>Purley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123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/>
              <a:t>4. Example 2:</a:t>
            </a:r>
            <a:r>
              <a:rPr lang="hu-HU" dirty="0"/>
              <a:t>. </a:t>
            </a:r>
            <a:r>
              <a:rPr lang="en-US" dirty="0"/>
              <a:t>The </a:t>
            </a:r>
            <a:r>
              <a:rPr lang="en-US" dirty="0" err="1"/>
              <a:t>Purley</a:t>
            </a:r>
            <a:r>
              <a:rPr lang="en-US" dirty="0"/>
              <a:t> platform </a:t>
            </a:r>
            <a:r>
              <a:rPr lang="hu-HU" dirty="0" smtClean="0"/>
              <a:t>(</a:t>
            </a:r>
            <a:r>
              <a:rPr lang="en-US" dirty="0" smtClean="0"/>
              <a:t>5</a:t>
            </a:r>
            <a:r>
              <a:rPr lang="hu-HU" dirty="0" smtClean="0"/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96838" y="1240969"/>
            <a:ext cx="8831262" cy="4804231"/>
            <a:chOff x="96838" y="1240969"/>
            <a:chExt cx="8831262" cy="4423231"/>
          </a:xfrm>
        </p:grpSpPr>
        <p:pic>
          <p:nvPicPr>
            <p:cNvPr id="285699" name="Picture 4" descr="New info on Skylake Xeon chips leaked, meet Skylake Purley.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19" b="3973"/>
            <a:stretch/>
          </p:blipFill>
          <p:spPr bwMode="auto">
            <a:xfrm>
              <a:off x="96838" y="1240969"/>
              <a:ext cx="8831262" cy="432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7797800" y="5372100"/>
              <a:ext cx="1130300" cy="2921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91075" y="3371850"/>
            <a:ext cx="43172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003B68"/>
                </a:solidFill>
              </a:rPr>
              <a:t>10GBASE-T: </a:t>
            </a:r>
            <a:r>
              <a:rPr lang="en-US" sz="1050" dirty="0">
                <a:solidFill>
                  <a:srgbClr val="003B68"/>
                </a:solidFill>
              </a:rPr>
              <a:t>10 </a:t>
            </a:r>
            <a:r>
              <a:rPr lang="en-US" sz="1050" dirty="0" err="1">
                <a:solidFill>
                  <a:srgbClr val="003B68"/>
                </a:solidFill>
              </a:rPr>
              <a:t>Gbit</a:t>
            </a:r>
            <a:r>
              <a:rPr lang="en-US" sz="1050" dirty="0">
                <a:solidFill>
                  <a:srgbClr val="003B68"/>
                </a:solidFill>
              </a:rPr>
              <a:t>/s Ethernet </a:t>
            </a:r>
            <a:r>
              <a:rPr lang="en-US" sz="1050" dirty="0" smtClean="0">
                <a:solidFill>
                  <a:srgbClr val="003B68"/>
                </a:solidFill>
              </a:rPr>
              <a:t>via </a:t>
            </a:r>
            <a:r>
              <a:rPr lang="en-US" sz="1050" dirty="0">
                <a:solidFill>
                  <a:srgbClr val="003B68"/>
                </a:solidFill>
              </a:rPr>
              <a:t>copper twisted pair cable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5000" y="4381500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/>
              <a:t>(Lewisburg)</a:t>
            </a:r>
            <a:endParaRPr lang="hu-H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89924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1.3 Server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classified 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processors supported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5</a:t>
            </a: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. </a:t>
            </a: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84150" y="644525"/>
            <a:ext cx="8661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[1]:</a:t>
            </a:r>
            <a:r>
              <a:rPr lang="hu-HU" altLang="en-US" sz="1400" dirty="0"/>
              <a:t> </a:t>
            </a:r>
            <a:r>
              <a:rPr lang="hu-HU" altLang="en-US" sz="1400" dirty="0" err="1">
                <a:latin typeface="Verdana" pitchFamily="34" charset="0"/>
              </a:rPr>
              <a:t>Radhakrisnan</a:t>
            </a:r>
            <a:r>
              <a:rPr lang="hu-HU" altLang="en-US" sz="1400" dirty="0">
                <a:latin typeface="Verdana" pitchFamily="34" charset="0"/>
              </a:rPr>
              <a:t> S., </a:t>
            </a:r>
            <a:r>
              <a:rPr lang="hu-HU" altLang="en-US" sz="1400" dirty="0" err="1">
                <a:latin typeface="Verdana" pitchFamily="34" charset="0"/>
              </a:rPr>
              <a:t>Sundaram</a:t>
            </a:r>
            <a:r>
              <a:rPr lang="hu-HU" altLang="en-US" sz="1400" dirty="0">
                <a:latin typeface="Verdana" pitchFamily="34" charset="0"/>
              </a:rPr>
              <a:t> C. and </a:t>
            </a:r>
            <a:r>
              <a:rPr lang="hu-HU" altLang="en-US" sz="1400" dirty="0" err="1">
                <a:latin typeface="Verdana" pitchFamily="34" charset="0"/>
              </a:rPr>
              <a:t>Cheng</a:t>
            </a:r>
            <a:r>
              <a:rPr lang="hu-HU" altLang="en-US" sz="1400" dirty="0">
                <a:latin typeface="Verdana" pitchFamily="34" charset="0"/>
              </a:rPr>
              <a:t> K., „The </a:t>
            </a:r>
            <a:r>
              <a:rPr lang="hu-HU" altLang="en-US" sz="1400" dirty="0" err="1">
                <a:latin typeface="Verdana" pitchFamily="34" charset="0"/>
              </a:rPr>
              <a:t>Blackford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Northbridge</a:t>
            </a:r>
            <a:r>
              <a:rPr lang="hu-HU" altLang="en-US" sz="1400" dirty="0">
                <a:latin typeface="Verdana" pitchFamily="34" charset="0"/>
              </a:rPr>
              <a:t> Chipset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</a:t>
            </a:r>
            <a:r>
              <a:rPr lang="hu-HU" altLang="en-US" sz="14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Intel </a:t>
            </a:r>
            <a:r>
              <a:rPr lang="hu-HU" altLang="en-US" sz="1400" dirty="0">
                <a:latin typeface="Verdana" pitchFamily="34" charset="0"/>
              </a:rPr>
              <a:t>5000”, IEEE Micro,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/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2007, pp. 22-33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3" name="Text Box 3"/>
          <p:cNvSpPr txBox="1">
            <a:spLocks noChangeArrowheads="1"/>
          </p:cNvSpPr>
          <p:nvPr/>
        </p:nvSpPr>
        <p:spPr bwMode="auto">
          <a:xfrm>
            <a:off x="184150" y="1222375"/>
            <a:ext cx="874726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[2]:</a:t>
            </a:r>
            <a:r>
              <a:rPr lang="hu-HU" altLang="en-US" sz="1400" dirty="0"/>
              <a:t> </a:t>
            </a:r>
            <a:r>
              <a:rPr lang="hu-HU" altLang="en-US" sz="1400" dirty="0" err="1">
                <a:latin typeface="Verdana" pitchFamily="34" charset="0"/>
              </a:rPr>
              <a:t>Next-Generation</a:t>
            </a:r>
            <a:r>
              <a:rPr lang="hu-HU" altLang="en-US" sz="1400" dirty="0">
                <a:latin typeface="Verdana" pitchFamily="34" charset="0"/>
              </a:rPr>
              <a:t> AMD </a:t>
            </a:r>
            <a:r>
              <a:rPr lang="hu-HU" altLang="en-US" sz="1400" dirty="0" err="1">
                <a:latin typeface="Verdana" pitchFamily="34" charset="0"/>
              </a:rPr>
              <a:t>Opteron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with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Direct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Connect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Architecture</a:t>
            </a:r>
            <a:r>
              <a:rPr lang="hu-HU" altLang="en-US" sz="1400" dirty="0">
                <a:latin typeface="Verdana" pitchFamily="34" charset="0"/>
              </a:rPr>
              <a:t> – 4P Server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 err="1" smtClean="0">
                <a:latin typeface="Verdana" pitchFamily="34" charset="0"/>
              </a:rPr>
              <a:t>Comparison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http://www.amd.com/us-en/assets/content_type/DownloadableAssets/4P_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Server_Comparison_PID_41461.pdf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184150" y="2009775"/>
            <a:ext cx="7901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[3]: </a:t>
            </a:r>
            <a:r>
              <a:rPr lang="en-US" altLang="en-US" sz="1400" dirty="0">
                <a:latin typeface="Verdana" pitchFamily="34" charset="0"/>
              </a:rPr>
              <a:t>Intel® 5000P/5000V/5000Z Chipset Memory Controller Hub (MCH) – Datasheet</a:t>
            </a:r>
            <a:r>
              <a:rPr lang="hu-HU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Sept</a:t>
            </a:r>
            <a:r>
              <a:rPr lang="hu-HU" altLang="en-US" sz="1400" dirty="0">
                <a:latin typeface="Verdana" pitchFamily="34" charset="0"/>
              </a:rPr>
              <a:t>. 2006. </a:t>
            </a:r>
            <a:r>
              <a:rPr lang="en-US" altLang="en-US" sz="1400" dirty="0">
                <a:latin typeface="Verdana" pitchFamily="34" charset="0"/>
              </a:rPr>
              <a:t>http://www.intel.com/design/chipsets/datashts/313071.htm</a:t>
            </a: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84150" y="2619375"/>
            <a:ext cx="69255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[4]: </a:t>
            </a:r>
            <a:r>
              <a:rPr lang="en-US" altLang="en-US" sz="1400" dirty="0">
                <a:latin typeface="Verdana" pitchFamily="34" charset="0"/>
              </a:rPr>
              <a:t>Intel® E8501 Chipset North Bridge (NB) Datasheet</a:t>
            </a:r>
            <a:r>
              <a:rPr lang="hu-HU" altLang="en-US" sz="1400" dirty="0">
                <a:latin typeface="Verdana" pitchFamily="34" charset="0"/>
              </a:rPr>
              <a:t>, Mai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://www.intel.com/design/chipsets/e8501/datashts/309620.htm</a:t>
            </a:r>
          </a:p>
        </p:txBody>
      </p:sp>
      <p:sp>
        <p:nvSpPr>
          <p:cNvPr id="296966" name="Text Box 6"/>
          <p:cNvSpPr txBox="1">
            <a:spLocks noChangeArrowheads="1"/>
          </p:cNvSpPr>
          <p:nvPr/>
        </p:nvSpPr>
        <p:spPr bwMode="auto">
          <a:xfrm>
            <a:off x="184150" y="3182938"/>
            <a:ext cx="80168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[5]: </a:t>
            </a:r>
            <a:r>
              <a:rPr lang="hu-HU" altLang="en-US" sz="1400" dirty="0" err="1">
                <a:latin typeface="Verdana" pitchFamily="34" charset="0"/>
              </a:rPr>
              <a:t>Conway</a:t>
            </a:r>
            <a:r>
              <a:rPr lang="hu-HU" altLang="en-US" sz="1400" dirty="0">
                <a:latin typeface="Verdana" pitchFamily="34" charset="0"/>
              </a:rPr>
              <a:t> P &amp; </a:t>
            </a:r>
            <a:r>
              <a:rPr lang="hu-HU" altLang="en-US" sz="1400" dirty="0" err="1">
                <a:latin typeface="Verdana" pitchFamily="34" charset="0"/>
              </a:rPr>
              <a:t>Hughes</a:t>
            </a:r>
            <a:r>
              <a:rPr lang="hu-HU" altLang="en-US" sz="1400" dirty="0">
                <a:latin typeface="Verdana" pitchFamily="34" charset="0"/>
              </a:rPr>
              <a:t> B., „</a:t>
            </a:r>
            <a:r>
              <a:rPr lang="en-US" altLang="en-US" sz="1400" dirty="0">
                <a:latin typeface="Verdana" pitchFamily="34" charset="0"/>
              </a:rPr>
              <a:t>The AMD Opteron Northbridge Architecture</a:t>
            </a:r>
            <a:r>
              <a:rPr lang="hu-HU" altLang="en-US" sz="1400" dirty="0">
                <a:latin typeface="Verdana" pitchFamily="34" charset="0"/>
              </a:rPr>
              <a:t>”, IEEE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MICRO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/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2007, pp. 10-21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6967" name="Text Box 7"/>
          <p:cNvSpPr txBox="1">
            <a:spLocks noChangeArrowheads="1"/>
          </p:cNvSpPr>
          <p:nvPr/>
        </p:nvSpPr>
        <p:spPr bwMode="auto">
          <a:xfrm>
            <a:off x="184150" y="3770313"/>
            <a:ext cx="7524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[6]: </a:t>
            </a:r>
            <a:r>
              <a:rPr lang="en-US" altLang="en-US" sz="1400">
                <a:latin typeface="Verdana" pitchFamily="34" charset="0"/>
              </a:rPr>
              <a:t>Intel® </a:t>
            </a:r>
            <a:r>
              <a:rPr lang="hu-HU" altLang="en-US" sz="1400">
                <a:latin typeface="Verdana" pitchFamily="34" charset="0"/>
              </a:rPr>
              <a:t>7300</a:t>
            </a:r>
            <a:r>
              <a:rPr lang="en-US" altLang="en-US" sz="1400">
                <a:latin typeface="Verdana" pitchFamily="34" charset="0"/>
              </a:rPr>
              <a:t> Chipset Memory Controller Hub (MCH) – Datasheet</a:t>
            </a:r>
            <a:r>
              <a:rPr lang="hu-HU" altLang="en-US" sz="1400">
                <a:latin typeface="Verdana" pitchFamily="34" charset="0"/>
              </a:rPr>
              <a:t>, Sept.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             </a:t>
            </a:r>
            <a:r>
              <a:rPr lang="en-US" altLang="en-US" sz="1400">
                <a:latin typeface="Verdana" pitchFamily="34" charset="0"/>
              </a:rPr>
              <a:t>http://www.intel.com/design/chipsets/datashts/3130</a:t>
            </a:r>
            <a:r>
              <a:rPr lang="hu-HU" altLang="en-US" sz="1400">
                <a:latin typeface="Verdana" pitchFamily="34" charset="0"/>
              </a:rPr>
              <a:t>82</a:t>
            </a:r>
            <a:r>
              <a:rPr lang="en-US" altLang="en-US" sz="1400">
                <a:latin typeface="Verdana" pitchFamily="34" charset="0"/>
              </a:rPr>
              <a:t>.htm</a:t>
            </a:r>
          </a:p>
        </p:txBody>
      </p:sp>
      <p:sp>
        <p:nvSpPr>
          <p:cNvPr id="296968" name="Text Box 8"/>
          <p:cNvSpPr txBox="1">
            <a:spLocks noChangeArrowheads="1"/>
          </p:cNvSpPr>
          <p:nvPr/>
        </p:nvSpPr>
        <p:spPr bwMode="auto">
          <a:xfrm>
            <a:off x="184150" y="4360863"/>
            <a:ext cx="7764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[7]: Supermicro Motherboards, </a:t>
            </a:r>
            <a:r>
              <a:rPr lang="en-US" altLang="en-US" sz="1400">
                <a:latin typeface="Verdana" pitchFamily="34" charset="0"/>
              </a:rPr>
              <a:t>http://www.supermicro.com/products/motherboard/</a:t>
            </a: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184150" y="4800600"/>
            <a:ext cx="71543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8</a:t>
            </a:r>
            <a:r>
              <a:rPr lang="en-US" altLang="en-US" sz="1400" dirty="0" smtClean="0">
                <a:latin typeface="Verdana" pitchFamily="34" charset="0"/>
              </a:rPr>
              <a:t>]</a:t>
            </a:r>
            <a:r>
              <a:rPr lang="hu-HU" altLang="en-US" sz="1400" dirty="0" smtClean="0">
                <a:latin typeface="Verdana" pitchFamily="34" charset="0"/>
              </a:rPr>
              <a:t>: </a:t>
            </a:r>
            <a:r>
              <a:rPr lang="hu-HU" altLang="en-US" sz="1400" dirty="0" err="1">
                <a:latin typeface="Verdana" pitchFamily="34" charset="0"/>
              </a:rPr>
              <a:t>Sander</a:t>
            </a:r>
            <a:r>
              <a:rPr lang="hu-HU" altLang="en-US" sz="1400" dirty="0">
                <a:latin typeface="Verdana" pitchFamily="34" charset="0"/>
              </a:rPr>
              <a:t> B., „AMD </a:t>
            </a:r>
            <a:r>
              <a:rPr lang="hu-HU" altLang="en-US" sz="1400" dirty="0" err="1">
                <a:latin typeface="Verdana" pitchFamily="34" charset="0"/>
              </a:rPr>
              <a:t>Microprocessor</a:t>
            </a:r>
            <a:r>
              <a:rPr lang="hu-HU" altLang="en-US" sz="1400" dirty="0">
                <a:latin typeface="Verdana" pitchFamily="34" charset="0"/>
              </a:rPr>
              <a:t> Technologies,” 2006,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://www.ewh.ieee.org/r4/chicago/foxvalley/IEEE_AMD_Meeting.ppt</a:t>
            </a:r>
          </a:p>
        </p:txBody>
      </p:sp>
      <p:sp>
        <p:nvSpPr>
          <p:cNvPr id="296970" name="Text Box 10"/>
          <p:cNvSpPr txBox="1">
            <a:spLocks noChangeArrowheads="1"/>
          </p:cNvSpPr>
          <p:nvPr/>
        </p:nvSpPr>
        <p:spPr bwMode="auto">
          <a:xfrm>
            <a:off x="184150" y="5422900"/>
            <a:ext cx="75485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[9]: </a:t>
            </a:r>
            <a:r>
              <a:rPr lang="en-US" altLang="en-US" sz="1400">
                <a:latin typeface="Verdana" pitchFamily="34" charset="0"/>
              </a:rPr>
              <a:t>AMD Quad FX Platform with Dual Socket Direct Connect (DSDC) Architecture</a:t>
            </a:r>
            <a:r>
              <a:rPr lang="hu-HU" altLang="en-US" sz="140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http://www.asisupport.com/ts_amd_quad_fx.htm</a:t>
            </a:r>
          </a:p>
        </p:txBody>
      </p:sp>
      <p:sp>
        <p:nvSpPr>
          <p:cNvPr id="296971" name="Text Box 11"/>
          <p:cNvSpPr txBox="1">
            <a:spLocks noChangeArrowheads="1"/>
          </p:cNvSpPr>
          <p:nvPr/>
        </p:nvSpPr>
        <p:spPr bwMode="auto">
          <a:xfrm>
            <a:off x="184150" y="6010275"/>
            <a:ext cx="8294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[10]: </a:t>
            </a:r>
            <a:r>
              <a:rPr lang="hu-HU" altLang="en-US" sz="1400" dirty="0" err="1">
                <a:latin typeface="Verdana" pitchFamily="34" charset="0"/>
              </a:rPr>
              <a:t>Asustek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motherboards</a:t>
            </a:r>
            <a:r>
              <a:rPr lang="hu-HU" altLang="en-US" sz="1400" dirty="0">
                <a:latin typeface="Verdana" pitchFamily="34" charset="0"/>
              </a:rPr>
              <a:t> - http://www.asus.com.tw/products.aspx?l1=9&amp;l2=39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://support.asus.com/download/model_list.aspx?product=5&amp;SLanguage=en-us</a:t>
            </a:r>
          </a:p>
        </p:txBody>
      </p:sp>
      <p:sp>
        <p:nvSpPr>
          <p:cNvPr id="2969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Text Box 2"/>
          <p:cNvSpPr txBox="1">
            <a:spLocks noChangeArrowheads="1"/>
          </p:cNvSpPr>
          <p:nvPr/>
        </p:nvSpPr>
        <p:spPr bwMode="auto">
          <a:xfrm>
            <a:off x="188913" y="635000"/>
            <a:ext cx="88771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[11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Kanter</a:t>
            </a:r>
            <a:r>
              <a:rPr lang="hu-HU" altLang="en-US" sz="1400" dirty="0">
                <a:latin typeface="Verdana" pitchFamily="34" charset="0"/>
              </a:rPr>
              <a:t>, D. „</a:t>
            </a:r>
            <a:r>
              <a:rPr lang="en-US" altLang="en-US" sz="1400" dirty="0">
                <a:latin typeface="Verdana" pitchFamily="34" charset="0"/>
              </a:rPr>
              <a:t>A Preview of Intel's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Platform (Part I)</a:t>
            </a:r>
            <a:r>
              <a:rPr lang="hu-HU" altLang="en-US" sz="1400" dirty="0">
                <a:latin typeface="Verdana" pitchFamily="34" charset="0"/>
              </a:rPr>
              <a:t>,” Real Word Technologies,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Aug</a:t>
            </a:r>
            <a:r>
              <a:rPr lang="hu-HU" altLang="en-US" sz="1400" dirty="0">
                <a:latin typeface="Verdana" pitchFamily="34" charset="0"/>
              </a:rPr>
              <a:t>. 2005, </a:t>
            </a:r>
            <a:r>
              <a:rPr lang="en-US" altLang="en-US" sz="1400" dirty="0">
                <a:latin typeface="Verdana" pitchFamily="34" charset="0"/>
              </a:rPr>
              <a:t>http://www.realworldtech.com/page.cfm?ArticleID=RWT110805135916&amp;p=2</a:t>
            </a:r>
          </a:p>
        </p:txBody>
      </p:sp>
      <p:sp>
        <p:nvSpPr>
          <p:cNvPr id="297987" name="Text Box 3"/>
          <p:cNvSpPr txBox="1">
            <a:spLocks noChangeArrowheads="1"/>
          </p:cNvSpPr>
          <p:nvPr/>
        </p:nvSpPr>
        <p:spPr bwMode="auto">
          <a:xfrm>
            <a:off x="188913" y="1266825"/>
            <a:ext cx="89234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[12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Kanter</a:t>
            </a:r>
            <a:r>
              <a:rPr lang="hu-HU" altLang="en-US" sz="1400" dirty="0">
                <a:latin typeface="Verdana" pitchFamily="34" charset="0"/>
              </a:rPr>
              <a:t>, D. „</a:t>
            </a:r>
            <a:r>
              <a:rPr lang="en-US" altLang="en-US" sz="1400" dirty="0">
                <a:latin typeface="Verdana" pitchFamily="34" charset="0"/>
              </a:rPr>
              <a:t>A Preview of Intel's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Platform (Part </a:t>
            </a:r>
            <a:r>
              <a:rPr lang="hu-HU" altLang="en-US" sz="1400" dirty="0">
                <a:latin typeface="Verdana" pitchFamily="34" charset="0"/>
              </a:rPr>
              <a:t>I</a:t>
            </a:r>
            <a:r>
              <a:rPr lang="en-US" altLang="en-US" sz="1400" dirty="0">
                <a:latin typeface="Verdana" pitchFamily="34" charset="0"/>
              </a:rPr>
              <a:t>I)</a:t>
            </a:r>
            <a:r>
              <a:rPr lang="hu-HU" altLang="en-US" sz="1400" dirty="0">
                <a:latin typeface="Verdana" pitchFamily="34" charset="0"/>
              </a:rPr>
              <a:t>,” Real Word Technologies,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Nov</a:t>
            </a:r>
            <a:r>
              <a:rPr lang="hu-HU" altLang="en-US" sz="1400" dirty="0">
                <a:latin typeface="Verdana" pitchFamily="34" charset="0"/>
              </a:rPr>
              <a:t>. 2005, </a:t>
            </a:r>
            <a:r>
              <a:rPr lang="en-US" altLang="en-US" sz="1400" dirty="0">
                <a:latin typeface="Verdana" pitchFamily="34" charset="0"/>
              </a:rPr>
              <a:t>http://www.realworldtech.com/page.cfm?ArticleID=RWT112905011743&amp;p=7</a:t>
            </a:r>
          </a:p>
        </p:txBody>
      </p:sp>
      <p:sp>
        <p:nvSpPr>
          <p:cNvPr id="297988" name="Text Box 4"/>
          <p:cNvSpPr txBox="1">
            <a:spLocks noChangeArrowheads="1"/>
          </p:cNvSpPr>
          <p:nvPr/>
        </p:nvSpPr>
        <p:spPr bwMode="auto">
          <a:xfrm>
            <a:off x="190500" y="1905000"/>
            <a:ext cx="79190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[13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en-US" altLang="en-US" sz="1400" dirty="0">
                <a:latin typeface="Verdana" pitchFamily="34" charset="0"/>
              </a:rPr>
              <a:t>Quad-Core Intel® Xeon® Processor 7300 Series Product Brief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Intel, Nov. 2007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://download.intel.com/products/processor/xeon/7300_prodbrief.pdf</a:t>
            </a:r>
          </a:p>
        </p:txBody>
      </p:sp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188913" y="2530475"/>
            <a:ext cx="8539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[14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„AMD </a:t>
            </a:r>
            <a:r>
              <a:rPr lang="hu-HU" altLang="en-US" sz="1400" dirty="0" err="1">
                <a:latin typeface="Verdana" pitchFamily="34" charset="0"/>
              </a:rPr>
              <a:t>Shows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Off</a:t>
            </a:r>
            <a:r>
              <a:rPr lang="hu-HU" altLang="en-US" sz="1400" dirty="0">
                <a:latin typeface="Verdana" pitchFamily="34" charset="0"/>
              </a:rPr>
              <a:t> More </a:t>
            </a:r>
            <a:r>
              <a:rPr lang="hu-HU" altLang="en-US" sz="1400" dirty="0" err="1">
                <a:latin typeface="Verdana" pitchFamily="34" charset="0"/>
              </a:rPr>
              <a:t>Quad-Core</a:t>
            </a:r>
            <a:r>
              <a:rPr lang="hu-HU" altLang="en-US" sz="1400" dirty="0">
                <a:latin typeface="Verdana" pitchFamily="34" charset="0"/>
              </a:rPr>
              <a:t> Server </a:t>
            </a:r>
            <a:r>
              <a:rPr lang="hu-HU" altLang="en-US" sz="1400" dirty="0" err="1">
                <a:latin typeface="Verdana" pitchFamily="34" charset="0"/>
              </a:rPr>
              <a:t>Processors</a:t>
            </a:r>
            <a:r>
              <a:rPr lang="hu-HU" altLang="en-US" sz="1400" dirty="0">
                <a:latin typeface="Verdana" pitchFamily="34" charset="0"/>
              </a:rPr>
              <a:t> Benchmark”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X-bit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labs</a:t>
            </a:r>
            <a:r>
              <a:rPr lang="hu-HU" altLang="en-US" sz="1400" dirty="0">
                <a:latin typeface="Verdana" pitchFamily="34" charset="0"/>
              </a:rPr>
              <a:t>, Nov.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://www.xbitlabs.com/news/cpu/display/20070702235635.html</a:t>
            </a: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190500" y="3148013"/>
            <a:ext cx="67485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[15</a:t>
            </a:r>
            <a:r>
              <a:rPr lang="hu-HU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AMD, Nov. 2006 </a:t>
            </a:r>
            <a:r>
              <a:rPr lang="en-US" altLang="en-US" sz="1400" dirty="0">
                <a:latin typeface="Verdana" pitchFamily="34" charset="0"/>
              </a:rPr>
              <a:t>http://www.asisupport.com/ts_amd_quad_fx.htm</a:t>
            </a:r>
          </a:p>
        </p:txBody>
      </p:sp>
      <p:sp>
        <p:nvSpPr>
          <p:cNvPr id="297991" name="Text Box 7"/>
          <p:cNvSpPr txBox="1">
            <a:spLocks noChangeArrowheads="1"/>
          </p:cNvSpPr>
          <p:nvPr/>
        </p:nvSpPr>
        <p:spPr bwMode="auto">
          <a:xfrm>
            <a:off x="192088" y="3556000"/>
            <a:ext cx="8739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[16]: </a:t>
            </a:r>
            <a:r>
              <a:rPr lang="en-US" altLang="en-US" sz="1400" dirty="0" err="1">
                <a:latin typeface="Verdana" pitchFamily="34" charset="0"/>
              </a:rPr>
              <a:t>Rusu</a:t>
            </a:r>
            <a:r>
              <a:rPr lang="en-US" altLang="en-US" sz="1400" dirty="0">
                <a:latin typeface="Verdana" pitchFamily="34" charset="0"/>
              </a:rPr>
              <a:t> S.,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A Dual-Core Multi-Threaded Xeon Processor with 16 MB L3 Cache,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Intel,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http://ewh.ieee.org/r5/denver/sscs/Presentations/2006_04_Rusu.pdf </a:t>
            </a:r>
          </a:p>
        </p:txBody>
      </p:sp>
      <p:sp>
        <p:nvSpPr>
          <p:cNvPr id="297992" name="Text Box 8"/>
          <p:cNvSpPr txBox="1">
            <a:spLocks noChangeArrowheads="1"/>
          </p:cNvSpPr>
          <p:nvPr/>
        </p:nvSpPr>
        <p:spPr bwMode="auto">
          <a:xfrm>
            <a:off x="190500" y="4178300"/>
            <a:ext cx="6508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[17]: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Intel Processors,  </a:t>
            </a:r>
            <a:r>
              <a:rPr lang="en-US" altLang="en-US" sz="1400" dirty="0" err="1">
                <a:latin typeface="Verdana" pitchFamily="34" charset="0"/>
              </a:rPr>
              <a:t>PCWatch</a:t>
            </a:r>
            <a:r>
              <a:rPr lang="en-US" altLang="en-US" sz="1400" dirty="0">
                <a:latin typeface="Verdana" pitchFamily="34" charset="0"/>
              </a:rPr>
              <a:t>, March 04 2005,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://pc.watch.impress.co.jp/docs/2005/0304/kaigai162.htm</a:t>
            </a:r>
          </a:p>
        </p:txBody>
      </p:sp>
      <p:sp>
        <p:nvSpPr>
          <p:cNvPr id="297993" name="Text Box 9"/>
          <p:cNvSpPr txBox="1">
            <a:spLocks noChangeArrowheads="1"/>
          </p:cNvSpPr>
          <p:nvPr/>
        </p:nvSpPr>
        <p:spPr bwMode="auto">
          <a:xfrm>
            <a:off x="187325" y="4838700"/>
            <a:ext cx="87446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[18]: Gilbert J. D., Hunt S., </a:t>
            </a:r>
            <a:r>
              <a:rPr lang="en-US" altLang="en-US" sz="1400" dirty="0" err="1">
                <a:latin typeface="Verdana" pitchFamily="34" charset="0"/>
              </a:rPr>
              <a:t>Gunadi</a:t>
            </a:r>
            <a:r>
              <a:rPr lang="en-US" altLang="en-US" sz="1400" dirty="0">
                <a:latin typeface="Verdana" pitchFamily="34" charset="0"/>
              </a:rPr>
              <a:t> D., Srinivas G.,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The Tulsa Processor,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Hot Chips 18, 2006,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://www.hotchips.org/archives/hc18/3_Tues/HC18.S9/HC18.S9T1.pdf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98438" y="5473700"/>
            <a:ext cx="62694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[19</a:t>
            </a:r>
            <a:r>
              <a:rPr lang="en-US" altLang="en-US" sz="1400" dirty="0" smtClean="0">
                <a:latin typeface="Verdana" pitchFamily="34" charset="0"/>
              </a:rPr>
              <a:t>]: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Goto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H., IDF 2007 Spring, PC Watch, April 26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://pc.watch.impress.co.jp/docs/2007/0426/hot481.htm</a:t>
            </a:r>
          </a:p>
        </p:txBody>
      </p:sp>
      <p:sp>
        <p:nvSpPr>
          <p:cNvPr id="2979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2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ext Box 2"/>
          <p:cNvSpPr txBox="1">
            <a:spLocks noChangeArrowheads="1"/>
          </p:cNvSpPr>
          <p:nvPr/>
        </p:nvSpPr>
        <p:spPr bwMode="auto">
          <a:xfrm>
            <a:off x="180975" y="635000"/>
            <a:ext cx="86641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[20]: </a:t>
            </a:r>
            <a:r>
              <a:rPr lang="en-US" altLang="en-US" sz="1400" dirty="0" err="1">
                <a:latin typeface="Verdana" pitchFamily="34" charset="0"/>
              </a:rPr>
              <a:t>Hruska</a:t>
            </a:r>
            <a:r>
              <a:rPr lang="en-US" altLang="en-US" sz="1400" dirty="0">
                <a:latin typeface="Verdana" pitchFamily="34" charset="0"/>
              </a:rPr>
              <a:t> J., “Details slip on upcoming Intel </a:t>
            </a:r>
            <a:r>
              <a:rPr lang="en-US" altLang="en-US" sz="1400" dirty="0" err="1">
                <a:latin typeface="Verdana" pitchFamily="34" charset="0"/>
              </a:rPr>
              <a:t>Dunnington</a:t>
            </a:r>
            <a:r>
              <a:rPr lang="en-US" altLang="en-US" sz="1400" dirty="0">
                <a:latin typeface="Verdana" pitchFamily="34" charset="0"/>
              </a:rPr>
              <a:t> six-core processor,” </a:t>
            </a:r>
            <a:r>
              <a:rPr lang="en-US" altLang="en-US" sz="1400" dirty="0" err="1">
                <a:latin typeface="Verdana" pitchFamily="34" charset="0"/>
              </a:rPr>
              <a:t>Ars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err="1">
                <a:latin typeface="Verdana" pitchFamily="34" charset="0"/>
              </a:rPr>
              <a:t>technica</a:t>
            </a:r>
            <a:r>
              <a:rPr lang="en-US" altLang="en-US" sz="1400" dirty="0">
                <a:latin typeface="Verdana" pitchFamily="34" charset="0"/>
              </a:rPr>
              <a:t>, 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February </a:t>
            </a:r>
            <a:r>
              <a:rPr lang="en-US" altLang="en-US" sz="1400" dirty="0">
                <a:latin typeface="Verdana" pitchFamily="34" charset="0"/>
              </a:rPr>
              <a:t>26, 2008,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http://arstechnica.com/news.ars/post/20080226-details-slip-on-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upcoming-intel-dunnington-six-core-processor.html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99011" name="Text Box 3"/>
          <p:cNvSpPr txBox="1">
            <a:spLocks noChangeArrowheads="1"/>
          </p:cNvSpPr>
          <p:nvPr/>
        </p:nvSpPr>
        <p:spPr bwMode="auto">
          <a:xfrm>
            <a:off x="180975" y="1466850"/>
            <a:ext cx="7564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[21]: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</a:t>
            </a:r>
            <a:r>
              <a:rPr lang="hu-HU" altLang="en-US" sz="1400" dirty="0" smtClean="0">
                <a:latin typeface="Verdana" pitchFamily="34" charset="0"/>
              </a:rPr>
              <a:t>.</a:t>
            </a:r>
            <a:r>
              <a:rPr lang="en-US" altLang="en-US" sz="1400" dirty="0" smtClean="0">
                <a:latin typeface="Verdana" pitchFamily="34" charset="0"/>
              </a:rPr>
              <a:t>, </a:t>
            </a:r>
            <a:r>
              <a:rPr lang="en-US" altLang="en-US" sz="1400" dirty="0">
                <a:latin typeface="Verdana" pitchFamily="34" charset="0"/>
              </a:rPr>
              <a:t>32 nm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 arrives in 2009-2010, PC Watch, March 26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http://pc.watch.impress.co.jp/docs/2008/0326/kaigai428.htm</a:t>
            </a:r>
          </a:p>
        </p:txBody>
      </p:sp>
      <p:sp>
        <p:nvSpPr>
          <p:cNvPr id="299012" name="Text Box 4"/>
          <p:cNvSpPr txBox="1">
            <a:spLocks noChangeArrowheads="1"/>
          </p:cNvSpPr>
          <p:nvPr/>
        </p:nvSpPr>
        <p:spPr bwMode="auto">
          <a:xfrm>
            <a:off x="180975" y="2079625"/>
            <a:ext cx="828098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[22]: </a:t>
            </a:r>
            <a:r>
              <a:rPr lang="en-US" altLang="en-US" sz="1400" dirty="0" err="1">
                <a:latin typeface="Verdana" pitchFamily="34" charset="0"/>
              </a:rPr>
              <a:t>Singhal</a:t>
            </a:r>
            <a:r>
              <a:rPr lang="en-US" altLang="en-US" sz="1400" dirty="0">
                <a:latin typeface="Verdana" pitchFamily="34" charset="0"/>
              </a:rPr>
              <a:t> R.,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Next Generation Intel Microarchitecture (Nehalem) Family: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Architecture </a:t>
            </a:r>
            <a:r>
              <a:rPr lang="en-US" altLang="en-US" sz="1400" dirty="0">
                <a:latin typeface="Verdana" pitchFamily="34" charset="0"/>
              </a:rPr>
              <a:t>Insight and Power </a:t>
            </a:r>
            <a:r>
              <a:rPr lang="en-US" altLang="en-US" sz="1400" dirty="0" smtClean="0">
                <a:latin typeface="Verdana" pitchFamily="34" charset="0"/>
              </a:rPr>
              <a:t>Management, </a:t>
            </a:r>
            <a:r>
              <a:rPr lang="en-US" altLang="en-US" sz="1400" dirty="0">
                <a:latin typeface="Verdana" pitchFamily="34" charset="0"/>
              </a:rPr>
              <a:t>IDF </a:t>
            </a:r>
            <a:r>
              <a:rPr lang="en-US" altLang="en-US" sz="1400" dirty="0" err="1">
                <a:latin typeface="Verdana" pitchFamily="34" charset="0"/>
              </a:rPr>
              <a:t>Taipeh</a:t>
            </a:r>
            <a:r>
              <a:rPr lang="en-US" altLang="en-US" sz="1400" dirty="0">
                <a:latin typeface="Verdana" pitchFamily="34" charset="0"/>
              </a:rPr>
              <a:t>, Oct. 2008,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://intel.wingateweb.com/taiwan08/published/sessions/TPTS001/FA08%20IDF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-Taipei_TPTS001_100.pdf</a:t>
            </a:r>
          </a:p>
        </p:txBody>
      </p:sp>
      <p:sp>
        <p:nvSpPr>
          <p:cNvPr id="299013" name="Text Box 5"/>
          <p:cNvSpPr txBox="1">
            <a:spLocks noChangeArrowheads="1"/>
          </p:cNvSpPr>
          <p:nvPr/>
        </p:nvSpPr>
        <p:spPr bwMode="auto">
          <a:xfrm>
            <a:off x="184150" y="3098800"/>
            <a:ext cx="8540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[23]: Smith S. L.,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45 nm Product Press Briefing,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IDF Fall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ftp://download.intel.com/pressroom/kits/events/idffall_2007/BriefingSmith45nm.pdf </a:t>
            </a:r>
          </a:p>
        </p:txBody>
      </p:sp>
      <p:sp>
        <p:nvSpPr>
          <p:cNvPr id="299014" name="Text Box 6"/>
          <p:cNvSpPr txBox="1">
            <a:spLocks noChangeArrowheads="1"/>
          </p:cNvSpPr>
          <p:nvPr/>
        </p:nvSpPr>
        <p:spPr bwMode="auto">
          <a:xfrm>
            <a:off x="180975" y="3711575"/>
            <a:ext cx="831182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[24]: Bryant D.,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Intel Hitting on All Cylinders,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UBS Conf., Nov.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://files.shareholder.com/downloads/INTC/0x0x191011/e2b3bcc5-0a37-4d06-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aa5a-0c46e8a1a76d/UBSConfNov2007Bryant.pdf </a:t>
            </a:r>
          </a:p>
        </p:txBody>
      </p:sp>
      <p:sp>
        <p:nvSpPr>
          <p:cNvPr id="299015" name="Text Box 7"/>
          <p:cNvSpPr txBox="1">
            <a:spLocks noChangeArrowheads="1"/>
          </p:cNvSpPr>
          <p:nvPr/>
        </p:nvSpPr>
        <p:spPr bwMode="auto">
          <a:xfrm>
            <a:off x="188913" y="4543425"/>
            <a:ext cx="77222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[25]: Barcelona's Innovative Architecture Is Driven by a New Shared </a:t>
            </a:r>
            <a:r>
              <a:rPr lang="en-US" altLang="en-US" sz="1400" dirty="0" smtClean="0">
                <a:latin typeface="Verdana" pitchFamily="34" charset="0"/>
              </a:rPr>
              <a:t>Cache,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http://developer.amd.com/documentation/articles/pages/8142007173.aspx</a:t>
            </a:r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180975" y="5187950"/>
            <a:ext cx="83772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[26]: Larger L3 cache in Shanghai, Nov. 13 2008, AMD,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http://forums.amd.com/devblog/blogpost.cfm?threadid=103010&amp;catid=271</a:t>
            </a:r>
          </a:p>
        </p:txBody>
      </p:sp>
      <p:sp>
        <p:nvSpPr>
          <p:cNvPr id="299017" name="Rectangle 9"/>
          <p:cNvSpPr>
            <a:spLocks noChangeArrowheads="1"/>
          </p:cNvSpPr>
          <p:nvPr/>
        </p:nvSpPr>
        <p:spPr bwMode="auto">
          <a:xfrm>
            <a:off x="6397625" y="1727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800"/>
          </a:p>
        </p:txBody>
      </p:sp>
      <p:sp>
        <p:nvSpPr>
          <p:cNvPr id="299018" name="Text Box 14"/>
          <p:cNvSpPr txBox="1">
            <a:spLocks noChangeArrowheads="1"/>
          </p:cNvSpPr>
          <p:nvPr/>
        </p:nvSpPr>
        <p:spPr bwMode="auto">
          <a:xfrm>
            <a:off x="184150" y="5816600"/>
            <a:ext cx="8244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[27]: </a:t>
            </a:r>
            <a:r>
              <a:rPr lang="en-US" altLang="en-US" sz="1400" dirty="0" err="1">
                <a:latin typeface="Verdana" pitchFamily="34" charset="0"/>
              </a:rPr>
              <a:t>Shimpi</a:t>
            </a:r>
            <a:r>
              <a:rPr lang="en-US" altLang="en-US" sz="1400" dirty="0">
                <a:latin typeface="Verdana" pitchFamily="34" charset="0"/>
              </a:rPr>
              <a:t> A. L.,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Barcelona Architecture: AMD on the Counterattack,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 March 1 2007,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Anandtech</a:t>
            </a:r>
            <a:r>
              <a:rPr lang="en-US" altLang="en-US" sz="1400" dirty="0">
                <a:latin typeface="Verdana" pitchFamily="34" charset="0"/>
              </a:rPr>
              <a:t>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http://www.anandtech.com/cpuchipsets/showdoc.aspx?i=2939&amp;p=1 </a:t>
            </a:r>
          </a:p>
        </p:txBody>
      </p:sp>
      <p:sp>
        <p:nvSpPr>
          <p:cNvPr id="2990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3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187325" y="635000"/>
            <a:ext cx="78911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[28]: Rivas M.,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Roadmap update,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2007 Financial Analyst Day, Dec. 2007, AMD,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://download.amd.com/Corporate/MarioRivasDec2007AMDAnalystDay.pdf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90500" y="1228725"/>
            <a:ext cx="78835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[29]: </a:t>
            </a:r>
            <a:r>
              <a:rPr lang="en-US" altLang="en-US" sz="1400" dirty="0" err="1">
                <a:latin typeface="Verdana" pitchFamily="34" charset="0"/>
              </a:rPr>
              <a:t>Scansen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Under the Hood: AMD</a:t>
            </a:r>
            <a:r>
              <a:rPr lang="en-US" altLang="en-US" sz="1400" dirty="0">
                <a:latin typeface="Times New Roman" pitchFamily="18" charset="0"/>
              </a:rPr>
              <a:t>’</a:t>
            </a:r>
            <a:r>
              <a:rPr lang="en-US" altLang="en-US" sz="1400" dirty="0">
                <a:latin typeface="Verdana" pitchFamily="34" charset="0"/>
              </a:rPr>
              <a:t>s Shanghai marks move to 45 nm node,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EE Times, Nov. 11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http://www.eetimes.com/news/latest/showArticle.jhtml?articleID=212002243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175468" y="2041525"/>
            <a:ext cx="69563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[30]: 2-way Intel Dempsey/Woodcrest CPU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Server Platform, </a:t>
            </a:r>
            <a:r>
              <a:rPr lang="en-US" altLang="en-US" sz="1400" dirty="0" err="1" smtClean="0">
                <a:latin typeface="Verdana" pitchFamily="34" charset="0"/>
              </a:rPr>
              <a:t>Tyan</a:t>
            </a:r>
            <a:r>
              <a:rPr lang="en-US" altLang="en-US" sz="1400" dirty="0" smtClean="0">
                <a:latin typeface="Verdana" pitchFamily="34" charset="0"/>
              </a:rPr>
              <a:t>,</a:t>
            </a:r>
            <a:endParaRPr lang="hu-HU" altLang="en-US" sz="14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://www.tyan.com/tempest/training/s5370.pdf</a:t>
            </a:r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187325" y="2647950"/>
            <a:ext cx="8580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[31]: </a:t>
            </a:r>
            <a:r>
              <a:rPr lang="en-US" altLang="en-US" sz="1400" dirty="0" err="1">
                <a:latin typeface="Verdana" pitchFamily="34" charset="0"/>
              </a:rPr>
              <a:t>Gelsinger</a:t>
            </a:r>
            <a:r>
              <a:rPr lang="en-US" altLang="en-US" sz="1400" dirty="0">
                <a:latin typeface="Verdana" pitchFamily="34" charset="0"/>
              </a:rPr>
              <a:t> P. P.,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Intel Architecture Press Briefing,</a:t>
            </a:r>
            <a:r>
              <a:rPr lang="en-US" altLang="en-US" sz="1400" dirty="0">
                <a:latin typeface="Times New Roman" pitchFamily="18" charset="0"/>
              </a:rPr>
              <a:t>”</a:t>
            </a:r>
            <a:r>
              <a:rPr lang="en-US" altLang="en-US" sz="1400" dirty="0">
                <a:latin typeface="Verdana" pitchFamily="34" charset="0"/>
              </a:rPr>
              <a:t>, 17. March 2008,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http://download.intel.com/pressroom/archive/reference/Gelsinger_briefing_0308.pdf </a:t>
            </a:r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187325" y="3244850"/>
            <a:ext cx="6843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[32]: Mueller S., </a:t>
            </a:r>
            <a:r>
              <a:rPr lang="en-US" altLang="en-US" sz="1400" dirty="0" err="1">
                <a:latin typeface="Verdana" pitchFamily="34" charset="0"/>
              </a:rPr>
              <a:t>Soper</a:t>
            </a:r>
            <a:r>
              <a:rPr lang="en-US" altLang="en-US" sz="1400" dirty="0">
                <a:latin typeface="Verdana" pitchFamily="34" charset="0"/>
              </a:rPr>
              <a:t> M. E., </a:t>
            </a:r>
            <a:r>
              <a:rPr lang="en-US" altLang="en-US" sz="1400" dirty="0" err="1">
                <a:latin typeface="Verdana" pitchFamily="34" charset="0"/>
              </a:rPr>
              <a:t>Sosinsky</a:t>
            </a:r>
            <a:r>
              <a:rPr lang="en-US" altLang="en-US" sz="1400" dirty="0">
                <a:latin typeface="Verdana" pitchFamily="34" charset="0"/>
              </a:rPr>
              <a:t> B., Server Chipsets, Jun 12,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http://www.informit.com/articles/article.aspx?p=481869 </a:t>
            </a:r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187325" y="3844925"/>
            <a:ext cx="6450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[33]: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IDF, Aug. 26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http://pc.watch.impress.co.jp/docs/2005/0826/kaigai207.htm</a:t>
            </a:r>
          </a:p>
        </p:txBody>
      </p:sp>
      <p:sp>
        <p:nvSpPr>
          <p:cNvPr id="300040" name="Text Box 8"/>
          <p:cNvSpPr txBox="1">
            <a:spLocks noChangeArrowheads="1"/>
          </p:cNvSpPr>
          <p:nvPr/>
        </p:nvSpPr>
        <p:spPr bwMode="auto">
          <a:xfrm>
            <a:off x="187325" y="4451350"/>
            <a:ext cx="808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[34]: </a:t>
            </a:r>
            <a:r>
              <a:rPr lang="en-US" altLang="en-US" sz="1400" dirty="0" err="1">
                <a:latin typeface="Verdana" pitchFamily="34" charset="0"/>
              </a:rPr>
              <a:t>TechChannel</a:t>
            </a:r>
            <a:r>
              <a:rPr lang="en-US" altLang="en-US" sz="1400" dirty="0">
                <a:latin typeface="Verdana" pitchFamily="34" charset="0"/>
              </a:rPr>
              <a:t>, http://www.tecchannel.de/_misc/img/detail1000.cfm?pk=342850&amp;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fk</a:t>
            </a:r>
            <a:r>
              <a:rPr lang="en-US" altLang="en-US" sz="1400" dirty="0" smtClean="0">
                <a:latin typeface="Verdana" pitchFamily="34" charset="0"/>
              </a:rPr>
              <a:t>=432919&amp;id=il-74145482909021379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187325" y="5048250"/>
            <a:ext cx="83010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[35]: Intel </a:t>
            </a:r>
            <a:r>
              <a:rPr lang="en-US" altLang="en-US" sz="1400" dirty="0" err="1">
                <a:latin typeface="Verdana" pitchFamily="34" charset="0"/>
              </a:rPr>
              <a:t>quadcore</a:t>
            </a:r>
            <a:r>
              <a:rPr lang="en-US" altLang="en-US" sz="1400" dirty="0">
                <a:latin typeface="Verdana" pitchFamily="34" charset="0"/>
              </a:rPr>
              <a:t> Xeon 5300 review, Nov. 13 2006, </a:t>
            </a:r>
            <a:r>
              <a:rPr lang="en-US" altLang="en-US" sz="1400" dirty="0" err="1">
                <a:latin typeface="Verdana" pitchFamily="34" charset="0"/>
              </a:rPr>
              <a:t>Hardware.Info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://www.hardware.info/en-US/articles/amdnY2ppZGWa/Intel_quadcore_Xeon_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5300_review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00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4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87325" y="5854700"/>
            <a:ext cx="89519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[36]: Wasson S., Intel's Woodcrest processor previewed, The </a:t>
            </a:r>
            <a:r>
              <a:rPr lang="en-US" altLang="en-US" sz="1400" dirty="0" err="1">
                <a:latin typeface="Verdana" pitchFamily="34" charset="0"/>
              </a:rPr>
              <a:t>Bensley</a:t>
            </a:r>
            <a:r>
              <a:rPr lang="en-US" altLang="en-US" sz="1400" dirty="0">
                <a:latin typeface="Verdana" pitchFamily="34" charset="0"/>
              </a:rPr>
              <a:t> server platform debuts,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Mai 23, 2006, The Tech </a:t>
            </a:r>
            <a:r>
              <a:rPr lang="en-US" altLang="en-US" sz="1400" dirty="0" smtClean="0">
                <a:latin typeface="Verdana" pitchFamily="34" charset="0"/>
              </a:rPr>
              <a:t>Report,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://techreport.com/articles.x/10021/1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Rectangle 3"/>
          <p:cNvSpPr>
            <a:spLocks noChangeArrowheads="1"/>
          </p:cNvSpPr>
          <p:nvPr/>
        </p:nvSpPr>
        <p:spPr bwMode="auto">
          <a:xfrm>
            <a:off x="0" y="0"/>
            <a:ext cx="142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/>
              <a:t> 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187325" y="641350"/>
            <a:ext cx="73088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[37]: Enderle R., AMD Shanghai </a:t>
            </a:r>
            <a:r>
              <a:rPr lang="en-US" altLang="en-US" sz="1400">
                <a:latin typeface="Times New Roman" pitchFamily="18" charset="0"/>
              </a:rPr>
              <a:t>“</a:t>
            </a:r>
            <a:r>
              <a:rPr lang="en-US" altLang="en-US" sz="1400">
                <a:latin typeface="Verdana" pitchFamily="34" charset="0"/>
              </a:rPr>
              <a:t>We are back! TGDaily, November 13, 2008,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http://www.tgdaily.com/content/view/40176/128/</a:t>
            </a:r>
          </a:p>
        </p:txBody>
      </p:sp>
      <p:sp>
        <p:nvSpPr>
          <p:cNvPr id="301064" name="Text Box 12"/>
          <p:cNvSpPr txBox="1">
            <a:spLocks noChangeArrowheads="1"/>
          </p:cNvSpPr>
          <p:nvPr/>
        </p:nvSpPr>
        <p:spPr bwMode="auto">
          <a:xfrm>
            <a:off x="193675" y="1250950"/>
            <a:ext cx="75618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[38]: Clark J. &amp; Whitehead R., </a:t>
            </a:r>
            <a:r>
              <a:rPr lang="en-US" altLang="en-US" sz="1400" dirty="0">
                <a:latin typeface="Times New Roman" pitchFamily="18" charset="0"/>
              </a:rPr>
              <a:t>“</a:t>
            </a:r>
            <a:r>
              <a:rPr lang="en-US" altLang="en-US" sz="1400" dirty="0">
                <a:latin typeface="Verdana" pitchFamily="34" charset="0"/>
              </a:rPr>
              <a:t>AMD Shanghai Launch, </a:t>
            </a:r>
            <a:r>
              <a:rPr lang="en-US" altLang="en-US" sz="1400" dirty="0" err="1">
                <a:latin typeface="Verdana" pitchFamily="34" charset="0"/>
              </a:rPr>
              <a:t>Anandtech</a:t>
            </a:r>
            <a:r>
              <a:rPr lang="en-US" altLang="en-US" sz="1400" dirty="0">
                <a:latin typeface="Verdana" pitchFamily="34" charset="0"/>
              </a:rPr>
              <a:t>, Nov. 13 2008,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://www.anandtech.com/showdoc.aspx?i=3456 </a:t>
            </a:r>
          </a:p>
        </p:txBody>
      </p:sp>
      <p:sp>
        <p:nvSpPr>
          <p:cNvPr id="301067" name="Text Box 19"/>
          <p:cNvSpPr txBox="1">
            <a:spLocks noChangeArrowheads="1"/>
          </p:cNvSpPr>
          <p:nvPr/>
        </p:nvSpPr>
        <p:spPr bwMode="auto">
          <a:xfrm>
            <a:off x="184150" y="1847850"/>
            <a:ext cx="83629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[39]: </a:t>
            </a:r>
            <a:r>
              <a:rPr lang="en-US" altLang="en-US" sz="1400" dirty="0" err="1">
                <a:latin typeface="Verdana" pitchFamily="34" charset="0"/>
              </a:rPr>
              <a:t>Chiappetta</a:t>
            </a:r>
            <a:r>
              <a:rPr lang="en-US" altLang="en-US" sz="1400" dirty="0">
                <a:latin typeface="Verdana" pitchFamily="34" charset="0"/>
              </a:rPr>
              <a:t> M., AMD Barcelona Architecture Launch: Native Quad-Core, </a:t>
            </a:r>
            <a:r>
              <a:rPr lang="en-US" altLang="en-US" sz="1400" dirty="0" err="1">
                <a:latin typeface="Verdana" pitchFamily="34" charset="0"/>
              </a:rPr>
              <a:t>Hothardware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Sept. 10, 2007,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http://hothardware.com/Articles/AMD_Barcelona_Architecture_Launch_Native_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err="1">
                <a:latin typeface="Verdana" pitchFamily="34" charset="0"/>
              </a:rPr>
              <a:t>QuadCore</a:t>
            </a:r>
            <a:r>
              <a:rPr lang="en-US" altLang="en-US" sz="1400" dirty="0">
                <a:latin typeface="Verdana" pitchFamily="34" charset="0"/>
              </a:rPr>
              <a:t>/</a:t>
            </a:r>
          </a:p>
        </p:txBody>
      </p:sp>
      <p:sp>
        <p:nvSpPr>
          <p:cNvPr id="301068" name="Text Box 20"/>
          <p:cNvSpPr txBox="1">
            <a:spLocks noChangeArrowheads="1"/>
          </p:cNvSpPr>
          <p:nvPr/>
        </p:nvSpPr>
        <p:spPr bwMode="auto">
          <a:xfrm>
            <a:off x="187325" y="2857500"/>
            <a:ext cx="80724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[40]: </a:t>
            </a:r>
            <a:r>
              <a:rPr lang="en-US" altLang="en-US" sz="1400" dirty="0" err="1">
                <a:latin typeface="Verdana" pitchFamily="34" charset="0"/>
              </a:rPr>
              <a:t>Hachman</a:t>
            </a:r>
            <a:r>
              <a:rPr lang="en-US" altLang="en-US" sz="1400" dirty="0">
                <a:latin typeface="Verdana" pitchFamily="34" charset="0"/>
              </a:rPr>
              <a:t> M., “AMD Phenom, Barcelona Chips Hit By Lock-up Bug,”, </a:t>
            </a:r>
            <a:r>
              <a:rPr lang="en-US" altLang="en-US" sz="1400" dirty="0" err="1">
                <a:latin typeface="Verdana" pitchFamily="34" charset="0"/>
              </a:rPr>
              <a:t>ExtremeTech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Dec. 5 2007, http://www.extremetech.com/article2/0,2845,2228878,00.asp </a:t>
            </a:r>
          </a:p>
        </p:txBody>
      </p:sp>
      <p:sp>
        <p:nvSpPr>
          <p:cNvPr id="301069" name="Text Box 21"/>
          <p:cNvSpPr txBox="1">
            <a:spLocks noChangeArrowheads="1"/>
          </p:cNvSpPr>
          <p:nvPr/>
        </p:nvSpPr>
        <p:spPr bwMode="auto">
          <a:xfrm>
            <a:off x="193675" y="3457575"/>
            <a:ext cx="8201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[41]: AMD Opteron™ Processor for Servers and Workstations,</a:t>
            </a:r>
            <a:br>
              <a:rPr lang="en-US" altLang="en-US" sz="1400" dirty="0">
                <a:latin typeface="Verdana" pitchFamily="34" charset="0"/>
              </a:rPr>
            </a:br>
            <a:r>
              <a:rPr lang="en-US" altLang="en-US" sz="1400" dirty="0">
                <a:latin typeface="Verdana" pitchFamily="34" charset="0"/>
              </a:rPr>
              <a:t>           http://amd.com.cn/CHCN/Processors/ProductInformation/0,,</a:t>
            </a:r>
            <a:r>
              <a:rPr lang="en-US" altLang="en-US" sz="1400" dirty="0" smtClean="0">
                <a:latin typeface="Verdana" pitchFamily="34" charset="0"/>
              </a:rPr>
              <a:t>30_118_8826_8832,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           00-1.html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1070" name="Text Box 22"/>
          <p:cNvSpPr txBox="1">
            <a:spLocks noChangeArrowheads="1"/>
          </p:cNvSpPr>
          <p:nvPr/>
        </p:nvSpPr>
        <p:spPr bwMode="auto">
          <a:xfrm>
            <a:off x="187325" y="4254500"/>
            <a:ext cx="816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[42]: AMD Opteron Processor with Direct Connect Architecture, 2P Server Power Savings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Comparison,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http://enterprise.amd.com/downloads/2P_Power_PID_41497.pdf</a:t>
            </a:r>
          </a:p>
        </p:txBody>
      </p:sp>
      <p:sp>
        <p:nvSpPr>
          <p:cNvPr id="301071" name="Text Box 23"/>
          <p:cNvSpPr txBox="1">
            <a:spLocks noChangeArrowheads="1"/>
          </p:cNvSpPr>
          <p:nvPr/>
        </p:nvSpPr>
        <p:spPr bwMode="auto">
          <a:xfrm>
            <a:off x="187325" y="5067300"/>
            <a:ext cx="8164513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[43]: AMD Opteron Processor with Direct Connect Architecture, 4P Server Power Savings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Comparison,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http://enterprise.amd.com/downloads/4P_Power_PID_41498.pdf</a:t>
            </a:r>
          </a:p>
        </p:txBody>
      </p:sp>
      <p:sp>
        <p:nvSpPr>
          <p:cNvPr id="30107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5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80975" y="5870575"/>
            <a:ext cx="4926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[44]: AMD Opteron Product Data Sheet, AMD,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http://pdfs.icecat.biz/pdf/1868812-2278.pdf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Text Box 2"/>
          <p:cNvSpPr txBox="1">
            <a:spLocks noChangeArrowheads="1"/>
          </p:cNvSpPr>
          <p:nvPr/>
        </p:nvSpPr>
        <p:spPr bwMode="auto">
          <a:xfrm>
            <a:off x="187325" y="641350"/>
            <a:ext cx="81037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[45]: Images, </a:t>
            </a:r>
            <a:r>
              <a:rPr lang="en-US" altLang="en-US" sz="1400" dirty="0" err="1">
                <a:latin typeface="Verdana" pitchFamily="34" charset="0"/>
              </a:rPr>
              <a:t>Xtreview</a:t>
            </a:r>
            <a:r>
              <a:rPr lang="en-US" altLang="en-US" sz="1400" dirty="0">
                <a:latin typeface="Verdana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</a:t>
            </a:r>
            <a:r>
              <a:rPr lang="en-US" altLang="en-US" sz="1400" dirty="0" smtClean="0">
                <a:latin typeface="Verdana" pitchFamily="34" charset="0"/>
              </a:rPr>
              <a:t>xtreview.com/images/K10%20processor%2045nm%20architec%203.jpg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2083" name="Text Box 3"/>
          <p:cNvSpPr txBox="1">
            <a:spLocks noChangeArrowheads="1"/>
          </p:cNvSpPr>
          <p:nvPr/>
        </p:nvSpPr>
        <p:spPr bwMode="auto">
          <a:xfrm>
            <a:off x="187325" y="1257300"/>
            <a:ext cx="84232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[46]: Kanter D., “Inside Barcelona: AMD's Next Generation, Real World Tech., Mai 16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http://www.realworldtech.com/page.cfm?ArticleID=RWT051607033728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187325" y="1847850"/>
            <a:ext cx="7810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[47]: Kanter D,, “AMD's K8L and 4x4 Preview, Real World Tech. June 02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http://www.realworldtech.com/page.cfm?ArticleID=RWT060206035626&amp;p=1</a:t>
            </a:r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6</a:t>
            </a:r>
            <a:r>
              <a:rPr lang="hu-HU" altLang="en-US" dirty="0" smtClean="0"/>
              <a:t>)</a:t>
            </a:r>
            <a:endParaRPr lang="en-US" altLang="en-US" dirty="0" smtClean="0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193675" y="2435225"/>
            <a:ext cx="854092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[48]: </a:t>
            </a:r>
            <a:r>
              <a:rPr lang="en-US" altLang="en-US" sz="1400" dirty="0" err="1">
                <a:latin typeface="Verdana" pitchFamily="34" charset="0"/>
              </a:rPr>
              <a:t>Kottapali</a:t>
            </a:r>
            <a:r>
              <a:rPr lang="en-US" altLang="en-US" sz="1400" dirty="0">
                <a:latin typeface="Verdana" pitchFamily="34" charset="0"/>
              </a:rPr>
              <a:t> S., Baxter J., “Nehalem-EX CPU Architecture”, Hot Chips 21,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://www.hotchips.org/archives/hc21/2_mon/HC21.24.100.ServerSystemsI-Epub/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HC21.24.122-Kottapalli-Intel-NHM-EX.pdf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2088" name="Text Box 8"/>
          <p:cNvSpPr txBox="1">
            <a:spLocks noChangeArrowheads="1"/>
          </p:cNvSpPr>
          <p:nvPr/>
        </p:nvSpPr>
        <p:spPr bwMode="auto">
          <a:xfrm>
            <a:off x="193675" y="3238500"/>
            <a:ext cx="7591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[49]: Kahn O., Piazza T., Valentine B., “Technology Insight: Intel next Generation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Microarchitecture Codename Sandy Bridge, IDF, San Francisco, Sept. 2010</a:t>
            </a:r>
          </a:p>
        </p:txBody>
      </p:sp>
      <p:sp>
        <p:nvSpPr>
          <p:cNvPr id="302089" name="Text Box 9"/>
          <p:cNvSpPr txBox="1">
            <a:spLocks noChangeArrowheads="1"/>
          </p:cNvSpPr>
          <p:nvPr/>
        </p:nvSpPr>
        <p:spPr bwMode="auto">
          <a:xfrm>
            <a:off x="193675" y="3838575"/>
            <a:ext cx="84849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[50]: Piazza T., Jiang H., “Intel Next Generation Microarchitecture Codename Sandy Bridge: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Processor </a:t>
            </a:r>
            <a:r>
              <a:rPr lang="en-US" altLang="en-US" sz="1400" dirty="0">
                <a:latin typeface="Verdana" pitchFamily="34" charset="0"/>
              </a:rPr>
              <a:t>Graphics, IDF, San Francisco, Sept. 2010</a:t>
            </a:r>
          </a:p>
        </p:txBody>
      </p:sp>
      <p:sp>
        <p:nvSpPr>
          <p:cNvPr id="302090" name="Text Box 10"/>
          <p:cNvSpPr txBox="1">
            <a:spLocks noChangeArrowheads="1"/>
          </p:cNvSpPr>
          <p:nvPr/>
        </p:nvSpPr>
        <p:spPr bwMode="auto">
          <a:xfrm>
            <a:off x="193675" y="4425950"/>
            <a:ext cx="7042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[51]: Braun-Protte T., “Intel die neuste Generation”, March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           https://sp.ts.fujitsu.com/dmsp/docs/02_fujitsu_intel_server_cpu.pdf</a:t>
            </a:r>
          </a:p>
        </p:txBody>
      </p:sp>
      <p:sp>
        <p:nvSpPr>
          <p:cNvPr id="302091" name="Text Box 11"/>
          <p:cNvSpPr txBox="1">
            <a:spLocks noChangeArrowheads="1"/>
          </p:cNvSpPr>
          <p:nvPr/>
        </p:nvSpPr>
        <p:spPr bwMode="auto">
          <a:xfrm>
            <a:off x="190500" y="5030788"/>
            <a:ext cx="82526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[5</a:t>
            </a:r>
            <a:r>
              <a:rPr lang="hu-HU" altLang="en-US" sz="1400" dirty="0">
                <a:latin typeface="Verdana" pitchFamily="34" charset="0"/>
              </a:rPr>
              <a:t>2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De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Gelas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J.,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The Intel Xeon E7-8800 v3 Review: The POWER8 Killer?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AnandTech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May 8 2015, http://www.anandtech.com/show/9193/the-xeon-e78800-v3-review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2092" name="Text Box 12"/>
          <p:cNvSpPr txBox="1">
            <a:spLocks noChangeArrowheads="1"/>
          </p:cNvSpPr>
          <p:nvPr/>
        </p:nvSpPr>
        <p:spPr bwMode="auto">
          <a:xfrm>
            <a:off x="188913" y="5641975"/>
            <a:ext cx="80756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[5</a:t>
            </a:r>
            <a:r>
              <a:rPr lang="hu-HU" altLang="en-US" sz="1400">
                <a:latin typeface="Verdana" pitchFamily="34" charset="0"/>
              </a:rPr>
              <a:t>3</a:t>
            </a:r>
            <a:r>
              <a:rPr lang="en-US" altLang="en-US" sz="1400">
                <a:latin typeface="Verdana" pitchFamily="34" charset="0"/>
              </a:rPr>
              <a:t>]: </a:t>
            </a:r>
            <a:r>
              <a:rPr lang="hu-HU" altLang="en-US" sz="1400">
                <a:latin typeface="Verdana" pitchFamily="34" charset="0"/>
              </a:rPr>
              <a:t>Tyan Confidential,</a:t>
            </a:r>
            <a:r>
              <a:rPr lang="en-US" altLang="en-US" sz="1400">
                <a:latin typeface="Verdana" pitchFamily="34" charset="0"/>
              </a:rPr>
              <a:t> </a:t>
            </a:r>
            <a:r>
              <a:rPr lang="hu-HU" altLang="en-US" sz="1400">
                <a:latin typeface="Verdana" pitchFamily="34" charset="0"/>
              </a:rPr>
              <a:t>Tempest i5000VF S5370, 2-way Intel Dempsey/Woodcrest CPU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>
                <a:latin typeface="Verdana" pitchFamily="34" charset="0"/>
              </a:rPr>
              <a:t>           Bensley Server Platform, </a:t>
            </a:r>
            <a:r>
              <a:rPr lang="en-US" altLang="en-US" sz="1400">
                <a:latin typeface="Verdana" pitchFamily="34" charset="0"/>
              </a:rPr>
              <a:t>http://www.tyan.com/tempest/training/s5370.pdf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250950"/>
            <a:ext cx="87060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5]: </a:t>
            </a:r>
            <a:r>
              <a:rPr lang="hu-HU" altLang="en-US" sz="1400" dirty="0" err="1">
                <a:latin typeface="Verdana" pitchFamily="34" charset="0"/>
              </a:rPr>
              <a:t>Neiger</a:t>
            </a:r>
            <a:r>
              <a:rPr lang="hu-HU" altLang="en-US" sz="1400" dirty="0">
                <a:latin typeface="Verdana" pitchFamily="34" charset="0"/>
              </a:rPr>
              <a:t> G., </a:t>
            </a:r>
            <a:r>
              <a:rPr lang="hu-HU" altLang="en-US" sz="1400" dirty="0" err="1">
                <a:latin typeface="Verdana" pitchFamily="34" charset="0"/>
              </a:rPr>
              <a:t>Santoni</a:t>
            </a:r>
            <a:r>
              <a:rPr lang="hu-HU" altLang="en-US" sz="1400" dirty="0">
                <a:latin typeface="Verdana" pitchFamily="34" charset="0"/>
              </a:rPr>
              <a:t> A., </a:t>
            </a:r>
            <a:r>
              <a:rPr lang="hu-HU" altLang="en-US" sz="1400" dirty="0" err="1">
                <a:latin typeface="Verdana" pitchFamily="34" charset="0"/>
              </a:rPr>
              <a:t>Leung</a:t>
            </a:r>
            <a:r>
              <a:rPr lang="hu-HU" altLang="en-US" sz="1400" dirty="0">
                <a:latin typeface="Verdana" pitchFamily="34" charset="0"/>
              </a:rPr>
              <a:t> F., </a:t>
            </a:r>
            <a:r>
              <a:rPr lang="hu-HU" altLang="en-US" sz="1400" dirty="0" err="1">
                <a:latin typeface="Verdana" pitchFamily="34" charset="0"/>
              </a:rPr>
              <a:t>Rodgers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Uhlig</a:t>
            </a:r>
            <a:r>
              <a:rPr lang="hu-HU" altLang="en-US" sz="1400" dirty="0">
                <a:latin typeface="Verdana" pitchFamily="34" charset="0"/>
              </a:rPr>
              <a:t> R., Intel®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Technology</a:t>
            </a:r>
            <a:r>
              <a:rPr lang="hu-HU" altLang="en-US" sz="1400" dirty="0">
                <a:latin typeface="Verdana" pitchFamily="34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>
                <a:latin typeface="Verdana" pitchFamily="34" charset="0"/>
              </a:rPr>
              <a:t>Hardware </a:t>
            </a:r>
            <a:r>
              <a:rPr lang="hu-HU" altLang="en-US" sz="1400" dirty="0" err="1">
                <a:latin typeface="Verdana" pitchFamily="34" charset="0"/>
              </a:rPr>
              <a:t>support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efficient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, Aug. 10 2006, </a:t>
            </a:r>
            <a:r>
              <a:rPr lang="hu-HU" altLang="en-US" sz="1400" dirty="0" err="1">
                <a:latin typeface="Verdana" pitchFamily="34" charset="0"/>
              </a:rPr>
              <a:t>Vol</a:t>
            </a:r>
            <a:r>
              <a:rPr lang="hu-HU" altLang="en-US" sz="1400" dirty="0">
                <a:latin typeface="Verdana" pitchFamily="34" charset="0"/>
              </a:rPr>
              <a:t>. 10, </a:t>
            </a:r>
            <a:r>
              <a:rPr lang="hu-HU" altLang="en-US" sz="1400" dirty="0" err="1">
                <a:latin typeface="Verdana" pitchFamily="34" charset="0"/>
              </a:rPr>
              <a:t>Issue</a:t>
            </a:r>
            <a:r>
              <a:rPr lang="hu-HU" altLang="en-US" sz="1400" dirty="0">
                <a:latin typeface="Verdana" pitchFamily="34" charset="0"/>
              </a:rPr>
              <a:t> 3, 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</a:t>
            </a:r>
            <a:r>
              <a:rPr lang="en-US" altLang="en-US" sz="1400" dirty="0" smtClean="0">
                <a:latin typeface="Verdana" pitchFamily="34" charset="0"/>
              </a:rPr>
              <a:t>www.intel.com/technology/itj/2006/v10i3/1-hardware/1-abstract.htm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2057400"/>
            <a:ext cx="68818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6]: </a:t>
            </a:r>
            <a:r>
              <a:rPr lang="hu-HU" altLang="en-US" sz="1400" dirty="0">
                <a:latin typeface="Verdana" pitchFamily="34" charset="0"/>
              </a:rPr>
              <a:t>Intel Software </a:t>
            </a:r>
            <a:r>
              <a:rPr lang="hu-HU" altLang="en-US" sz="1400" dirty="0" err="1">
                <a:latin typeface="Verdana" pitchFamily="34" charset="0"/>
              </a:rPr>
              <a:t>Networks</a:t>
            </a:r>
            <a:r>
              <a:rPr lang="hu-HU" altLang="en-US" sz="1400" dirty="0">
                <a:latin typeface="Verdana" pitchFamily="34" charset="0"/>
              </a:rPr>
              <a:t>: </a:t>
            </a:r>
            <a:r>
              <a:rPr lang="hu-HU" altLang="en-US" sz="1400" dirty="0" err="1">
                <a:latin typeface="Verdana" pitchFamily="34" charset="0"/>
              </a:rPr>
              <a:t>Forums</a:t>
            </a:r>
            <a:r>
              <a:rPr lang="hu-HU" altLang="en-US" sz="1400" dirty="0">
                <a:latin typeface="Verdana" pitchFamily="34" charset="0"/>
              </a:rPr>
              <a:t>, 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://software.intel.com/en-us/forums/showthread.php?t=56802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5" y="2670175"/>
            <a:ext cx="80779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7]: </a:t>
            </a:r>
            <a:r>
              <a:rPr lang="hu-HU" altLang="en-US" sz="1400" dirty="0" err="1">
                <a:latin typeface="Verdana" pitchFamily="34" charset="0"/>
              </a:rPr>
              <a:t>Wikipedia</a:t>
            </a:r>
            <a:r>
              <a:rPr lang="hu-HU" altLang="en-US" sz="1400" dirty="0">
                <a:latin typeface="Verdana" pitchFamily="34" charset="0"/>
              </a:rPr>
              <a:t>: x86 </a:t>
            </a:r>
            <a:r>
              <a:rPr lang="hu-HU" altLang="en-US" sz="1400" dirty="0" err="1">
                <a:latin typeface="Verdana" pitchFamily="34" charset="0"/>
              </a:rPr>
              <a:t>virtualization</a:t>
            </a:r>
            <a:r>
              <a:rPr lang="hu-HU" altLang="en-US" sz="1400" dirty="0">
                <a:latin typeface="Verdana" pitchFamily="34" charset="0"/>
              </a:rPr>
              <a:t>, 2011,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://en.wikipedia.org/wiki/X86_virtualization#Intel_virtualization_.28VT-x.29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91021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4]: </a:t>
            </a:r>
            <a:r>
              <a:rPr lang="hu-HU" altLang="en-US" sz="1400" dirty="0">
                <a:latin typeface="Verdana" pitchFamily="34" charset="0"/>
              </a:rPr>
              <a:t>Intel 5520 Chipset and Intel 5500 Chipset, </a:t>
            </a:r>
            <a:r>
              <a:rPr lang="hu-HU" altLang="en-US" sz="1400" dirty="0" err="1">
                <a:latin typeface="Verdana" pitchFamily="34" charset="0"/>
              </a:rPr>
              <a:t>Datasheet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://www.intel.com/content/www/us/en/chipsets/5520-5500-chipset-ioh-datasheet.html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(7)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248025"/>
            <a:ext cx="877695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8]: </a:t>
            </a:r>
            <a:r>
              <a:rPr lang="hu-HU" altLang="en-US" sz="1400" dirty="0" err="1">
                <a:latin typeface="Verdana" pitchFamily="34" charset="0"/>
              </a:rPr>
              <a:t>Sharma</a:t>
            </a:r>
            <a:r>
              <a:rPr lang="hu-HU" altLang="en-US" sz="1400" dirty="0">
                <a:latin typeface="Verdana" pitchFamily="34" charset="0"/>
              </a:rPr>
              <a:t> D. D., 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 5520 Chipset: An I/O </a:t>
            </a:r>
            <a:r>
              <a:rPr lang="hu-HU" altLang="en-US" sz="1400" dirty="0" err="1">
                <a:latin typeface="Verdana" pitchFamily="34" charset="0"/>
              </a:rPr>
              <a:t>Hub</a:t>
            </a:r>
            <a:r>
              <a:rPr lang="hu-HU" altLang="en-US" sz="1400" dirty="0">
                <a:latin typeface="Verdana" pitchFamily="34" charset="0"/>
              </a:rPr>
              <a:t> Chipset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Server, Workstation, and </a:t>
            </a:r>
            <a:r>
              <a:rPr lang="hu-HU" altLang="en-US" sz="1400" dirty="0" err="1">
                <a:latin typeface="Verdana" pitchFamily="34" charset="0"/>
              </a:rPr>
              <a:t>High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End </a:t>
            </a:r>
            <a:r>
              <a:rPr lang="hu-HU" altLang="en-US" sz="1400" dirty="0" err="1">
                <a:latin typeface="Verdana" pitchFamily="34" charset="0"/>
              </a:rPr>
              <a:t>Desktop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>
                <a:latin typeface="Verdana" pitchFamily="34" charset="0"/>
              </a:rPr>
              <a:t> Hot</a:t>
            </a:r>
            <a:r>
              <a:rPr lang="hu-HU" altLang="en-US" sz="1400" dirty="0">
                <a:latin typeface="Verdana" pitchFamily="34" charset="0"/>
              </a:rPr>
              <a:t>c</a:t>
            </a:r>
            <a:r>
              <a:rPr lang="en-US" altLang="en-US" sz="1400" dirty="0">
                <a:latin typeface="Verdana" pitchFamily="34" charset="0"/>
              </a:rPr>
              <a:t>hips 2009,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http://www.hotchips.org/archives/hc21/2_mon/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HC21.24.200.I-O-Epub/HC21.24.230.DasSharma-Intel-5520-Chipset.pdf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93675" y="4051300"/>
            <a:ext cx="90844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5</a:t>
            </a:r>
            <a:r>
              <a:rPr lang="en-US" altLang="en-US" sz="1400" dirty="0">
                <a:latin typeface="Verdana" pitchFamily="34" charset="0"/>
              </a:rPr>
              <a:t>9]: </a:t>
            </a:r>
            <a:r>
              <a:rPr lang="hu-HU" altLang="en-US" sz="1400" dirty="0">
                <a:latin typeface="Verdana" pitchFamily="34" charset="0"/>
              </a:rPr>
              <a:t>Morgan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T. P</a:t>
            </a:r>
            <a:r>
              <a:rPr lang="en-US" altLang="en-US" sz="1400" dirty="0">
                <a:latin typeface="Verdana" pitchFamily="34" charset="0"/>
              </a:rPr>
              <a:t>., </a:t>
            </a:r>
            <a:r>
              <a:rPr lang="hu-HU" altLang="en-US" sz="1400" dirty="0">
                <a:latin typeface="Verdana" pitchFamily="34" charset="0"/>
              </a:rPr>
              <a:t>Intel's </a:t>
            </a:r>
            <a:r>
              <a:rPr lang="hu-HU" altLang="en-US" sz="1400" dirty="0" err="1">
                <a:latin typeface="Verdana" pitchFamily="34" charset="0"/>
              </a:rPr>
              <a:t>future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Sandy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Bridge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exposed</a:t>
            </a:r>
            <a:r>
              <a:rPr lang="hu-HU" altLang="en-US" sz="1400" dirty="0">
                <a:latin typeface="Verdana" pitchFamily="34" charset="0"/>
              </a:rPr>
              <a:t>, May 30 2011, The </a:t>
            </a:r>
            <a:r>
              <a:rPr lang="hu-HU" altLang="en-US" sz="1400" dirty="0" err="1">
                <a:latin typeface="Verdana" pitchFamily="34" charset="0"/>
              </a:rPr>
              <a:t>Register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://www.theregister.co.uk/2011/05/30/intel_sandy_bridge_xeon_platforms/page2.html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651375"/>
            <a:ext cx="8784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</a:t>
            </a:r>
            <a:r>
              <a:rPr lang="en-US" altLang="en-US" sz="1400" dirty="0">
                <a:latin typeface="Verdana" pitchFamily="34" charset="0"/>
              </a:rPr>
              <a:t>0]: </a:t>
            </a:r>
            <a:r>
              <a:rPr lang="hu-HU" altLang="en-US" sz="1400" dirty="0">
                <a:latin typeface="Verdana" pitchFamily="34" charset="0"/>
              </a:rPr>
              <a:t>Gilbert J. D., Hunt S. H., </a:t>
            </a:r>
            <a:r>
              <a:rPr lang="hu-HU" altLang="en-US" sz="1400" dirty="0" err="1">
                <a:latin typeface="Verdana" pitchFamily="34" charset="0"/>
              </a:rPr>
              <a:t>Gunadi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Srinivas</a:t>
            </a:r>
            <a:r>
              <a:rPr lang="hu-HU" altLang="en-US" sz="1400" dirty="0">
                <a:latin typeface="Verdana" pitchFamily="34" charset="0"/>
              </a:rPr>
              <a:t> G., 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The </a:t>
            </a:r>
            <a:r>
              <a:rPr lang="hu-HU" altLang="en-US" sz="1400" dirty="0" err="1">
                <a:latin typeface="Verdana" pitchFamily="34" charset="0"/>
              </a:rPr>
              <a:t>Tulsa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: A </a:t>
            </a:r>
            <a:r>
              <a:rPr lang="hu-HU" altLang="en-US" sz="1400" dirty="0" err="1">
                <a:latin typeface="Verdana" pitchFamily="34" charset="0"/>
              </a:rPr>
              <a:t>Dual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Large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Shared-Cache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Intel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7000 </a:t>
            </a:r>
            <a:r>
              <a:rPr lang="hu-HU" altLang="en-US" sz="1400" dirty="0" err="1">
                <a:latin typeface="Verdana" pitchFamily="34" charset="0"/>
              </a:rPr>
              <a:t>Sequence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</a:t>
            </a:r>
            <a:r>
              <a:rPr lang="hu-HU" altLang="en-US" sz="1400" dirty="0">
                <a:latin typeface="Verdana" pitchFamily="34" charset="0"/>
              </a:rPr>
              <a:t> MP Server Market </a:t>
            </a:r>
            <a:r>
              <a:rPr lang="hu-HU" altLang="en-US" sz="1400" dirty="0" err="1">
                <a:latin typeface="Verdana" pitchFamily="34" charset="0"/>
              </a:rPr>
              <a:t>Segment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Aug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21 2006, </a:t>
            </a:r>
            <a:r>
              <a:rPr lang="en-US" altLang="en-US" sz="1400" dirty="0">
                <a:latin typeface="Verdana" pitchFamily="34" charset="0"/>
              </a:rPr>
              <a:t>http://www.hotchips.org/archives/hc18/3_Tues/HC18.S9/HC18.S9T1.pdf</a:t>
            </a: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476875"/>
            <a:ext cx="89235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</a:t>
            </a:r>
            <a:r>
              <a:rPr lang="en-US" altLang="en-US" sz="1400" dirty="0">
                <a:latin typeface="Verdana" pitchFamily="34" charset="0"/>
              </a:rPr>
              <a:t>1]: </a:t>
            </a:r>
            <a:r>
              <a:rPr lang="hu-HU" altLang="en-US" sz="1400" dirty="0">
                <a:latin typeface="Verdana" pitchFamily="34" charset="0"/>
              </a:rPr>
              <a:t>Intel Server </a:t>
            </a:r>
            <a:r>
              <a:rPr lang="hu-HU" altLang="en-US" sz="1400" dirty="0" err="1">
                <a:latin typeface="Verdana" pitchFamily="34" charset="0"/>
              </a:rPr>
              <a:t>Board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Set</a:t>
            </a:r>
            <a:r>
              <a:rPr lang="hu-HU" altLang="en-US" sz="1400" dirty="0">
                <a:latin typeface="Verdana" pitchFamily="34" charset="0"/>
              </a:rPr>
              <a:t> SE8500HW4, </a:t>
            </a:r>
            <a:r>
              <a:rPr lang="hu-HU" altLang="en-US" sz="1400" dirty="0" err="1">
                <a:latin typeface="Verdana" pitchFamily="34" charset="0"/>
              </a:rPr>
              <a:t>Technical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Product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Specification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Revision</a:t>
            </a:r>
            <a:r>
              <a:rPr lang="hu-HU" altLang="en-US" sz="1400" dirty="0">
                <a:latin typeface="Verdana" pitchFamily="34" charset="0"/>
              </a:rPr>
              <a:t> 1.0,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May </a:t>
            </a:r>
            <a:r>
              <a:rPr lang="hu-HU" altLang="en-US" sz="1400" dirty="0">
                <a:latin typeface="Verdana" pitchFamily="34" charset="0"/>
              </a:rPr>
              <a:t>2005, </a:t>
            </a:r>
            <a:r>
              <a:rPr lang="en-US" altLang="en-US" sz="1400" dirty="0">
                <a:latin typeface="Verdana" pitchFamily="34" charset="0"/>
              </a:rPr>
              <a:t>ftp://download.intel.com/support/motherboards/server/sb/se8500hw4_board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_</a:t>
            </a:r>
            <a:r>
              <a:rPr lang="en-US" altLang="en-US" sz="1400" dirty="0">
                <a:latin typeface="Verdana" pitchFamily="34" charset="0"/>
              </a:rPr>
              <a:t>set_tpsr10.pdf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(8)</a:t>
            </a:r>
            <a:endParaRPr lang="en-US" altLang="en-US" dirty="0" smtClean="0"/>
          </a:p>
        </p:txBody>
      </p:sp>
      <p:sp>
        <p:nvSpPr>
          <p:cNvPr id="303115" name="Text Box 11"/>
          <p:cNvSpPr txBox="1">
            <a:spLocks noChangeArrowheads="1"/>
          </p:cNvSpPr>
          <p:nvPr/>
        </p:nvSpPr>
        <p:spPr bwMode="auto">
          <a:xfrm>
            <a:off x="180975" y="631826"/>
            <a:ext cx="72426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62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Mitchell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D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.,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Intel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review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PCPro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://www.pcpro.co.uk/reviews/processors/357709/intel-nehalem-ex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7800" y="1822450"/>
            <a:ext cx="81111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64</a:t>
            </a:r>
            <a:r>
              <a:rPr lang="en-US" altLang="en-US" sz="1400" dirty="0">
                <a:latin typeface="Verdana" pitchFamily="34" charset="0"/>
              </a:rPr>
              <a:t>]: Intel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E7-8800/4800/2800 </a:t>
            </a:r>
            <a:r>
              <a:rPr lang="hu-HU" altLang="en-US" sz="1400" dirty="0" err="1">
                <a:latin typeface="Verdana" pitchFamily="34" charset="0"/>
              </a:rPr>
              <a:t>Product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Families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Datasheet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Vol</a:t>
            </a:r>
            <a:r>
              <a:rPr lang="hu-HU" altLang="en-US" sz="1400" dirty="0">
                <a:latin typeface="Verdana" pitchFamily="34" charset="0"/>
              </a:rPr>
              <a:t>. 1 of 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hu-HU" altLang="en-US" sz="1400" dirty="0" err="1" smtClean="0">
                <a:latin typeface="Verdana" pitchFamily="34" charset="0"/>
              </a:rPr>
              <a:t>April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>
                <a:latin typeface="Verdana" pitchFamily="34" charset="0"/>
              </a:rPr>
              <a:t>2011, </a:t>
            </a:r>
            <a:r>
              <a:rPr lang="en-US" altLang="en-US" sz="1400" dirty="0">
                <a:latin typeface="Verdana" pitchFamily="34" charset="0"/>
              </a:rPr>
              <a:t>http://www.intel.com/Assets/PDF/datasheet/325119.pdf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80975" y="1212850"/>
            <a:ext cx="91251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63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Nagaraj</a:t>
            </a:r>
            <a:r>
              <a:rPr lang="hu-HU" altLang="en-US" sz="1400" dirty="0">
                <a:latin typeface="Verdana" pitchFamily="34" charset="0"/>
              </a:rPr>
              <a:t> D., </a:t>
            </a:r>
            <a:r>
              <a:rPr lang="hu-HU" altLang="en-US" sz="1400" dirty="0" err="1">
                <a:latin typeface="Verdana" pitchFamily="34" charset="0"/>
              </a:rPr>
              <a:t>Kottapalli</a:t>
            </a:r>
            <a:r>
              <a:rPr lang="hu-HU" altLang="en-US" sz="1400" dirty="0">
                <a:latin typeface="Verdana" pitchFamily="34" charset="0"/>
              </a:rPr>
              <a:t> S.: </a:t>
            </a:r>
            <a:r>
              <a:rPr lang="hu-HU" altLang="en-US" sz="1400" dirty="0" err="1">
                <a:latin typeface="Verdana" pitchFamily="34" charset="0"/>
              </a:rPr>
              <a:t>Westmere-EX</a:t>
            </a:r>
            <a:r>
              <a:rPr lang="hu-HU" altLang="en-US" sz="1400" dirty="0">
                <a:latin typeface="Verdana" pitchFamily="34" charset="0"/>
              </a:rPr>
              <a:t>: A 20 </a:t>
            </a:r>
            <a:r>
              <a:rPr lang="hu-HU" altLang="en-US" sz="1400" dirty="0" err="1">
                <a:latin typeface="Verdana" pitchFamily="34" charset="0"/>
              </a:rPr>
              <a:t>thread</a:t>
            </a:r>
            <a:r>
              <a:rPr lang="hu-HU" altLang="en-US" sz="1400" dirty="0">
                <a:latin typeface="Verdana" pitchFamily="34" charset="0"/>
              </a:rPr>
              <a:t> server CPU, Hot Chips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://www.hotchips.org/uploads/archive22/HC22.24.610-Nagara-Intel-6-Westmere-EX.pdf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80975" y="2420938"/>
            <a:ext cx="74792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65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Supermicro</a:t>
            </a:r>
            <a:r>
              <a:rPr lang="hu-HU" altLang="en-US" sz="1400" dirty="0">
                <a:latin typeface="Verdana" pitchFamily="34" charset="0"/>
              </a:rPr>
              <a:t> P4QH6 / P4QH8 </a:t>
            </a:r>
            <a:r>
              <a:rPr lang="hu-HU" altLang="en-US" sz="1400" dirty="0" err="1">
                <a:latin typeface="Verdana" pitchFamily="34" charset="0"/>
              </a:rPr>
              <a:t>User</a:t>
            </a:r>
            <a:r>
              <a:rPr lang="hu-HU" altLang="en-US" sz="1400" dirty="0">
                <a:latin typeface="Verdana" pitchFamily="34" charset="0"/>
              </a:rPr>
              <a:t>’s </a:t>
            </a:r>
            <a:r>
              <a:rPr lang="hu-HU" altLang="en-US" sz="1400" dirty="0" err="1">
                <a:latin typeface="Verdana" pitchFamily="34" charset="0"/>
              </a:rPr>
              <a:t>Manual</a:t>
            </a:r>
            <a:r>
              <a:rPr lang="hu-HU" altLang="en-US" sz="1400" dirty="0">
                <a:latin typeface="Verdana" pitchFamily="34" charset="0"/>
              </a:rPr>
              <a:t>, 2002,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://www.supermicro.com/manuals/motherboard/GC-HE/MNL-0665.pdf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84150" y="3032125"/>
            <a:ext cx="81158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66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>
                <a:latin typeface="Verdana" pitchFamily="34" charset="0"/>
              </a:rPr>
              <a:t>Intel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7500/6500 Series, Public Gold </a:t>
            </a:r>
            <a:r>
              <a:rPr lang="hu-HU" altLang="en-US" sz="1400" dirty="0" err="1">
                <a:latin typeface="Verdana" pitchFamily="34" charset="0"/>
              </a:rPr>
              <a:t>Presentation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March</a:t>
            </a:r>
            <a:r>
              <a:rPr lang="hu-HU" altLang="en-US" sz="1400" dirty="0">
                <a:latin typeface="Verdana" pitchFamily="34" charset="0"/>
              </a:rPr>
              <a:t> 30 2010,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://cache-www.intel.com/cd/00/00/44/64/446456_446456.pdf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180975" y="3641725"/>
            <a:ext cx="876201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</a:t>
            </a:r>
            <a:r>
              <a:rPr lang="hu-HU" altLang="en-US" sz="1400" dirty="0">
                <a:latin typeface="Verdana" pitchFamily="34" charset="0"/>
              </a:rPr>
              <a:t>67</a:t>
            </a:r>
            <a:r>
              <a:rPr lang="en-US" altLang="en-US" sz="1400" dirty="0">
                <a:latin typeface="Verdana" pitchFamily="34" charset="0"/>
              </a:rPr>
              <a:t>]: </a:t>
            </a:r>
            <a:r>
              <a:rPr lang="hu-HU" altLang="en-US" sz="1400" dirty="0" err="1">
                <a:latin typeface="Verdana" pitchFamily="34" charset="0"/>
              </a:rPr>
              <a:t>Supermicro</a:t>
            </a:r>
            <a:r>
              <a:rPr lang="hu-HU" altLang="en-US" sz="1400" dirty="0">
                <a:latin typeface="Verdana" pitchFamily="34" charset="0"/>
              </a:rPr>
              <a:t> X8QB6-F / X8QBE-F </a:t>
            </a:r>
            <a:r>
              <a:rPr lang="hu-HU" altLang="en-US" sz="1400" dirty="0" err="1">
                <a:latin typeface="Verdana" pitchFamily="34" charset="0"/>
              </a:rPr>
              <a:t>User</a:t>
            </a:r>
            <a:r>
              <a:rPr lang="hu-HU" altLang="en-US" sz="1400" dirty="0">
                <a:latin typeface="Verdana" pitchFamily="34" charset="0"/>
              </a:rPr>
              <a:t>’s </a:t>
            </a:r>
            <a:r>
              <a:rPr lang="hu-HU" altLang="en-US" sz="1400" dirty="0" err="1">
                <a:latin typeface="Verdana" pitchFamily="34" charset="0"/>
              </a:rPr>
              <a:t>Manual</a:t>
            </a:r>
            <a:r>
              <a:rPr lang="hu-HU" altLang="en-US" sz="1400" dirty="0">
                <a:latin typeface="Verdana" pitchFamily="34" charset="0"/>
              </a:rPr>
              <a:t>,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http</a:t>
            </a:r>
            <a:r>
              <a:rPr lang="hu-HU" altLang="en-US" sz="1400" dirty="0">
                <a:latin typeface="Verdana" pitchFamily="34" charset="0"/>
              </a:rPr>
              <a:t>://files.siliconmechanics.com/Documentation/Rackform/iServ/R413/Mainboard/MNL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-</a:t>
            </a:r>
            <a:r>
              <a:rPr lang="hu-HU" altLang="en-US" sz="1400" dirty="0">
                <a:latin typeface="Verdana" pitchFamily="34" charset="0"/>
              </a:rPr>
              <a:t>X8QB-E-6-F.pdf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76225" y="4449763"/>
            <a:ext cx="882741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[68]: </a:t>
            </a:r>
            <a:r>
              <a:rPr lang="en-US" altLang="en-US" sz="1400" dirty="0" err="1">
                <a:latin typeface="Verdana" pitchFamily="34" charset="0"/>
              </a:rPr>
              <a:t>Rusu</a:t>
            </a:r>
            <a:r>
              <a:rPr lang="en-US" altLang="en-US" sz="1400" dirty="0">
                <a:latin typeface="Verdana" pitchFamily="34" charset="0"/>
              </a:rPr>
              <a:t> &amp; al.: A 45 nm 8-Core Enterprise Xeon Processor, IEEE journal of Solid State Circuits,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Vol</a:t>
            </a:r>
            <a:r>
              <a:rPr lang="en-US" altLang="en-US" sz="1400" dirty="0">
                <a:latin typeface="Verdana" pitchFamily="34" charset="0"/>
              </a:rPr>
              <a:t>. 45, No. 1, Jan. 2010, pp. 7-14 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180975" y="4962525"/>
            <a:ext cx="87254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[69]: </a:t>
            </a:r>
            <a:r>
              <a:rPr lang="en-US" altLang="en-US" sz="1400" dirty="0" err="1">
                <a:latin typeface="Verdana" pitchFamily="34" charset="0"/>
              </a:rPr>
              <a:t>Jafarjead</a:t>
            </a:r>
            <a:r>
              <a:rPr lang="en-US" altLang="en-US" sz="1400" dirty="0">
                <a:latin typeface="Verdana" pitchFamily="34" charset="0"/>
              </a:rPr>
              <a:t> B., “Intel Core Duo Processor,” Intel,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://masih0111.persiangig.com/document/peresentation/behrooz%20jafarnejad.ppt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76225" y="5548313"/>
            <a:ext cx="89001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[70]: </a:t>
            </a:r>
            <a:r>
              <a:rPr lang="en-US" altLang="en-US" sz="1400" dirty="0" err="1">
                <a:latin typeface="Verdana" pitchFamily="34" charset="0"/>
              </a:rPr>
              <a:t>Keutzer</a:t>
            </a:r>
            <a:r>
              <a:rPr lang="en-US" altLang="en-US" sz="1400" dirty="0">
                <a:latin typeface="Verdana" pitchFamily="34" charset="0"/>
              </a:rPr>
              <a:t> K., Malik S., Newton R., </a:t>
            </a:r>
            <a:r>
              <a:rPr lang="en-US" altLang="en-US" sz="1400" dirty="0" err="1">
                <a:latin typeface="Verdana" pitchFamily="34" charset="0"/>
              </a:rPr>
              <a:t>Rabaey</a:t>
            </a:r>
            <a:r>
              <a:rPr lang="en-US" altLang="en-US" sz="1400" dirty="0">
                <a:latin typeface="Verdana" pitchFamily="34" charset="0"/>
              </a:rPr>
              <a:t> J., </a:t>
            </a:r>
            <a:r>
              <a:rPr lang="en-US" altLang="en-US" sz="1400" dirty="0" err="1">
                <a:latin typeface="Verdana" pitchFamily="34" charset="0"/>
              </a:rPr>
              <a:t>Sangiovanni-Vincentelli</a:t>
            </a:r>
            <a:r>
              <a:rPr lang="en-US" altLang="en-US" sz="1400" dirty="0">
                <a:latin typeface="Verdana" pitchFamily="34" charset="0"/>
              </a:rPr>
              <a:t> A., System Level Design: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err="1" smtClean="0">
                <a:latin typeface="Verdana" pitchFamily="34" charset="0"/>
              </a:rPr>
              <a:t>Orthogonalization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of Concerns and Platform-Based Design, IEEE Transactions 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smtClean="0">
                <a:latin typeface="Verdana" pitchFamily="34" charset="0"/>
              </a:rPr>
              <a:t>Computer-Aided </a:t>
            </a:r>
            <a:r>
              <a:rPr lang="en-US" altLang="en-US" sz="1400" dirty="0">
                <a:latin typeface="Verdana" pitchFamily="34" charset="0"/>
              </a:rPr>
              <a:t>Design of Circuits and Systems, Vol. 19, No. 12, Dec. 2000, pp.?????</a:t>
            </a:r>
          </a:p>
        </p:txBody>
      </p:sp>
    </p:spTree>
    <p:extLst>
      <p:ext uri="{BB962C8B-B14F-4D97-AF65-F5344CB8AC3E}">
        <p14:creationId xmlns:p14="http://schemas.microsoft.com/office/powerpoint/2010/main" val="40518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(9)</a:t>
            </a:r>
            <a:endParaRPr lang="en-US" altLang="en-US" dirty="0" smtClean="0"/>
          </a:p>
        </p:txBody>
      </p:sp>
      <p:sp>
        <p:nvSpPr>
          <p:cNvPr id="304139" name="Text Box 24"/>
          <p:cNvSpPr txBox="1">
            <a:spLocks noChangeArrowheads="1"/>
          </p:cNvSpPr>
          <p:nvPr/>
        </p:nvSpPr>
        <p:spPr bwMode="auto">
          <a:xfrm>
            <a:off x="279400" y="677863"/>
            <a:ext cx="859979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[71]: </a:t>
            </a:r>
            <a:r>
              <a:rPr lang="en-US" altLang="en-US" sz="1400" dirty="0" err="1">
                <a:latin typeface="Verdana" pitchFamily="34" charset="0"/>
              </a:rPr>
              <a:t>Perich</a:t>
            </a:r>
            <a:r>
              <a:rPr lang="en-US" altLang="en-US" sz="1400" dirty="0">
                <a:latin typeface="Verdana" pitchFamily="34" charset="0"/>
              </a:rPr>
              <a:t> D., Intel Volume platforms Technology Leadership, Presentation at HP World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://98.190.245.141:8080/Proceed/HPW04CD/papers/4194.pdf  </a:t>
            </a:r>
          </a:p>
        </p:txBody>
      </p:sp>
      <p:sp>
        <p:nvSpPr>
          <p:cNvPr id="304140" name="Text Box 26"/>
          <p:cNvSpPr txBox="1">
            <a:spLocks noChangeArrowheads="1"/>
          </p:cNvSpPr>
          <p:nvPr/>
        </p:nvSpPr>
        <p:spPr bwMode="auto">
          <a:xfrm>
            <a:off x="279400" y="1220788"/>
            <a:ext cx="850027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[72]: </a:t>
            </a:r>
            <a:r>
              <a:rPr lang="en-US" altLang="en-US" sz="1400" dirty="0" err="1">
                <a:latin typeface="Verdana" pitchFamily="34" charset="0"/>
              </a:rPr>
              <a:t>Krazit</a:t>
            </a:r>
            <a:r>
              <a:rPr lang="en-US" altLang="en-US" sz="1400" dirty="0">
                <a:latin typeface="Verdana" pitchFamily="34" charset="0"/>
              </a:rPr>
              <a:t> T., Intel Sheds Light on 2005 Desktop Strategy, IDG News Service, Dec. 07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://pcworld.about.net/news/Dec072004id118866.htm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9400" y="1738313"/>
            <a:ext cx="824712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[73]: </a:t>
            </a:r>
            <a:r>
              <a:rPr lang="en-US" altLang="en-US" sz="1400" dirty="0" err="1">
                <a:latin typeface="Verdana" pitchFamily="34" charset="0"/>
              </a:rPr>
              <a:t>Molka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 err="1">
                <a:latin typeface="Verdana" pitchFamily="34" charset="0"/>
              </a:rPr>
              <a:t>Hackenberg</a:t>
            </a:r>
            <a:r>
              <a:rPr lang="en-US" altLang="en-US" sz="1400" dirty="0">
                <a:latin typeface="Verdana" pitchFamily="34" charset="0"/>
              </a:rPr>
              <a:t> D., </a:t>
            </a:r>
            <a:r>
              <a:rPr lang="en-US" altLang="en-US" sz="1400" dirty="0" err="1">
                <a:latin typeface="Verdana" pitchFamily="34" charset="0"/>
              </a:rPr>
              <a:t>Schöne</a:t>
            </a:r>
            <a:r>
              <a:rPr lang="en-US" altLang="en-US" sz="1400" dirty="0">
                <a:latin typeface="Verdana" pitchFamily="34" charset="0"/>
              </a:rPr>
              <a:t> R., Müller M. S., Memory Performance and Cache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Coherency </a:t>
            </a:r>
            <a:r>
              <a:rPr lang="en-US" altLang="en-US" sz="1400" dirty="0">
                <a:latin typeface="Verdana" pitchFamily="34" charset="0"/>
              </a:rPr>
              <a:t>Effects on an Intel Nehalem multiprocessor System, Proc. 18</a:t>
            </a:r>
            <a:r>
              <a:rPr lang="en-US" altLang="en-US" sz="1400" baseline="30000" dirty="0">
                <a:latin typeface="Verdana" pitchFamily="34" charset="0"/>
              </a:rPr>
              <a:t>th</a:t>
            </a:r>
            <a:r>
              <a:rPr lang="en-US" altLang="en-US" sz="1400" dirty="0">
                <a:latin typeface="Verdana" pitchFamily="34" charset="0"/>
              </a:rPr>
              <a:t> Int. Conf.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on </a:t>
            </a:r>
            <a:r>
              <a:rPr lang="en-US" altLang="en-US" sz="1400" dirty="0">
                <a:latin typeface="Verdana" pitchFamily="34" charset="0"/>
              </a:rPr>
              <a:t>Parallel Architectures and Compilation, Techniques, PACT 2009,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://doi.ieeecomputersociety.org/10.1109/PACT.2009.22 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66700" y="2703513"/>
            <a:ext cx="810523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[74]: </a:t>
            </a:r>
            <a:r>
              <a:rPr lang="en-US" altLang="en-US" sz="1400" dirty="0" err="1">
                <a:latin typeface="Verdana" pitchFamily="34" charset="0"/>
              </a:rPr>
              <a:t>Radhakrishnan</a:t>
            </a:r>
            <a:r>
              <a:rPr lang="en-US" altLang="en-US" sz="1400" dirty="0">
                <a:latin typeface="Verdana" pitchFamily="34" charset="0"/>
              </a:rPr>
              <a:t> S., </a:t>
            </a:r>
            <a:r>
              <a:rPr lang="en-US" altLang="en-US" sz="1400" dirty="0" err="1">
                <a:latin typeface="Verdana" pitchFamily="34" charset="0"/>
              </a:rPr>
              <a:t>Chinthamani</a:t>
            </a:r>
            <a:r>
              <a:rPr lang="en-US" altLang="en-US" sz="1400" dirty="0">
                <a:latin typeface="Verdana" pitchFamily="34" charset="0"/>
              </a:rPr>
              <a:t> S., Cheng K., The Blackford Northbridge Chipset for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Intel </a:t>
            </a:r>
            <a:r>
              <a:rPr lang="en-US" altLang="en-US" sz="1400" dirty="0">
                <a:latin typeface="Verdana" pitchFamily="34" charset="0"/>
              </a:rPr>
              <a:t>5000, IEEE MICRO, March-April 2007, pp. 22-33</a:t>
            </a: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79400" y="3240088"/>
            <a:ext cx="883235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[75]: Rolf T., Cache Organization and Memory Management of the Intel Nehalem Computer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Architecture</a:t>
            </a:r>
            <a:r>
              <a:rPr lang="en-US" altLang="en-US" sz="1400" dirty="0">
                <a:latin typeface="Verdana" pitchFamily="34" charset="0"/>
              </a:rPr>
              <a:t>, University of Utah, Dec. 2009, http://rolfed.com/nehalem/nehalemPaper.pdf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66700" y="3763963"/>
            <a:ext cx="8579528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[76]: </a:t>
            </a:r>
            <a:r>
              <a:rPr lang="en-US" altLang="en-US" sz="1400" dirty="0" err="1">
                <a:latin typeface="Verdana" pitchFamily="34" charset="0"/>
              </a:rPr>
              <a:t>Levinthal</a:t>
            </a:r>
            <a:r>
              <a:rPr lang="en-US" altLang="en-US" sz="1400" dirty="0">
                <a:latin typeface="Verdana" pitchFamily="34" charset="0"/>
              </a:rPr>
              <a:t> D., Performance Analysis Guide for Intel Core i7 Processor and Intel Xeon 5500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r>
              <a:rPr lang="en-US" altLang="en-US" sz="1400" dirty="0">
                <a:latin typeface="Verdana" pitchFamily="34" charset="0"/>
              </a:rPr>
              <a:t>, Version 1.0,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://software.intel.com/sites/products/collateral/hpc/vtune/performance_analysis</a:t>
            </a:r>
            <a:r>
              <a:rPr lang="en-US" altLang="en-US" sz="1400" dirty="0" smtClean="0">
                <a:latin typeface="Verdana" pitchFamily="34" charset="0"/>
              </a:rPr>
              <a:t>_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smtClean="0">
                <a:latin typeface="Verdana" pitchFamily="34" charset="0"/>
              </a:rPr>
              <a:t>guide.pdf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76225" y="5754688"/>
            <a:ext cx="84407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[79]: </a:t>
            </a:r>
            <a:r>
              <a:rPr lang="en-US" altLang="en-US" sz="1400" dirty="0" err="1">
                <a:latin typeface="Verdana" pitchFamily="34" charset="0"/>
              </a:rPr>
              <a:t>Gavrichenkov</a:t>
            </a:r>
            <a:r>
              <a:rPr lang="en-US" altLang="en-US" sz="1400" dirty="0">
                <a:latin typeface="Verdana" pitchFamily="34" charset="0"/>
              </a:rPr>
              <a:t> I., Workstation Processors Duel: AMD Opteron against Intel Xeon, Page 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12/21/2005</a:t>
            </a:r>
            <a:r>
              <a:rPr lang="en-US" altLang="en-US" sz="14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://www.xbitlabs.com/articles/cpu/display/opteron-xeon-workstation_5.html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76225" y="5233988"/>
            <a:ext cx="851297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[78]: 3.6GHz 2MB 800MHz Intel Xeon Processor SL7ZC C8511, http://store.flagshiptech.com/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products/3.6GHz-2MB-800MHz-Intel-Xeon-Processor-SL7ZC-C8511.html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9" name="Text Box 26"/>
          <p:cNvSpPr txBox="1">
            <a:spLocks noChangeArrowheads="1"/>
          </p:cNvSpPr>
          <p:nvPr/>
        </p:nvSpPr>
        <p:spPr bwMode="auto">
          <a:xfrm>
            <a:off x="276225" y="4700588"/>
            <a:ext cx="75229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[77]: </a:t>
            </a:r>
            <a:r>
              <a:rPr lang="en-US" altLang="en-US" sz="1400" dirty="0" err="1">
                <a:latin typeface="Verdana" pitchFamily="34" charset="0"/>
              </a:rPr>
              <a:t>Ryszard</a:t>
            </a: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err="1">
                <a:latin typeface="Verdana" pitchFamily="34" charset="0"/>
              </a:rPr>
              <a:t>Sommefeldt</a:t>
            </a:r>
            <a:r>
              <a:rPr lang="en-US" altLang="en-US" sz="1400" dirty="0">
                <a:latin typeface="Verdana" pitchFamily="34" charset="0"/>
              </a:rPr>
              <a:t> R., Intel Xeon 3.4GHz ['Nocona' core], 18th Aug, 2004, </a:t>
            </a:r>
            <a:br>
              <a:rPr lang="en-US" altLang="en-US" sz="1400" dirty="0">
                <a:latin typeface="Verdana" pitchFamily="34" charset="0"/>
              </a:rPr>
            </a:b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://www.hexus.net/content/item.php?item=822&amp;page=1&amp;search=reas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285750" y="674688"/>
            <a:ext cx="8039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1.3 Server platforms classified according to the number of processors supported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2381250" y="3526351"/>
            <a:ext cx="217328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DP </a:t>
            </a:r>
            <a:r>
              <a:rPr lang="en-US" altLang="en-US" sz="1200" b="1" dirty="0" smtClean="0">
                <a:latin typeface="Verdana" pitchFamily="34" charset="0"/>
              </a:rPr>
              <a:t>(2S)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396" name="Oval 7"/>
          <p:cNvSpPr>
            <a:spLocks noChangeArrowheads="1"/>
          </p:cNvSpPr>
          <p:nvPr/>
        </p:nvSpPr>
        <p:spPr bwMode="auto">
          <a:xfrm>
            <a:off x="7969250" y="343745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397" name="Line 8"/>
          <p:cNvSpPr>
            <a:spLocks noChangeShapeType="1"/>
          </p:cNvSpPr>
          <p:nvPr/>
        </p:nvSpPr>
        <p:spPr bwMode="auto">
          <a:xfrm>
            <a:off x="3810000" y="157372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8" name="Line 10"/>
          <p:cNvSpPr>
            <a:spLocks noChangeShapeType="1"/>
          </p:cNvSpPr>
          <p:nvPr/>
        </p:nvSpPr>
        <p:spPr bwMode="auto">
          <a:xfrm flipV="1">
            <a:off x="1552575" y="1789626"/>
            <a:ext cx="4356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399" name="Line 11"/>
          <p:cNvSpPr>
            <a:spLocks noChangeShapeType="1"/>
          </p:cNvSpPr>
          <p:nvPr/>
        </p:nvSpPr>
        <p:spPr bwMode="auto">
          <a:xfrm flipH="1">
            <a:off x="8007350" y="3251714"/>
            <a:ext cx="3175" cy="182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0" name="Oval 12"/>
          <p:cNvSpPr>
            <a:spLocks noChangeArrowheads="1"/>
          </p:cNvSpPr>
          <p:nvPr/>
        </p:nvSpPr>
        <p:spPr bwMode="auto">
          <a:xfrm>
            <a:off x="1511300" y="198965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1" name="Line 13"/>
          <p:cNvSpPr>
            <a:spLocks noChangeShapeType="1"/>
          </p:cNvSpPr>
          <p:nvPr/>
        </p:nvSpPr>
        <p:spPr bwMode="auto">
          <a:xfrm>
            <a:off x="1544638" y="178962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2" name="Text Box 4"/>
          <p:cNvSpPr txBox="1">
            <a:spLocks noChangeArrowheads="1"/>
          </p:cNvSpPr>
          <p:nvPr/>
        </p:nvSpPr>
        <p:spPr bwMode="auto">
          <a:xfrm>
            <a:off x="2781300" y="1230826"/>
            <a:ext cx="20637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03" name="Text Box 4"/>
          <p:cNvSpPr txBox="1">
            <a:spLocks noChangeArrowheads="1"/>
          </p:cNvSpPr>
          <p:nvPr/>
        </p:nvSpPr>
        <p:spPr bwMode="auto">
          <a:xfrm>
            <a:off x="6889213" y="3502539"/>
            <a:ext cx="20923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    Platforms </a:t>
            </a:r>
            <a:r>
              <a:rPr lang="en-US" altLang="en-US" sz="1200" b="1" dirty="0">
                <a:latin typeface="Verdana" pitchFamily="34" charset="0"/>
              </a:rPr>
              <a:t>for </a:t>
            </a:r>
            <a:r>
              <a:rPr lang="en-US" altLang="en-US" sz="1200" b="1" dirty="0" smtClean="0">
                <a:latin typeface="Verdana" pitchFamily="34" charset="0"/>
              </a:rPr>
              <a:t>more than </a:t>
            </a:r>
            <a:r>
              <a:rPr lang="en-US" altLang="en-US" sz="1200" b="1" dirty="0">
                <a:latin typeface="Verdana" pitchFamily="34" charset="0"/>
              </a:rPr>
              <a:t>four servers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4" name="Text Box 13"/>
          <p:cNvSpPr txBox="1">
            <a:spLocks noChangeArrowheads="1"/>
          </p:cNvSpPr>
          <p:nvPr/>
        </p:nvSpPr>
        <p:spPr bwMode="auto">
          <a:xfrm>
            <a:off x="2209800" y="4043876"/>
            <a:ext cx="251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2- 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(2-socket server platforms)</a:t>
            </a:r>
          </a:p>
        </p:txBody>
      </p:sp>
      <p:sp>
        <p:nvSpPr>
          <p:cNvPr id="59405" name="Text Box 4"/>
          <p:cNvSpPr txBox="1">
            <a:spLocks noChangeArrowheads="1"/>
          </p:cNvSpPr>
          <p:nvPr/>
        </p:nvSpPr>
        <p:spPr bwMode="auto">
          <a:xfrm>
            <a:off x="4821238" y="3527939"/>
            <a:ext cx="217328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MP </a:t>
            </a:r>
            <a:r>
              <a:rPr lang="en-US" altLang="en-US" sz="1200" b="1" dirty="0" smtClean="0">
                <a:latin typeface="Verdana" pitchFamily="34" charset="0"/>
              </a:rPr>
              <a:t>(4S)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server </a:t>
            </a:r>
            <a:r>
              <a:rPr lang="en-US" altLang="en-US" sz="1200" b="1" dirty="0">
                <a:latin typeface="Verdana" pitchFamily="34" charset="0"/>
              </a:rPr>
              <a:t>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59406" name="Oval 12"/>
          <p:cNvSpPr>
            <a:spLocks noChangeArrowheads="1"/>
          </p:cNvSpPr>
          <p:nvPr/>
        </p:nvSpPr>
        <p:spPr bwMode="auto">
          <a:xfrm>
            <a:off x="5881688" y="3432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07" name="Line 13"/>
          <p:cNvSpPr>
            <a:spLocks noChangeShapeType="1"/>
          </p:cNvSpPr>
          <p:nvPr/>
        </p:nvSpPr>
        <p:spPr bwMode="auto">
          <a:xfrm>
            <a:off x="5908675" y="3232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8" name="Text Box 17"/>
          <p:cNvSpPr txBox="1">
            <a:spLocks noChangeArrowheads="1"/>
          </p:cNvSpPr>
          <p:nvPr/>
        </p:nvSpPr>
        <p:spPr bwMode="auto">
          <a:xfrm>
            <a:off x="4687888" y="4045464"/>
            <a:ext cx="2405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4-processor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(4-socket server platforms)</a:t>
            </a:r>
          </a:p>
        </p:txBody>
      </p:sp>
      <p:sp>
        <p:nvSpPr>
          <p:cNvPr id="59409" name="Text Box 18"/>
          <p:cNvSpPr txBox="1">
            <a:spLocks noChangeArrowheads="1"/>
          </p:cNvSpPr>
          <p:nvPr/>
        </p:nvSpPr>
        <p:spPr bwMode="auto">
          <a:xfrm>
            <a:off x="6959600" y="4047051"/>
            <a:ext cx="20891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(Server platforms for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more than four sockets)</a:t>
            </a:r>
          </a:p>
        </p:txBody>
      </p:sp>
      <p:sp>
        <p:nvSpPr>
          <p:cNvPr id="59410" name="Text Box 4"/>
          <p:cNvSpPr txBox="1">
            <a:spLocks noChangeArrowheads="1"/>
          </p:cNvSpPr>
          <p:nvPr/>
        </p:nvSpPr>
        <p:spPr bwMode="auto">
          <a:xfrm rot="10800000" flipH="1" flipV="1">
            <a:off x="107950" y="2064264"/>
            <a:ext cx="30273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Uniprocessor 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(UP-server platforms)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1" name="Text Box 20"/>
          <p:cNvSpPr txBox="1">
            <a:spLocks noChangeArrowheads="1"/>
          </p:cNvSpPr>
          <p:nvPr/>
        </p:nvSpPr>
        <p:spPr bwMode="auto">
          <a:xfrm>
            <a:off x="282575" y="2565914"/>
            <a:ext cx="2459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1-processor server platforms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(1-socket server platforms)</a:t>
            </a:r>
          </a:p>
        </p:txBody>
      </p:sp>
      <p:sp>
        <p:nvSpPr>
          <p:cNvPr id="59412" name="Oval 12"/>
          <p:cNvSpPr>
            <a:spLocks noChangeArrowheads="1"/>
          </p:cNvSpPr>
          <p:nvPr/>
        </p:nvSpPr>
        <p:spPr bwMode="auto">
          <a:xfrm>
            <a:off x="3443288" y="34580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3" name="Line 13"/>
          <p:cNvSpPr>
            <a:spLocks noChangeShapeType="1"/>
          </p:cNvSpPr>
          <p:nvPr/>
        </p:nvSpPr>
        <p:spPr bwMode="auto">
          <a:xfrm>
            <a:off x="3476625" y="32580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4" name="Oval 12"/>
          <p:cNvSpPr>
            <a:spLocks noChangeArrowheads="1"/>
          </p:cNvSpPr>
          <p:nvPr/>
        </p:nvSpPr>
        <p:spPr bwMode="auto">
          <a:xfrm>
            <a:off x="5868988" y="19848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9415" name="Line 13"/>
          <p:cNvSpPr>
            <a:spLocks noChangeShapeType="1"/>
          </p:cNvSpPr>
          <p:nvPr/>
        </p:nvSpPr>
        <p:spPr bwMode="auto">
          <a:xfrm>
            <a:off x="5902325" y="17848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Text Box 4"/>
          <p:cNvSpPr txBox="1">
            <a:spLocks noChangeArrowheads="1"/>
          </p:cNvSpPr>
          <p:nvPr/>
        </p:nvSpPr>
        <p:spPr bwMode="auto">
          <a:xfrm rot="10800000" flipH="1" flipV="1">
            <a:off x="4395788" y="2065851"/>
            <a:ext cx="298291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59417" name="Text Box 28"/>
          <p:cNvSpPr txBox="1">
            <a:spLocks noChangeArrowheads="1"/>
          </p:cNvSpPr>
          <p:nvPr/>
        </p:nvSpPr>
        <p:spPr bwMode="auto">
          <a:xfrm>
            <a:off x="3514725" y="2561151"/>
            <a:ext cx="437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 Server platforms supporting more than one processor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(Multi-socket server platforms)</a:t>
            </a:r>
          </a:p>
        </p:txBody>
      </p:sp>
      <p:sp>
        <p:nvSpPr>
          <p:cNvPr id="59418" name="Line 8"/>
          <p:cNvSpPr>
            <a:spLocks noChangeShapeType="1"/>
          </p:cNvSpPr>
          <p:nvPr/>
        </p:nvSpPr>
        <p:spPr bwMode="auto">
          <a:xfrm>
            <a:off x="5907088" y="3029464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10"/>
          <p:cNvSpPr>
            <a:spLocks noChangeShapeType="1"/>
          </p:cNvSpPr>
          <p:nvPr/>
        </p:nvSpPr>
        <p:spPr bwMode="auto">
          <a:xfrm flipV="1">
            <a:off x="3476625" y="3250126"/>
            <a:ext cx="4533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3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Server platforms classified according to the number of processors supported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79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  <p:bldP spid="59396" grpId="0" animBg="1"/>
      <p:bldP spid="59399" grpId="0" animBg="1"/>
      <p:bldP spid="59403" grpId="0"/>
      <p:bldP spid="59404" grpId="0"/>
      <p:bldP spid="59405" grpId="0"/>
      <p:bldP spid="59406" grpId="0" animBg="1"/>
      <p:bldP spid="59407" grpId="0" animBg="1"/>
      <p:bldP spid="59408" grpId="0"/>
      <p:bldP spid="59409" grpId="0"/>
      <p:bldP spid="59412" grpId="0" animBg="1"/>
      <p:bldP spid="59413" grpId="0" animBg="1"/>
      <p:bldP spid="59417" grpId="0"/>
      <p:bldP spid="59418" grpId="0" animBg="1"/>
      <p:bldP spid="5941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61" name="Text Box 17"/>
          <p:cNvSpPr txBox="1">
            <a:spLocks noChangeArrowheads="1"/>
          </p:cNvSpPr>
          <p:nvPr/>
        </p:nvSpPr>
        <p:spPr bwMode="auto">
          <a:xfrm>
            <a:off x="180975" y="635000"/>
            <a:ext cx="83397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[80]: </a:t>
            </a:r>
            <a:r>
              <a:rPr lang="hu-HU" altLang="en-US" sz="1400" dirty="0" err="1">
                <a:latin typeface="Verdana" pitchFamily="34" charset="0"/>
              </a:rPr>
              <a:t>Glaskowsky</a:t>
            </a:r>
            <a:r>
              <a:rPr lang="hu-HU" altLang="en-US" sz="1400" dirty="0">
                <a:latin typeface="Verdana" pitchFamily="34" charset="0"/>
              </a:rPr>
              <a:t> P.: </a:t>
            </a:r>
            <a:r>
              <a:rPr lang="hu-HU" altLang="en-US" sz="1400" dirty="0" err="1">
                <a:latin typeface="Verdana" pitchFamily="34" charset="0"/>
              </a:rPr>
              <a:t>Investigating</a:t>
            </a:r>
            <a:r>
              <a:rPr lang="hu-HU" altLang="en-US" sz="1400" dirty="0">
                <a:latin typeface="Verdana" pitchFamily="34" charset="0"/>
              </a:rPr>
              <a:t> Intel's </a:t>
            </a:r>
            <a:r>
              <a:rPr lang="hu-HU" altLang="en-US" sz="1400" dirty="0" err="1">
                <a:latin typeface="Verdana" pitchFamily="34" charset="0"/>
              </a:rPr>
              <a:t>Lynnfield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mysteries</a:t>
            </a:r>
            <a:r>
              <a:rPr lang="hu-HU" altLang="en-US" sz="1400" dirty="0">
                <a:latin typeface="Verdana" pitchFamily="34" charset="0"/>
              </a:rPr>
              <a:t>, </a:t>
            </a:r>
            <a:r>
              <a:rPr lang="hu-HU" altLang="en-US" sz="1400" dirty="0" err="1">
                <a:latin typeface="Verdana" pitchFamily="34" charset="0"/>
              </a:rPr>
              <a:t>cnet</a:t>
            </a:r>
            <a:r>
              <a:rPr lang="hu-HU" altLang="en-US" sz="1400" dirty="0">
                <a:latin typeface="Verdana" pitchFamily="34" charset="0"/>
              </a:rPr>
              <a:t> News, </a:t>
            </a:r>
            <a:r>
              <a:rPr lang="hu-HU" altLang="en-US" sz="1400" dirty="0" err="1">
                <a:latin typeface="Verdana" pitchFamily="34" charset="0"/>
              </a:rPr>
              <a:t>Sept</a:t>
            </a:r>
            <a:r>
              <a:rPr lang="hu-HU" altLang="en-US" sz="1400" dirty="0">
                <a:latin typeface="Verdana" pitchFamily="34" charset="0"/>
              </a:rPr>
              <a:t>. 21. 2009,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://news.cnet.com/8301-13512_3-10357328-23.html</a:t>
            </a:r>
          </a:p>
        </p:txBody>
      </p:sp>
      <p:sp>
        <p:nvSpPr>
          <p:cNvPr id="305162" name="Text Box 28"/>
          <p:cNvSpPr txBox="1">
            <a:spLocks noChangeArrowheads="1"/>
          </p:cNvSpPr>
          <p:nvPr/>
        </p:nvSpPr>
        <p:spPr bwMode="auto">
          <a:xfrm>
            <a:off x="276225" y="1236663"/>
            <a:ext cx="8297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[81]: Kurd &amp; al.,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: A Family of 32 nm IA Processors, Proc. ISSCC 2010, pp. 96-98 </a:t>
            </a:r>
          </a:p>
        </p:txBody>
      </p:sp>
      <p:sp>
        <p:nvSpPr>
          <p:cNvPr id="305163" name="Text Box 30"/>
          <p:cNvSpPr txBox="1">
            <a:spLocks noChangeArrowheads="1"/>
          </p:cNvSpPr>
          <p:nvPr/>
        </p:nvSpPr>
        <p:spPr bwMode="auto">
          <a:xfrm>
            <a:off x="273050" y="1573213"/>
            <a:ext cx="91689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[82</a:t>
            </a:r>
            <a:r>
              <a:rPr lang="en-US" altLang="en-US" sz="1400" dirty="0" smtClean="0">
                <a:latin typeface="Verdana" pitchFamily="34" charset="0"/>
              </a:rPr>
              <a:t>]</a:t>
            </a:r>
            <a:r>
              <a:rPr lang="hu-HU" altLang="en-US" sz="1400" dirty="0" smtClean="0">
                <a:latin typeface="Verdana" pitchFamily="34" charset="0"/>
              </a:rPr>
              <a:t>: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Miller M. </a:t>
            </a:r>
            <a:r>
              <a:rPr lang="en-US" altLang="en-US" sz="1400" dirty="0" err="1">
                <a:latin typeface="Verdana" pitchFamily="34" charset="0"/>
              </a:rPr>
              <a:t>J.,Intel</a:t>
            </a:r>
            <a:r>
              <a:rPr lang="en-US" altLang="en-US" sz="1400" dirty="0">
                <a:latin typeface="Verdana" pitchFamily="34" charset="0"/>
              </a:rPr>
              <a:t> Previews ISSCC: 6-Core </a:t>
            </a:r>
            <a:r>
              <a:rPr lang="en-US" altLang="en-US" sz="1400" dirty="0" err="1">
                <a:latin typeface="Verdana" pitchFamily="34" charset="0"/>
              </a:rPr>
              <a:t>Gulftown</a:t>
            </a:r>
            <a:r>
              <a:rPr lang="en-US" altLang="en-US" sz="1400" dirty="0">
                <a:latin typeface="Verdana" pitchFamily="34" charset="0"/>
              </a:rPr>
              <a:t> Processor, Feb 03, 2010, http://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</a:t>
            </a:r>
            <a:r>
              <a:rPr lang="hu-HU" altLang="en-US" sz="1400" dirty="0" smtClean="0">
                <a:latin typeface="Verdana" pitchFamily="34" charset="0"/>
              </a:rPr>
              <a:t>    </a:t>
            </a:r>
            <a:r>
              <a:rPr lang="en-US" altLang="en-US" sz="1400" dirty="0" smtClean="0">
                <a:latin typeface="Verdana" pitchFamily="34" charset="0"/>
              </a:rPr>
              <a:t>forwardthinking.pcmag.com/chips/282694-intel-previews-isscc-6-core-gulftown-processor     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5164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(10)</a:t>
            </a:r>
            <a:endParaRPr lang="en-US" altLang="en-US" dirty="0" smtClean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69875" y="2100263"/>
            <a:ext cx="854689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[83]: Hill D., Chowdhury M., </a:t>
            </a:r>
            <a:r>
              <a:rPr lang="en-US" altLang="en-US" sz="1400" dirty="0" err="1">
                <a:latin typeface="Verdana" pitchFamily="34" charset="0"/>
              </a:rPr>
              <a:t>Westmere</a:t>
            </a:r>
            <a:r>
              <a:rPr lang="en-US" altLang="en-US" sz="1400" dirty="0">
                <a:latin typeface="Verdana" pitchFamily="34" charset="0"/>
              </a:rPr>
              <a:t> Xeon-56xx “Tick” CPU, Hot Chips 22,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://www.hotchips.org/uploads/archive22/HC22.24.620-Hill-Intel-WSM-EP-print.pdf 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5738" y="2638425"/>
            <a:ext cx="8562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[84]: </a:t>
            </a:r>
            <a:r>
              <a:rPr lang="hu-HU" altLang="en-US" sz="1400" dirty="0" err="1">
                <a:latin typeface="Verdana" pitchFamily="34" charset="0"/>
              </a:rPr>
              <a:t>Pawlowski</a:t>
            </a:r>
            <a:r>
              <a:rPr lang="hu-HU" altLang="en-US" sz="1400" dirty="0">
                <a:latin typeface="Verdana" pitchFamily="34" charset="0"/>
              </a:rPr>
              <a:t> S.: </a:t>
            </a:r>
            <a:r>
              <a:rPr lang="hu-HU" altLang="en-US" sz="1400" dirty="0" err="1">
                <a:latin typeface="Verdana" pitchFamily="34" charset="0"/>
              </a:rPr>
              <a:t>Intelligent</a:t>
            </a:r>
            <a:r>
              <a:rPr lang="hu-HU" altLang="en-US" sz="1400" dirty="0">
                <a:latin typeface="Verdana" pitchFamily="34" charset="0"/>
              </a:rPr>
              <a:t> and </a:t>
            </a:r>
            <a:r>
              <a:rPr lang="hu-HU" altLang="en-US" sz="1400" dirty="0" err="1">
                <a:latin typeface="Verdana" pitchFamily="34" charset="0"/>
              </a:rPr>
              <a:t>Expandable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High-</a:t>
            </a:r>
            <a:r>
              <a:rPr lang="hu-HU" altLang="en-US" sz="1400" dirty="0">
                <a:latin typeface="Verdana" pitchFamily="34" charset="0"/>
              </a:rPr>
              <a:t> End Intel Server Platform, </a:t>
            </a:r>
            <a:r>
              <a:rPr lang="hu-HU" altLang="en-US" sz="1400" dirty="0" err="1">
                <a:latin typeface="Verdana" pitchFamily="34" charset="0"/>
              </a:rPr>
              <a:t>Codenamed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Nehalem-EX</a:t>
            </a:r>
            <a:r>
              <a:rPr lang="hu-HU" altLang="en-US" sz="1400" dirty="0">
                <a:latin typeface="Verdana" pitchFamily="34" charset="0"/>
              </a:rPr>
              <a:t>, IDF 2009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80975" y="3230563"/>
            <a:ext cx="82788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[85]: Intel Sandy Bridge Review, Bit-tech, Jan. 3 2011</a:t>
            </a:r>
            <a:r>
              <a:rPr lang="hu-HU" altLang="en-US" sz="1400" dirty="0">
                <a:latin typeface="Verdana" pitchFamily="34" charset="0"/>
              </a:rPr>
              <a:t>,</a:t>
            </a:r>
            <a:endParaRPr lang="en-US" altLang="en-US" sz="1400" dirty="0">
              <a:latin typeface="Verdana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://www.bit-tech.net/hardware/cpus/2011/01/03/intel-sandy-bridge-review/1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180975" y="3829050"/>
            <a:ext cx="83260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[86]: </a:t>
            </a:r>
            <a:r>
              <a:rPr lang="hu-HU" altLang="en-US" sz="1400" dirty="0">
                <a:latin typeface="Verdana" pitchFamily="34" charset="0"/>
              </a:rPr>
              <a:t>Kahn O., </a:t>
            </a:r>
            <a:r>
              <a:rPr lang="hu-HU" altLang="en-US" sz="1400" dirty="0" err="1">
                <a:latin typeface="Verdana" pitchFamily="34" charset="0"/>
              </a:rPr>
              <a:t>Piazza</a:t>
            </a:r>
            <a:r>
              <a:rPr lang="hu-HU" altLang="en-US" sz="1400" dirty="0">
                <a:latin typeface="Verdana" pitchFamily="34" charset="0"/>
              </a:rPr>
              <a:t> T., </a:t>
            </a:r>
            <a:r>
              <a:rPr lang="hu-HU" altLang="en-US" sz="1400" dirty="0" err="1">
                <a:latin typeface="Verdana" pitchFamily="34" charset="0"/>
              </a:rPr>
              <a:t>Valentine</a:t>
            </a:r>
            <a:r>
              <a:rPr lang="hu-HU" altLang="en-US" sz="1400" dirty="0">
                <a:latin typeface="Verdana" pitchFamily="34" charset="0"/>
              </a:rPr>
              <a:t> B.: </a:t>
            </a:r>
            <a:r>
              <a:rPr lang="hu-HU" altLang="en-US" sz="1400" dirty="0" err="1">
                <a:latin typeface="Verdana" pitchFamily="34" charset="0"/>
              </a:rPr>
              <a:t>Technology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Insight</a:t>
            </a:r>
            <a:r>
              <a:rPr lang="hu-HU" altLang="en-US" sz="1400" dirty="0">
                <a:latin typeface="Verdana" pitchFamily="34" charset="0"/>
              </a:rPr>
              <a:t>: Intel </a:t>
            </a:r>
            <a:r>
              <a:rPr lang="hu-HU" altLang="en-US" sz="1400" dirty="0" err="1">
                <a:latin typeface="Verdana" pitchFamily="34" charset="0"/>
              </a:rPr>
              <a:t>Next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Generation</a:t>
            </a:r>
            <a:r>
              <a:rPr lang="hu-HU" altLang="en-US" sz="1400" dirty="0">
                <a:latin typeface="Verdana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Microarchitecture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Codename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Sandy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Bridge</a:t>
            </a:r>
            <a:r>
              <a:rPr lang="hu-HU" altLang="en-US" sz="1400" dirty="0">
                <a:latin typeface="Verdana" pitchFamily="34" charset="0"/>
              </a:rPr>
              <a:t>, IDF 2010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hu-HU" altLang="en-US" sz="1400" dirty="0" err="1" smtClean="0">
                <a:latin typeface="Verdana" pitchFamily="34" charset="0"/>
              </a:rPr>
              <a:t>extreme.pcgameshardware.de</a:t>
            </a:r>
            <a:r>
              <a:rPr lang="hu-HU" altLang="en-US" sz="1400" dirty="0">
                <a:latin typeface="Verdana" pitchFamily="34" charset="0"/>
              </a:rPr>
              <a:t>/.../281270d1288260884-bonusmaterial-pc- </a:t>
            </a:r>
            <a:r>
              <a:rPr lang="hu-HU" altLang="en-US" sz="1400" dirty="0" err="1">
                <a:latin typeface="Verdana" pitchFamily="34" charset="0"/>
              </a:rPr>
              <a:t>games-</a:t>
            </a:r>
            <a:endParaRPr lang="hu-HU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 </a:t>
            </a:r>
            <a:r>
              <a:rPr lang="hu-HU" altLang="en-US" sz="1400" dirty="0" smtClean="0">
                <a:latin typeface="Verdana" pitchFamily="34" charset="0"/>
              </a:rPr>
              <a:t>  ardware-12-2010-sf10_spcs001_100.pdf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2563" y="4851400"/>
            <a:ext cx="8397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[87]: </a:t>
            </a:r>
            <a:r>
              <a:rPr lang="en-US" altLang="en-US" sz="1400" dirty="0" err="1">
                <a:latin typeface="Verdana" pitchFamily="34" charset="0"/>
              </a:rPr>
              <a:t>Inkley</a:t>
            </a:r>
            <a:r>
              <a:rPr lang="en-US" altLang="en-US" sz="1400" dirty="0">
                <a:latin typeface="Verdana" pitchFamily="34" charset="0"/>
              </a:rPr>
              <a:t> B., </a:t>
            </a:r>
            <a:r>
              <a:rPr lang="en-US" altLang="en-US" sz="1400" dirty="0" err="1">
                <a:latin typeface="Verdana" pitchFamily="34" charset="0"/>
              </a:rPr>
              <a:t>Tetrick</a:t>
            </a:r>
            <a:r>
              <a:rPr lang="en-US" altLang="en-US" sz="1400" dirty="0">
                <a:latin typeface="Verdana" pitchFamily="34" charset="0"/>
              </a:rPr>
              <a:t> S</a:t>
            </a:r>
            <a:r>
              <a:rPr lang="en-US" altLang="en-US" sz="1400" dirty="0" smtClean="0">
                <a:latin typeface="Verdana" pitchFamily="34" charset="0"/>
              </a:rPr>
              <a:t>.</a:t>
            </a:r>
            <a:r>
              <a:rPr lang="hu-HU" altLang="en-US" sz="1400" dirty="0" smtClean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Intel Multi-core Architecture and Implementations, IDF, Session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MATS002</a:t>
            </a:r>
            <a:r>
              <a:rPr lang="en-US" altLang="en-US" sz="1400" dirty="0">
                <a:latin typeface="Verdana" pitchFamily="34" charset="0"/>
              </a:rPr>
              <a:t>, March 7 2006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4150" y="5443538"/>
            <a:ext cx="93004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[88]: Smith S. L</a:t>
            </a:r>
            <a:r>
              <a:rPr lang="en-US" altLang="en-US" sz="1400" dirty="0" smtClean="0">
                <a:latin typeface="Verdana" pitchFamily="34" charset="0"/>
              </a:rPr>
              <a:t>.</a:t>
            </a:r>
            <a:r>
              <a:rPr lang="hu-HU" altLang="en-US" sz="1400" dirty="0" smtClean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Intel Roadmap Overview, IDF Fall, Aug. 20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://download.intel.com/pressroom/kits/events/idffall_2008/SSmith_briefing_roadmap.pdf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185738" y="6035675"/>
            <a:ext cx="8552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[89]: Intel Public Roadmap; Business Platforms for Desktop, Mobile &amp; Data Center, H1’ 2011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://www.2ncinesil.com/download/Public%20Roadmap%201H%202011.pptx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4"/>
          <p:cNvSpPr txBox="1">
            <a:spLocks noChangeArrowheads="1"/>
          </p:cNvSpPr>
          <p:nvPr/>
        </p:nvSpPr>
        <p:spPr bwMode="auto">
          <a:xfrm>
            <a:off x="187325" y="628650"/>
            <a:ext cx="75042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[90]: </a:t>
            </a:r>
            <a:r>
              <a:rPr lang="hu-HU" altLang="en-US" sz="1400" dirty="0" err="1">
                <a:latin typeface="Verdana" pitchFamily="34" charset="0"/>
              </a:rPr>
              <a:t>Rusu</a:t>
            </a:r>
            <a:r>
              <a:rPr lang="hu-HU" altLang="en-US" sz="1400" dirty="0">
                <a:latin typeface="Verdana" pitchFamily="34" charset="0"/>
              </a:rPr>
              <a:t> S., „</a:t>
            </a:r>
            <a:r>
              <a:rPr lang="hu-HU" altLang="en-US" sz="1400" dirty="0" err="1">
                <a:latin typeface="Verdana" pitchFamily="34" charset="0"/>
              </a:rPr>
              <a:t>Circuit</a:t>
            </a:r>
            <a:r>
              <a:rPr lang="hu-HU" altLang="en-US" sz="1400" dirty="0">
                <a:latin typeface="Verdana" pitchFamily="34" charset="0"/>
              </a:rPr>
              <a:t> Technologies </a:t>
            </a:r>
            <a:r>
              <a:rPr lang="hu-HU" altLang="en-US" sz="1400" dirty="0" err="1">
                <a:latin typeface="Verdana" pitchFamily="34" charset="0"/>
              </a:rPr>
              <a:t>for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Multi-Core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Processor</a:t>
            </a:r>
            <a:r>
              <a:rPr lang="hu-HU" altLang="en-US" sz="1400" dirty="0">
                <a:latin typeface="Verdana" pitchFamily="34" charset="0"/>
              </a:rPr>
              <a:t> Design,” </a:t>
            </a:r>
            <a:r>
              <a:rPr lang="hu-HU" altLang="en-US" sz="1400" dirty="0" err="1">
                <a:latin typeface="Verdana" pitchFamily="34" charset="0"/>
              </a:rPr>
              <a:t>April</a:t>
            </a:r>
            <a:r>
              <a:rPr lang="hu-HU" altLang="en-US" sz="1400" dirty="0">
                <a:latin typeface="Verdana" pitchFamily="34" charset="0"/>
              </a:rPr>
              <a:t> 2006,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http</a:t>
            </a:r>
            <a:r>
              <a:rPr lang="hu-HU" altLang="en-US" sz="1400" dirty="0">
                <a:latin typeface="Verdana" pitchFamily="34" charset="0"/>
              </a:rPr>
              <a:t>://www.ewh.ieee.org/r6/scv/ssc/April06.pdf</a:t>
            </a:r>
            <a:r>
              <a:rPr lang="en-US" altLang="en-US" sz="1400" dirty="0">
                <a:latin typeface="Verdana" pitchFamily="34" charset="0"/>
              </a:rPr>
              <a:t> </a:t>
            </a:r>
          </a:p>
        </p:txBody>
      </p:sp>
      <p:sp>
        <p:nvSpPr>
          <p:cNvPr id="306186" name="Text Box 18"/>
          <p:cNvSpPr txBox="1">
            <a:spLocks noChangeArrowheads="1"/>
          </p:cNvSpPr>
          <p:nvPr/>
        </p:nvSpPr>
        <p:spPr bwMode="auto">
          <a:xfrm>
            <a:off x="187325" y="1212850"/>
            <a:ext cx="64500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[91]: </a:t>
            </a:r>
            <a:r>
              <a:rPr lang="en-US" altLang="en-US" sz="1400" dirty="0" err="1">
                <a:latin typeface="Verdana" pitchFamily="34" charset="0"/>
              </a:rPr>
              <a:t>Goto</a:t>
            </a:r>
            <a:r>
              <a:rPr lang="en-US" altLang="en-US" sz="1400" dirty="0">
                <a:latin typeface="Verdana" pitchFamily="34" charset="0"/>
              </a:rPr>
              <a:t> H., IDF, Aug. 26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 http://pc.watch.impress.co.jp/docs/2005/0826/kaigai207.htm</a:t>
            </a:r>
          </a:p>
        </p:txBody>
      </p:sp>
      <p:sp>
        <p:nvSpPr>
          <p:cNvPr id="306187" name="Text Box 19"/>
          <p:cNvSpPr txBox="1">
            <a:spLocks noChangeArrowheads="1"/>
          </p:cNvSpPr>
          <p:nvPr/>
        </p:nvSpPr>
        <p:spPr bwMode="auto">
          <a:xfrm>
            <a:off x="187325" y="1809750"/>
            <a:ext cx="8084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[92]: </a:t>
            </a:r>
            <a:r>
              <a:rPr lang="en-US" altLang="en-US" sz="1400" dirty="0" err="1">
                <a:latin typeface="Verdana" pitchFamily="34" charset="0"/>
              </a:rPr>
              <a:t>TechChannel</a:t>
            </a:r>
            <a:r>
              <a:rPr lang="en-US" altLang="en-US" sz="1400" dirty="0">
                <a:latin typeface="Verdana" pitchFamily="34" charset="0"/>
              </a:rPr>
              <a:t>, http://www.tecchannel.de/_misc/img/detail1000.cfm?pk=342850&amp;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  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err="1" smtClean="0">
                <a:latin typeface="Verdana" pitchFamily="34" charset="0"/>
              </a:rPr>
              <a:t>fk</a:t>
            </a:r>
            <a:r>
              <a:rPr lang="en-US" altLang="en-US" sz="1400" dirty="0" smtClean="0">
                <a:latin typeface="Verdana" pitchFamily="34" charset="0"/>
              </a:rPr>
              <a:t>=432919&amp;id=il-74145482909021379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30618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</a:t>
            </a:r>
            <a:r>
              <a:rPr lang="en-US" altLang="en-US" dirty="0" smtClean="0"/>
              <a:t>1</a:t>
            </a:r>
            <a:r>
              <a:rPr lang="hu-HU" altLang="en-US" dirty="0" smtClean="0"/>
              <a:t>1)</a:t>
            </a:r>
            <a:endParaRPr lang="en-US" altLang="en-US" dirty="0" smtClean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9400" y="2747963"/>
            <a:ext cx="82601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[94]: Morgan T. P., Intel's future Sandy Bridge Xeons exposed, The Register, May 30.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://www.theregister.co.uk/2011/05/30/intel_sandy_bridge_xeon_platforms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9400" y="3255963"/>
            <a:ext cx="690118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[95]: </a:t>
            </a:r>
            <a:r>
              <a:rPr lang="en-US" altLang="en-US" sz="1400" dirty="0" err="1" smtClean="0">
                <a:latin typeface="Verdana" pitchFamily="34" charset="0"/>
              </a:rPr>
              <a:t>Gelsinger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P., Keynote, IDF Spring 2005, March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http:</a:t>
            </a:r>
            <a:r>
              <a:rPr lang="en-US" altLang="en-US" sz="1400" dirty="0" smtClean="0">
                <a:latin typeface="Verdana" pitchFamily="34" charset="0"/>
              </a:rPr>
              <a:t>//</a:t>
            </a:r>
            <a:r>
              <a:rPr lang="en-US" altLang="en-US" sz="1400" dirty="0">
                <a:latin typeface="Verdana" pitchFamily="34" charset="0"/>
              </a:rPr>
              <a:t>www.intel.com/pressroom/kits/events/idfspr_2005/index.htm 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79400" y="2422525"/>
            <a:ext cx="5694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[93]: Sandy Bridge, http://en.wikipedia.org/wiki/Sandy_Bridge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76225" y="3787775"/>
            <a:ext cx="882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99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[96]: </a:t>
            </a:r>
            <a:r>
              <a:rPr lang="en-US" altLang="en-US" sz="1400" dirty="0" err="1">
                <a:latin typeface="Verdana" pitchFamily="34" charset="0"/>
              </a:rPr>
              <a:t>Kuppuswamy</a:t>
            </a:r>
            <a:r>
              <a:rPr lang="en-US" altLang="en-US" sz="1400" dirty="0">
                <a:latin typeface="Verdana" pitchFamily="34" charset="0"/>
              </a:rPr>
              <a:t>, R. C al., Over one million TPCC with a 45nm 6-core Xeon® CPU,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IEEE </a:t>
            </a:r>
            <a:r>
              <a:rPr lang="en-US" altLang="en-US" sz="1400" dirty="0">
                <a:latin typeface="Verdana" pitchFamily="34" charset="0"/>
              </a:rPr>
              <a:t>International Solid-State Circuits Conference - Digest of Technical Papers, 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latin typeface="Verdana" pitchFamily="34" charset="0"/>
              </a:rPr>
              <a:t>           </a:t>
            </a:r>
            <a:r>
              <a:rPr lang="en-US" altLang="en-US" sz="1400" dirty="0" smtClean="0">
                <a:latin typeface="Verdana" pitchFamily="34" charset="0"/>
              </a:rPr>
              <a:t>ISSCC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2009</a:t>
            </a:r>
            <a:r>
              <a:rPr lang="hu-HU" altLang="en-US" sz="1400" dirty="0">
                <a:latin typeface="Verdana" pitchFamily="34" charset="0"/>
              </a:rPr>
              <a:t>,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>
                <a:latin typeface="Verdana" pitchFamily="34" charset="0"/>
              </a:rPr>
              <a:t>Feb. 2009, pp. 70 - 71,71a 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279400" y="4516438"/>
            <a:ext cx="80538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[97]: </a:t>
            </a:r>
            <a:r>
              <a:rPr lang="en-US" altLang="en-US" sz="1400" dirty="0" err="1">
                <a:latin typeface="Verdana" pitchFamily="34" charset="0"/>
              </a:rPr>
              <a:t>Perich</a:t>
            </a:r>
            <a:r>
              <a:rPr lang="en-US" altLang="en-US" sz="1400" dirty="0">
                <a:latin typeface="Verdana" pitchFamily="34" charset="0"/>
              </a:rPr>
              <a:t> D., Intel Volume Platforms Technology Leadership, Solutions and Technology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Conference</a:t>
            </a:r>
            <a:r>
              <a:rPr lang="en-US" altLang="en-US" sz="1400" dirty="0">
                <a:latin typeface="Verdana" pitchFamily="34" charset="0"/>
              </a:rPr>
              <a:t>, HP World 2004,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       </a:t>
            </a:r>
            <a:r>
              <a:rPr lang="hu-HU" altLang="en-US" sz="1400" dirty="0" smtClean="0">
                <a:latin typeface="Verdana" pitchFamily="34" charset="0"/>
              </a:rPr>
              <a:t>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://www.openmpe.com/cslproceed/HPW04CD/papers/4194.pdf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90500" y="5259388"/>
            <a:ext cx="8747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[</a:t>
            </a:r>
            <a:r>
              <a:rPr lang="hu-HU" altLang="en-US" sz="1400" dirty="0" smtClean="0">
                <a:latin typeface="Verdana" pitchFamily="34" charset="0"/>
              </a:rPr>
              <a:t>98</a:t>
            </a:r>
            <a:r>
              <a:rPr lang="en-US" altLang="en-US" sz="1400" dirty="0" smtClean="0">
                <a:latin typeface="Verdana" pitchFamily="34" charset="0"/>
              </a:rPr>
              <a:t>]: </a:t>
            </a:r>
            <a:r>
              <a:rPr lang="hu-HU" altLang="en-US" sz="1400" dirty="0" smtClean="0">
                <a:latin typeface="Verdana" pitchFamily="34" charset="0"/>
              </a:rPr>
              <a:t>De </a:t>
            </a:r>
            <a:r>
              <a:rPr lang="hu-HU" altLang="en-US" sz="1400" dirty="0" err="1" smtClean="0">
                <a:latin typeface="Verdana" pitchFamily="34" charset="0"/>
              </a:rPr>
              <a:t>Gelas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J</a:t>
            </a:r>
            <a:r>
              <a:rPr lang="en-US" altLang="en-US" sz="1400" dirty="0" smtClean="0">
                <a:latin typeface="Verdana" pitchFamily="34" charset="0"/>
              </a:rPr>
              <a:t>., </a:t>
            </a:r>
            <a:r>
              <a:rPr lang="hu-HU" altLang="en-US" sz="1400" dirty="0" err="1">
                <a:latin typeface="Verdana" pitchFamily="34" charset="0"/>
              </a:rPr>
              <a:t>Westmere-EX</a:t>
            </a:r>
            <a:r>
              <a:rPr lang="hu-HU" altLang="en-US" sz="1400" dirty="0">
                <a:latin typeface="Verdana" pitchFamily="34" charset="0"/>
              </a:rPr>
              <a:t>: Intel </a:t>
            </a:r>
            <a:r>
              <a:rPr lang="hu-HU" altLang="en-US" sz="1400" dirty="0" err="1">
                <a:latin typeface="Verdana" pitchFamily="34" charset="0"/>
              </a:rPr>
              <a:t>Improves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their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>
                <a:latin typeface="Verdana" pitchFamily="34" charset="0"/>
              </a:rPr>
              <a:t>Xeon</a:t>
            </a: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err="1" smtClean="0">
                <a:latin typeface="Verdana" pitchFamily="34" charset="0"/>
              </a:rPr>
              <a:t>Flagship</a:t>
            </a:r>
            <a:r>
              <a:rPr lang="hu-HU" altLang="en-US" sz="1400" dirty="0" smtClean="0">
                <a:latin typeface="Verdana" pitchFamily="34" charset="0"/>
              </a:rPr>
              <a:t>, </a:t>
            </a:r>
            <a:r>
              <a:rPr lang="hu-HU" altLang="en-US" sz="1400" dirty="0" err="1" smtClean="0">
                <a:latin typeface="Verdana" pitchFamily="34" charset="0"/>
              </a:rPr>
              <a:t>AnandTech</a:t>
            </a:r>
            <a:r>
              <a:rPr lang="hu-HU" altLang="en-US" sz="1400" dirty="0" smtClean="0">
                <a:latin typeface="Verdana" pitchFamily="34" charset="0"/>
              </a:rPr>
              <a:t>, </a:t>
            </a:r>
            <a:r>
              <a:rPr lang="hu-HU" altLang="en-US" sz="1400" dirty="0" err="1" smtClean="0">
                <a:latin typeface="Verdana" pitchFamily="34" charset="0"/>
              </a:rPr>
              <a:t>April</a:t>
            </a:r>
            <a:r>
              <a:rPr lang="hu-HU" altLang="en-US" sz="1400" dirty="0" smtClean="0">
                <a:latin typeface="Verdana" pitchFamily="34" charset="0"/>
              </a:rPr>
              <a:t> 6 2011,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latin typeface="Verdana" pitchFamily="34" charset="0"/>
              </a:rPr>
              <a:t>           http</a:t>
            </a:r>
            <a:r>
              <a:rPr lang="hu-HU" altLang="en-US" sz="1400" dirty="0">
                <a:latin typeface="Verdana" pitchFamily="34" charset="0"/>
              </a:rPr>
              <a:t>://www.anandtech.com/show/4259/westmereex-intels-flagship-improves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188913" y="5870575"/>
            <a:ext cx="90127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[</a:t>
            </a:r>
            <a:r>
              <a:rPr lang="hu-HU" altLang="en-US" sz="1400" dirty="0" smtClean="0">
                <a:latin typeface="Verdana" pitchFamily="34" charset="0"/>
              </a:rPr>
              <a:t>99</a:t>
            </a:r>
            <a:r>
              <a:rPr lang="en-US" altLang="en-US" sz="1400" dirty="0">
                <a:latin typeface="Verdana" pitchFamily="34" charset="0"/>
              </a:rPr>
              <a:t>]: Starke W.J., POWER7: IBM’s Next Generation, Balanced POWER </a:t>
            </a:r>
            <a:r>
              <a:rPr lang="en-US" altLang="en-US" sz="1400" dirty="0" smtClean="0">
                <a:latin typeface="Verdana" pitchFamily="34" charset="0"/>
              </a:rPr>
              <a:t>Server</a:t>
            </a:r>
            <a:r>
              <a:rPr lang="hu-HU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Chip</a:t>
            </a:r>
            <a:r>
              <a:rPr lang="en-US" altLang="en-US" sz="1400" dirty="0">
                <a:latin typeface="Verdana" pitchFamily="34" charset="0"/>
              </a:rPr>
              <a:t>, Hot Chips 21, 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smtClean="0">
                <a:latin typeface="Verdana" pitchFamily="34" charset="0"/>
              </a:rPr>
              <a:t>http</a:t>
            </a:r>
            <a:r>
              <a:rPr lang="en-US" altLang="en-US" sz="1400" dirty="0">
                <a:latin typeface="Verdana" pitchFamily="34" charset="0"/>
              </a:rPr>
              <a:t>://</a:t>
            </a:r>
            <a:r>
              <a:rPr lang="en-US" altLang="en-US" sz="1400" dirty="0" smtClean="0">
                <a:latin typeface="Verdana" pitchFamily="34" charset="0"/>
              </a:rPr>
              <a:t>www.hotchips.org/wp-content/uploads/hc_archives/hc21/3_tues/HC21.25.800.</a:t>
            </a:r>
            <a:endParaRPr lang="hu-HU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latin typeface="Verdana" pitchFamily="34" charset="0"/>
              </a:rPr>
              <a:t> </a:t>
            </a:r>
            <a:r>
              <a:rPr lang="hu-HU" altLang="en-US" sz="1400" dirty="0" smtClean="0">
                <a:latin typeface="Verdana" pitchFamily="34" charset="0"/>
              </a:rPr>
              <a:t>          </a:t>
            </a:r>
            <a:r>
              <a:rPr lang="en-US" altLang="en-US" sz="1400" dirty="0" err="1" smtClean="0">
                <a:latin typeface="Verdana" pitchFamily="34" charset="0"/>
              </a:rPr>
              <a:t>ServerSystemsII-Epub</a:t>
            </a:r>
            <a:r>
              <a:rPr lang="en-US" altLang="en-US" sz="1400" dirty="0" smtClean="0">
                <a:latin typeface="Verdana" pitchFamily="34" charset="0"/>
              </a:rPr>
              <a:t>/HC21.25.835.Starke-IBM-POWER7SystemBalancev13_display.pdf</a:t>
            </a:r>
            <a:endParaRPr lang="en-US" altLang="en-US" sz="14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460500"/>
            <a:ext cx="81357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101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Server System SSH4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Board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Technical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Product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Specification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Oct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 2003,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http://download.intel.com/support/motherboards/server/ssh4/ssh4_tps.pdf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2057400"/>
            <a:ext cx="85443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Haas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J. &amp; Vogt P., Fully buffered DIMM Technology Moves Enterprise Platforms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Next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Level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Technology Intel Magazine, March 2005, pp. 1-7 </a:t>
            </a: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5" y="2670175"/>
            <a:ext cx="846250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Ganesh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B.,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Jaleel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A.,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Wang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D., Jacob B.,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Fully-Buffered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DIMM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Architectures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: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Understanding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Mechanisms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Overheads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and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Scaling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://ece.umd.edu/~blj/papers/hpca2007.pdf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56625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100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Intel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E8500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Chipset 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eXternal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Memory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Bridge (XMB)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2005,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www.intel.co.id/content/dam/doc/datasheet/e8500-chipset-external-memory-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bridge-datasheet.pdf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(12)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486150"/>
            <a:ext cx="70890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104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Smith S. L.,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Quad-Core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Press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Briefing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IDF 2006,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http://www.intel.com/pressroom/kits/quadcore/qc_pressbriefing.pdf</a:t>
            </a:r>
          </a:p>
        </p:txBody>
      </p:sp>
      <p:sp>
        <p:nvSpPr>
          <p:cNvPr id="303112" name="Text Box 8"/>
          <p:cNvSpPr txBox="1">
            <a:spLocks noChangeArrowheads="1"/>
          </p:cNvSpPr>
          <p:nvPr/>
        </p:nvSpPr>
        <p:spPr bwMode="auto">
          <a:xfrm>
            <a:off x="193675" y="4108450"/>
            <a:ext cx="51642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105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Smith S.L., Intel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Enterprise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Roadmap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IDF 2010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508500"/>
            <a:ext cx="80024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7500 Chipset,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2010,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http://www.intel.com/content/dam/doc/datasheet/7500-chipset-datasheet.pdf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105400"/>
            <a:ext cx="8831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7500/7510/7512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Scalable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Buffer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April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2011, 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www.intel.com/content/www/us/en/chipsets/7500-7510-7512-scalable-memory-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buffer-datasheet.html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937250"/>
            <a:ext cx="407515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108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X8QB6-LF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User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Manual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Supermicro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9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Text Box 2"/>
          <p:cNvSpPr txBox="1">
            <a:spLocks noChangeArrowheads="1"/>
          </p:cNvSpPr>
          <p:nvPr/>
        </p:nvSpPr>
        <p:spPr bwMode="auto">
          <a:xfrm>
            <a:off x="187325" y="1241425"/>
            <a:ext cx="847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110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Morgan T. P.,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(finally) uncages Nehalem-EX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beast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The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Register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March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30 2010,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http://www.theregister.co.uk/2010/03/30/intel_nehalem_ex_launch/?page=2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1838325"/>
            <a:ext cx="886858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111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Morgan T. P.,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Puts More Compute Behind Xeon E7 Big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Memory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The Platform,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May 5 2015,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www.theplatform.net/2015/05/05/intel-puts-more-compute-behind-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xeon-e7-big-memory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6" y="2670175"/>
            <a:ext cx="8737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Niederste-Berg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M.,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28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core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EP/EX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plattform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comes into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view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Hardware LUXX,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26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May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2015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www.hardwareluxx.com/index.php/news/hardware/cpu/35474-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28-core-skylake-epex-plattform-comes-into-view.html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665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109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B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aseboard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management controller (BMC) definition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TechTarget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May 2007,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http://searchnetworking.techtarget.com/definition/baseboard-management-controller</a:t>
            </a: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(13)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486150"/>
            <a:ext cx="90318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113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Intel C102/C104 Scalable Memory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Buffer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Datasheet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Febr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2014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www.intel.com/content/dam/www/public/us/en/documents/datasheets/c102-c104-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scalable-memory-buffer-datasheet.pdf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4298950"/>
            <a:ext cx="89457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114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E7-8800/4800 V3 Product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Technical Overview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May 21 2015,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https://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software.intel.com/en-us/articles/intel-xeon-processor-e7-88004800-v3-product-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family-technical-overview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5105400"/>
            <a:ext cx="93064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115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X10QBi Platform with X10QBi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Baseboard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User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’s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manual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Supermicro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          ftp://ftp.supermicro.com/CDR-X10-Q_1.00_for_Intel_X10_Q_platform/MANUALS/X10QBi.pdf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718175"/>
            <a:ext cx="8893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116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Rusu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S.,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Muljono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H.,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Ayers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D.,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Tam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S., A 22nm 15-core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enterprise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</a:rPr>
              <a:t>processor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IEEE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ISSC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Journal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Vol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. 50,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Issue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1, Jan. 2015 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7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7" name="Text Box 3"/>
          <p:cNvSpPr txBox="1">
            <a:spLocks noChangeArrowheads="1"/>
          </p:cNvSpPr>
          <p:nvPr/>
        </p:nvSpPr>
        <p:spPr bwMode="auto">
          <a:xfrm>
            <a:off x="187325" y="1685925"/>
            <a:ext cx="815338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118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Chiappetta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M.,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Launches Xeon E7-8800 and E7-4800 v3 Processor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Families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  <a:endParaRPr lang="en-US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Hot Hardware, May 5 2015, 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http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://hothardware.com/reviews/intel-launches-xeon-e7-v3-family-of-processors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187326" y="2517775"/>
            <a:ext cx="873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119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Broadwell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-EX/EP disappear from the latest Intel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roadmap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AnandTech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Forums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://forums.anandtech.com/showthread.php?t=2439161</a:t>
            </a:r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190500" y="641350"/>
            <a:ext cx="89391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117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Esmer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I.,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Ivybridge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Server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Architecture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: A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Converged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Server, Aug. 2014, Hot Chips 2014,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http://www.hotchips.org/wp-content/uploads/hc_archives/hc26/HC26-12-day2-epub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HC26.12-8-Big-Iron-Servers-epub/HC26.13.832-IvyBridge-Esmer-Intel-IVB%20Server%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20Hotchips2014.pdf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5. References</a:t>
            </a:r>
            <a:r>
              <a:rPr lang="hu-HU" altLang="en-US" dirty="0" smtClean="0"/>
              <a:t> (14)</a:t>
            </a:r>
            <a:endParaRPr lang="en-US" altLang="en-US" dirty="0" smtClean="0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193675" y="3143250"/>
            <a:ext cx="85583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120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Accelerate Big Data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Insights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the 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E7-8800/4800 v3 Product </a:t>
            </a:r>
            <a:endParaRPr lang="hu-HU" altLang="en-US" sz="1400" dirty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Families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Product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Brief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2015,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://www.intel.com/newsroom/kits/xeon/e7v3/pdfs/Xeon_E7v3_ProductBrief.pdf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193675" y="3975100"/>
            <a:ext cx="9113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Accelerating Silicon Design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with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the Intel Xeon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Processor E7-8800 v3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Product Family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2015,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http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www.intel.com/content/dam/www/public/us/en/documents/product-briefs/xeon-</a:t>
            </a:r>
            <a:endParaRPr lang="hu-HU" altLang="en-US" sz="14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processor-e7-8800-v3-brief.pdf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193675" y="4781550"/>
            <a:ext cx="888044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122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</a:rPr>
              <a:t>Broadwell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-EX/EP disappeared from Intel's enterprise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roadmaps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Linus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Tech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Tips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July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16 2015, http://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linustechtips.com/main/topic/409185-broadwell-exep-disappeared-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from-intels-enterprise-roadmaps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88913" y="5613400"/>
            <a:ext cx="900188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123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]: 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van </a:t>
            </a:r>
            <a:r>
              <a:rPr lang="hu-HU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Monsjou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 D., 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Massive Leak shows details on </a:t>
            </a:r>
            <a:r>
              <a:rPr lang="en-US" sz="1400" dirty="0" err="1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en-US" sz="1400" dirty="0">
                <a:solidFill>
                  <a:srgbClr val="000000"/>
                </a:solidFill>
                <a:latin typeface="Verdana" pitchFamily="34" charset="0"/>
              </a:rPr>
              <a:t> Xeon </a:t>
            </a:r>
            <a:r>
              <a:rPr lang="en-US" sz="1400" dirty="0" smtClean="0">
                <a:solidFill>
                  <a:srgbClr val="000000"/>
                </a:solidFill>
                <a:latin typeface="Verdana" pitchFamily="34" charset="0"/>
              </a:rPr>
              <a:t>Chips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, Overclock3D,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           May 25 2015, http://www.overclock3d.net/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articles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cpu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mainboard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/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massive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leak</a:t>
            </a: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>
                <a:solidFill>
                  <a:srgbClr val="000000"/>
                </a:solidFill>
                <a:latin typeface="Verdana" pitchFamily="34" charset="0"/>
              </a:rPr>
              <a:t>shows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hu-HU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          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details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on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skylake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</a:t>
            </a:r>
            <a:r>
              <a:rPr lang="hu-HU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hu-HU" sz="1400" dirty="0" smtClean="0">
                <a:solidFill>
                  <a:srgbClr val="000000"/>
                </a:solidFill>
                <a:latin typeface="Verdana" pitchFamily="34" charset="0"/>
              </a:rPr>
              <a:t>_chips/1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0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References (15)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213" y="635000"/>
            <a:ext cx="88462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[124]: Server </a:t>
            </a:r>
            <a:r>
              <a:rPr lang="en-US" dirty="0"/>
              <a:t>duel: Xeon Woodcrest vs. Opteron Socket </a:t>
            </a:r>
            <a:r>
              <a:rPr lang="en-US" dirty="0" smtClean="0"/>
              <a:t>F, </a:t>
            </a:r>
            <a:r>
              <a:rPr lang="en-US" dirty="0" err="1" smtClean="0"/>
              <a:t>Tweakers</a:t>
            </a:r>
            <a:r>
              <a:rPr lang="en-US" dirty="0" smtClean="0"/>
              <a:t>, </a:t>
            </a:r>
            <a:r>
              <a:rPr lang="en-US" dirty="0"/>
              <a:t>7 September </a:t>
            </a:r>
            <a:r>
              <a:rPr lang="en-US" dirty="0" smtClean="0"/>
              <a:t>2006,</a:t>
            </a:r>
          </a:p>
          <a:p>
            <a:r>
              <a:rPr lang="en-US" dirty="0" smtClean="0"/>
              <a:t>            http</a:t>
            </a:r>
            <a:r>
              <a:rPr lang="en-US" dirty="0"/>
              <a:t>://</a:t>
            </a:r>
            <a:r>
              <a:rPr lang="en-US" dirty="0" smtClean="0"/>
              <a:t>tweakers.net/reviews/646/2/server-duel-xeon-woodcrest-vs-opteron-socket-f-   </a:t>
            </a:r>
          </a:p>
          <a:p>
            <a:r>
              <a:rPr lang="en-US" dirty="0"/>
              <a:t> </a:t>
            </a:r>
            <a:r>
              <a:rPr lang="en-US" dirty="0" smtClean="0"/>
              <a:t>           post-mortem-netburst.html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799" y="1449407"/>
            <a:ext cx="88884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[125]: </a:t>
            </a:r>
            <a:r>
              <a:rPr lang="en-US" dirty="0" err="1" smtClean="0"/>
              <a:t>Papazian</a:t>
            </a:r>
            <a:r>
              <a:rPr lang="en-US" dirty="0" smtClean="0"/>
              <a:t> I. E. </a:t>
            </a:r>
            <a:r>
              <a:rPr lang="en-US" dirty="0"/>
              <a:t>&amp;</a:t>
            </a:r>
            <a:r>
              <a:rPr lang="en-US" dirty="0" smtClean="0"/>
              <a:t> al., Ivy Bridge Server: </a:t>
            </a:r>
            <a:r>
              <a:rPr lang="en-US" dirty="0"/>
              <a:t>A </a:t>
            </a:r>
            <a:r>
              <a:rPr lang="en-US" dirty="0" smtClean="0"/>
              <a:t>Converged Design, IEEE MICRO, March-April</a:t>
            </a:r>
          </a:p>
          <a:p>
            <a:r>
              <a:rPr lang="en-US" dirty="0"/>
              <a:t> </a:t>
            </a:r>
            <a:r>
              <a:rPr lang="en-US" dirty="0" smtClean="0"/>
              <a:t>           2015, pp. 16-25, </a:t>
            </a:r>
          </a:p>
          <a:p>
            <a:r>
              <a:rPr lang="en-US" dirty="0" smtClean="0"/>
              <a:t>            http</a:t>
            </a:r>
            <a:r>
              <a:rPr lang="en-US" dirty="0"/>
              <a:t>://ieeexplore.ieee.org/xpl/articleDetails.jsp?reload=true&amp;arnumber=7091791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966" y="2264097"/>
            <a:ext cx="945957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[126]: </a:t>
            </a:r>
            <a:r>
              <a:rPr lang="en-US" dirty="0">
                <a:solidFill>
                  <a:srgbClr val="000000"/>
                </a:solidFill>
              </a:rPr>
              <a:t>Gao Y., HPC Workload Performance Tuning on POWER8 with IBM XL Compilers and Libraries, </a:t>
            </a:r>
          </a:p>
          <a:p>
            <a:r>
              <a:rPr lang="en-US" dirty="0">
                <a:solidFill>
                  <a:srgbClr val="000000"/>
                </a:solidFill>
              </a:rPr>
              <a:t>          </a:t>
            </a:r>
            <a:r>
              <a:rPr lang="en-US" dirty="0" smtClean="0">
                <a:solidFill>
                  <a:srgbClr val="000000"/>
                </a:solidFill>
              </a:rPr>
              <a:t>  SPXXL/</a:t>
            </a:r>
            <a:r>
              <a:rPr lang="en-US" dirty="0" err="1" smtClean="0">
                <a:solidFill>
                  <a:srgbClr val="000000"/>
                </a:solidFill>
              </a:rPr>
              <a:t>Scicomp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Summer Workshop 2014, http://spscicomp.org/wordpress/wp-content/</a:t>
            </a:r>
          </a:p>
          <a:p>
            <a:r>
              <a:rPr lang="en-US" dirty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   uploads/2014/05/gao-IBM-XL-compilers-for-POWER8-Scicomp-2014.pdf</a:t>
            </a:r>
            <a:endParaRPr lang="en-U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93675" y="3054350"/>
            <a:ext cx="87005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</a:t>
            </a:r>
            <a:r>
              <a:rPr lang="hu-HU" altLang="en-US" sz="1400" dirty="0" smtClean="0">
                <a:solidFill>
                  <a:srgbClr val="000000"/>
                </a:solidFill>
                <a:latin typeface="Verdana" pitchFamily="34" charset="0"/>
              </a:rPr>
              <a:t>12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7]: New Xeon Processor Numbering, More Than Just a Number, Intel.com, April 5 2011,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 https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://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communities.intel.com/community/itpeernetwork/datastack/blog/2011/04/05/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          new-</a:t>
            </a:r>
            <a:r>
              <a:rPr lang="en-US" altLang="en-US" sz="1400" dirty="0" err="1" smtClean="0">
                <a:solidFill>
                  <a:srgbClr val="000000"/>
                </a:solidFill>
                <a:latin typeface="Verdana" pitchFamily="34" charset="0"/>
              </a:rPr>
              <a:t>xeon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-processor-numbering-more-than-just-a-number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3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70452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Multiprocessor server platforms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classified according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their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memory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architecture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8890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1.4 Multiprocessor server platforms classified according to their memory architecture </a:t>
            </a:r>
            <a:r>
              <a:rPr lang="en-US" altLang="en-US" sz="1400" dirty="0">
                <a:latin typeface="Verdana" pitchFamily="34" charset="0"/>
              </a:rPr>
              <a:t>(1)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590550" y="2092325"/>
            <a:ext cx="26685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(S</a:t>
            </a:r>
            <a:r>
              <a:rPr lang="en-US" altLang="en-US" sz="1200">
                <a:latin typeface="Verdana" pitchFamily="34" charset="0"/>
              </a:rPr>
              <a:t>ymmetrical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ulti</a:t>
            </a:r>
            <a:r>
              <a:rPr lang="en-US" altLang="en-US" sz="1200" b="1">
                <a:latin typeface="Verdana" pitchFamily="34" charset="0"/>
              </a:rPr>
              <a:t>P</a:t>
            </a:r>
            <a:r>
              <a:rPr lang="en-US" altLang="en-US" sz="1200">
                <a:latin typeface="Verdana" pitchFamily="34" charset="0"/>
              </a:rPr>
              <a:t>rocessor)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0" name="Line 8"/>
          <p:cNvSpPr>
            <a:spLocks noChangeShapeType="1"/>
          </p:cNvSpPr>
          <p:nvPr/>
        </p:nvSpPr>
        <p:spPr bwMode="auto">
          <a:xfrm>
            <a:off x="4584700" y="15684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1" name="Line 10"/>
          <p:cNvSpPr>
            <a:spLocks noChangeShapeType="1"/>
          </p:cNvSpPr>
          <p:nvPr/>
        </p:nvSpPr>
        <p:spPr bwMode="auto">
          <a:xfrm flipV="1">
            <a:off x="1949450" y="18034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2" name="Oval 12"/>
          <p:cNvSpPr>
            <a:spLocks noChangeArrowheads="1"/>
          </p:cNvSpPr>
          <p:nvPr/>
        </p:nvSpPr>
        <p:spPr bwMode="auto">
          <a:xfrm>
            <a:off x="1905000" y="19970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3" name="Line 13"/>
          <p:cNvSpPr>
            <a:spLocks noChangeShapeType="1"/>
          </p:cNvSpPr>
          <p:nvPr/>
        </p:nvSpPr>
        <p:spPr bwMode="auto">
          <a:xfrm>
            <a:off x="1938338" y="1797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4" name="Text Box 4"/>
          <p:cNvSpPr txBox="1">
            <a:spLocks noChangeArrowheads="1"/>
          </p:cNvSpPr>
          <p:nvPr/>
        </p:nvSpPr>
        <p:spPr bwMode="auto">
          <a:xfrm>
            <a:off x="1841500" y="11303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Multiprocessor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 classified according to their memory architecture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5" name="Text Box 4"/>
          <p:cNvSpPr txBox="1">
            <a:spLocks noChangeArrowheads="1"/>
          </p:cNvSpPr>
          <p:nvPr/>
        </p:nvSpPr>
        <p:spPr bwMode="auto">
          <a:xfrm>
            <a:off x="6091238" y="2093913"/>
            <a:ext cx="1144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NUMAs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0426" name="Oval 12"/>
          <p:cNvSpPr>
            <a:spLocks noChangeArrowheads="1"/>
          </p:cNvSpPr>
          <p:nvPr/>
        </p:nvSpPr>
        <p:spPr bwMode="auto">
          <a:xfrm>
            <a:off x="6643688" y="19986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0427" name="Line 13"/>
          <p:cNvSpPr>
            <a:spLocks noChangeShapeType="1"/>
          </p:cNvSpPr>
          <p:nvPr/>
        </p:nvSpPr>
        <p:spPr bwMode="auto">
          <a:xfrm>
            <a:off x="6677025" y="17986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Text Box 13"/>
          <p:cNvSpPr txBox="1">
            <a:spLocks noChangeArrowheads="1"/>
          </p:cNvSpPr>
          <p:nvPr/>
        </p:nvSpPr>
        <p:spPr bwMode="auto">
          <a:xfrm>
            <a:off x="5127625" y="2624138"/>
            <a:ext cx="307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with </a:t>
            </a:r>
            <a:r>
              <a:rPr lang="en-US" altLang="en-US" sz="1200" b="1">
                <a:latin typeface="Verdana" pitchFamily="34" charset="0"/>
              </a:rPr>
              <a:t>N</a:t>
            </a:r>
            <a:r>
              <a:rPr lang="en-US" altLang="en-US" sz="1200">
                <a:latin typeface="Verdana" pitchFamily="34" charset="0"/>
              </a:rPr>
              <a:t>on-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</a:t>
            </a:r>
          </a:p>
        </p:txBody>
      </p:sp>
      <p:sp>
        <p:nvSpPr>
          <p:cNvPr id="60429" name="Text Box 14"/>
          <p:cNvSpPr txBox="1">
            <a:spLocks noChangeArrowheads="1"/>
          </p:cNvSpPr>
          <p:nvPr/>
        </p:nvSpPr>
        <p:spPr bwMode="auto">
          <a:xfrm>
            <a:off x="482600" y="2655888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Multiprocessors (Multi socket system)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with </a:t>
            </a:r>
            <a:r>
              <a:rPr lang="en-US" altLang="en-US" sz="1200" b="1">
                <a:latin typeface="Verdana" pitchFamily="34" charset="0"/>
              </a:rPr>
              <a:t>U</a:t>
            </a:r>
            <a:r>
              <a:rPr lang="en-US" altLang="en-US" sz="1200">
                <a:latin typeface="Verdana" pitchFamily="34" charset="0"/>
              </a:rPr>
              <a:t>niform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emory </a:t>
            </a:r>
            <a:r>
              <a:rPr lang="en-US" altLang="en-US" sz="1200" b="1">
                <a:latin typeface="Verdana" pitchFamily="34" charset="0"/>
              </a:rPr>
              <a:t>A</a:t>
            </a:r>
            <a:r>
              <a:rPr lang="en-US" altLang="en-US" sz="1200">
                <a:latin typeface="Verdana" pitchFamily="34" charset="0"/>
              </a:rPr>
              <a:t>ccess (UMA)</a:t>
            </a:r>
          </a:p>
        </p:txBody>
      </p:sp>
      <p:sp>
        <p:nvSpPr>
          <p:cNvPr id="60430" name="Text Box 15"/>
          <p:cNvSpPr txBox="1">
            <a:spLocks noChangeArrowheads="1"/>
          </p:cNvSpPr>
          <p:nvPr/>
        </p:nvSpPr>
        <p:spPr bwMode="auto">
          <a:xfrm>
            <a:off x="82550" y="3684588"/>
            <a:ext cx="13144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latin typeface="Verdana" pitchFamily="34" charset="0"/>
              </a:rPr>
              <a:t>Typical examples</a:t>
            </a:r>
          </a:p>
        </p:txBody>
      </p:sp>
      <p:sp>
        <p:nvSpPr>
          <p:cNvPr id="60431" name="Téglalap 40"/>
          <p:cNvSpPr>
            <a:spLocks noChangeArrowheads="1"/>
          </p:cNvSpPr>
          <p:nvPr/>
        </p:nvSpPr>
        <p:spPr bwMode="auto">
          <a:xfrm>
            <a:off x="501650" y="4060825"/>
            <a:ext cx="1374775" cy="5588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" name="Téglalap 46"/>
          <p:cNvSpPr/>
          <p:nvPr/>
        </p:nvSpPr>
        <p:spPr>
          <a:xfrm>
            <a:off x="1395413" y="5264150"/>
            <a:ext cx="1114425" cy="5191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MCH</a:t>
            </a:r>
          </a:p>
        </p:txBody>
      </p:sp>
      <p:cxnSp>
        <p:nvCxnSpPr>
          <p:cNvPr id="48" name="Egyenes összekötő 47"/>
          <p:cNvCxnSpPr>
            <a:stCxn id="47" idx="0"/>
          </p:cNvCxnSpPr>
          <p:nvPr/>
        </p:nvCxnSpPr>
        <p:spPr>
          <a:xfrm rot="16200000" flipV="1">
            <a:off x="1497013" y="5087938"/>
            <a:ext cx="3508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gyenes összekötő 48"/>
          <p:cNvCxnSpPr>
            <a:stCxn id="70" idx="0"/>
            <a:endCxn id="47" idx="2"/>
          </p:cNvCxnSpPr>
          <p:nvPr/>
        </p:nvCxnSpPr>
        <p:spPr>
          <a:xfrm rot="5400000" flipH="1" flipV="1">
            <a:off x="1761332" y="5976144"/>
            <a:ext cx="3857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églalap 69"/>
          <p:cNvSpPr/>
          <p:nvPr/>
        </p:nvSpPr>
        <p:spPr>
          <a:xfrm>
            <a:off x="1395413" y="6169025"/>
            <a:ext cx="1114425" cy="5175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I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36" name="Szövegdoboz 70"/>
          <p:cNvSpPr txBox="1">
            <a:spLocks noChangeArrowheads="1"/>
          </p:cNvSpPr>
          <p:nvPr/>
        </p:nvSpPr>
        <p:spPr bwMode="auto">
          <a:xfrm>
            <a:off x="1725613" y="4964113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FSB</a:t>
            </a:r>
          </a:p>
        </p:txBody>
      </p:sp>
      <p:sp>
        <p:nvSpPr>
          <p:cNvPr id="60437" name="Téglalap 49"/>
          <p:cNvSpPr>
            <a:spLocks noChangeArrowheads="1"/>
          </p:cNvSpPr>
          <p:nvPr/>
        </p:nvSpPr>
        <p:spPr bwMode="auto">
          <a:xfrm>
            <a:off x="2076450" y="4060825"/>
            <a:ext cx="1414463" cy="5588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61"/>
          <p:cNvCxnSpPr/>
          <p:nvPr/>
        </p:nvCxnSpPr>
        <p:spPr>
          <a:xfrm rot="5400000" flipH="1" flipV="1">
            <a:off x="2443956" y="4766469"/>
            <a:ext cx="29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gyenes összekötő 62"/>
          <p:cNvCxnSpPr/>
          <p:nvPr/>
        </p:nvCxnSpPr>
        <p:spPr>
          <a:xfrm rot="5400000" flipH="1" flipV="1">
            <a:off x="1093788" y="4765675"/>
            <a:ext cx="2936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gyenes összekötő 77"/>
          <p:cNvCxnSpPr/>
          <p:nvPr/>
        </p:nvCxnSpPr>
        <p:spPr>
          <a:xfrm rot="10800000">
            <a:off x="1239838" y="4913313"/>
            <a:ext cx="4238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41" name="Egyenes összekötő 23"/>
          <p:cNvCxnSpPr>
            <a:cxnSpLocks noChangeShapeType="1"/>
          </p:cNvCxnSpPr>
          <p:nvPr/>
        </p:nvCxnSpPr>
        <p:spPr bwMode="auto">
          <a:xfrm flipH="1">
            <a:off x="2517775" y="5461000"/>
            <a:ext cx="3635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42" name="Egyenes összekötő 26"/>
          <p:cNvCxnSpPr>
            <a:cxnSpLocks noChangeShapeType="1"/>
          </p:cNvCxnSpPr>
          <p:nvPr/>
        </p:nvCxnSpPr>
        <p:spPr bwMode="auto">
          <a:xfrm flipH="1">
            <a:off x="2517775" y="5600700"/>
            <a:ext cx="430213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>
            <a:spLocks noChangeArrowheads="1"/>
          </p:cNvSpPr>
          <p:nvPr/>
        </p:nvSpPr>
        <p:spPr bwMode="auto">
          <a:xfrm flipV="1">
            <a:off x="2890838" y="5156200"/>
            <a:ext cx="66675" cy="35242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églalap 28"/>
          <p:cNvSpPr>
            <a:spLocks noChangeArrowheads="1"/>
          </p:cNvSpPr>
          <p:nvPr/>
        </p:nvSpPr>
        <p:spPr bwMode="auto">
          <a:xfrm flipV="1">
            <a:off x="2771775" y="5156200"/>
            <a:ext cx="68263" cy="35242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" name="Téglalap 41"/>
          <p:cNvSpPr>
            <a:spLocks noChangeArrowheads="1"/>
          </p:cNvSpPr>
          <p:nvPr/>
        </p:nvSpPr>
        <p:spPr bwMode="auto">
          <a:xfrm flipV="1">
            <a:off x="2890838" y="556577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3" name="Téglalap 42"/>
          <p:cNvSpPr>
            <a:spLocks noChangeArrowheads="1"/>
          </p:cNvSpPr>
          <p:nvPr/>
        </p:nvSpPr>
        <p:spPr bwMode="auto">
          <a:xfrm flipV="1">
            <a:off x="2771775" y="5565775"/>
            <a:ext cx="68263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" name="Egyenes összekötő 47"/>
          <p:cNvCxnSpPr>
            <a:stCxn id="47" idx="0"/>
          </p:cNvCxnSpPr>
          <p:nvPr/>
        </p:nvCxnSpPr>
        <p:spPr>
          <a:xfrm rot="16200000" flipV="1">
            <a:off x="2054225" y="5084763"/>
            <a:ext cx="342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8" name="Line 51"/>
          <p:cNvSpPr>
            <a:spLocks noChangeShapeType="1"/>
          </p:cNvSpPr>
          <p:nvPr/>
        </p:nvSpPr>
        <p:spPr bwMode="auto">
          <a:xfrm>
            <a:off x="2232025" y="4913313"/>
            <a:ext cx="358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49" name="Text Box 52"/>
          <p:cNvSpPr txBox="1">
            <a:spLocks noChangeArrowheads="1"/>
          </p:cNvSpPr>
          <p:nvPr/>
        </p:nvSpPr>
        <p:spPr bwMode="auto">
          <a:xfrm>
            <a:off x="3054350" y="5418138"/>
            <a:ext cx="11477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DDR2-533</a:t>
            </a:r>
          </a:p>
        </p:txBody>
      </p:sp>
      <p:sp>
        <p:nvSpPr>
          <p:cNvPr id="60450" name="Text Box 53"/>
          <p:cNvSpPr txBox="1">
            <a:spLocks noChangeArrowheads="1"/>
          </p:cNvSpPr>
          <p:nvPr/>
        </p:nvSpPr>
        <p:spPr bwMode="auto">
          <a:xfrm>
            <a:off x="1892300" y="5886450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60451" name="Text Box 55"/>
          <p:cNvSpPr txBox="1">
            <a:spLocks noChangeArrowheads="1"/>
          </p:cNvSpPr>
          <p:nvPr/>
        </p:nvSpPr>
        <p:spPr bwMode="auto">
          <a:xfrm>
            <a:off x="4032250" y="5083175"/>
            <a:ext cx="1228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60452" name="Téglalap 40"/>
          <p:cNvSpPr>
            <a:spLocks noChangeArrowheads="1"/>
          </p:cNvSpPr>
          <p:nvPr/>
        </p:nvSpPr>
        <p:spPr bwMode="auto">
          <a:xfrm>
            <a:off x="5137150" y="4076700"/>
            <a:ext cx="1349375" cy="522288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Téglalap 46"/>
          <p:cNvSpPr/>
          <p:nvPr/>
        </p:nvSpPr>
        <p:spPr>
          <a:xfrm>
            <a:off x="6064250" y="4989513"/>
            <a:ext cx="1184275" cy="522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IOH</a:t>
            </a:r>
            <a:r>
              <a:rPr lang="en-US" altLang="en-US" sz="1000" baseline="30000" smtClean="0">
                <a:solidFill>
                  <a:schemeClr val="bg1"/>
                </a:solidFill>
                <a:latin typeface="Verdana" pitchFamily="34" charset="0"/>
              </a:rPr>
              <a:t>1</a:t>
            </a:r>
            <a:endParaRPr lang="hu-HU" altLang="en-US" sz="1000" baseline="30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54" name="Szövegdoboz 70"/>
          <p:cNvSpPr txBox="1">
            <a:spLocks noChangeArrowheads="1"/>
          </p:cNvSpPr>
          <p:nvPr/>
        </p:nvSpPr>
        <p:spPr bwMode="auto">
          <a:xfrm>
            <a:off x="5873750" y="4684713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QPI</a:t>
            </a:r>
            <a:endParaRPr lang="hu-HU" altLang="en-US" sz="1000">
              <a:latin typeface="Verdana" pitchFamily="34" charset="0"/>
            </a:endParaRPr>
          </a:p>
        </p:txBody>
      </p:sp>
      <p:cxnSp>
        <p:nvCxnSpPr>
          <p:cNvPr id="58" name="Egyenes összekötő 57"/>
          <p:cNvCxnSpPr>
            <a:stCxn id="60431" idx="3"/>
          </p:cNvCxnSpPr>
          <p:nvPr/>
        </p:nvCxnSpPr>
        <p:spPr>
          <a:xfrm>
            <a:off x="6486525" y="4357688"/>
            <a:ext cx="361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56" name="Szövegdoboz 70"/>
          <p:cNvSpPr txBox="1">
            <a:spLocks noChangeArrowheads="1"/>
          </p:cNvSpPr>
          <p:nvPr/>
        </p:nvSpPr>
        <p:spPr bwMode="auto">
          <a:xfrm>
            <a:off x="6461125" y="4122738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60" name="Egyenes összekötő 59"/>
          <p:cNvCxnSpPr>
            <a:stCxn id="102" idx="1"/>
          </p:cNvCxnSpPr>
          <p:nvPr/>
        </p:nvCxnSpPr>
        <p:spPr>
          <a:xfrm flipV="1">
            <a:off x="4638675" y="3898900"/>
            <a:ext cx="3302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61"/>
          <p:cNvCxnSpPr/>
          <p:nvPr/>
        </p:nvCxnSpPr>
        <p:spPr>
          <a:xfrm rot="10800000" flipH="1" flipV="1">
            <a:off x="4962525" y="420687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62"/>
          <p:cNvCxnSpPr>
            <a:stCxn id="101" idx="1"/>
          </p:cNvCxnSpPr>
          <p:nvPr/>
        </p:nvCxnSpPr>
        <p:spPr>
          <a:xfrm flipV="1">
            <a:off x="4641850" y="4346575"/>
            <a:ext cx="49688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églalap 73"/>
          <p:cNvSpPr>
            <a:spLocks noChangeArrowheads="1"/>
          </p:cNvSpPr>
          <p:nvPr/>
        </p:nvSpPr>
        <p:spPr bwMode="auto">
          <a:xfrm flipH="1" flipV="1">
            <a:off x="4695825" y="4164013"/>
            <a:ext cx="66675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5" name="Téglalap 74"/>
          <p:cNvSpPr>
            <a:spLocks noChangeArrowheads="1"/>
          </p:cNvSpPr>
          <p:nvPr/>
        </p:nvSpPr>
        <p:spPr bwMode="auto">
          <a:xfrm flipH="1" flipV="1">
            <a:off x="4814888" y="4164013"/>
            <a:ext cx="68262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6" name="Téglalap 75"/>
          <p:cNvSpPr>
            <a:spLocks noChangeArrowheads="1"/>
          </p:cNvSpPr>
          <p:nvPr/>
        </p:nvSpPr>
        <p:spPr bwMode="auto">
          <a:xfrm flipH="1" flipV="1">
            <a:off x="4691063" y="3717925"/>
            <a:ext cx="68262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" name="Téglalap 77"/>
          <p:cNvSpPr>
            <a:spLocks noChangeArrowheads="1"/>
          </p:cNvSpPr>
          <p:nvPr/>
        </p:nvSpPr>
        <p:spPr bwMode="auto">
          <a:xfrm flipH="1" flipV="1">
            <a:off x="4811713" y="3717925"/>
            <a:ext cx="68262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9" name="Egyenes összekötő 78"/>
          <p:cNvCxnSpPr>
            <a:stCxn id="103" idx="1"/>
          </p:cNvCxnSpPr>
          <p:nvPr/>
        </p:nvCxnSpPr>
        <p:spPr>
          <a:xfrm flipV="1">
            <a:off x="4635500" y="4805363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églalap 79"/>
          <p:cNvSpPr>
            <a:spLocks noChangeArrowheads="1"/>
          </p:cNvSpPr>
          <p:nvPr/>
        </p:nvSpPr>
        <p:spPr bwMode="auto">
          <a:xfrm flipH="1" flipV="1">
            <a:off x="4695825" y="463073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1" name="Téglalap 80"/>
          <p:cNvSpPr>
            <a:spLocks noChangeArrowheads="1"/>
          </p:cNvSpPr>
          <p:nvPr/>
        </p:nvSpPr>
        <p:spPr bwMode="auto">
          <a:xfrm flipH="1" flipV="1">
            <a:off x="4814888" y="4630738"/>
            <a:ext cx="68262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2" name="Egyenes összekötő 81"/>
          <p:cNvCxnSpPr/>
          <p:nvPr/>
        </p:nvCxnSpPr>
        <p:spPr>
          <a:xfrm rot="5400000" flipH="1" flipV="1">
            <a:off x="4802187" y="4637088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gyenes összekötő 89"/>
          <p:cNvCxnSpPr/>
          <p:nvPr/>
        </p:nvCxnSpPr>
        <p:spPr>
          <a:xfrm rot="10800000" flipH="1" flipV="1">
            <a:off x="4962525" y="446722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91"/>
          <p:cNvCxnSpPr/>
          <p:nvPr/>
        </p:nvCxnSpPr>
        <p:spPr>
          <a:xfrm rot="5400000" flipH="1" flipV="1">
            <a:off x="4801394" y="4052094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00"/>
          <p:cNvSpPr>
            <a:spLocks noChangeArrowheads="1"/>
          </p:cNvSpPr>
          <p:nvPr/>
        </p:nvSpPr>
        <p:spPr bwMode="auto">
          <a:xfrm flipH="1" flipV="1">
            <a:off x="4575175" y="416718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2" name="Téglalap 101"/>
          <p:cNvSpPr>
            <a:spLocks noChangeArrowheads="1"/>
          </p:cNvSpPr>
          <p:nvPr/>
        </p:nvSpPr>
        <p:spPr bwMode="auto">
          <a:xfrm flipH="1" flipV="1">
            <a:off x="4572000" y="3719513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3" name="Téglalap 102"/>
          <p:cNvSpPr>
            <a:spLocks noChangeArrowheads="1"/>
          </p:cNvSpPr>
          <p:nvPr/>
        </p:nvSpPr>
        <p:spPr bwMode="auto">
          <a:xfrm flipH="1" flipV="1">
            <a:off x="4575175" y="463232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09" name="Egyenes összekötő 108"/>
          <p:cNvCxnSpPr>
            <a:stCxn id="127" idx="1"/>
          </p:cNvCxnSpPr>
          <p:nvPr/>
        </p:nvCxnSpPr>
        <p:spPr>
          <a:xfrm flipH="1" flipV="1">
            <a:off x="8382000" y="3886200"/>
            <a:ext cx="32861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gyenes összekötő 109"/>
          <p:cNvCxnSpPr/>
          <p:nvPr/>
        </p:nvCxnSpPr>
        <p:spPr>
          <a:xfrm rot="10800000" flipV="1">
            <a:off x="8220075" y="419417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>
            <a:stCxn id="126" idx="1"/>
          </p:cNvCxnSpPr>
          <p:nvPr/>
        </p:nvCxnSpPr>
        <p:spPr>
          <a:xfrm flipH="1" flipV="1">
            <a:off x="8212138" y="4333875"/>
            <a:ext cx="4953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églalap 113"/>
          <p:cNvSpPr>
            <a:spLocks noChangeArrowheads="1"/>
          </p:cNvSpPr>
          <p:nvPr/>
        </p:nvSpPr>
        <p:spPr bwMode="auto">
          <a:xfrm flipV="1">
            <a:off x="8588375" y="4151313"/>
            <a:ext cx="66675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7" name="Téglalap 116"/>
          <p:cNvSpPr>
            <a:spLocks noChangeArrowheads="1"/>
          </p:cNvSpPr>
          <p:nvPr/>
        </p:nvSpPr>
        <p:spPr bwMode="auto">
          <a:xfrm flipV="1">
            <a:off x="8467725" y="4151313"/>
            <a:ext cx="68263" cy="358775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8" name="Téglalap 117"/>
          <p:cNvSpPr>
            <a:spLocks noChangeArrowheads="1"/>
          </p:cNvSpPr>
          <p:nvPr/>
        </p:nvSpPr>
        <p:spPr bwMode="auto">
          <a:xfrm flipV="1">
            <a:off x="8591550" y="3705225"/>
            <a:ext cx="68263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9" name="Téglalap 118"/>
          <p:cNvSpPr>
            <a:spLocks noChangeArrowheads="1"/>
          </p:cNvSpPr>
          <p:nvPr/>
        </p:nvSpPr>
        <p:spPr bwMode="auto">
          <a:xfrm flipV="1">
            <a:off x="8470900" y="3705225"/>
            <a:ext cx="69850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0" name="Egyenes összekötő 119"/>
          <p:cNvCxnSpPr>
            <a:stCxn id="128" idx="1"/>
          </p:cNvCxnSpPr>
          <p:nvPr/>
        </p:nvCxnSpPr>
        <p:spPr>
          <a:xfrm flipH="1" flipV="1">
            <a:off x="8382000" y="4799013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églalap 120"/>
          <p:cNvSpPr>
            <a:spLocks noChangeArrowheads="1"/>
          </p:cNvSpPr>
          <p:nvPr/>
        </p:nvSpPr>
        <p:spPr bwMode="auto">
          <a:xfrm flipV="1">
            <a:off x="8588375" y="461803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2" name="Téglalap 121"/>
          <p:cNvSpPr>
            <a:spLocks noChangeArrowheads="1"/>
          </p:cNvSpPr>
          <p:nvPr/>
        </p:nvSpPr>
        <p:spPr bwMode="auto">
          <a:xfrm flipV="1">
            <a:off x="8467725" y="4618038"/>
            <a:ext cx="68263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3" name="Egyenes összekötő 122"/>
          <p:cNvCxnSpPr/>
          <p:nvPr/>
        </p:nvCxnSpPr>
        <p:spPr>
          <a:xfrm rot="16200000" flipV="1">
            <a:off x="8221662" y="4618038"/>
            <a:ext cx="3270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gyenes összekötő 123"/>
          <p:cNvCxnSpPr/>
          <p:nvPr/>
        </p:nvCxnSpPr>
        <p:spPr>
          <a:xfrm rot="10800000" flipV="1">
            <a:off x="8220075" y="4454525"/>
            <a:ext cx="1682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124"/>
          <p:cNvCxnSpPr/>
          <p:nvPr/>
        </p:nvCxnSpPr>
        <p:spPr>
          <a:xfrm rot="16200000" flipV="1">
            <a:off x="8224044" y="4039394"/>
            <a:ext cx="3254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églalap 125"/>
          <p:cNvSpPr>
            <a:spLocks noChangeArrowheads="1"/>
          </p:cNvSpPr>
          <p:nvPr/>
        </p:nvSpPr>
        <p:spPr bwMode="auto">
          <a:xfrm flipV="1">
            <a:off x="8707438" y="4154488"/>
            <a:ext cx="66675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7" name="Téglalap 126"/>
          <p:cNvSpPr>
            <a:spLocks noChangeArrowheads="1"/>
          </p:cNvSpPr>
          <p:nvPr/>
        </p:nvSpPr>
        <p:spPr bwMode="auto">
          <a:xfrm flipV="1">
            <a:off x="8710613" y="3706813"/>
            <a:ext cx="68262" cy="35718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8" name="Téglalap 127"/>
          <p:cNvSpPr>
            <a:spLocks noChangeArrowheads="1"/>
          </p:cNvSpPr>
          <p:nvPr/>
        </p:nvSpPr>
        <p:spPr bwMode="auto">
          <a:xfrm flipV="1">
            <a:off x="8707438" y="4619625"/>
            <a:ext cx="66675" cy="35718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8" name="Egyenes összekötő 48"/>
          <p:cNvCxnSpPr>
            <a:stCxn id="70" idx="0"/>
            <a:endCxn id="47" idx="2"/>
          </p:cNvCxnSpPr>
          <p:nvPr/>
        </p:nvCxnSpPr>
        <p:spPr>
          <a:xfrm rot="5400000" flipH="1" flipV="1">
            <a:off x="6440487" y="5700713"/>
            <a:ext cx="390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69"/>
          <p:cNvSpPr/>
          <p:nvPr/>
        </p:nvSpPr>
        <p:spPr>
          <a:xfrm>
            <a:off x="6065838" y="5895975"/>
            <a:ext cx="1157287" cy="52228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endParaRPr lang="hu-HU" altLang="en-US" sz="10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91" name="Text Box 95"/>
          <p:cNvSpPr txBox="1">
            <a:spLocks noChangeArrowheads="1"/>
          </p:cNvSpPr>
          <p:nvPr/>
        </p:nvSpPr>
        <p:spPr bwMode="auto">
          <a:xfrm>
            <a:off x="6619875" y="5580063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60492" name="Line 96"/>
          <p:cNvSpPr>
            <a:spLocks noChangeShapeType="1"/>
          </p:cNvSpPr>
          <p:nvPr/>
        </p:nvSpPr>
        <p:spPr bwMode="auto">
          <a:xfrm>
            <a:off x="6280150" y="4595813"/>
            <a:ext cx="0" cy="403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3" name="Line 97"/>
          <p:cNvSpPr>
            <a:spLocks noChangeShapeType="1"/>
          </p:cNvSpPr>
          <p:nvPr/>
        </p:nvSpPr>
        <p:spPr bwMode="auto">
          <a:xfrm>
            <a:off x="7023100" y="4595813"/>
            <a:ext cx="0" cy="3794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94" name="Szövegdoboz 70"/>
          <p:cNvSpPr txBox="1">
            <a:spLocks noChangeArrowheads="1"/>
          </p:cNvSpPr>
          <p:nvPr/>
        </p:nvSpPr>
        <p:spPr bwMode="auto">
          <a:xfrm>
            <a:off x="6981825" y="4664075"/>
            <a:ext cx="414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QPI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60495" name="Text Box 101"/>
          <p:cNvSpPr txBox="1">
            <a:spLocks noChangeArrowheads="1"/>
          </p:cNvSpPr>
          <p:nvPr/>
        </p:nvSpPr>
        <p:spPr bwMode="auto">
          <a:xfrm>
            <a:off x="7921625" y="5113338"/>
            <a:ext cx="1228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DDR3-1333</a:t>
            </a:r>
          </a:p>
        </p:txBody>
      </p:sp>
      <p:sp>
        <p:nvSpPr>
          <p:cNvPr id="60496" name="Téglalap 40"/>
          <p:cNvSpPr>
            <a:spLocks noChangeArrowheads="1"/>
          </p:cNvSpPr>
          <p:nvPr/>
        </p:nvSpPr>
        <p:spPr bwMode="auto">
          <a:xfrm>
            <a:off x="6865938" y="4065588"/>
            <a:ext cx="1349375" cy="522287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Processor</a:t>
            </a:r>
            <a:endParaRPr lang="hu-HU" alt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0497" name="Text Box 105"/>
          <p:cNvSpPr txBox="1">
            <a:spLocks noChangeArrowheads="1"/>
          </p:cNvSpPr>
          <p:nvPr/>
        </p:nvSpPr>
        <p:spPr bwMode="auto">
          <a:xfrm>
            <a:off x="171450" y="3176588"/>
            <a:ext cx="4075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All processors access main memory by the same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  mechanism, (e.g. by individual FSBs and an MCH).</a:t>
            </a:r>
          </a:p>
        </p:txBody>
      </p:sp>
      <p:sp>
        <p:nvSpPr>
          <p:cNvPr id="60498" name="Text Box 106"/>
          <p:cNvSpPr txBox="1">
            <a:spLocks noChangeArrowheads="1"/>
          </p:cNvSpPr>
          <p:nvPr/>
        </p:nvSpPr>
        <p:spPr bwMode="auto">
          <a:xfrm>
            <a:off x="5321300" y="310515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60499" name="Text Box 107"/>
          <p:cNvSpPr txBox="1">
            <a:spLocks noChangeArrowheads="1"/>
          </p:cNvSpPr>
          <p:nvPr/>
        </p:nvSpPr>
        <p:spPr bwMode="auto">
          <a:xfrm>
            <a:off x="4406900" y="3163888"/>
            <a:ext cx="44324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A particular part of the main memory can be accessed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by each processor </a:t>
            </a:r>
            <a:r>
              <a:rPr lang="en-US" altLang="en-US" sz="1200" dirty="0" smtClean="0">
                <a:latin typeface="Verdana" pitchFamily="34" charset="0"/>
              </a:rPr>
              <a:t>locally, </a:t>
            </a:r>
            <a:r>
              <a:rPr lang="en-US" altLang="en-US" sz="1200" dirty="0">
                <a:latin typeface="Verdana" pitchFamily="34" charset="0"/>
              </a:rPr>
              <a:t>other parts remotely.   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60500" name="Text Box 108"/>
          <p:cNvSpPr txBox="1">
            <a:spLocks noChangeArrowheads="1"/>
          </p:cNvSpPr>
          <p:nvPr/>
        </p:nvSpPr>
        <p:spPr bwMode="auto">
          <a:xfrm>
            <a:off x="7658100" y="6313488"/>
            <a:ext cx="8937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aseline="30000">
                <a:latin typeface="Verdana" pitchFamily="34" charset="0"/>
              </a:rPr>
              <a:t>1</a:t>
            </a:r>
            <a:r>
              <a:rPr lang="en-US" altLang="en-US" sz="1000">
                <a:latin typeface="Verdana" pitchFamily="34" charset="0"/>
              </a:rPr>
              <a:t>ICH: I/O hub</a:t>
            </a:r>
          </a:p>
        </p:txBody>
      </p:sp>
      <p:sp>
        <p:nvSpPr>
          <p:cNvPr id="60501" name="Text Box 109"/>
          <p:cNvSpPr txBox="1">
            <a:spLocks noChangeArrowheads="1"/>
          </p:cNvSpPr>
          <p:nvPr/>
        </p:nvSpPr>
        <p:spPr bwMode="auto">
          <a:xfrm>
            <a:off x="6858000" y="6489700"/>
            <a:ext cx="21256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ESI: Enterprise System Interface</a:t>
            </a:r>
          </a:p>
        </p:txBody>
      </p:sp>
      <p:sp>
        <p:nvSpPr>
          <p:cNvPr id="60502" name="Rectangle 1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(1)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76600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6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60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6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6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6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0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8" grpId="0"/>
      <p:bldP spid="60451" grpId="0"/>
      <p:bldP spid="60452" grpId="0" animBg="1"/>
      <p:bldP spid="4" grpId="0" animBg="1"/>
      <p:bldP spid="60454" grpId="0"/>
      <p:bldP spid="60456" grpId="0"/>
      <p:bldP spid="74" grpId="0" animBg="1"/>
      <p:bldP spid="75" grpId="0" animBg="1"/>
      <p:bldP spid="76" grpId="0" animBg="1"/>
      <p:bldP spid="7" grpId="0" animBg="1"/>
      <p:bldP spid="80" grpId="0" animBg="1"/>
      <p:bldP spid="81" grpId="0" animBg="1"/>
      <p:bldP spid="101" grpId="0" animBg="1"/>
      <p:bldP spid="102" grpId="0" animBg="1"/>
      <p:bldP spid="103" grpId="0" animBg="1"/>
      <p:bldP spid="114" grpId="0" animBg="1"/>
      <p:bldP spid="117" grpId="0" animBg="1"/>
      <p:bldP spid="118" grpId="0" animBg="1"/>
      <p:bldP spid="119" grpId="0" animBg="1"/>
      <p:bldP spid="121" grpId="0" animBg="1"/>
      <p:bldP spid="122" grpId="0" animBg="1"/>
      <p:bldP spid="126" grpId="0" animBg="1"/>
      <p:bldP spid="127" grpId="0" animBg="1"/>
      <p:bldP spid="128" grpId="0" animBg="1"/>
      <p:bldP spid="9" grpId="0" animBg="1"/>
      <p:bldP spid="60491" grpId="0"/>
      <p:bldP spid="60492" grpId="0" animBg="1"/>
      <p:bldP spid="60493" grpId="0" animBg="1"/>
      <p:bldP spid="60494" grpId="0"/>
      <p:bldP spid="60495" grpId="0"/>
      <p:bldP spid="60496" grpId="0" animBg="1"/>
      <p:bldP spid="60498" grpId="0"/>
      <p:bldP spid="60499" grpId="0"/>
      <p:bldP spid="60500" grpId="0"/>
      <p:bldP spid="6050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4"/>
          <p:cNvSpPr txBox="1">
            <a:spLocks noChangeArrowheads="1"/>
          </p:cNvSpPr>
          <p:nvPr/>
        </p:nvSpPr>
        <p:spPr bwMode="auto">
          <a:xfrm>
            <a:off x="590550" y="2117725"/>
            <a:ext cx="266858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SMPs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(S</a:t>
            </a:r>
            <a:r>
              <a:rPr lang="en-US" altLang="en-US" sz="1200">
                <a:latin typeface="Verdana" pitchFamily="34" charset="0"/>
              </a:rPr>
              <a:t>ymmetrical </a:t>
            </a:r>
            <a:r>
              <a:rPr lang="en-US" altLang="en-US" sz="1200" b="1">
                <a:latin typeface="Verdana" pitchFamily="34" charset="0"/>
              </a:rPr>
              <a:t>M</a:t>
            </a:r>
            <a:r>
              <a:rPr lang="en-US" altLang="en-US" sz="1200">
                <a:latin typeface="Verdana" pitchFamily="34" charset="0"/>
              </a:rPr>
              <a:t>ulti</a:t>
            </a:r>
            <a:r>
              <a:rPr lang="en-US" altLang="en-US" sz="1200" b="1">
                <a:latin typeface="Verdana" pitchFamily="34" charset="0"/>
              </a:rPr>
              <a:t>P</a:t>
            </a:r>
            <a:r>
              <a:rPr lang="en-US" altLang="en-US" sz="1200">
                <a:latin typeface="Verdana" pitchFamily="34" charset="0"/>
              </a:rPr>
              <a:t>rocessor)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3491" name="Line 8"/>
          <p:cNvSpPr>
            <a:spLocks noChangeShapeType="1"/>
          </p:cNvSpPr>
          <p:nvPr/>
        </p:nvSpPr>
        <p:spPr bwMode="auto">
          <a:xfrm>
            <a:off x="4330700" y="159385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2" name="Line 10"/>
          <p:cNvSpPr>
            <a:spLocks noChangeShapeType="1"/>
          </p:cNvSpPr>
          <p:nvPr/>
        </p:nvSpPr>
        <p:spPr bwMode="auto">
          <a:xfrm flipV="1">
            <a:off x="1949450" y="1828800"/>
            <a:ext cx="4733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3" name="Oval 12"/>
          <p:cNvSpPr>
            <a:spLocks noChangeArrowheads="1"/>
          </p:cNvSpPr>
          <p:nvPr/>
        </p:nvSpPr>
        <p:spPr bwMode="auto">
          <a:xfrm>
            <a:off x="1905000" y="2022475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4" name="Line 13"/>
          <p:cNvSpPr>
            <a:spLocks noChangeShapeType="1"/>
          </p:cNvSpPr>
          <p:nvPr/>
        </p:nvSpPr>
        <p:spPr bwMode="auto">
          <a:xfrm>
            <a:off x="1938338" y="18224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5" name="Text Box 4"/>
          <p:cNvSpPr txBox="1">
            <a:spLocks noChangeArrowheads="1"/>
          </p:cNvSpPr>
          <p:nvPr/>
        </p:nvSpPr>
        <p:spPr bwMode="auto">
          <a:xfrm>
            <a:off x="6091238" y="2119313"/>
            <a:ext cx="11445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NUMAs</a:t>
            </a:r>
            <a:endParaRPr lang="hu-HU" altLang="en-US" sz="1200" b="1">
              <a:latin typeface="Verdana" pitchFamily="34" charset="0"/>
            </a:endParaRPr>
          </a:p>
        </p:txBody>
      </p:sp>
      <p:sp>
        <p:nvSpPr>
          <p:cNvPr id="63496" name="Oval 12"/>
          <p:cNvSpPr>
            <a:spLocks noChangeArrowheads="1"/>
          </p:cNvSpPr>
          <p:nvPr/>
        </p:nvSpPr>
        <p:spPr bwMode="auto">
          <a:xfrm>
            <a:off x="6643688" y="20240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63497" name="Line 13"/>
          <p:cNvSpPr>
            <a:spLocks noChangeShapeType="1"/>
          </p:cNvSpPr>
          <p:nvPr/>
        </p:nvSpPr>
        <p:spPr bwMode="auto">
          <a:xfrm>
            <a:off x="6677025" y="18240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498" name="Text Box 11"/>
          <p:cNvSpPr txBox="1">
            <a:spLocks noChangeArrowheads="1"/>
          </p:cNvSpPr>
          <p:nvPr/>
        </p:nvSpPr>
        <p:spPr bwMode="auto">
          <a:xfrm>
            <a:off x="384175" y="2808288"/>
            <a:ext cx="380315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</a:pPr>
            <a:r>
              <a:rPr lang="en-US" altLang="en-US" sz="1200" dirty="0" smtClean="0">
                <a:latin typeface="Verdana" pitchFamily="34" charset="0"/>
              </a:rPr>
              <a:t>All </a:t>
            </a:r>
            <a:r>
              <a:rPr lang="en-US" altLang="en-US" sz="1200" dirty="0">
                <a:latin typeface="Verdana" pitchFamily="34" charset="0"/>
              </a:rPr>
              <a:t>processors share the same memory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</a:t>
            </a:r>
            <a:r>
              <a:rPr lang="en-US" altLang="en-US" sz="1200" dirty="0" smtClean="0">
                <a:latin typeface="Verdana" pitchFamily="34" charset="0"/>
              </a:rPr>
              <a:t>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and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all processors access memory by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 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  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the same access mechanism</a:t>
            </a:r>
            <a:r>
              <a:rPr lang="en-US" altLang="en-US" sz="1200" dirty="0"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(e.g. by the same FSB or by individual FSBs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</a:t>
            </a:r>
            <a:r>
              <a:rPr lang="en-US" altLang="en-US" sz="1200" dirty="0" smtClean="0">
                <a:latin typeface="Verdana" pitchFamily="34" charset="0"/>
              </a:rPr>
              <a:t>   </a:t>
            </a:r>
            <a:r>
              <a:rPr lang="en-US" altLang="en-US" sz="1200" dirty="0">
                <a:latin typeface="Verdana" pitchFamily="34" charset="0"/>
              </a:rPr>
              <a:t>and an MCH</a:t>
            </a:r>
            <a:r>
              <a:rPr lang="en-US" altLang="en-US" sz="1200" dirty="0" smtClean="0">
                <a:latin typeface="Verdana" pitchFamily="34" charset="0"/>
              </a:rPr>
              <a:t>.</a:t>
            </a:r>
            <a:endParaRPr lang="en-US" altLang="en-US" sz="1200" dirty="0">
              <a:solidFill>
                <a:srgbClr val="0033CC"/>
              </a:solidFill>
              <a:latin typeface="Verdana" pitchFamily="34" charset="0"/>
            </a:endParaRPr>
          </a:p>
        </p:txBody>
      </p:sp>
      <p:sp>
        <p:nvSpPr>
          <p:cNvPr id="63499" name="Text Box 12"/>
          <p:cNvSpPr txBox="1">
            <a:spLocks noChangeArrowheads="1"/>
          </p:cNvSpPr>
          <p:nvPr/>
        </p:nvSpPr>
        <p:spPr bwMode="auto">
          <a:xfrm>
            <a:off x="4370388" y="2809875"/>
            <a:ext cx="428001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 eaLnBrk="1" hangingPunct="1">
              <a:spcBef>
                <a:spcPct val="0"/>
              </a:spcBef>
              <a:buFont typeface="Verdana" panose="020B0604030504040204" pitchFamily="34" charset="0"/>
              <a:buChar char="•"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All processors share the same memory space, but</a:t>
            </a:r>
            <a:endParaRPr lang="en-US" altLang="en-US" sz="12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    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each processor is allocated a </a:t>
            </a: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particular part of the </a:t>
            </a:r>
            <a:endParaRPr lang="en-US" altLang="en-US" sz="1200" dirty="0" smtClean="0">
              <a:solidFill>
                <a:srgbClr val="0070C0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     memory space</a:t>
            </a:r>
            <a:r>
              <a:rPr lang="en-US" altLang="en-US" sz="1200" dirty="0" smtClean="0">
                <a:latin typeface="Verdana" pitchFamily="34" charset="0"/>
              </a:rPr>
              <a:t>,  called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local </a:t>
            </a: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memory space</a:t>
            </a:r>
            <a:r>
              <a:rPr lang="en-US" altLang="en-US" sz="1200" dirty="0">
                <a:latin typeface="Verdana" pitchFamily="34" charset="0"/>
              </a:rPr>
              <a:t>, </a:t>
            </a:r>
            <a:endParaRPr lang="en-US" altLang="en-US" sz="12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     whereas  </a:t>
            </a:r>
            <a:r>
              <a:rPr lang="en-US" altLang="en-US" sz="1200" dirty="0" smtClean="0">
                <a:solidFill>
                  <a:srgbClr val="0070C0"/>
                </a:solidFill>
                <a:latin typeface="Verdana" pitchFamily="34" charset="0"/>
              </a:rPr>
              <a:t>the rest </a:t>
            </a:r>
            <a:r>
              <a:rPr lang="en-US" altLang="en-US" sz="1200" dirty="0" smtClean="0">
                <a:latin typeface="Verdana" pitchFamily="34" charset="0"/>
              </a:rPr>
              <a:t>is considered as the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remote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200" dirty="0" smtClean="0">
                <a:solidFill>
                  <a:srgbClr val="FF0000"/>
                </a:solidFill>
                <a:latin typeface="Verdana" pitchFamily="34" charset="0"/>
              </a:rPr>
              <a:t>     memory spaces.</a:t>
            </a:r>
            <a:endParaRPr lang="en-US" altLang="en-US" sz="12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63500" name="AutoShape 38"/>
          <p:cNvSpPr>
            <a:spLocks noChangeArrowheads="1"/>
          </p:cNvSpPr>
          <p:nvPr/>
        </p:nvSpPr>
        <p:spPr bwMode="auto">
          <a:xfrm>
            <a:off x="4130675" y="2260600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/>
          </a:p>
        </p:txBody>
      </p:sp>
      <p:sp>
        <p:nvSpPr>
          <p:cNvPr id="63501" name="Text Box 4"/>
          <p:cNvSpPr txBox="1">
            <a:spLocks noChangeArrowheads="1"/>
          </p:cNvSpPr>
          <p:nvPr/>
        </p:nvSpPr>
        <p:spPr bwMode="auto">
          <a:xfrm>
            <a:off x="1587500" y="1155700"/>
            <a:ext cx="550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Multiprocessor server platforms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 classified according to their memory architecture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3502" name="Text Box 15"/>
          <p:cNvSpPr txBox="1">
            <a:spLocks noChangeArrowheads="1"/>
          </p:cNvSpPr>
          <p:nvPr/>
        </p:nvSpPr>
        <p:spPr bwMode="auto">
          <a:xfrm>
            <a:off x="298450" y="674688"/>
            <a:ext cx="60261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accent2"/>
                </a:solidFill>
                <a:latin typeface="Verdana" pitchFamily="34" charset="0"/>
              </a:rPr>
              <a:t>Main features of SMP-type and NUMA-type server platforms </a:t>
            </a:r>
          </a:p>
        </p:txBody>
      </p:sp>
      <p:sp>
        <p:nvSpPr>
          <p:cNvPr id="63503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8575" y="3694836"/>
            <a:ext cx="381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sz="1200" dirty="0"/>
              <a:t>Consequently, </a:t>
            </a:r>
            <a:r>
              <a:rPr lang="en-US" sz="1200" dirty="0">
                <a:solidFill>
                  <a:srgbClr val="0070C0"/>
                </a:solidFill>
              </a:rPr>
              <a:t>all processors access memory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   basically  with the same latency</a:t>
            </a:r>
            <a:r>
              <a:rPr lang="en-US" sz="1200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75388" y="3735743"/>
            <a:ext cx="4860626" cy="18425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/>
              <a:t>The </a:t>
            </a:r>
            <a:r>
              <a:rPr lang="en-US" altLang="en-US" sz="1200" dirty="0">
                <a:solidFill>
                  <a:srgbClr val="0070C0"/>
                </a:solidFill>
              </a:rPr>
              <a:t>local part</a:t>
            </a:r>
            <a:r>
              <a:rPr lang="en-US" altLang="en-US" sz="1200" dirty="0"/>
              <a:t> of the main memory can be accessed</a:t>
            </a:r>
          </a:p>
          <a:p>
            <a:r>
              <a:rPr lang="en-US" altLang="en-US" sz="1200" dirty="0"/>
              <a:t>     </a:t>
            </a:r>
            <a:r>
              <a:rPr lang="en-US" altLang="en-US" sz="1200" dirty="0" smtClean="0"/>
              <a:t> by </a:t>
            </a:r>
            <a:r>
              <a:rPr lang="en-US" altLang="en-US" sz="1200" dirty="0"/>
              <a:t>each processor i</a:t>
            </a:r>
            <a:r>
              <a:rPr lang="en-US" altLang="en-US" sz="1200" dirty="0">
                <a:solidFill>
                  <a:srgbClr val="0070C0"/>
                </a:solidFill>
              </a:rPr>
              <a:t>mmediately</a:t>
            </a:r>
            <a:r>
              <a:rPr lang="en-US" altLang="en-US" sz="1200" dirty="0"/>
              <a:t>,  e.g. </a:t>
            </a:r>
            <a:r>
              <a:rPr lang="en-US" altLang="en-US" sz="1200" dirty="0" smtClean="0"/>
              <a:t>via </a:t>
            </a:r>
            <a:r>
              <a:rPr lang="en-US" altLang="en-US" sz="1200" dirty="0"/>
              <a:t>their private</a:t>
            </a:r>
          </a:p>
          <a:p>
            <a:pPr>
              <a:spcAft>
                <a:spcPct val="20000"/>
              </a:spcAft>
            </a:pPr>
            <a:r>
              <a:rPr lang="en-US" altLang="en-US" sz="1200" dirty="0"/>
              <a:t>     </a:t>
            </a:r>
            <a:r>
              <a:rPr lang="en-US" altLang="en-US" sz="1200" dirty="0" smtClean="0"/>
              <a:t> on-die </a:t>
            </a:r>
            <a:r>
              <a:rPr lang="en-US" altLang="en-US" sz="1200" dirty="0"/>
              <a:t>memory controller,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whereas </a:t>
            </a:r>
            <a:r>
              <a:rPr lang="en-US" altLang="en-US" sz="1200" dirty="0" smtClean="0"/>
              <a:t>the </a:t>
            </a:r>
            <a:r>
              <a:rPr lang="en-US" altLang="en-US" sz="1200" dirty="0" smtClean="0">
                <a:solidFill>
                  <a:srgbClr val="0070C0"/>
                </a:solidFill>
              </a:rPr>
              <a:t>remote </a:t>
            </a:r>
            <a:r>
              <a:rPr lang="en-US" altLang="en-US" sz="1200" dirty="0">
                <a:solidFill>
                  <a:srgbClr val="0070C0"/>
                </a:solidFill>
              </a:rPr>
              <a:t>parts </a:t>
            </a:r>
            <a:r>
              <a:rPr lang="en-US" altLang="en-US" sz="1200" dirty="0"/>
              <a:t>of the main memory will be</a:t>
            </a:r>
          </a:p>
          <a:p>
            <a:r>
              <a:rPr lang="en-US" altLang="en-US" sz="1200" dirty="0"/>
              <a:t>    </a:t>
            </a:r>
            <a:r>
              <a:rPr lang="en-US" altLang="en-US" sz="1200" dirty="0" smtClean="0"/>
              <a:t>  </a:t>
            </a:r>
            <a:r>
              <a:rPr lang="en-US" altLang="en-US" sz="1200" dirty="0"/>
              <a:t>accessed </a:t>
            </a:r>
            <a:r>
              <a:rPr lang="en-US" altLang="en-US" sz="1200" dirty="0" smtClean="0">
                <a:solidFill>
                  <a:srgbClr val="0070C0"/>
                </a:solidFill>
              </a:rPr>
              <a:t>via the processor owing the requested</a:t>
            </a:r>
          </a:p>
          <a:p>
            <a:pPr>
              <a:spcAft>
                <a:spcPts val="400"/>
              </a:spcAft>
            </a:pPr>
            <a:r>
              <a:rPr lang="en-US" altLang="en-US" sz="1200" dirty="0">
                <a:solidFill>
                  <a:srgbClr val="0070C0"/>
                </a:solidFill>
              </a:rPr>
              <a:t> </a:t>
            </a:r>
            <a:r>
              <a:rPr lang="en-US" altLang="en-US" sz="1200" dirty="0" smtClean="0">
                <a:solidFill>
                  <a:srgbClr val="0070C0"/>
                </a:solidFill>
              </a:rPr>
              <a:t>     memory space</a:t>
            </a:r>
            <a:r>
              <a:rPr lang="en-US" altLang="en-US" sz="1200" dirty="0" smtClean="0"/>
              <a:t>.</a:t>
            </a:r>
          </a:p>
          <a:p>
            <a:pPr marL="171450" indent="-171450">
              <a:buFont typeface="Verdana" panose="020B0604030504040204" pitchFamily="34" charset="0"/>
              <a:buChar char="•"/>
            </a:pPr>
            <a:r>
              <a:rPr lang="en-US" altLang="en-US" sz="1200" dirty="0" smtClean="0"/>
              <a:t> </a:t>
            </a:r>
            <a:r>
              <a:rPr lang="en-US" altLang="en-US" sz="1200" dirty="0"/>
              <a:t>Consequently, </a:t>
            </a:r>
            <a:r>
              <a:rPr lang="en-US" altLang="en-US" sz="1200" dirty="0">
                <a:solidFill>
                  <a:srgbClr val="0070C0"/>
                </a:solidFill>
              </a:rPr>
              <a:t>processors access their local memory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space in significantly shorter latency than</a:t>
            </a:r>
          </a:p>
          <a:p>
            <a:r>
              <a:rPr lang="en-US" altLang="en-US" sz="1200" dirty="0">
                <a:solidFill>
                  <a:srgbClr val="0070C0"/>
                </a:solidFill>
              </a:rPr>
              <a:t>    </a:t>
            </a:r>
            <a:r>
              <a:rPr lang="en-US" altLang="en-US" sz="1200" dirty="0" smtClean="0">
                <a:solidFill>
                  <a:srgbClr val="0070C0"/>
                </a:solidFill>
              </a:rPr>
              <a:t>  </a:t>
            </a:r>
            <a:r>
              <a:rPr lang="en-US" altLang="en-US" sz="1200" dirty="0">
                <a:solidFill>
                  <a:srgbClr val="0070C0"/>
                </a:solidFill>
              </a:rPr>
              <a:t>memory spaces remote to them</a:t>
            </a:r>
            <a:r>
              <a:rPr lang="en-US" altLang="en-US" sz="1200" dirty="0" smtClean="0">
                <a:solidFill>
                  <a:srgbClr val="0070C0"/>
                </a:solidFill>
              </a:rPr>
              <a:t>.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6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8"/>
          <p:cNvSpPr txBox="1">
            <a:spLocks noChangeArrowheads="1"/>
          </p:cNvSpPr>
          <p:nvPr/>
        </p:nvSpPr>
        <p:spPr bwMode="auto">
          <a:xfrm>
            <a:off x="285750" y="665163"/>
            <a:ext cx="549669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Example of measured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read latencies of </a:t>
            </a:r>
            <a:r>
              <a:rPr lang="en-US" altLang="en-US" sz="1400" dirty="0" err="1">
                <a:solidFill>
                  <a:srgbClr val="FF0000"/>
                </a:solidFill>
                <a:latin typeface="Verdana" pitchFamily="34" charset="0"/>
              </a:rPr>
              <a:t>uncached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data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8611" name="Text Box 20"/>
          <p:cNvSpPr txBox="1">
            <a:spLocks noChangeArrowheads="1"/>
          </p:cNvSpPr>
          <p:nvPr/>
        </p:nvSpPr>
        <p:spPr bwMode="auto">
          <a:xfrm>
            <a:off x="304800" y="1000125"/>
            <a:ext cx="88201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latencies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depend on whether referenced data is kept in the own or remote main memory space.</a:t>
            </a:r>
          </a:p>
        </p:txBody>
      </p:sp>
      <p:pic>
        <p:nvPicPr>
          <p:cNvPr id="68612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2298700" y="19304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613" name="Line 22"/>
          <p:cNvSpPr>
            <a:spLocks noChangeShapeType="1"/>
          </p:cNvSpPr>
          <p:nvPr/>
        </p:nvSpPr>
        <p:spPr bwMode="auto">
          <a:xfrm flipH="1">
            <a:off x="2794000" y="31877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4" name="Line 23"/>
          <p:cNvSpPr>
            <a:spLocks noChangeShapeType="1"/>
          </p:cNvSpPr>
          <p:nvPr/>
        </p:nvSpPr>
        <p:spPr bwMode="auto">
          <a:xfrm>
            <a:off x="3752850" y="39052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5" name="Line 30"/>
          <p:cNvSpPr>
            <a:spLocks noChangeShapeType="1"/>
          </p:cNvSpPr>
          <p:nvPr/>
        </p:nvSpPr>
        <p:spPr bwMode="auto">
          <a:xfrm>
            <a:off x="2679700" y="4762500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6" name="Line 31"/>
          <p:cNvSpPr>
            <a:spLocks noChangeShapeType="1"/>
          </p:cNvSpPr>
          <p:nvPr/>
        </p:nvSpPr>
        <p:spPr bwMode="auto">
          <a:xfrm>
            <a:off x="3124200" y="41021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7" name="Line 32"/>
          <p:cNvSpPr>
            <a:spLocks noChangeShapeType="1"/>
          </p:cNvSpPr>
          <p:nvPr/>
        </p:nvSpPr>
        <p:spPr bwMode="auto">
          <a:xfrm>
            <a:off x="3124200" y="41084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8618" name="Text Box 36"/>
          <p:cNvSpPr txBox="1">
            <a:spLocks noChangeArrowheads="1"/>
          </p:cNvSpPr>
          <p:nvPr/>
        </p:nvSpPr>
        <p:spPr bwMode="auto">
          <a:xfrm>
            <a:off x="323850" y="1512888"/>
            <a:ext cx="656622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a)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own memory space</a:t>
            </a:r>
          </a:p>
        </p:txBody>
      </p:sp>
      <p:sp>
        <p:nvSpPr>
          <p:cNvPr id="68619" name="Text Box 37"/>
          <p:cNvSpPr txBox="1">
            <a:spLocks noChangeArrowheads="1"/>
          </p:cNvSpPr>
          <p:nvPr/>
        </p:nvSpPr>
        <p:spPr bwMode="auto">
          <a:xfrm>
            <a:off x="425450" y="3100388"/>
            <a:ext cx="1628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  <a:r>
              <a:rPr lang="en-US" altLang="en-US" sz="1200"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65.1 ns (190 cycles)</a:t>
            </a:r>
          </a:p>
        </p:txBody>
      </p:sp>
      <p:sp>
        <p:nvSpPr>
          <p:cNvPr id="68620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246063" y="2987899"/>
            <a:ext cx="2052637" cy="656822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6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" b="13773"/>
          <a:stretch>
            <a:fillRect/>
          </a:stretch>
        </p:blipFill>
        <p:spPr bwMode="auto">
          <a:xfrm>
            <a:off x="1066800" y="1206500"/>
            <a:ext cx="5840413" cy="39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635" name="Line 6"/>
          <p:cNvSpPr>
            <a:spLocks noChangeShapeType="1"/>
          </p:cNvSpPr>
          <p:nvPr/>
        </p:nvSpPr>
        <p:spPr bwMode="auto">
          <a:xfrm flipH="1">
            <a:off x="1562100" y="2463800"/>
            <a:ext cx="127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6" name="Line 7"/>
          <p:cNvSpPr>
            <a:spLocks noChangeShapeType="1"/>
          </p:cNvSpPr>
          <p:nvPr/>
        </p:nvSpPr>
        <p:spPr bwMode="auto">
          <a:xfrm>
            <a:off x="2520950" y="3181350"/>
            <a:ext cx="0" cy="1778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7" name="Line 8"/>
          <p:cNvSpPr>
            <a:spLocks noChangeShapeType="1"/>
          </p:cNvSpPr>
          <p:nvPr/>
        </p:nvSpPr>
        <p:spPr bwMode="auto">
          <a:xfrm>
            <a:off x="2520950" y="3378200"/>
            <a:ext cx="6921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8" name="Line 10"/>
          <p:cNvSpPr>
            <a:spLocks noChangeShapeType="1"/>
          </p:cNvSpPr>
          <p:nvPr/>
        </p:nvSpPr>
        <p:spPr bwMode="auto">
          <a:xfrm flipH="1">
            <a:off x="4838700" y="3384550"/>
            <a:ext cx="6858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39" name="Line 11"/>
          <p:cNvSpPr>
            <a:spLocks noChangeShapeType="1"/>
          </p:cNvSpPr>
          <p:nvPr/>
        </p:nvSpPr>
        <p:spPr bwMode="auto">
          <a:xfrm>
            <a:off x="4838700" y="3384550"/>
            <a:ext cx="0" cy="1841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0" name="Line 12"/>
          <p:cNvSpPr>
            <a:spLocks noChangeShapeType="1"/>
          </p:cNvSpPr>
          <p:nvPr/>
        </p:nvSpPr>
        <p:spPr bwMode="auto">
          <a:xfrm>
            <a:off x="3727450" y="3790950"/>
            <a:ext cx="5842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1" name="Line 13"/>
          <p:cNvSpPr>
            <a:spLocks noChangeShapeType="1"/>
          </p:cNvSpPr>
          <p:nvPr/>
        </p:nvSpPr>
        <p:spPr bwMode="auto">
          <a:xfrm>
            <a:off x="3206750" y="3378200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2" name="Line 16"/>
          <p:cNvSpPr>
            <a:spLocks noChangeShapeType="1"/>
          </p:cNvSpPr>
          <p:nvPr/>
        </p:nvSpPr>
        <p:spPr bwMode="auto">
          <a:xfrm>
            <a:off x="1892300" y="3378200"/>
            <a:ext cx="0" cy="19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3" name="Line 17"/>
          <p:cNvSpPr>
            <a:spLocks noChangeShapeType="1"/>
          </p:cNvSpPr>
          <p:nvPr/>
        </p:nvSpPr>
        <p:spPr bwMode="auto">
          <a:xfrm>
            <a:off x="1892300" y="3384550"/>
            <a:ext cx="6286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4" name="Line 18"/>
          <p:cNvSpPr>
            <a:spLocks noChangeShapeType="1"/>
          </p:cNvSpPr>
          <p:nvPr/>
        </p:nvSpPr>
        <p:spPr bwMode="auto">
          <a:xfrm>
            <a:off x="5735638" y="4040188"/>
            <a:ext cx="0" cy="285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5" name="Line 19"/>
          <p:cNvSpPr>
            <a:spLocks noChangeShapeType="1"/>
          </p:cNvSpPr>
          <p:nvPr/>
        </p:nvSpPr>
        <p:spPr bwMode="auto">
          <a:xfrm flipV="1">
            <a:off x="5507038" y="3379788"/>
            <a:ext cx="647700" cy="63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6" name="Line 20"/>
          <p:cNvSpPr>
            <a:spLocks noChangeShapeType="1"/>
          </p:cNvSpPr>
          <p:nvPr/>
        </p:nvSpPr>
        <p:spPr bwMode="auto">
          <a:xfrm>
            <a:off x="6161088" y="3373438"/>
            <a:ext cx="0" cy="1968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69647" name="Text Box 21"/>
          <p:cNvSpPr txBox="1">
            <a:spLocks noChangeArrowheads="1"/>
          </p:cNvSpPr>
          <p:nvPr/>
        </p:nvSpPr>
        <p:spPr bwMode="auto">
          <a:xfrm>
            <a:off x="285750" y="674688"/>
            <a:ext cx="74077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3300"/>
                </a:solidFill>
                <a:latin typeface="Verdana" pitchFamily="34" charset="0"/>
              </a:rPr>
              <a:t>b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) Read latency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when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referenced data is kept in the remote memory space </a:t>
            </a:r>
            <a:r>
              <a:rPr lang="en-US" altLang="en-US" sz="1400" dirty="0">
                <a:latin typeface="Verdana" pitchFamily="34" charset="0"/>
              </a:rPr>
              <a:t>[73]</a:t>
            </a:r>
          </a:p>
        </p:txBody>
      </p:sp>
      <p:sp>
        <p:nvSpPr>
          <p:cNvPr id="69648" name="Text Box 22"/>
          <p:cNvSpPr txBox="1">
            <a:spLocks noChangeArrowheads="1"/>
          </p:cNvSpPr>
          <p:nvPr/>
        </p:nvSpPr>
        <p:spPr bwMode="auto">
          <a:xfrm>
            <a:off x="7183438" y="3127375"/>
            <a:ext cx="1698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latin typeface="Verdana" pitchFamily="34" charset="0"/>
              </a:rPr>
              <a:t>Read latency: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Verdana" pitchFamily="34" charset="0"/>
              </a:rPr>
              <a:t> 106 ns (~310 cycles)</a:t>
            </a:r>
          </a:p>
        </p:txBody>
      </p:sp>
      <p:sp>
        <p:nvSpPr>
          <p:cNvPr id="69649" name="Text Box 23"/>
          <p:cNvSpPr txBox="1">
            <a:spLocks noChangeArrowheads="1"/>
          </p:cNvSpPr>
          <p:nvPr/>
        </p:nvSpPr>
        <p:spPr bwMode="auto">
          <a:xfrm>
            <a:off x="323850" y="5335588"/>
            <a:ext cx="810055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Read latency is increased now by the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inter-processor access penalty </a:t>
            </a:r>
            <a:r>
              <a:rPr lang="en-US" altLang="en-US" sz="1400" dirty="0">
                <a:latin typeface="Verdana" pitchFamily="34" charset="0"/>
              </a:rPr>
              <a:t>of 41 ns in this case.</a:t>
            </a:r>
          </a:p>
        </p:txBody>
      </p:sp>
      <p:sp>
        <p:nvSpPr>
          <p:cNvPr id="69650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en-US" altLang="en-US" sz="1600" dirty="0" smtClean="0"/>
              <a:t>4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Multiprocessor server platforms classified according to their memory arch. (</a:t>
            </a:r>
            <a:r>
              <a:rPr lang="hu-HU" altLang="en-US" sz="1600" dirty="0"/>
              <a:t>4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19" name="Oval 18"/>
          <p:cNvSpPr/>
          <p:nvPr/>
        </p:nvSpPr>
        <p:spPr bwMode="auto">
          <a:xfrm>
            <a:off x="7047271" y="3039415"/>
            <a:ext cx="2052637" cy="65682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6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2125390"/>
            <a:ext cx="9239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rIns="4572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20835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Intel’s high performance MP </a:t>
            </a:r>
            <a:r>
              <a:rPr lang="en-US" altLang="en-US" sz="1900" dirty="0">
                <a:solidFill>
                  <a:schemeClr val="bg1"/>
                </a:solidFill>
                <a:latin typeface="Verdana" pitchFamily="34" charset="0"/>
              </a:rPr>
              <a:t>platforms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1111250" y="1968498"/>
            <a:ext cx="7521575" cy="658182"/>
            <a:chOff x="699" y="1638"/>
            <a:chExt cx="4448" cy="296"/>
          </a:xfrm>
        </p:grpSpPr>
        <p:sp>
          <p:nvSpPr>
            <p:cNvPr id="120855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Introduction to Intel’ s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high performance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 multicore 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servers and 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6" name="Text Box 6"/>
            <p:cNvSpPr txBox="1">
              <a:spLocks noChangeArrowheads="1"/>
            </p:cNvSpPr>
            <p:nvPr/>
          </p:nvSpPr>
          <p:spPr bwMode="auto">
            <a:xfrm>
              <a:off x="699" y="1684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37" name="Group 7"/>
          <p:cNvGrpSpPr>
            <a:grpSpLocks/>
          </p:cNvGrpSpPr>
          <p:nvPr/>
        </p:nvGrpSpPr>
        <p:grpSpPr bwMode="auto">
          <a:xfrm>
            <a:off x="1108075" y="2695575"/>
            <a:ext cx="7524750" cy="581025"/>
            <a:chOff x="699" y="1638"/>
            <a:chExt cx="4448" cy="366"/>
          </a:xfrm>
        </p:grpSpPr>
        <p:sp>
          <p:nvSpPr>
            <p:cNvPr id="120853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366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2.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Evolution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of Intel’s high performance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      multicore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MP server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54" name="Text Box 9"/>
            <p:cNvSpPr txBox="1">
              <a:spLocks noChangeArrowheads="1"/>
            </p:cNvSpPr>
            <p:nvPr/>
          </p:nvSpPr>
          <p:spPr bwMode="auto">
            <a:xfrm>
              <a:off x="699" y="1712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0" name="Group 16"/>
          <p:cNvGrpSpPr>
            <a:grpSpLocks/>
          </p:cNvGrpSpPr>
          <p:nvPr/>
        </p:nvGrpSpPr>
        <p:grpSpPr bwMode="auto">
          <a:xfrm>
            <a:off x="1103313" y="4391031"/>
            <a:ext cx="7529512" cy="422276"/>
            <a:chOff x="699" y="1632"/>
            <a:chExt cx="4448" cy="266"/>
          </a:xfrm>
        </p:grpSpPr>
        <p:sp>
          <p:nvSpPr>
            <p:cNvPr id="120847" name="AutoShape 17"/>
            <p:cNvSpPr>
              <a:spLocks noChangeArrowheads="1"/>
            </p:cNvSpPr>
            <p:nvPr/>
          </p:nvSpPr>
          <p:spPr bwMode="auto">
            <a:xfrm>
              <a:off x="951" y="1638"/>
              <a:ext cx="4196" cy="260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5.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8" name="Text Box 18"/>
            <p:cNvSpPr txBox="1">
              <a:spLocks noChangeArrowheads="1"/>
            </p:cNvSpPr>
            <p:nvPr/>
          </p:nvSpPr>
          <p:spPr bwMode="auto">
            <a:xfrm>
              <a:off x="699" y="1632"/>
              <a:ext cx="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1" name="Group 10"/>
          <p:cNvGrpSpPr>
            <a:grpSpLocks/>
          </p:cNvGrpSpPr>
          <p:nvPr/>
        </p:nvGrpSpPr>
        <p:grpSpPr bwMode="auto">
          <a:xfrm>
            <a:off x="1111250" y="3336925"/>
            <a:ext cx="7521575" cy="463550"/>
            <a:chOff x="699" y="1638"/>
            <a:chExt cx="4448" cy="292"/>
          </a:xfrm>
        </p:grpSpPr>
        <p:sp>
          <p:nvSpPr>
            <p:cNvPr id="120845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3.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1: The </a:t>
              </a:r>
              <a:r>
                <a:rPr lang="en-US" altLang="en-US" sz="1900" dirty="0" err="1">
                  <a:solidFill>
                    <a:schemeClr val="bg1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6" name="Text Box 12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20842" name="Group 13"/>
          <p:cNvGrpSpPr>
            <a:grpSpLocks/>
          </p:cNvGrpSpPr>
          <p:nvPr/>
        </p:nvGrpSpPr>
        <p:grpSpPr bwMode="auto">
          <a:xfrm>
            <a:off x="1108075" y="3878263"/>
            <a:ext cx="7524750" cy="463550"/>
            <a:chOff x="699" y="1638"/>
            <a:chExt cx="4448" cy="292"/>
          </a:xfrm>
        </p:grpSpPr>
        <p:sp>
          <p:nvSpPr>
            <p:cNvPr id="120843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4.</a:t>
              </a:r>
              <a:r>
                <a:rPr lang="hu-HU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Example 2: The </a:t>
              </a:r>
              <a:r>
                <a:rPr lang="en-US" altLang="en-US" sz="1900" dirty="0" err="1" smtClean="0">
                  <a:solidFill>
                    <a:schemeClr val="bg1"/>
                  </a:solidFill>
                  <a:latin typeface="Verdana" pitchFamily="34" charset="0"/>
                </a:rPr>
                <a:t>Purley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 platform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20844" name="Text Box 15"/>
            <p:cNvSpPr txBox="1">
              <a:spLocks noChangeArrowheads="1"/>
            </p:cNvSpPr>
            <p:nvPr/>
          </p:nvSpPr>
          <p:spPr bwMode="auto">
            <a:xfrm>
              <a:off x="699" y="1640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18936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1.5 Platforms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classified according to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of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constituting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4"/>
          <p:cNvSpPr txBox="1">
            <a:spLocks noChangeArrowheads="1"/>
          </p:cNvSpPr>
          <p:nvPr/>
        </p:nvSpPr>
        <p:spPr bwMode="auto">
          <a:xfrm>
            <a:off x="590550" y="2207341"/>
            <a:ext cx="26685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Three-chip implementation</a:t>
            </a:r>
          </a:p>
        </p:txBody>
      </p:sp>
      <p:sp>
        <p:nvSpPr>
          <p:cNvPr id="110599" name="Text Box 4"/>
          <p:cNvSpPr txBox="1">
            <a:spLocks noChangeArrowheads="1"/>
          </p:cNvSpPr>
          <p:nvPr/>
        </p:nvSpPr>
        <p:spPr bwMode="auto">
          <a:xfrm>
            <a:off x="1231900" y="1181816"/>
            <a:ext cx="6737350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11684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1684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Implementation of platforms</a:t>
            </a: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Verdana" pitchFamily="34" charset="0"/>
              </a:rPr>
              <a:t> classified according to the number of chips constituting the </a:t>
            </a:r>
            <a:r>
              <a:rPr lang="en-US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chipset</a:t>
            </a:r>
            <a:endParaRPr lang="hu-HU" altLang="en-US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0" name="Text Box 4"/>
          <p:cNvSpPr txBox="1">
            <a:spLocks noChangeArrowheads="1"/>
          </p:cNvSpPr>
          <p:nvPr/>
        </p:nvSpPr>
        <p:spPr bwMode="auto">
          <a:xfrm>
            <a:off x="5684838" y="2208929"/>
            <a:ext cx="27701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Two-chip implementation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05000" y="1683466"/>
            <a:ext cx="4799013" cy="490538"/>
            <a:chOff x="1905000" y="1683466"/>
            <a:chExt cx="4799013" cy="490538"/>
          </a:xfrm>
        </p:grpSpPr>
        <p:sp>
          <p:nvSpPr>
            <p:cNvPr id="110595" name="Line 8"/>
            <p:cNvSpPr>
              <a:spLocks noChangeShapeType="1"/>
            </p:cNvSpPr>
            <p:nvPr/>
          </p:nvSpPr>
          <p:spPr bwMode="auto">
            <a:xfrm>
              <a:off x="4584700" y="1683466"/>
              <a:ext cx="0" cy="217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596" name="Line 10"/>
            <p:cNvSpPr>
              <a:spLocks noChangeShapeType="1"/>
            </p:cNvSpPr>
            <p:nvPr/>
          </p:nvSpPr>
          <p:spPr bwMode="auto">
            <a:xfrm flipV="1">
              <a:off x="1949450" y="1918416"/>
              <a:ext cx="4733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597" name="Oval 12"/>
            <p:cNvSpPr>
              <a:spLocks noChangeArrowheads="1"/>
            </p:cNvSpPr>
            <p:nvPr/>
          </p:nvSpPr>
          <p:spPr bwMode="auto">
            <a:xfrm>
              <a:off x="1905000" y="2112091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598" name="Line 13"/>
            <p:cNvSpPr>
              <a:spLocks noChangeShapeType="1"/>
            </p:cNvSpPr>
            <p:nvPr/>
          </p:nvSpPr>
          <p:spPr bwMode="auto">
            <a:xfrm>
              <a:off x="1938338" y="1912066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601" name="Oval 12"/>
            <p:cNvSpPr>
              <a:spLocks noChangeArrowheads="1"/>
            </p:cNvSpPr>
            <p:nvPr/>
          </p:nvSpPr>
          <p:spPr bwMode="auto">
            <a:xfrm>
              <a:off x="6643688" y="2113679"/>
              <a:ext cx="60325" cy="603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10602" name="Line 13"/>
            <p:cNvSpPr>
              <a:spLocks noChangeShapeType="1"/>
            </p:cNvSpPr>
            <p:nvPr/>
          </p:nvSpPr>
          <p:spPr bwMode="auto">
            <a:xfrm>
              <a:off x="6677025" y="1913654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10603" name="AutoShape 38"/>
          <p:cNvSpPr>
            <a:spLocks noChangeArrowheads="1"/>
          </p:cNvSpPr>
          <p:nvPr/>
        </p:nvSpPr>
        <p:spPr bwMode="auto">
          <a:xfrm>
            <a:off x="4387808" y="2245267"/>
            <a:ext cx="393700" cy="88900"/>
          </a:xfrm>
          <a:prstGeom prst="rightArrow">
            <a:avLst>
              <a:gd name="adj1" fmla="val 50000"/>
              <a:gd name="adj2" fmla="val 110714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800">
              <a:solidFill>
                <a:srgbClr val="000000"/>
              </a:solidFill>
            </a:endParaRPr>
          </a:p>
        </p:txBody>
      </p:sp>
      <p:sp>
        <p:nvSpPr>
          <p:cNvPr id="110604" name="Text Box 14"/>
          <p:cNvSpPr txBox="1">
            <a:spLocks noChangeArrowheads="1"/>
          </p:cNvSpPr>
          <p:nvPr/>
        </p:nvSpPr>
        <p:spPr bwMode="auto">
          <a:xfrm>
            <a:off x="643088" y="2670676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three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(processors/MCH/ICH)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5" name="Text Box 15"/>
          <p:cNvSpPr txBox="1">
            <a:spLocks noChangeArrowheads="1"/>
          </p:cNvSpPr>
          <p:nvPr/>
        </p:nvSpPr>
        <p:spPr bwMode="auto">
          <a:xfrm>
            <a:off x="5613598" y="2672263"/>
            <a:ext cx="259526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The system architecture consists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basically of two </a:t>
            </a: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chip types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solidFill>
                  <a:srgbClr val="000000"/>
                </a:solidFill>
                <a:latin typeface="Verdana" pitchFamily="34" charset="0"/>
              </a:rPr>
              <a:t>(processors/PCH)</a:t>
            </a:r>
            <a:endParaRPr lang="en-US" altLang="en-US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288925" y="665163"/>
            <a:ext cx="786593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1.5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Classification of platforms according to the number of chips constituting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       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chipset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10608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(1)</a:t>
            </a:r>
            <a:endParaRPr lang="hu-HU" altLang="en-US" sz="16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15152" y="3311958"/>
            <a:ext cx="2853666" cy="697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i="1" dirty="0" err="1" smtClean="0"/>
              <a:t>Truland</a:t>
            </a:r>
            <a:r>
              <a:rPr lang="en-US" sz="1200" i="1" dirty="0" smtClean="0"/>
              <a:t> platform (2005/2006)</a:t>
            </a:r>
          </a:p>
          <a:p>
            <a:pPr>
              <a:spcAft>
                <a:spcPts val="200"/>
              </a:spcAft>
            </a:pPr>
            <a:r>
              <a:rPr lang="en-US" sz="1200" i="1" dirty="0" err="1" smtClean="0"/>
              <a:t>Caneland</a:t>
            </a:r>
            <a:r>
              <a:rPr lang="en-US" sz="1200" i="1" dirty="0" smtClean="0"/>
              <a:t> platform (2007/2008)</a:t>
            </a:r>
          </a:p>
          <a:p>
            <a:pPr>
              <a:spcAft>
                <a:spcPts val="200"/>
              </a:spcAft>
            </a:pPr>
            <a:r>
              <a:rPr lang="en-US" sz="1200" i="1" dirty="0" smtClean="0"/>
              <a:t>Boxboro-EX platform (2010/2011)</a:t>
            </a:r>
            <a:endParaRPr lang="en-US" sz="1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615181" y="3320678"/>
            <a:ext cx="2653290" cy="487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200" i="1" dirty="0" err="1" smtClean="0"/>
              <a:t>Brickland</a:t>
            </a:r>
            <a:r>
              <a:rPr lang="en-US" sz="1200" i="1" dirty="0" smtClean="0"/>
              <a:t> platform (2014/2015)</a:t>
            </a:r>
          </a:p>
          <a:p>
            <a:pPr>
              <a:spcAft>
                <a:spcPts val="200"/>
              </a:spcAft>
            </a:pPr>
            <a:r>
              <a:rPr lang="en-US" sz="1200" i="1" dirty="0" err="1" smtClean="0"/>
              <a:t>Purley</a:t>
            </a:r>
            <a:r>
              <a:rPr lang="en-US" sz="1200" i="1" dirty="0" smtClean="0"/>
              <a:t> platform (2017?)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695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0" grpId="0"/>
      <p:bldP spid="110603" grpId="0" animBg="1"/>
      <p:bldP spid="110605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chemeClr val="bg1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latin typeface="Verdana" pitchFamily="34" charset="0"/>
              </a:rPr>
              <a:t>Westmere</a:t>
            </a:r>
            <a:r>
              <a:rPr lang="en-US" altLang="en-US" sz="1100" dirty="0" smtClean="0">
                <a:latin typeface="Verdana" pitchFamily="34" charset="0"/>
              </a:rPr>
              <a:t>-EX: up to DDR3-1333</a:t>
            </a:r>
            <a:endParaRPr lang="hu-HU" altLang="en-US" sz="1100" dirty="0"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chemeClr val="bg1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  <a:endParaRPr lang="hu-HU" altLang="en-US" sz="1000"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18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SMI: </a:t>
            </a:r>
            <a:r>
              <a:rPr lang="en-US" altLang="en-US" sz="1100" dirty="0" smtClean="0"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 (Serial </a:t>
            </a:r>
            <a:r>
              <a:rPr lang="en-US" altLang="en-US" sz="1100" dirty="0">
                <a:latin typeface="Verdana" pitchFamily="34" charset="0"/>
              </a:rPr>
              <a:t>link between the processor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and the SMB)</a:t>
            </a:r>
            <a:endParaRPr lang="en-US" altLang="en-US" sz="11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       SMB</a:t>
            </a:r>
            <a:r>
              <a:rPr lang="en-US" altLang="en-US" sz="1100" dirty="0"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       </a:t>
            </a:r>
            <a:r>
              <a:rPr lang="en-US" altLang="en-US" sz="1100" dirty="0" smtClean="0">
                <a:latin typeface="Verdana" pitchFamily="34" charset="0"/>
              </a:rPr>
              <a:t>  (Performs conversion between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serial SMI and the parallel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          DDR3 DIMM interfaces)</a:t>
            </a:r>
            <a:endParaRPr lang="en-US" altLang="en-US" sz="1100" dirty="0"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61988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3-chip platform: The Boxboro-EX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Nehalem-EX/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(2010/2011)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156325" y="59499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96988" y="6319838"/>
            <a:ext cx="6302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Verdana" pitchFamily="34" charset="0"/>
              </a:rPr>
              <a:t>Nehalem-EX aimed  Boxboro-EX MP server platform (for up to 10 C)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 DIMMs/memory channel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 x QPI up to 6.4 GT/s</a:t>
            </a:r>
            <a:endParaRPr lang="en-US" sz="1100" dirty="0"/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36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/>
              <a:t>PCIe</a:t>
            </a:r>
            <a:endParaRPr lang="en-US" sz="1100" dirty="0" smtClean="0"/>
          </a:p>
          <a:p>
            <a:pPr algn="ctr"/>
            <a:r>
              <a:rPr lang="en-US" sz="1100" dirty="0" smtClean="0"/>
              <a:t>2.0</a:t>
            </a:r>
            <a:endParaRPr lang="en-US" sz="1100" dirty="0"/>
          </a:p>
        </p:txBody>
      </p:sp>
      <p:sp>
        <p:nvSpPr>
          <p:cNvPr id="27" name="Rounded Rectangle 26"/>
          <p:cNvSpPr/>
          <p:nvPr/>
        </p:nvSpPr>
        <p:spPr bwMode="auto">
          <a:xfrm>
            <a:off x="3502819" y="4186954"/>
            <a:ext cx="1855071" cy="182353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9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2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42177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 Box 177"/>
          <p:cNvSpPr txBox="1">
            <a:spLocks noChangeArrowheads="1"/>
          </p:cNvSpPr>
          <p:nvPr/>
        </p:nvSpPr>
        <p:spPr bwMode="auto">
          <a:xfrm>
            <a:off x="194726" y="651389"/>
            <a:ext cx="889476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Example of a 2-chip platform: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4S server platform supporting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Ivy Bridge-EX/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Haswell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-EX processors 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44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600" dirty="0" smtClean="0"/>
              <a:t>1.</a:t>
            </a:r>
            <a:r>
              <a:rPr lang="hu-HU" altLang="en-US" sz="1600" dirty="0"/>
              <a:t>5</a:t>
            </a:r>
            <a:r>
              <a:rPr lang="hu-HU" altLang="en-US" sz="1600" dirty="0" smtClean="0"/>
              <a:t> </a:t>
            </a:r>
            <a:r>
              <a:rPr lang="en-US" altLang="en-US" sz="1600" dirty="0" smtClean="0"/>
              <a:t>Platforms classified according to the number of chips constituting the chipset (</a:t>
            </a:r>
            <a:r>
              <a:rPr lang="hu-HU" altLang="en-US" sz="1600" dirty="0" smtClean="0"/>
              <a:t>3</a:t>
            </a:r>
            <a:r>
              <a:rPr lang="en-US" altLang="en-US" sz="1600" dirty="0" smtClean="0"/>
              <a:t>)</a:t>
            </a:r>
            <a:endParaRPr lang="hu-HU" altLang="en-US" sz="1600" dirty="0" smtClean="0"/>
          </a:p>
        </p:txBody>
      </p:sp>
      <p:sp>
        <p:nvSpPr>
          <p:cNvPr id="245" name="Text Box 179"/>
          <p:cNvSpPr txBox="1">
            <a:spLocks noChangeArrowheads="1"/>
          </p:cNvSpPr>
          <p:nvPr/>
        </p:nvSpPr>
        <p:spPr bwMode="auto">
          <a:xfrm>
            <a:off x="3527425" y="62560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247" name="TextBox 3"/>
          <p:cNvSpPr txBox="1">
            <a:spLocks noChangeArrowheads="1"/>
          </p:cNvSpPr>
          <p:nvPr/>
        </p:nvSpPr>
        <p:spPr bwMode="auto">
          <a:xfrm>
            <a:off x="3463925" y="5264150"/>
            <a:ext cx="187904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248" name="Egyenes összekötő 108"/>
          <p:cNvCxnSpPr/>
          <p:nvPr/>
        </p:nvCxnSpPr>
        <p:spPr>
          <a:xfrm flipH="1" flipV="1">
            <a:off x="4200663" y="23268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Egyenes összekötő 112"/>
          <p:cNvCxnSpPr/>
          <p:nvPr/>
        </p:nvCxnSpPr>
        <p:spPr>
          <a:xfrm rot="10800000">
            <a:off x="4222750" y="35006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Egyenes összekötő 113"/>
          <p:cNvCxnSpPr/>
          <p:nvPr/>
        </p:nvCxnSpPr>
        <p:spPr>
          <a:xfrm rot="10800000">
            <a:off x="4222750" y="26148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gyenes összekötő 115"/>
          <p:cNvCxnSpPr/>
          <p:nvPr/>
        </p:nvCxnSpPr>
        <p:spPr>
          <a:xfrm rot="10800000" flipV="1">
            <a:off x="4222750" y="26275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148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3" name="Egyenes összekötő 119"/>
          <p:cNvCxnSpPr>
            <a:cxnSpLocks noChangeShapeType="1"/>
          </p:cNvCxnSpPr>
          <p:nvPr/>
        </p:nvCxnSpPr>
        <p:spPr bwMode="auto">
          <a:xfrm flipV="1">
            <a:off x="5519738" y="26275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4" name="Szövegdoboz 70"/>
          <p:cNvSpPr txBox="1">
            <a:spLocks noChangeArrowheads="1"/>
          </p:cNvSpPr>
          <p:nvPr/>
        </p:nvSpPr>
        <p:spPr bwMode="auto">
          <a:xfrm>
            <a:off x="4257881" y="18655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5" name="Szövegdoboz 70"/>
          <p:cNvSpPr txBox="1">
            <a:spLocks noChangeArrowheads="1"/>
          </p:cNvSpPr>
          <p:nvPr/>
        </p:nvSpPr>
        <p:spPr bwMode="auto">
          <a:xfrm>
            <a:off x="4245181" y="35768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6" name="Szövegdoboz 70"/>
          <p:cNvSpPr txBox="1">
            <a:spLocks noChangeArrowheads="1"/>
          </p:cNvSpPr>
          <p:nvPr/>
        </p:nvSpPr>
        <p:spPr bwMode="auto">
          <a:xfrm>
            <a:off x="5508394" y="27926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7" name="Szövegdoboz 70"/>
          <p:cNvSpPr txBox="1">
            <a:spLocks noChangeArrowheads="1"/>
          </p:cNvSpPr>
          <p:nvPr/>
        </p:nvSpPr>
        <p:spPr bwMode="auto">
          <a:xfrm>
            <a:off x="2804881" y="27894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8" name="Szövegdoboz 70"/>
          <p:cNvSpPr txBox="1">
            <a:spLocks noChangeArrowheads="1"/>
          </p:cNvSpPr>
          <p:nvPr/>
        </p:nvSpPr>
        <p:spPr bwMode="auto">
          <a:xfrm>
            <a:off x="3784369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259" name="Szövegdoboz 70"/>
          <p:cNvSpPr txBox="1">
            <a:spLocks noChangeArrowheads="1"/>
          </p:cNvSpPr>
          <p:nvPr/>
        </p:nvSpPr>
        <p:spPr bwMode="auto">
          <a:xfrm>
            <a:off x="4570181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260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gyenes összekötő 131"/>
          <p:cNvCxnSpPr/>
          <p:nvPr/>
        </p:nvCxnSpPr>
        <p:spPr>
          <a:xfrm rot="10800000" flipH="1" flipV="1">
            <a:off x="2409825" y="31054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Egyenes összekötő 145"/>
          <p:cNvCxnSpPr/>
          <p:nvPr/>
        </p:nvCxnSpPr>
        <p:spPr>
          <a:xfrm rot="10800000" flipH="1">
            <a:off x="1502017" y="30185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Téglalap 146"/>
          <p:cNvSpPr/>
          <p:nvPr/>
        </p:nvSpPr>
        <p:spPr>
          <a:xfrm flipH="1">
            <a:off x="1658603" y="2840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4" name="Téglalap 147"/>
          <p:cNvSpPr/>
          <p:nvPr/>
        </p:nvSpPr>
        <p:spPr>
          <a:xfrm flipH="1">
            <a:off x="1571290" y="28402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65" name="Egyenes összekötő 150"/>
          <p:cNvCxnSpPr/>
          <p:nvPr/>
        </p:nvCxnSpPr>
        <p:spPr>
          <a:xfrm rot="10800000" flipH="1">
            <a:off x="1507955" y="31943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" name="Téglalap 151"/>
          <p:cNvSpPr/>
          <p:nvPr/>
        </p:nvSpPr>
        <p:spPr>
          <a:xfrm flipH="1">
            <a:off x="1658603" y="3087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7" name="Téglalap 152"/>
          <p:cNvSpPr/>
          <p:nvPr/>
        </p:nvSpPr>
        <p:spPr>
          <a:xfrm flipH="1">
            <a:off x="1571290" y="30879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8" name="Téglalap 155"/>
          <p:cNvSpPr/>
          <p:nvPr/>
        </p:nvSpPr>
        <p:spPr>
          <a:xfrm flipH="1">
            <a:off x="1897063" y="29609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69" name="Egyenes összekötő 156"/>
          <p:cNvCxnSpPr/>
          <p:nvPr/>
        </p:nvCxnSpPr>
        <p:spPr>
          <a:xfrm rot="10800000" flipH="1">
            <a:off x="1502017" y="35403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Téglalap 157"/>
          <p:cNvSpPr/>
          <p:nvPr/>
        </p:nvSpPr>
        <p:spPr>
          <a:xfrm flipH="1">
            <a:off x="1658603" y="3438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1" name="Téglalap 158"/>
          <p:cNvSpPr/>
          <p:nvPr/>
        </p:nvSpPr>
        <p:spPr>
          <a:xfrm flipH="1">
            <a:off x="1571290" y="3438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2" name="Egyenes összekötő 161"/>
          <p:cNvCxnSpPr/>
          <p:nvPr/>
        </p:nvCxnSpPr>
        <p:spPr>
          <a:xfrm rot="10800000" flipH="1">
            <a:off x="1502017" y="37181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églalap 162"/>
          <p:cNvSpPr/>
          <p:nvPr/>
        </p:nvSpPr>
        <p:spPr>
          <a:xfrm flipH="1">
            <a:off x="1658603" y="3689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74" name="Téglalap 163"/>
          <p:cNvSpPr/>
          <p:nvPr/>
        </p:nvSpPr>
        <p:spPr>
          <a:xfrm flipH="1">
            <a:off x="1571290" y="36896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76" name="Egyenes összekötő 130"/>
          <p:cNvCxnSpPr/>
          <p:nvPr/>
        </p:nvCxnSpPr>
        <p:spPr>
          <a:xfrm rot="10800000" flipH="1" flipV="1">
            <a:off x="2436813" y="23862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Egyenes összekötő 131"/>
          <p:cNvCxnSpPr/>
          <p:nvPr/>
        </p:nvCxnSpPr>
        <p:spPr>
          <a:xfrm rot="10800000" flipH="1" flipV="1">
            <a:off x="2436813" y="18877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Egyenes összekötő 145"/>
          <p:cNvCxnSpPr/>
          <p:nvPr/>
        </p:nvCxnSpPr>
        <p:spPr>
          <a:xfrm rot="10800000" flipH="1">
            <a:off x="1525769" y="18068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églalap 146"/>
          <p:cNvSpPr/>
          <p:nvPr/>
        </p:nvSpPr>
        <p:spPr>
          <a:xfrm flipH="1">
            <a:off x="1667210" y="16226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0" name="Téglalap 147"/>
          <p:cNvSpPr/>
          <p:nvPr/>
        </p:nvSpPr>
        <p:spPr>
          <a:xfrm flipH="1">
            <a:off x="1579898" y="16226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1" name="Egyenes összekötő 150"/>
          <p:cNvCxnSpPr/>
          <p:nvPr/>
        </p:nvCxnSpPr>
        <p:spPr>
          <a:xfrm rot="10800000" flipH="1">
            <a:off x="1525769" y="19766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Téglalap 151"/>
          <p:cNvSpPr/>
          <p:nvPr/>
        </p:nvSpPr>
        <p:spPr>
          <a:xfrm flipH="1">
            <a:off x="1667210" y="18703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3" name="Téglalap 152"/>
          <p:cNvSpPr/>
          <p:nvPr/>
        </p:nvSpPr>
        <p:spPr>
          <a:xfrm flipH="1">
            <a:off x="1579898" y="18703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4" name="Téglalap 155"/>
          <p:cNvSpPr/>
          <p:nvPr/>
        </p:nvSpPr>
        <p:spPr>
          <a:xfrm flipH="1">
            <a:off x="1924050" y="17433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85" name="Egyenes összekötő 156"/>
          <p:cNvCxnSpPr/>
          <p:nvPr/>
        </p:nvCxnSpPr>
        <p:spPr>
          <a:xfrm rot="10800000" flipH="1">
            <a:off x="1525769" y="23148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églalap 157"/>
          <p:cNvSpPr/>
          <p:nvPr/>
        </p:nvSpPr>
        <p:spPr>
          <a:xfrm flipH="1">
            <a:off x="1667210" y="2208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87" name="Téglalap 158"/>
          <p:cNvSpPr/>
          <p:nvPr/>
        </p:nvSpPr>
        <p:spPr>
          <a:xfrm flipH="1">
            <a:off x="1579898" y="22084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88" name="Egyenes összekötő 161"/>
          <p:cNvCxnSpPr/>
          <p:nvPr/>
        </p:nvCxnSpPr>
        <p:spPr>
          <a:xfrm rot="10800000" flipH="1">
            <a:off x="1525769" y="24878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Téglalap 162"/>
          <p:cNvSpPr/>
          <p:nvPr/>
        </p:nvSpPr>
        <p:spPr>
          <a:xfrm flipH="1">
            <a:off x="1667210" y="2459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0" name="Téglalap 163"/>
          <p:cNvSpPr/>
          <p:nvPr/>
        </p:nvSpPr>
        <p:spPr>
          <a:xfrm flipH="1">
            <a:off x="1579898" y="24592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1" name="Téglalap 166"/>
          <p:cNvSpPr/>
          <p:nvPr/>
        </p:nvSpPr>
        <p:spPr>
          <a:xfrm flipH="1">
            <a:off x="1924050" y="22433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92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0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3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89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1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5" name="Téglalap 173"/>
          <p:cNvSpPr>
            <a:spLocks noChangeArrowheads="1"/>
          </p:cNvSpPr>
          <p:nvPr/>
        </p:nvSpPr>
        <p:spPr bwMode="auto">
          <a:xfrm>
            <a:off x="7212013" y="162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6" name="Téglalap 174"/>
          <p:cNvSpPr>
            <a:spLocks noChangeArrowheads="1"/>
          </p:cNvSpPr>
          <p:nvPr/>
        </p:nvSpPr>
        <p:spPr bwMode="auto">
          <a:xfrm>
            <a:off x="7297738" y="162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97" name="Egyenes összekötő 177"/>
          <p:cNvCxnSpPr>
            <a:cxnSpLocks noChangeShapeType="1"/>
          </p:cNvCxnSpPr>
          <p:nvPr/>
        </p:nvCxnSpPr>
        <p:spPr bwMode="auto">
          <a:xfrm rot="10800000">
            <a:off x="6955008" y="19798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8" name="Téglalap 178"/>
          <p:cNvSpPr>
            <a:spLocks noChangeArrowheads="1"/>
          </p:cNvSpPr>
          <p:nvPr/>
        </p:nvSpPr>
        <p:spPr bwMode="auto">
          <a:xfrm>
            <a:off x="7212013" y="187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9" name="Téglalap 179"/>
          <p:cNvSpPr>
            <a:spLocks noChangeArrowheads="1"/>
          </p:cNvSpPr>
          <p:nvPr/>
        </p:nvSpPr>
        <p:spPr bwMode="auto">
          <a:xfrm>
            <a:off x="7297738" y="187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0" name="Téglalap 182"/>
          <p:cNvSpPr>
            <a:spLocks noChangeArrowheads="1"/>
          </p:cNvSpPr>
          <p:nvPr/>
        </p:nvSpPr>
        <p:spPr bwMode="auto">
          <a:xfrm>
            <a:off x="6362700" y="174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1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3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2" name="Téglalap 184"/>
          <p:cNvSpPr>
            <a:spLocks noChangeArrowheads="1"/>
          </p:cNvSpPr>
          <p:nvPr/>
        </p:nvSpPr>
        <p:spPr bwMode="auto">
          <a:xfrm>
            <a:off x="7212013" y="222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3" name="Téglalap 185"/>
          <p:cNvSpPr>
            <a:spLocks noChangeArrowheads="1"/>
          </p:cNvSpPr>
          <p:nvPr/>
        </p:nvSpPr>
        <p:spPr bwMode="auto">
          <a:xfrm>
            <a:off x="7297738" y="222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04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037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" name="Téglalap 189"/>
          <p:cNvSpPr>
            <a:spLocks noChangeArrowheads="1"/>
          </p:cNvSpPr>
          <p:nvPr/>
        </p:nvSpPr>
        <p:spPr bwMode="auto">
          <a:xfrm>
            <a:off x="7212013" y="247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6" name="Téglalap 190"/>
          <p:cNvSpPr>
            <a:spLocks noChangeArrowheads="1"/>
          </p:cNvSpPr>
          <p:nvPr/>
        </p:nvSpPr>
        <p:spPr bwMode="auto">
          <a:xfrm>
            <a:off x="7297738" y="247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7" name="Téglalap 193"/>
          <p:cNvSpPr>
            <a:spLocks noChangeArrowheads="1"/>
          </p:cNvSpPr>
          <p:nvPr/>
        </p:nvSpPr>
        <p:spPr bwMode="auto">
          <a:xfrm>
            <a:off x="6362700" y="225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0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67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228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419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" name="Téglalap 173"/>
          <p:cNvSpPr>
            <a:spLocks noChangeArrowheads="1"/>
          </p:cNvSpPr>
          <p:nvPr/>
        </p:nvSpPr>
        <p:spPr bwMode="auto">
          <a:xfrm>
            <a:off x="7212013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2" name="Téglalap 174"/>
          <p:cNvSpPr>
            <a:spLocks noChangeArrowheads="1"/>
          </p:cNvSpPr>
          <p:nvPr/>
        </p:nvSpPr>
        <p:spPr bwMode="auto">
          <a:xfrm>
            <a:off x="7297738" y="28577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1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117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4" name="Téglalap 178"/>
          <p:cNvSpPr>
            <a:spLocks noChangeArrowheads="1"/>
          </p:cNvSpPr>
          <p:nvPr/>
        </p:nvSpPr>
        <p:spPr bwMode="auto">
          <a:xfrm>
            <a:off x="7212013" y="31054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5" name="Téglalap 179"/>
          <p:cNvSpPr>
            <a:spLocks noChangeArrowheads="1"/>
          </p:cNvSpPr>
          <p:nvPr/>
        </p:nvSpPr>
        <p:spPr bwMode="auto">
          <a:xfrm>
            <a:off x="7297738" y="31054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6" name="Téglalap 182"/>
          <p:cNvSpPr>
            <a:spLocks noChangeArrowheads="1"/>
          </p:cNvSpPr>
          <p:nvPr/>
        </p:nvSpPr>
        <p:spPr bwMode="auto">
          <a:xfrm>
            <a:off x="6362700" y="29799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1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0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8" name="Téglalap 184"/>
          <p:cNvSpPr>
            <a:spLocks noChangeArrowheads="1"/>
          </p:cNvSpPr>
          <p:nvPr/>
        </p:nvSpPr>
        <p:spPr bwMode="auto">
          <a:xfrm>
            <a:off x="7212013" y="349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9" name="Téglalap 185"/>
          <p:cNvSpPr>
            <a:spLocks noChangeArrowheads="1"/>
          </p:cNvSpPr>
          <p:nvPr/>
        </p:nvSpPr>
        <p:spPr bwMode="auto">
          <a:xfrm>
            <a:off x="7297738" y="349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20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7721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1" name="Téglalap 189"/>
          <p:cNvSpPr>
            <a:spLocks noChangeArrowheads="1"/>
          </p:cNvSpPr>
          <p:nvPr/>
        </p:nvSpPr>
        <p:spPr bwMode="auto">
          <a:xfrm>
            <a:off x="7212013" y="374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2" name="Téglalap 190"/>
          <p:cNvSpPr>
            <a:spLocks noChangeArrowheads="1"/>
          </p:cNvSpPr>
          <p:nvPr/>
        </p:nvSpPr>
        <p:spPr bwMode="auto">
          <a:xfrm>
            <a:off x="7297738" y="374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3" name="Téglalap 193"/>
          <p:cNvSpPr>
            <a:spLocks noChangeArrowheads="1"/>
          </p:cNvSpPr>
          <p:nvPr/>
        </p:nvSpPr>
        <p:spPr bwMode="auto">
          <a:xfrm>
            <a:off x="6362700" y="352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24" name="Egyenes összekötő 130"/>
          <p:cNvCxnSpPr/>
          <p:nvPr/>
        </p:nvCxnSpPr>
        <p:spPr>
          <a:xfrm rot="10800000" flipH="1" flipV="1">
            <a:off x="1193800" y="27180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Egyenes összekötő 131"/>
          <p:cNvCxnSpPr/>
          <p:nvPr/>
        </p:nvCxnSpPr>
        <p:spPr>
          <a:xfrm rot="10800000" flipH="1" flipV="1">
            <a:off x="1193800" y="21560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gyenes összekötő 145"/>
          <p:cNvCxnSpPr/>
          <p:nvPr/>
        </p:nvCxnSpPr>
        <p:spPr>
          <a:xfrm rot="10800000" flipH="1">
            <a:off x="270881" y="20751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églalap 146"/>
          <p:cNvSpPr/>
          <p:nvPr/>
        </p:nvSpPr>
        <p:spPr>
          <a:xfrm flipH="1">
            <a:off x="433388" y="1890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8" name="Téglalap 147"/>
          <p:cNvSpPr/>
          <p:nvPr/>
        </p:nvSpPr>
        <p:spPr>
          <a:xfrm flipH="1">
            <a:off x="346075" y="18909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29" name="Egyenes összekötő 150"/>
          <p:cNvCxnSpPr/>
          <p:nvPr/>
        </p:nvCxnSpPr>
        <p:spPr>
          <a:xfrm rot="10800000" flipH="1">
            <a:off x="270881" y="22449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églalap 151"/>
          <p:cNvSpPr/>
          <p:nvPr/>
        </p:nvSpPr>
        <p:spPr>
          <a:xfrm flipH="1">
            <a:off x="433388" y="21386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1" name="Téglalap 152"/>
          <p:cNvSpPr/>
          <p:nvPr/>
        </p:nvSpPr>
        <p:spPr>
          <a:xfrm flipH="1">
            <a:off x="346075" y="21386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2" name="Téglalap 155"/>
          <p:cNvSpPr/>
          <p:nvPr/>
        </p:nvSpPr>
        <p:spPr>
          <a:xfrm flipH="1">
            <a:off x="681038" y="20116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33" name="Egyenes összekötő 156"/>
          <p:cNvCxnSpPr/>
          <p:nvPr/>
        </p:nvCxnSpPr>
        <p:spPr>
          <a:xfrm rot="10800000" flipH="1">
            <a:off x="270881" y="26593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églalap 157"/>
          <p:cNvSpPr/>
          <p:nvPr/>
        </p:nvSpPr>
        <p:spPr>
          <a:xfrm flipH="1">
            <a:off x="433388" y="2552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5" name="Téglalap 158"/>
          <p:cNvSpPr/>
          <p:nvPr/>
        </p:nvSpPr>
        <p:spPr>
          <a:xfrm flipH="1">
            <a:off x="346075" y="2552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36" name="Egyenes összekötő 161"/>
          <p:cNvCxnSpPr/>
          <p:nvPr/>
        </p:nvCxnSpPr>
        <p:spPr>
          <a:xfrm rot="10800000" flipH="1">
            <a:off x="270881" y="28323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églalap 162"/>
          <p:cNvSpPr/>
          <p:nvPr/>
        </p:nvSpPr>
        <p:spPr>
          <a:xfrm flipH="1">
            <a:off x="433388" y="2803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8" name="Téglalap 163"/>
          <p:cNvSpPr/>
          <p:nvPr/>
        </p:nvSpPr>
        <p:spPr>
          <a:xfrm flipH="1">
            <a:off x="346075" y="2803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9" name="Téglalap 166"/>
          <p:cNvSpPr/>
          <p:nvPr/>
        </p:nvSpPr>
        <p:spPr>
          <a:xfrm flipH="1">
            <a:off x="681038" y="25878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0" name="Egyenes összekötő 130"/>
          <p:cNvCxnSpPr/>
          <p:nvPr/>
        </p:nvCxnSpPr>
        <p:spPr>
          <a:xfrm rot="10800000" flipH="1" flipV="1">
            <a:off x="1195388" y="39626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Egyenes összekötő 131"/>
          <p:cNvCxnSpPr/>
          <p:nvPr/>
        </p:nvCxnSpPr>
        <p:spPr>
          <a:xfrm rot="10800000" flipH="1" flipV="1">
            <a:off x="1195388" y="33895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Egyenes összekötő 145"/>
          <p:cNvCxnSpPr/>
          <p:nvPr/>
        </p:nvCxnSpPr>
        <p:spPr>
          <a:xfrm rot="10800000" flipH="1">
            <a:off x="272468" y="33086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3" name="Téglalap 146"/>
          <p:cNvSpPr/>
          <p:nvPr/>
        </p:nvSpPr>
        <p:spPr>
          <a:xfrm flipH="1">
            <a:off x="434975" y="3124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4" name="Téglalap 147"/>
          <p:cNvSpPr/>
          <p:nvPr/>
        </p:nvSpPr>
        <p:spPr>
          <a:xfrm flipH="1">
            <a:off x="347663" y="312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45" name="Egyenes összekötő 150"/>
          <p:cNvCxnSpPr/>
          <p:nvPr/>
        </p:nvCxnSpPr>
        <p:spPr>
          <a:xfrm rot="10800000" flipH="1">
            <a:off x="272468" y="34784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églalap 151"/>
          <p:cNvSpPr/>
          <p:nvPr/>
        </p:nvSpPr>
        <p:spPr>
          <a:xfrm flipH="1">
            <a:off x="434975" y="3372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7" name="Téglalap 152"/>
          <p:cNvSpPr/>
          <p:nvPr/>
        </p:nvSpPr>
        <p:spPr>
          <a:xfrm flipH="1">
            <a:off x="347663" y="33721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48" name="Téglalap 155"/>
          <p:cNvSpPr/>
          <p:nvPr/>
        </p:nvSpPr>
        <p:spPr>
          <a:xfrm flipH="1">
            <a:off x="682625" y="32451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9" name="Egyenes összekötő 156"/>
          <p:cNvCxnSpPr/>
          <p:nvPr/>
        </p:nvCxnSpPr>
        <p:spPr>
          <a:xfrm rot="10800000" flipH="1">
            <a:off x="272468" y="38928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églalap 157"/>
          <p:cNvSpPr/>
          <p:nvPr/>
        </p:nvSpPr>
        <p:spPr>
          <a:xfrm flipH="1">
            <a:off x="434975" y="3786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1" name="Téglalap 158"/>
          <p:cNvSpPr/>
          <p:nvPr/>
        </p:nvSpPr>
        <p:spPr>
          <a:xfrm flipH="1">
            <a:off x="347663" y="37864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52" name="Egyenes összekötő 161"/>
          <p:cNvCxnSpPr/>
          <p:nvPr/>
        </p:nvCxnSpPr>
        <p:spPr>
          <a:xfrm rot="10800000" flipH="1">
            <a:off x="272468" y="40658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3" name="Téglalap 162"/>
          <p:cNvSpPr/>
          <p:nvPr/>
        </p:nvSpPr>
        <p:spPr>
          <a:xfrm flipH="1">
            <a:off x="434975" y="40372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4" name="Téglalap 163"/>
          <p:cNvSpPr/>
          <p:nvPr/>
        </p:nvSpPr>
        <p:spPr>
          <a:xfrm flipH="1">
            <a:off x="347663" y="40372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55" name="Téglalap 166"/>
          <p:cNvSpPr/>
          <p:nvPr/>
        </p:nvSpPr>
        <p:spPr>
          <a:xfrm flipH="1">
            <a:off x="682625" y="38213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56" name="Line 123"/>
          <p:cNvSpPr>
            <a:spLocks noChangeShapeType="1"/>
          </p:cNvSpPr>
          <p:nvPr/>
        </p:nvSpPr>
        <p:spPr bwMode="auto">
          <a:xfrm flipV="1">
            <a:off x="2681288" y="25537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" name="Line 124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" name="Line 125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" name="Line 126"/>
          <p:cNvSpPr>
            <a:spLocks noChangeShapeType="1"/>
          </p:cNvSpPr>
          <p:nvPr/>
        </p:nvSpPr>
        <p:spPr bwMode="auto">
          <a:xfrm>
            <a:off x="2687638" y="25529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0" name="Line 127"/>
          <p:cNvSpPr>
            <a:spLocks noChangeShapeType="1"/>
          </p:cNvSpPr>
          <p:nvPr/>
        </p:nvSpPr>
        <p:spPr bwMode="auto">
          <a:xfrm>
            <a:off x="2687638" y="19017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" name="Line 128"/>
          <p:cNvSpPr>
            <a:spLocks noChangeShapeType="1"/>
          </p:cNvSpPr>
          <p:nvPr/>
        </p:nvSpPr>
        <p:spPr bwMode="auto">
          <a:xfrm>
            <a:off x="2687638" y="21084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" name="Line 130"/>
          <p:cNvSpPr>
            <a:spLocks noChangeShapeType="1"/>
          </p:cNvSpPr>
          <p:nvPr/>
        </p:nvSpPr>
        <p:spPr bwMode="auto">
          <a:xfrm>
            <a:off x="2687638" y="31145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" name="Line 133"/>
          <p:cNvSpPr>
            <a:spLocks noChangeShapeType="1"/>
          </p:cNvSpPr>
          <p:nvPr/>
        </p:nvSpPr>
        <p:spPr bwMode="auto">
          <a:xfrm>
            <a:off x="2687638" y="33022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180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1719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0909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7" name="Téglalap 173"/>
          <p:cNvSpPr>
            <a:spLocks noChangeArrowheads="1"/>
          </p:cNvSpPr>
          <p:nvPr/>
        </p:nvSpPr>
        <p:spPr bwMode="auto">
          <a:xfrm>
            <a:off x="8559800" y="1906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8" name="Téglalap 174"/>
          <p:cNvSpPr>
            <a:spLocks noChangeArrowheads="1"/>
          </p:cNvSpPr>
          <p:nvPr/>
        </p:nvSpPr>
        <p:spPr bwMode="auto">
          <a:xfrm>
            <a:off x="8645525" y="19068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69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227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0" name="Téglalap 178"/>
          <p:cNvSpPr>
            <a:spLocks noChangeArrowheads="1"/>
          </p:cNvSpPr>
          <p:nvPr/>
        </p:nvSpPr>
        <p:spPr bwMode="auto">
          <a:xfrm>
            <a:off x="8559800" y="21544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1" name="Téglalap 179"/>
          <p:cNvSpPr>
            <a:spLocks noChangeArrowheads="1"/>
          </p:cNvSpPr>
          <p:nvPr/>
        </p:nvSpPr>
        <p:spPr bwMode="auto">
          <a:xfrm>
            <a:off x="8645525" y="21544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2" name="Téglalap 182"/>
          <p:cNvSpPr>
            <a:spLocks noChangeArrowheads="1"/>
          </p:cNvSpPr>
          <p:nvPr/>
        </p:nvSpPr>
        <p:spPr bwMode="auto">
          <a:xfrm>
            <a:off x="7710488" y="20290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73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4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4" name="Téglalap 184"/>
          <p:cNvSpPr>
            <a:spLocks noChangeArrowheads="1"/>
          </p:cNvSpPr>
          <p:nvPr/>
        </p:nvSpPr>
        <p:spPr bwMode="auto">
          <a:xfrm>
            <a:off x="8559800" y="254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5" name="Téglalap 185"/>
          <p:cNvSpPr>
            <a:spLocks noChangeArrowheads="1"/>
          </p:cNvSpPr>
          <p:nvPr/>
        </p:nvSpPr>
        <p:spPr bwMode="auto">
          <a:xfrm>
            <a:off x="8645525" y="254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76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228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7" name="Téglalap 189"/>
          <p:cNvSpPr>
            <a:spLocks noChangeArrowheads="1"/>
          </p:cNvSpPr>
          <p:nvPr/>
        </p:nvSpPr>
        <p:spPr bwMode="auto">
          <a:xfrm>
            <a:off x="8559800" y="279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8" name="Téglalap 190"/>
          <p:cNvSpPr>
            <a:spLocks noChangeArrowheads="1"/>
          </p:cNvSpPr>
          <p:nvPr/>
        </p:nvSpPr>
        <p:spPr bwMode="auto">
          <a:xfrm>
            <a:off x="8645525" y="279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9" name="Téglalap 193"/>
          <p:cNvSpPr>
            <a:spLocks noChangeArrowheads="1"/>
          </p:cNvSpPr>
          <p:nvPr/>
        </p:nvSpPr>
        <p:spPr bwMode="auto">
          <a:xfrm>
            <a:off x="7710488" y="25783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0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182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1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3911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2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101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Téglalap 173"/>
          <p:cNvSpPr>
            <a:spLocks noChangeArrowheads="1"/>
          </p:cNvSpPr>
          <p:nvPr/>
        </p:nvSpPr>
        <p:spPr bwMode="auto">
          <a:xfrm>
            <a:off x="8559800" y="31260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4" name="Téglalap 174"/>
          <p:cNvSpPr>
            <a:spLocks noChangeArrowheads="1"/>
          </p:cNvSpPr>
          <p:nvPr/>
        </p:nvSpPr>
        <p:spPr bwMode="auto">
          <a:xfrm>
            <a:off x="8645525" y="31260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5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419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6" name="Téglalap 178"/>
          <p:cNvSpPr>
            <a:spLocks noChangeArrowheads="1"/>
          </p:cNvSpPr>
          <p:nvPr/>
        </p:nvSpPr>
        <p:spPr bwMode="auto">
          <a:xfrm>
            <a:off x="8559800" y="33736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7" name="Téglalap 179"/>
          <p:cNvSpPr>
            <a:spLocks noChangeArrowheads="1"/>
          </p:cNvSpPr>
          <p:nvPr/>
        </p:nvSpPr>
        <p:spPr bwMode="auto">
          <a:xfrm>
            <a:off x="8645525" y="33736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88" name="Téglalap 182"/>
          <p:cNvSpPr>
            <a:spLocks noChangeArrowheads="1"/>
          </p:cNvSpPr>
          <p:nvPr/>
        </p:nvSpPr>
        <p:spPr bwMode="auto">
          <a:xfrm>
            <a:off x="7710488" y="32482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89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1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0" name="Téglalap 184"/>
          <p:cNvSpPr>
            <a:spLocks noChangeArrowheads="1"/>
          </p:cNvSpPr>
          <p:nvPr/>
        </p:nvSpPr>
        <p:spPr bwMode="auto">
          <a:xfrm>
            <a:off x="8559800" y="381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1" name="Téglalap 185"/>
          <p:cNvSpPr>
            <a:spLocks noChangeArrowheads="1"/>
          </p:cNvSpPr>
          <p:nvPr/>
        </p:nvSpPr>
        <p:spPr bwMode="auto">
          <a:xfrm>
            <a:off x="8645525" y="381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92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0912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3" name="Téglalap 189"/>
          <p:cNvSpPr>
            <a:spLocks noChangeArrowheads="1"/>
          </p:cNvSpPr>
          <p:nvPr/>
        </p:nvSpPr>
        <p:spPr bwMode="auto">
          <a:xfrm>
            <a:off x="8559800" y="406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4" name="Téglalap 190"/>
          <p:cNvSpPr>
            <a:spLocks noChangeArrowheads="1"/>
          </p:cNvSpPr>
          <p:nvPr/>
        </p:nvSpPr>
        <p:spPr bwMode="auto">
          <a:xfrm>
            <a:off x="8645525" y="406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95" name="Téglalap 193"/>
          <p:cNvSpPr>
            <a:spLocks noChangeArrowheads="1"/>
          </p:cNvSpPr>
          <p:nvPr/>
        </p:nvSpPr>
        <p:spPr bwMode="auto">
          <a:xfrm>
            <a:off x="7710488" y="38737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96" name="Line 166"/>
          <p:cNvSpPr>
            <a:spLocks noChangeShapeType="1"/>
          </p:cNvSpPr>
          <p:nvPr/>
        </p:nvSpPr>
        <p:spPr bwMode="auto">
          <a:xfrm flipV="1">
            <a:off x="6283325" y="37478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" name="Line 167"/>
          <p:cNvSpPr>
            <a:spLocks noChangeShapeType="1"/>
          </p:cNvSpPr>
          <p:nvPr/>
        </p:nvSpPr>
        <p:spPr bwMode="auto">
          <a:xfrm>
            <a:off x="6283325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" name="Line 168"/>
          <p:cNvSpPr>
            <a:spLocks noChangeShapeType="1"/>
          </p:cNvSpPr>
          <p:nvPr/>
        </p:nvSpPr>
        <p:spPr bwMode="auto">
          <a:xfrm flipH="1">
            <a:off x="6146800" y="37467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" name="Line 169"/>
          <p:cNvSpPr>
            <a:spLocks noChangeShapeType="1"/>
          </p:cNvSpPr>
          <p:nvPr/>
        </p:nvSpPr>
        <p:spPr bwMode="auto">
          <a:xfrm>
            <a:off x="6283325" y="31181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" name="Line 170"/>
          <p:cNvSpPr>
            <a:spLocks noChangeShapeType="1"/>
          </p:cNvSpPr>
          <p:nvPr/>
        </p:nvSpPr>
        <p:spPr bwMode="auto">
          <a:xfrm flipH="1">
            <a:off x="6131929" y="32768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" name="Line 171"/>
          <p:cNvSpPr>
            <a:spLocks noChangeShapeType="1"/>
          </p:cNvSpPr>
          <p:nvPr/>
        </p:nvSpPr>
        <p:spPr bwMode="auto">
          <a:xfrm flipV="1">
            <a:off x="6283325" y="25339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" name="Line 172"/>
          <p:cNvSpPr>
            <a:spLocks noChangeShapeType="1"/>
          </p:cNvSpPr>
          <p:nvPr/>
        </p:nvSpPr>
        <p:spPr bwMode="auto">
          <a:xfrm flipH="1">
            <a:off x="6165850" y="25339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" name="Line 173"/>
          <p:cNvSpPr>
            <a:spLocks noChangeShapeType="1"/>
          </p:cNvSpPr>
          <p:nvPr/>
        </p:nvSpPr>
        <p:spPr bwMode="auto">
          <a:xfrm>
            <a:off x="6283325" y="18872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" name="Line 174"/>
          <p:cNvSpPr>
            <a:spLocks noChangeShapeType="1"/>
          </p:cNvSpPr>
          <p:nvPr/>
        </p:nvSpPr>
        <p:spPr bwMode="auto">
          <a:xfrm flipH="1">
            <a:off x="6159500" y="21084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" name="Text Box 175"/>
          <p:cNvSpPr txBox="1">
            <a:spLocks noChangeArrowheads="1"/>
          </p:cNvSpPr>
          <p:nvPr/>
        </p:nvSpPr>
        <p:spPr bwMode="auto">
          <a:xfrm>
            <a:off x="2274035" y="12766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6" name="Text Box 176"/>
          <p:cNvSpPr txBox="1">
            <a:spLocks noChangeArrowheads="1"/>
          </p:cNvSpPr>
          <p:nvPr/>
        </p:nvSpPr>
        <p:spPr bwMode="auto">
          <a:xfrm>
            <a:off x="5861785" y="12781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407" name="Rectangle 180"/>
          <p:cNvSpPr>
            <a:spLocks noChangeArrowheads="1"/>
          </p:cNvSpPr>
          <p:nvPr/>
        </p:nvSpPr>
        <p:spPr bwMode="auto">
          <a:xfrm>
            <a:off x="3706813" y="13559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08" name="Téglalap 3"/>
          <p:cNvSpPr>
            <a:spLocks noChangeArrowheads="1"/>
          </p:cNvSpPr>
          <p:nvPr/>
        </p:nvSpPr>
        <p:spPr bwMode="auto">
          <a:xfrm>
            <a:off x="4714875" y="20528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" name="Téglalap 3"/>
          <p:cNvSpPr>
            <a:spLocks noChangeArrowheads="1"/>
          </p:cNvSpPr>
          <p:nvPr/>
        </p:nvSpPr>
        <p:spPr bwMode="auto">
          <a:xfrm>
            <a:off x="27717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0" name="Téglalap 3"/>
          <p:cNvSpPr>
            <a:spLocks noChangeArrowheads="1"/>
          </p:cNvSpPr>
          <p:nvPr/>
        </p:nvSpPr>
        <p:spPr bwMode="auto">
          <a:xfrm>
            <a:off x="46894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1" name="Téglalap 174"/>
          <p:cNvSpPr>
            <a:spLocks noChangeArrowheads="1"/>
          </p:cNvSpPr>
          <p:nvPr/>
        </p:nvSpPr>
        <p:spPr bwMode="auto">
          <a:xfrm>
            <a:off x="8738545" y="19048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2" name="Téglalap 179"/>
          <p:cNvSpPr>
            <a:spLocks noChangeArrowheads="1"/>
          </p:cNvSpPr>
          <p:nvPr/>
        </p:nvSpPr>
        <p:spPr bwMode="auto">
          <a:xfrm>
            <a:off x="8738545" y="21525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3" name="Téglalap 185"/>
          <p:cNvSpPr>
            <a:spLocks noChangeArrowheads="1"/>
          </p:cNvSpPr>
          <p:nvPr/>
        </p:nvSpPr>
        <p:spPr bwMode="auto">
          <a:xfrm>
            <a:off x="8738545" y="254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4" name="Téglalap 190"/>
          <p:cNvSpPr>
            <a:spLocks noChangeArrowheads="1"/>
          </p:cNvSpPr>
          <p:nvPr/>
        </p:nvSpPr>
        <p:spPr bwMode="auto">
          <a:xfrm>
            <a:off x="8738545" y="279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5" name="Téglalap 174"/>
          <p:cNvSpPr>
            <a:spLocks noChangeArrowheads="1"/>
          </p:cNvSpPr>
          <p:nvPr/>
        </p:nvSpPr>
        <p:spPr bwMode="auto">
          <a:xfrm>
            <a:off x="8738545" y="31240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6" name="Téglalap 179"/>
          <p:cNvSpPr>
            <a:spLocks noChangeArrowheads="1"/>
          </p:cNvSpPr>
          <p:nvPr/>
        </p:nvSpPr>
        <p:spPr bwMode="auto">
          <a:xfrm>
            <a:off x="8738545" y="33717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7" name="Téglalap 185"/>
          <p:cNvSpPr>
            <a:spLocks noChangeArrowheads="1"/>
          </p:cNvSpPr>
          <p:nvPr/>
        </p:nvSpPr>
        <p:spPr bwMode="auto">
          <a:xfrm>
            <a:off x="8738545" y="381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8" name="Téglalap 190"/>
          <p:cNvSpPr>
            <a:spLocks noChangeArrowheads="1"/>
          </p:cNvSpPr>
          <p:nvPr/>
        </p:nvSpPr>
        <p:spPr bwMode="auto">
          <a:xfrm>
            <a:off x="8738545" y="406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19" name="Téglalap 174"/>
          <p:cNvSpPr>
            <a:spLocks noChangeArrowheads="1"/>
          </p:cNvSpPr>
          <p:nvPr/>
        </p:nvSpPr>
        <p:spPr bwMode="auto">
          <a:xfrm>
            <a:off x="7390758" y="162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0" name="Téglalap 179"/>
          <p:cNvSpPr>
            <a:spLocks noChangeArrowheads="1"/>
          </p:cNvSpPr>
          <p:nvPr/>
        </p:nvSpPr>
        <p:spPr bwMode="auto">
          <a:xfrm>
            <a:off x="7390758" y="187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1" name="Téglalap 185"/>
          <p:cNvSpPr>
            <a:spLocks noChangeArrowheads="1"/>
          </p:cNvSpPr>
          <p:nvPr/>
        </p:nvSpPr>
        <p:spPr bwMode="auto">
          <a:xfrm>
            <a:off x="7390758" y="222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2" name="Téglalap 190"/>
          <p:cNvSpPr>
            <a:spLocks noChangeArrowheads="1"/>
          </p:cNvSpPr>
          <p:nvPr/>
        </p:nvSpPr>
        <p:spPr bwMode="auto">
          <a:xfrm>
            <a:off x="7390758" y="247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3" name="Téglalap 174"/>
          <p:cNvSpPr>
            <a:spLocks noChangeArrowheads="1"/>
          </p:cNvSpPr>
          <p:nvPr/>
        </p:nvSpPr>
        <p:spPr bwMode="auto">
          <a:xfrm>
            <a:off x="7390758" y="28617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4" name="Téglalap 179"/>
          <p:cNvSpPr>
            <a:spLocks noChangeArrowheads="1"/>
          </p:cNvSpPr>
          <p:nvPr/>
        </p:nvSpPr>
        <p:spPr bwMode="auto">
          <a:xfrm>
            <a:off x="7390758" y="310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5" name="Téglalap 185"/>
          <p:cNvSpPr>
            <a:spLocks noChangeArrowheads="1"/>
          </p:cNvSpPr>
          <p:nvPr/>
        </p:nvSpPr>
        <p:spPr bwMode="auto">
          <a:xfrm>
            <a:off x="7390758" y="349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6" name="Téglalap 190"/>
          <p:cNvSpPr>
            <a:spLocks noChangeArrowheads="1"/>
          </p:cNvSpPr>
          <p:nvPr/>
        </p:nvSpPr>
        <p:spPr bwMode="auto">
          <a:xfrm>
            <a:off x="7390758" y="374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427" name="Téglalap 147"/>
          <p:cNvSpPr/>
          <p:nvPr/>
        </p:nvSpPr>
        <p:spPr>
          <a:xfrm flipH="1">
            <a:off x="1480232" y="28383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8" name="Téglalap 152"/>
          <p:cNvSpPr/>
          <p:nvPr/>
        </p:nvSpPr>
        <p:spPr>
          <a:xfrm flipH="1">
            <a:off x="1480232" y="3085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9" name="Téglalap 158"/>
          <p:cNvSpPr/>
          <p:nvPr/>
        </p:nvSpPr>
        <p:spPr>
          <a:xfrm flipH="1">
            <a:off x="1480232" y="3436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0" name="Téglalap 163"/>
          <p:cNvSpPr/>
          <p:nvPr/>
        </p:nvSpPr>
        <p:spPr>
          <a:xfrm flipH="1">
            <a:off x="1480232" y="36876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1" name="Téglalap 147"/>
          <p:cNvSpPr/>
          <p:nvPr/>
        </p:nvSpPr>
        <p:spPr>
          <a:xfrm flipH="1">
            <a:off x="1488840" y="16206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2" name="Téglalap 152"/>
          <p:cNvSpPr/>
          <p:nvPr/>
        </p:nvSpPr>
        <p:spPr>
          <a:xfrm flipH="1">
            <a:off x="1488840" y="18683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3" name="Téglalap 158"/>
          <p:cNvSpPr/>
          <p:nvPr/>
        </p:nvSpPr>
        <p:spPr>
          <a:xfrm flipH="1">
            <a:off x="1488840" y="22064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4" name="Téglalap 163"/>
          <p:cNvSpPr/>
          <p:nvPr/>
        </p:nvSpPr>
        <p:spPr>
          <a:xfrm flipH="1">
            <a:off x="1488840" y="24573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5" name="Téglalap 147"/>
          <p:cNvSpPr/>
          <p:nvPr/>
        </p:nvSpPr>
        <p:spPr>
          <a:xfrm flipH="1">
            <a:off x="243141" y="18889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6" name="Téglalap 152"/>
          <p:cNvSpPr/>
          <p:nvPr/>
        </p:nvSpPr>
        <p:spPr>
          <a:xfrm flipH="1">
            <a:off x="243141" y="21366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7" name="Téglalap 158"/>
          <p:cNvSpPr/>
          <p:nvPr/>
        </p:nvSpPr>
        <p:spPr>
          <a:xfrm flipH="1">
            <a:off x="243141" y="25509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8" name="Téglalap 163"/>
          <p:cNvSpPr/>
          <p:nvPr/>
        </p:nvSpPr>
        <p:spPr>
          <a:xfrm flipH="1">
            <a:off x="243141" y="2801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9" name="Téglalap 147"/>
          <p:cNvSpPr/>
          <p:nvPr/>
        </p:nvSpPr>
        <p:spPr>
          <a:xfrm flipH="1">
            <a:off x="244729" y="31224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0" name="Téglalap 152"/>
          <p:cNvSpPr/>
          <p:nvPr/>
        </p:nvSpPr>
        <p:spPr>
          <a:xfrm flipH="1">
            <a:off x="244729" y="33701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1" name="Téglalap 158"/>
          <p:cNvSpPr/>
          <p:nvPr/>
        </p:nvSpPr>
        <p:spPr>
          <a:xfrm flipH="1">
            <a:off x="244729" y="378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2" name="Téglalap 163"/>
          <p:cNvSpPr/>
          <p:nvPr/>
        </p:nvSpPr>
        <p:spPr>
          <a:xfrm flipH="1">
            <a:off x="244729" y="40352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43" name="Téglalap 3"/>
          <p:cNvSpPr>
            <a:spLocks noChangeArrowheads="1"/>
          </p:cNvSpPr>
          <p:nvPr/>
        </p:nvSpPr>
        <p:spPr bwMode="auto">
          <a:xfrm>
            <a:off x="2760663" y="20388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4" name="Text Box 90"/>
          <p:cNvSpPr txBox="1">
            <a:spLocks noChangeArrowheads="1"/>
          </p:cNvSpPr>
          <p:nvPr/>
        </p:nvSpPr>
        <p:spPr bwMode="auto">
          <a:xfrm>
            <a:off x="5584594" y="4991690"/>
            <a:ext cx="3572106" cy="181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445" name="Szövegdoboz 31"/>
          <p:cNvSpPr txBox="1">
            <a:spLocks noChangeArrowheads="1"/>
          </p:cNvSpPr>
          <p:nvPr/>
        </p:nvSpPr>
        <p:spPr bwMode="auto">
          <a:xfrm>
            <a:off x="5621756" y="43722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446" name="TextBox 445"/>
          <p:cNvSpPr txBox="1"/>
          <p:nvPr/>
        </p:nvSpPr>
        <p:spPr>
          <a:xfrm>
            <a:off x="3089162" y="152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47" name="TextBox 446"/>
          <p:cNvSpPr txBox="1"/>
          <p:nvPr/>
        </p:nvSpPr>
        <p:spPr>
          <a:xfrm>
            <a:off x="3127608" y="17856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48" name="Up-Down Arrow 447"/>
          <p:cNvSpPr/>
          <p:nvPr/>
        </p:nvSpPr>
        <p:spPr bwMode="auto">
          <a:xfrm>
            <a:off x="3417647" y="17904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49" name="TextBox 448"/>
          <p:cNvSpPr txBox="1"/>
          <p:nvPr/>
        </p:nvSpPr>
        <p:spPr>
          <a:xfrm>
            <a:off x="5235462" y="15394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50" name="TextBox 449"/>
          <p:cNvSpPr txBox="1"/>
          <p:nvPr/>
        </p:nvSpPr>
        <p:spPr>
          <a:xfrm>
            <a:off x="5273908" y="1798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51" name="Up-Down Arrow 450"/>
          <p:cNvSpPr/>
          <p:nvPr/>
        </p:nvSpPr>
        <p:spPr bwMode="auto">
          <a:xfrm>
            <a:off x="5563947" y="18031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52" name="Téglalap 53"/>
          <p:cNvSpPr>
            <a:spLocks noChangeArrowheads="1"/>
          </p:cNvSpPr>
          <p:nvPr/>
        </p:nvSpPr>
        <p:spPr bwMode="auto">
          <a:xfrm>
            <a:off x="2755900" y="43944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53" name="Egyenes összekötő 121"/>
          <p:cNvCxnSpPr/>
          <p:nvPr/>
        </p:nvCxnSpPr>
        <p:spPr>
          <a:xfrm rot="5400000" flipH="1" flipV="1">
            <a:off x="3153162" y="41321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Szövegdoboz 70"/>
          <p:cNvSpPr txBox="1">
            <a:spLocks noChangeArrowheads="1"/>
          </p:cNvSpPr>
          <p:nvPr/>
        </p:nvSpPr>
        <p:spPr bwMode="auto">
          <a:xfrm>
            <a:off x="3432498" y="39023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455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Line 129"/>
          <p:cNvSpPr>
            <a:spLocks noChangeShapeType="1"/>
          </p:cNvSpPr>
          <p:nvPr/>
        </p:nvSpPr>
        <p:spPr bwMode="auto">
          <a:xfrm>
            <a:off x="2687638" y="37150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" name="Line 131"/>
          <p:cNvSpPr>
            <a:spLocks noChangeShapeType="1"/>
          </p:cNvSpPr>
          <p:nvPr/>
        </p:nvSpPr>
        <p:spPr bwMode="auto">
          <a:xfrm>
            <a:off x="2687638" y="37086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8" name="Line 132"/>
          <p:cNvSpPr>
            <a:spLocks noChangeShapeType="1"/>
          </p:cNvSpPr>
          <p:nvPr/>
        </p:nvSpPr>
        <p:spPr bwMode="auto">
          <a:xfrm>
            <a:off x="2687638" y="37086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" name="Rectangle 178"/>
          <p:cNvSpPr>
            <a:spLocks noChangeArrowheads="1"/>
          </p:cNvSpPr>
          <p:nvPr/>
        </p:nvSpPr>
        <p:spPr bwMode="auto">
          <a:xfrm>
            <a:off x="3960813" y="47230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5121162" y="406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1" name="TextBox 460"/>
          <p:cNvSpPr txBox="1"/>
          <p:nvPr/>
        </p:nvSpPr>
        <p:spPr>
          <a:xfrm>
            <a:off x="4664308" y="3919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62" name="Up-Down Arrow 461"/>
          <p:cNvSpPr/>
          <p:nvPr/>
        </p:nvSpPr>
        <p:spPr bwMode="auto">
          <a:xfrm>
            <a:off x="54496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2657362" y="4028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464" name="Up-Down Arrow 463"/>
          <p:cNvSpPr/>
          <p:nvPr/>
        </p:nvSpPr>
        <p:spPr bwMode="auto">
          <a:xfrm>
            <a:off x="32779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5" name="TextBox 464"/>
          <p:cNvSpPr txBox="1"/>
          <p:nvPr/>
        </p:nvSpPr>
        <p:spPr>
          <a:xfrm>
            <a:off x="2987908" y="3792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4" name="Téglalap 166"/>
          <p:cNvSpPr/>
          <p:nvPr/>
        </p:nvSpPr>
        <p:spPr>
          <a:xfrm flipH="1">
            <a:off x="1897063" y="34737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94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schemes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Intel’s servers </a:t>
            </a: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282575" y="665163"/>
            <a:ext cx="38952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1.6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Naming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schemes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Intel’s servers</a:t>
            </a:r>
          </a:p>
        </p:txBody>
      </p:sp>
      <p:sp>
        <p:nvSpPr>
          <p:cNvPr id="114691" name="Text Box 4"/>
          <p:cNvSpPr txBox="1">
            <a:spLocks noChangeArrowheads="1"/>
          </p:cNvSpPr>
          <p:nvPr/>
        </p:nvSpPr>
        <p:spPr bwMode="auto">
          <a:xfrm>
            <a:off x="304574" y="986102"/>
            <a:ext cx="80516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In 2005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Intel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discontinued their previous naming scheme emphasizing clock frequency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  like Xeon 2.8 GHz DP or Xeon 2.0 GHz MP, and introduced an AMD like naming scheme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  as follows: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41049" y="2606939"/>
            <a:ext cx="217328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9000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3" name="Oval 7"/>
          <p:cNvSpPr>
            <a:spLocks noChangeArrowheads="1"/>
          </p:cNvSpPr>
          <p:nvPr/>
        </p:nvSpPr>
        <p:spPr bwMode="auto">
          <a:xfrm>
            <a:off x="7540399" y="249898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4339999" y="2083064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5" name="Line 10"/>
          <p:cNvSpPr>
            <a:spLocks noChangeShapeType="1"/>
          </p:cNvSpPr>
          <p:nvPr/>
        </p:nvSpPr>
        <p:spPr bwMode="auto">
          <a:xfrm flipV="1">
            <a:off x="1120549" y="2311664"/>
            <a:ext cx="6454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6" name="Line 11"/>
          <p:cNvSpPr>
            <a:spLocks noChangeShapeType="1"/>
          </p:cNvSpPr>
          <p:nvPr/>
        </p:nvSpPr>
        <p:spPr bwMode="auto">
          <a:xfrm flipH="1">
            <a:off x="7578499" y="230690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7" name="Oval 12"/>
          <p:cNvSpPr>
            <a:spLocks noChangeArrowheads="1"/>
          </p:cNvSpPr>
          <p:nvPr/>
        </p:nvSpPr>
        <p:spPr bwMode="auto">
          <a:xfrm>
            <a:off x="1088799" y="251168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698" name="Line 13"/>
          <p:cNvSpPr>
            <a:spLocks noChangeShapeType="1"/>
          </p:cNvSpPr>
          <p:nvPr/>
        </p:nvSpPr>
        <p:spPr bwMode="auto">
          <a:xfrm>
            <a:off x="1122137" y="231166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9" name="Text Box 4"/>
          <p:cNvSpPr txBox="1">
            <a:spLocks noChangeArrowheads="1"/>
          </p:cNvSpPr>
          <p:nvPr/>
        </p:nvSpPr>
        <p:spPr bwMode="auto">
          <a:xfrm>
            <a:off x="2752499" y="1771914"/>
            <a:ext cx="318135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Intel’s recent naming scheme of servers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0" name="Text Box 4"/>
          <p:cNvSpPr txBox="1">
            <a:spLocks noChangeArrowheads="1"/>
          </p:cNvSpPr>
          <p:nvPr/>
        </p:nvSpPr>
        <p:spPr bwMode="auto">
          <a:xfrm>
            <a:off x="6386287" y="2608527"/>
            <a:ext cx="2368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3000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1" name="Text Box 4"/>
          <p:cNvSpPr txBox="1">
            <a:spLocks noChangeArrowheads="1"/>
          </p:cNvSpPr>
          <p:nvPr/>
        </p:nvSpPr>
        <p:spPr bwMode="auto">
          <a:xfrm>
            <a:off x="4486049" y="2583127"/>
            <a:ext cx="1927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5000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2" name="Oval 12"/>
          <p:cNvSpPr>
            <a:spLocks noChangeArrowheads="1"/>
          </p:cNvSpPr>
          <p:nvPr/>
        </p:nvSpPr>
        <p:spPr bwMode="auto">
          <a:xfrm>
            <a:off x="5376637" y="248152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3" name="Text Box 16"/>
          <p:cNvSpPr txBox="1">
            <a:spLocks noChangeArrowheads="1"/>
          </p:cNvSpPr>
          <p:nvPr/>
        </p:nvSpPr>
        <p:spPr bwMode="auto">
          <a:xfrm>
            <a:off x="6838724" y="3020895"/>
            <a:ext cx="137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UP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4" name="Text Box 17"/>
          <p:cNvSpPr txBox="1">
            <a:spLocks noChangeArrowheads="1"/>
          </p:cNvSpPr>
          <p:nvPr/>
        </p:nvSpPr>
        <p:spPr bwMode="auto">
          <a:xfrm>
            <a:off x="393474" y="3008195"/>
            <a:ext cx="1255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Itanium lines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Verdana" pitchFamily="34" charset="0"/>
              </a:rPr>
              <a:t> of processors</a:t>
            </a:r>
          </a:p>
        </p:txBody>
      </p:sp>
      <p:sp>
        <p:nvSpPr>
          <p:cNvPr id="114705" name="Text Box 4"/>
          <p:cNvSpPr txBox="1">
            <a:spLocks noChangeArrowheads="1"/>
          </p:cNvSpPr>
          <p:nvPr/>
        </p:nvSpPr>
        <p:spPr bwMode="auto">
          <a:xfrm>
            <a:off x="2138137" y="2608527"/>
            <a:ext cx="2173287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  <a:latin typeface="Verdana" pitchFamily="34" charset="0"/>
              </a:rPr>
              <a:t>7000 series</a:t>
            </a:r>
            <a:endParaRPr lang="hu-HU" altLang="en-US" sz="1200" b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6" name="Oval 12"/>
          <p:cNvSpPr>
            <a:spLocks noChangeArrowheads="1"/>
          </p:cNvSpPr>
          <p:nvPr/>
        </p:nvSpPr>
        <p:spPr bwMode="auto">
          <a:xfrm>
            <a:off x="3185887" y="2513277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4707" name="Line 13"/>
          <p:cNvSpPr>
            <a:spLocks noChangeShapeType="1"/>
          </p:cNvSpPr>
          <p:nvPr/>
        </p:nvSpPr>
        <p:spPr bwMode="auto">
          <a:xfrm>
            <a:off x="3219224" y="2313252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08" name="Text Box 21"/>
          <p:cNvSpPr txBox="1">
            <a:spLocks noChangeArrowheads="1"/>
          </p:cNvSpPr>
          <p:nvPr/>
        </p:nvSpPr>
        <p:spPr bwMode="auto">
          <a:xfrm>
            <a:off x="2493737" y="3009783"/>
            <a:ext cx="1379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MP server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FF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09" name="Line 13"/>
          <p:cNvSpPr>
            <a:spLocks noChangeShapeType="1"/>
          </p:cNvSpPr>
          <p:nvPr/>
        </p:nvSpPr>
        <p:spPr bwMode="auto">
          <a:xfrm>
            <a:off x="5417912" y="230213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710" name="Text Box 23"/>
          <p:cNvSpPr txBox="1">
            <a:spLocks noChangeArrowheads="1"/>
          </p:cNvSpPr>
          <p:nvPr/>
        </p:nvSpPr>
        <p:spPr bwMode="auto">
          <a:xfrm>
            <a:off x="4643212" y="3011370"/>
            <a:ext cx="13795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DP server</a:t>
            </a:r>
          </a:p>
          <a:p>
            <a:pPr algn="ctr"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</a:rPr>
              <a:t> processor lines</a:t>
            </a:r>
          </a:p>
        </p:txBody>
      </p:sp>
      <p:sp>
        <p:nvSpPr>
          <p:cNvPr id="11471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(1)</a:t>
            </a:r>
            <a:endParaRPr lang="hu-HU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01947" y="3794247"/>
            <a:ext cx="81431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Accordingly, Intel’s subsequent </a:t>
            </a:r>
            <a:r>
              <a:rPr lang="en-US" dirty="0" smtClean="0">
                <a:solidFill>
                  <a:srgbClr val="FF0000"/>
                </a:solidFill>
              </a:rPr>
              <a:t>MP server processor lines </a:t>
            </a:r>
            <a:r>
              <a:rPr lang="en-US" dirty="0" smtClean="0"/>
              <a:t>were designated as follows:</a:t>
            </a:r>
            <a:endParaRPr lang="en-US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459220"/>
              </p:ext>
            </p:extLst>
          </p:nvPr>
        </p:nvGraphicFramePr>
        <p:xfrm>
          <a:off x="1493949" y="4314422"/>
          <a:ext cx="5808373" cy="2091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5620"/>
                <a:gridCol w="1967770"/>
                <a:gridCol w="2394983"/>
              </a:tblGrid>
              <a:tr h="4250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Line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Processor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Based 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7000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Paxville</a:t>
                      </a:r>
                      <a:r>
                        <a:rPr lang="en-US" sz="1200" dirty="0" smtClean="0">
                          <a:latin typeface="+mj-lt"/>
                        </a:rPr>
                        <a:t>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7100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Tulsa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Pentium 4 Prescott MP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latin typeface="+mj-lt"/>
                        </a:rPr>
                        <a:t>7</a:t>
                      </a:r>
                      <a:r>
                        <a:rPr lang="en-US" sz="1200" dirty="0" smtClean="0">
                          <a:latin typeface="+mj-lt"/>
                        </a:rPr>
                        <a:t>2</a:t>
                      </a:r>
                      <a:r>
                        <a:rPr lang="hu-HU" sz="1200" dirty="0" smtClean="0">
                          <a:latin typeface="+mj-lt"/>
                        </a:rPr>
                        <a:t>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DC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 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7300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Tigerton QC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Core 2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7400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Dunnington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Penryn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27782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7500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latin typeface="+mj-lt"/>
                        </a:rPr>
                        <a:t>Beckton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j-lt"/>
                        </a:rPr>
                        <a:t>Nehalem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893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1.6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6700" y="4052998"/>
            <a:ext cx="6583149" cy="7899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Product </a:t>
            </a:r>
            <a:r>
              <a:rPr lang="en-US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: E7, E5 or E3.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FF0000"/>
                </a:solidFill>
              </a:rPr>
              <a:t>Wayness</a:t>
            </a:r>
            <a:r>
              <a:rPr lang="en-US" dirty="0"/>
              <a:t>: </a:t>
            </a:r>
            <a:r>
              <a:rPr lang="en-US" dirty="0" smtClean="0"/>
              <a:t>How </a:t>
            </a:r>
            <a:r>
              <a:rPr lang="en-US" dirty="0"/>
              <a:t>many processors are natively supported in a system</a:t>
            </a:r>
            <a:endParaRPr lang="en-US" dirty="0" smtClean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Socket type</a:t>
            </a:r>
            <a:r>
              <a:rPr lang="en-US" dirty="0" smtClean="0"/>
              <a:t>: Signifies </a:t>
            </a:r>
            <a:r>
              <a:rPr lang="en-US" dirty="0"/>
              <a:t>processor </a:t>
            </a:r>
            <a:r>
              <a:rPr lang="en-US" dirty="0" smtClean="0"/>
              <a:t>capability,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6669" y="5583669"/>
            <a:ext cx="413369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</a:t>
            </a:r>
            <a:r>
              <a:rPr lang="en-US" dirty="0" err="1" smtClean="0"/>
              <a:t>Westmere</a:t>
            </a:r>
            <a:r>
              <a:rPr lang="en-US" dirty="0" smtClean="0"/>
              <a:t> (without version number)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v2: Ivy Bridge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v3: Haswell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v4: Broadwell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56" y="621001"/>
            <a:ext cx="4661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Renewed naming scheme of Intel’s servers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506" y="930093"/>
            <a:ext cx="779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 smtClean="0">
                <a:solidFill>
                  <a:srgbClr val="0070C0"/>
                </a:solidFill>
              </a:rPr>
              <a:t>4/2011 Intel renewed their naming scheme </a:t>
            </a:r>
            <a:r>
              <a:rPr lang="en-US" dirty="0" smtClean="0"/>
              <a:t>for their whole processor offering.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his results in the following new naming scheme for servers: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1398" y="4806774"/>
            <a:ext cx="3664786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e.g. 8: high </a:t>
            </a:r>
            <a:r>
              <a:rPr lang="en-US" dirty="0" smtClean="0"/>
              <a:t>performance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       6</a:t>
            </a:r>
            <a:r>
              <a:rPr lang="en-US" dirty="0"/>
              <a:t>: effective performance etc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3202" y="5299458"/>
            <a:ext cx="8898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Version</a:t>
            </a:r>
            <a:r>
              <a:rPr lang="en-US" dirty="0"/>
              <a:t>: Xeon processors with a common version number share a common microarchitecture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1363" y="3707024"/>
            <a:ext cx="4438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new Xeon naming scheme [127]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07985" y="1510659"/>
            <a:ext cx="7431200" cy="2097516"/>
            <a:chOff x="507985" y="1634229"/>
            <a:chExt cx="7431200" cy="2097516"/>
          </a:xfrm>
        </p:grpSpPr>
        <p:pic>
          <p:nvPicPr>
            <p:cNvPr id="148482" name="Picture 2" descr="New Number Construct- Detailed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85" y="1634229"/>
              <a:ext cx="7431200" cy="2097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 bwMode="auto">
            <a:xfrm>
              <a:off x="741398" y="1634229"/>
              <a:ext cx="3981291" cy="318139"/>
            </a:xfrm>
            <a:prstGeom prst="roundRect">
              <a:avLst/>
            </a:prstGeom>
            <a:solidFill>
              <a:schemeClr val="bg1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196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/>
              <a:t>1.6 </a:t>
            </a:r>
            <a:r>
              <a:rPr lang="en-US" altLang="en-US" dirty="0"/>
              <a:t>Naming scheme of Intel’s servers </a:t>
            </a:r>
            <a:r>
              <a:rPr lang="en-US" altLang="en-US" dirty="0" smtClean="0"/>
              <a:t>(3)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548" y="633984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" y="941896"/>
            <a:ext cx="860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designation of the server generations v2, v3 etc. does not coincides with the designation</a:t>
            </a:r>
          </a:p>
          <a:p>
            <a:r>
              <a:rPr lang="en-US" dirty="0" smtClean="0"/>
              <a:t>  of the microarchitectures, as follows: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89359"/>
              </p:ext>
            </p:extLst>
          </p:nvPr>
        </p:nvGraphicFramePr>
        <p:xfrm>
          <a:off x="1353312" y="1873766"/>
          <a:ext cx="6339840" cy="2335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280"/>
                <a:gridCol w="2113280"/>
                <a:gridCol w="2113280"/>
              </a:tblGrid>
              <a:tr h="441204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Microarchitecture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Architecture generation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Server </a:t>
                      </a:r>
                      <a:r>
                        <a:rPr lang="en-US" sz="1300" baseline="0" dirty="0" smtClean="0"/>
                        <a:t> generation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Westmere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(without designation)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Sandy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2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Ivy Bridge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3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v2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Haswell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4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v3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Broadwell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5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v4</a:t>
                      </a:r>
                      <a:endParaRPr lang="en-US" sz="1300" dirty="0"/>
                    </a:p>
                  </a:txBody>
                  <a:tcPr anchor="ctr"/>
                </a:tc>
              </a:tr>
              <a:tr h="31576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/>
                        <a:t>Skylake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Gen. 6</a:t>
                      </a:r>
                      <a:endParaRPr 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51210" y="1769662"/>
            <a:ext cx="170431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endParaRPr lang="en-US" altLang="en-US" sz="11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(LGA1150)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Mobiles and desktops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4 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i3/i5/i7 designations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610705" y="1769662"/>
            <a:ext cx="1981633" cy="105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 end desktops (HED)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8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i7 designation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4516120" y="1343332"/>
            <a:ext cx="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1543049" y="1504549"/>
            <a:ext cx="6355591" cy="312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3626121" y="1514379"/>
            <a:ext cx="0" cy="1748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1544871" y="1504651"/>
            <a:ext cx="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05183" y="163800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581671" y="163631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697013" y="1093387"/>
            <a:ext cx="168507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The </a:t>
            </a: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b="1" dirty="0">
                <a:solidFill>
                  <a:srgbClr val="000000"/>
                </a:solidFill>
                <a:latin typeface="Verdana" pitchFamily="34" charset="0"/>
              </a:rPr>
              <a:t>family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16120" y="1772455"/>
            <a:ext cx="2108725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-EP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(LGA2011)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Effective performance 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5780785" y="1524107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5742685" y="1660632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002270" y="1769280"/>
            <a:ext cx="1759804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b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b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(LG2011)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High-end </a:t>
            </a: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erformance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servers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Up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to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18 cores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7895465" y="1535769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7857365" y="1672294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72059" y="2892426"/>
            <a:ext cx="7873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b="1" i="1" dirty="0">
                <a:solidFill>
                  <a:srgbClr val="FF0000"/>
                </a:solidFill>
                <a:cs typeface="Arial" charset="0"/>
              </a:rPr>
              <a:t>Servers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296309" y="3154522"/>
            <a:ext cx="10807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 err="1">
                <a:solidFill>
                  <a:srgbClr val="004AEB"/>
                </a:solidFill>
              </a:rPr>
              <a:t>Microservers</a:t>
            </a:r>
            <a:endParaRPr lang="en-US" altLang="en-US" sz="1100" i="1" dirty="0">
              <a:solidFill>
                <a:srgbClr val="004AEB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82034" y="3417647"/>
            <a:ext cx="44149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E3-1275L/1265L v3, 4C+G,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E3-1240L/1230L/1220L v3, 2C/4C,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HT, 6/2013 and 5/2014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1759" y="3832467"/>
            <a:ext cx="9637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rgbClr val="004AEB"/>
                </a:solidFill>
              </a:rPr>
              <a:t>UP Servers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368909" y="4073785"/>
            <a:ext cx="38555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E3-12x5/12x6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4C+G, 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E3-12x0/12x1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4C,      HT,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6/2013 and 5/2014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4572000" y="4710665"/>
            <a:ext cx="22589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  E5-16xx v3,  4/6/8, 9/2014</a:t>
            </a:r>
            <a:endParaRPr lang="en-US" altLang="en-US" sz="1100" i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291829" y="4594682"/>
            <a:ext cx="11112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100" i="1" dirty="0">
                <a:solidFill>
                  <a:srgbClr val="004AEB"/>
                </a:solidFill>
              </a:rPr>
              <a:t>Workstations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09356" y="4954722"/>
            <a:ext cx="982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DP-Servers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04594" y="5667897"/>
            <a:ext cx="993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4AEB"/>
                </a:solidFill>
                <a:latin typeface="Verdana" pitchFamily="34" charset="0"/>
              </a:rPr>
              <a:t>MP-Servers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31940" y="5168795"/>
            <a:ext cx="3475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E5-26xx v3,  4/6/8/10/12/14/16/18C,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9/2014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4164368" y="5899827"/>
            <a:ext cx="3217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 E5-46xx v3,  6/10/12/14/16/18C, 6/2015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6417205" y="6124852"/>
            <a:ext cx="26805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E7-48xx v3,  8/10/12/14,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</a:p>
          <a:p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E7-88xx </a:t>
            </a:r>
            <a:r>
              <a:rPr lang="en-US" altLang="en-US" sz="1100" i="1" dirty="0">
                <a:solidFill>
                  <a:srgbClr val="000000"/>
                </a:solidFill>
                <a:cs typeface="Arial" charset="0"/>
              </a:rPr>
              <a:t>v3,  4/10/16/18C, </a:t>
            </a:r>
            <a:r>
              <a:rPr lang="en-US" altLang="en-US" sz="1100" i="1" dirty="0" smtClean="0">
                <a:solidFill>
                  <a:srgbClr val="000000"/>
                </a:solidFill>
                <a:cs typeface="Arial" charset="0"/>
              </a:rPr>
              <a:t>5/2015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91614" y="618184"/>
            <a:ext cx="540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Example: Server product lines of the Haswell family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3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(4)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29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063" y="991673"/>
            <a:ext cx="7991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Accordingly, </a:t>
            </a:r>
            <a:r>
              <a:rPr lang="en-US" dirty="0" smtClean="0">
                <a:solidFill>
                  <a:srgbClr val="0070C0"/>
                </a:solidFill>
              </a:rPr>
              <a:t>beginning with the </a:t>
            </a:r>
            <a:r>
              <a:rPr lang="en-US" dirty="0" err="1" smtClean="0">
                <a:solidFill>
                  <a:srgbClr val="0070C0"/>
                </a:solidFill>
              </a:rPr>
              <a:t>Westmere</a:t>
            </a:r>
            <a:r>
              <a:rPr lang="en-US" dirty="0" smtClean="0">
                <a:solidFill>
                  <a:srgbClr val="0070C0"/>
                </a:solidFill>
              </a:rPr>
              <a:t>-EX line </a:t>
            </a:r>
            <a:r>
              <a:rPr lang="en-US" dirty="0" smtClean="0"/>
              <a:t>Intel’s </a:t>
            </a:r>
            <a:r>
              <a:rPr lang="en-US" dirty="0" smtClean="0">
                <a:solidFill>
                  <a:srgbClr val="FF0000"/>
                </a:solidFill>
              </a:rPr>
              <a:t>high-end 4S server lines </a:t>
            </a:r>
            <a:r>
              <a:rPr lang="en-US" dirty="0" smtClean="0"/>
              <a:t>are </a:t>
            </a:r>
          </a:p>
          <a:p>
            <a:r>
              <a:rPr lang="en-US" dirty="0" smtClean="0"/>
              <a:t>designated as follows: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2508" y="1546357"/>
            <a:ext cx="3379451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(</a:t>
            </a:r>
            <a:r>
              <a:rPr lang="en-US" dirty="0" err="1" smtClean="0"/>
              <a:t>Westmere</a:t>
            </a:r>
            <a:r>
              <a:rPr lang="en-US" dirty="0" smtClean="0"/>
              <a:t>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v2 (Ivy Bridge-EX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v3 (</a:t>
            </a:r>
            <a:r>
              <a:rPr lang="en-US" dirty="0" err="1" smtClean="0"/>
              <a:t>Haswell</a:t>
            </a:r>
            <a:r>
              <a:rPr lang="en-US" dirty="0" smtClean="0"/>
              <a:t>-EX line)</a:t>
            </a:r>
          </a:p>
          <a:p>
            <a:pPr marL="285750" indent="-285750">
              <a:lnSpc>
                <a:spcPts val="17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E7-4800 v4 (</a:t>
            </a:r>
            <a:r>
              <a:rPr lang="en-US" dirty="0" err="1" smtClean="0"/>
              <a:t>Broadwell</a:t>
            </a:r>
            <a:r>
              <a:rPr lang="en-US" dirty="0" smtClean="0"/>
              <a:t>-EX line)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656" y="621001"/>
            <a:ext cx="55419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Renewed naming of Intel’s high-end MP (4S) servers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hu-HU" altLang="en-US" dirty="0"/>
              <a:t>6</a:t>
            </a:r>
            <a:r>
              <a:rPr lang="hu-HU" altLang="en-US" dirty="0" smtClean="0"/>
              <a:t> </a:t>
            </a:r>
            <a:r>
              <a:rPr lang="en-US" altLang="en-US" dirty="0" smtClean="0"/>
              <a:t>Naming scheme of Intel’s servers (5)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62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Intel’s high performance MP platforms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0656" y="624355"/>
            <a:ext cx="877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Remark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414" y="946327"/>
            <a:ext cx="8946936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The material presented in these slides is </a:t>
            </a:r>
            <a:r>
              <a:rPr lang="en-US" dirty="0" smtClean="0">
                <a:solidFill>
                  <a:srgbClr val="0070C0"/>
                </a:solidFill>
              </a:rPr>
              <a:t>restricted to Intel’s </a:t>
            </a:r>
            <a:r>
              <a:rPr lang="en-US" dirty="0" smtClean="0">
                <a:solidFill>
                  <a:srgbClr val="FF0000"/>
                </a:solidFill>
              </a:rPr>
              <a:t>multicore MP servers and platforms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</a:t>
            </a:r>
            <a:r>
              <a:rPr lang="en-US" dirty="0" smtClean="0">
                <a:solidFill>
                  <a:srgbClr val="0070C0"/>
                </a:solidFill>
              </a:rPr>
              <a:t>emerged</a:t>
            </a:r>
            <a:r>
              <a:rPr lang="en-US" dirty="0" smtClean="0"/>
              <a:t> as dual core MP servers </a:t>
            </a:r>
            <a:r>
              <a:rPr lang="en-US" dirty="0" smtClean="0">
                <a:solidFill>
                  <a:srgbClr val="0070C0"/>
                </a:solidFill>
              </a:rPr>
              <a:t>based on the 3. core (Prescott) of the Pentium 4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(called </a:t>
            </a:r>
            <a:r>
              <a:rPr lang="en-US" dirty="0" err="1" smtClean="0"/>
              <a:t>Paxville</a:t>
            </a:r>
            <a:r>
              <a:rPr lang="en-US" dirty="0" smtClean="0"/>
              <a:t> Xeon-MP or Xeon 7000) </a:t>
            </a:r>
            <a:r>
              <a:rPr lang="en-US" dirty="0" smtClean="0">
                <a:solidFill>
                  <a:srgbClr val="0070C0"/>
                </a:solidFill>
              </a:rPr>
              <a:t>about 2005.</a:t>
            </a:r>
          </a:p>
          <a:p>
            <a:r>
              <a:rPr lang="en-US" dirty="0" smtClean="0"/>
              <a:t>Accordingly, previous systems are not covered.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6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744694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MP servers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and 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z="1700" dirty="0" smtClean="0"/>
              <a:t>1.7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(1)</a:t>
            </a:r>
          </a:p>
        </p:txBody>
      </p:sp>
      <p:sp>
        <p:nvSpPr>
          <p:cNvPr id="123907" name="Text Box 4"/>
          <p:cNvSpPr txBox="1">
            <a:spLocks noChangeArrowheads="1"/>
          </p:cNvSpPr>
          <p:nvPr/>
        </p:nvSpPr>
        <p:spPr bwMode="auto">
          <a:xfrm>
            <a:off x="193675" y="619125"/>
            <a:ext cx="840165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1.7 Overview of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Intel’s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high performance multicore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MP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servers and platforms -1</a:t>
            </a:r>
            <a:endParaRPr lang="en-US" altLang="en-US" sz="1400" b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146050" y="1880541"/>
            <a:ext cx="2173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Truland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 </a:t>
            </a:r>
            <a:r>
              <a:rPr lang="en-US" altLang="en-US" sz="1200" dirty="0" smtClean="0">
                <a:latin typeface="Verdana" pitchFamily="34" charset="0"/>
              </a:rPr>
              <a:t>(2005)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(</a:t>
            </a:r>
            <a:r>
              <a:rPr lang="en-US" altLang="en-US" sz="1200" dirty="0" smtClean="0">
                <a:latin typeface="Verdana" pitchFamily="34" charset="0"/>
              </a:rPr>
              <a:t>90/65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6642100" y="1798349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4841128" y="1356666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1225551" y="1585266"/>
            <a:ext cx="7124174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6680200" y="1606262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1193800" y="1785291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1227138" y="158526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526067" y="1108330"/>
            <a:ext cx="6616700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latin typeface="Verdana" pitchFamily="34" charset="0"/>
              </a:rPr>
              <a:t>Intel’s </a:t>
            </a:r>
            <a:r>
              <a:rPr lang="en-US" altLang="en-US" sz="1200" b="1" dirty="0" smtClean="0">
                <a:latin typeface="Verdana" pitchFamily="34" charset="0"/>
              </a:rPr>
              <a:t>high performance multicore </a:t>
            </a:r>
            <a:r>
              <a:rPr lang="en-US" altLang="en-US" sz="1200" b="1" dirty="0">
                <a:latin typeface="Verdana" pitchFamily="34" charset="0"/>
              </a:rPr>
              <a:t>MP server platforms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5487988" y="1882129"/>
            <a:ext cx="2368550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Brickland</a:t>
            </a:r>
            <a:r>
              <a:rPr lang="en-US" altLang="en-US" sz="1200" b="1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(2014)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781425" y="1856729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Boxboro-EX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(2010)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(45/32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7" name="Oval 12"/>
          <p:cNvSpPr>
            <a:spLocks noChangeArrowheads="1"/>
          </p:cNvSpPr>
          <p:nvPr/>
        </p:nvSpPr>
        <p:spPr bwMode="auto">
          <a:xfrm>
            <a:off x="4808538" y="178052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938338" y="1882129"/>
            <a:ext cx="2173287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Caneland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(2007)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(65/45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2986088" y="1786879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019425" y="158685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4849813" y="160114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7456488" y="1920229"/>
            <a:ext cx="1839912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b="1" dirty="0" err="1" smtClean="0">
                <a:latin typeface="Verdana" pitchFamily="34" charset="0"/>
              </a:rPr>
              <a:t>Purley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(2017?)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(14 nm)</a:t>
            </a:r>
            <a:endParaRPr lang="hu-HU" altLang="en-US" sz="1200" dirty="0">
              <a:latin typeface="Verdana" pitchFamily="34" charset="0"/>
            </a:endParaRPr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8305800" y="1810691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8343900" y="1618604"/>
            <a:ext cx="15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187237" y="2650791"/>
            <a:ext cx="2173288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Pentium 4 </a:t>
            </a:r>
            <a:r>
              <a:rPr lang="en-US" altLang="en-US" sz="1200" dirty="0" smtClean="0">
                <a:latin typeface="Verdana" pitchFamily="34" charset="0"/>
              </a:rPr>
              <a:t>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5529175" y="2652379"/>
            <a:ext cx="2368550" cy="8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Ivy Bridge-EX/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Haswell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Broadwell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822612" y="2626979"/>
            <a:ext cx="2046288" cy="64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Nehalem-EX/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 </a:t>
            </a:r>
            <a:r>
              <a:rPr lang="en-US" altLang="en-US" sz="1200" dirty="0" err="1" smtClean="0">
                <a:latin typeface="Verdana" pitchFamily="34" charset="0"/>
              </a:rPr>
              <a:t>Westmere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1979525" y="2652379"/>
            <a:ext cx="2173287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>
                <a:latin typeface="Verdana" pitchFamily="34" charset="0"/>
              </a:rPr>
              <a:t>Core </a:t>
            </a:r>
            <a:r>
              <a:rPr lang="en-US" altLang="en-US" sz="1200" dirty="0" smtClean="0">
                <a:latin typeface="Verdana" pitchFamily="34" charset="0"/>
              </a:rPr>
              <a:t>2 Xeon MP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7497675" y="2690479"/>
            <a:ext cx="1839912" cy="45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1690688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2212975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2735263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325755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37147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41719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46291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508635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err="1" smtClean="0">
                <a:latin typeface="Verdana" pitchFamily="34" charset="0"/>
              </a:rPr>
              <a:t>Skylake</a:t>
            </a:r>
            <a:r>
              <a:rPr lang="en-US" altLang="en-US" sz="1200" dirty="0" smtClean="0">
                <a:latin typeface="Verdana" pitchFamily="34" charset="0"/>
              </a:rPr>
              <a:t>-EX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 based</a:t>
            </a:r>
            <a:endParaRPr lang="en-US" altLang="en-US" sz="12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38705"/>
              </p:ext>
            </p:extLst>
          </p:nvPr>
        </p:nvGraphicFramePr>
        <p:xfrm>
          <a:off x="60960" y="1220807"/>
          <a:ext cx="9015502" cy="5375471"/>
        </p:xfrm>
        <a:graphic>
          <a:graphicData uri="http://schemas.openxmlformats.org/drawingml/2006/table">
            <a:tbl>
              <a:tblPr/>
              <a:tblGrid>
                <a:gridCol w="1120140"/>
                <a:gridCol w="1369060"/>
                <a:gridCol w="825500"/>
                <a:gridCol w="800100"/>
                <a:gridCol w="2242046"/>
                <a:gridCol w="665574"/>
                <a:gridCol w="1184857"/>
                <a:gridCol w="808225"/>
              </a:tblGrid>
              <a:tr h="451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195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356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1783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477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195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(Boxboro)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37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9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2/2014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74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4010" y="616464"/>
            <a:ext cx="789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Overview of Intel’s high performance multicore MP servers and platforms </a:t>
            </a:r>
            <a:r>
              <a:rPr lang="en-US" altLang="en-US" b="1" dirty="0" smtClean="0">
                <a:solidFill>
                  <a:schemeClr val="accent2"/>
                </a:solidFill>
              </a:rPr>
              <a:t>-2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700" kern="0" dirty="0" smtClean="0"/>
              <a:t>1.7 </a:t>
            </a:r>
            <a:r>
              <a:rPr lang="en-US" altLang="en-US" sz="1700" kern="0" dirty="0" smtClean="0"/>
              <a:t>Overview of Intel’s high performance multicore MP servers and platforms </a:t>
            </a:r>
            <a:r>
              <a:rPr lang="hu-HU" altLang="en-US" sz="1700" kern="0" dirty="0" smtClean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4447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" b="19957"/>
          <a:stretch>
            <a:fillRect/>
          </a:stretch>
        </p:blipFill>
        <p:spPr bwMode="auto">
          <a:xfrm>
            <a:off x="0" y="1235410"/>
            <a:ext cx="91440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764" name="Text Box 8"/>
          <p:cNvSpPr txBox="1">
            <a:spLocks noChangeArrowheads="1"/>
          </p:cNvSpPr>
          <p:nvPr/>
        </p:nvSpPr>
        <p:spPr bwMode="auto">
          <a:xfrm>
            <a:off x="298450" y="674688"/>
            <a:ext cx="576504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Remark: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Intel’s transfer to 64-bit ISA in their server lines </a:t>
            </a:r>
            <a:r>
              <a:rPr lang="en-US" altLang="en-US" sz="1400" dirty="0">
                <a:latin typeface="Verdana" pitchFamily="34" charset="0"/>
              </a:rPr>
              <a:t>[97]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sz="1700" dirty="0" smtClean="0"/>
              <a:t>1.7 </a:t>
            </a:r>
            <a:r>
              <a:rPr lang="en-US" altLang="en-US" sz="1700" dirty="0" smtClean="0"/>
              <a:t>Overview of Intel’s high performance multicore MP servers and platforms </a:t>
            </a:r>
            <a:r>
              <a:rPr lang="hu-HU" altLang="en-US" sz="1700" dirty="0" smtClean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19839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73181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2. </a:t>
            </a:r>
            <a:r>
              <a:rPr lang="en-US" altLang="en-US" sz="2000" dirty="0">
                <a:solidFill>
                  <a:srgbClr val="FFFFFF"/>
                </a:solidFill>
                <a:latin typeface="Verdana" pitchFamily="34" charset="0"/>
              </a:rPr>
              <a:t>Evolution of </a:t>
            </a: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Intel’s high performance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latin typeface="Verdana" pitchFamily="34" charset="0"/>
              </a:rPr>
              <a:t> multicore MP server platforms</a:t>
            </a:r>
            <a:endParaRPr lang="en-US" altLang="en-US" sz="20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9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921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38892"/>
              </p:ext>
            </p:extLst>
          </p:nvPr>
        </p:nvGraphicFramePr>
        <p:xfrm>
          <a:off x="60959" y="1368557"/>
          <a:ext cx="9005252" cy="5397090"/>
        </p:xfrm>
        <a:graphic>
          <a:graphicData uri="http://schemas.openxmlformats.org/drawingml/2006/table">
            <a:tbl>
              <a:tblPr/>
              <a:tblGrid>
                <a:gridCol w="1066841"/>
                <a:gridCol w="1419529"/>
                <a:gridCol w="824562"/>
                <a:gridCol w="799190"/>
                <a:gridCol w="2239497"/>
                <a:gridCol w="676022"/>
                <a:gridCol w="1097177"/>
                <a:gridCol w="882434"/>
              </a:tblGrid>
              <a:tr h="452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Techn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Intro.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High performance 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MP server </a:t>
                      </a:r>
                      <a:r>
                        <a:rPr kumimoji="0" lang="hu-HU" altLang="en-US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processor</a:t>
                      </a: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line</a:t>
                      </a:r>
                      <a:r>
                        <a:rPr kumimoji="0" lang="hu-HU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count</a:t>
                      </a:r>
                      <a:endParaRPr kumimoji="0" lang="hu-HU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Chipset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Proc.</a:t>
                      </a:r>
                    </a:p>
                    <a:p>
                      <a:pPr algn="ctr"/>
                      <a:r>
                        <a:rPr lang="en-US" sz="1100" b="1" dirty="0" smtClean="0"/>
                        <a:t>socket</a:t>
                      </a:r>
                      <a:endParaRPr lang="en-US" sz="1100" b="1" dirty="0"/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</a:tr>
              <a:tr h="45262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Truland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Prescott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3/2005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 Pentium 4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(Potomac)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8226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 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11/2005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7000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Paxville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MP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E8501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56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Pentium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Presc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7100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Tulsa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2x1C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Caneland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Core2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7200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DC)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7300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Tigerton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QC)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2x2C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Clarksboro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631x/632x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ESB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604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187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Penryn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/200</a:t>
                      </a:r>
                      <a:r>
                        <a:rPr kumimoji="0" lang="en-US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hu-HU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7400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Dunnington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526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Boxboro-EX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3/2010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7500 (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Beckton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Nehalem-EX)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7500 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ICH10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1567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262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4/2011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  <a:tab pos="2155825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Westmere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  <a:tab pos="2155825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55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Sandy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Bidge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Brickland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00213" algn="r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Ivy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hu-HU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Bridge</a:t>
                      </a: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	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hu-HU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11/2012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76213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v2 (Ivy Bridge-EX)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197485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C602J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Patsburg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J)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LGA 2011-1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22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5/2015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v3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Haswell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0134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E7-4800 v4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Broadwell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24C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Purley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        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00213" algn="r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 nm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2017??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n.a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(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Skylake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-EX)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28C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Lewisburg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974850" algn="l"/>
                        </a:tabLst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Socket P</a:t>
                      </a:r>
                      <a:endParaRPr kumimoji="0" lang="hu-HU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sp>
        <p:nvSpPr>
          <p:cNvPr id="124998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696" y="968223"/>
            <a:ext cx="6968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Intel’s high performance multicore MP (4S) platforms -- Overview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352" y="622635"/>
            <a:ext cx="7519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2. </a:t>
            </a:r>
            <a:r>
              <a:rPr lang="en-US" b="1" dirty="0">
                <a:solidFill>
                  <a:srgbClr val="2D2D8A"/>
                </a:solidFill>
              </a:rPr>
              <a:t>Evolution of Intel’s high </a:t>
            </a:r>
            <a:r>
              <a:rPr lang="en-US" b="1" dirty="0" smtClean="0">
                <a:solidFill>
                  <a:srgbClr val="2D2D8A"/>
                </a:solidFill>
              </a:rPr>
              <a:t>performance  multicore MP </a:t>
            </a:r>
            <a:r>
              <a:rPr lang="en-US" b="1" dirty="0">
                <a:solidFill>
                  <a:srgbClr val="2D2D8A"/>
                </a:solidFill>
              </a:rPr>
              <a:t>server </a:t>
            </a:r>
            <a:r>
              <a:rPr lang="en-US" b="1" dirty="0" smtClean="0">
                <a:solidFill>
                  <a:srgbClr val="2D2D8A"/>
                </a:solidFill>
              </a:rPr>
              <a:t>platforms </a:t>
            </a:r>
            <a:endParaRPr lang="en-US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464" y="939936"/>
            <a:ext cx="8667750" cy="78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Providing </a:t>
            </a:r>
            <a:r>
              <a:rPr lang="en-US" dirty="0">
                <a:solidFill>
                  <a:srgbClr val="FF0000"/>
                </a:solidFill>
              </a:rPr>
              <a:t>enough </a:t>
            </a:r>
            <a:r>
              <a:rPr lang="en-US" dirty="0" smtClean="0">
                <a:solidFill>
                  <a:srgbClr val="FF0000"/>
                </a:solidFill>
              </a:rPr>
              <a:t>memory bandwidth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0070C0"/>
                </a:solidFill>
              </a:rPr>
              <a:t>one of the  </a:t>
            </a:r>
            <a:r>
              <a:rPr lang="en-US" dirty="0">
                <a:solidFill>
                  <a:srgbClr val="0070C0"/>
                </a:solidFill>
              </a:rPr>
              <a:t>key </a:t>
            </a:r>
            <a:r>
              <a:rPr lang="en-US" dirty="0" smtClean="0">
                <a:solidFill>
                  <a:srgbClr val="0070C0"/>
                </a:solidFill>
              </a:rPr>
              <a:t>challenges in designing processor platforms since multicores emerged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has </a:t>
            </a:r>
            <a:r>
              <a:rPr lang="en-US" dirty="0" smtClean="0">
                <a:solidFill>
                  <a:srgbClr val="FF0000"/>
                </a:solidFill>
              </a:rPr>
              <a:t>three main roots</a:t>
            </a:r>
            <a:r>
              <a:rPr lang="en-US" dirty="0" smtClean="0"/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4902" y="1687982"/>
            <a:ext cx="8039079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AutoNum type="alphaLcParenR"/>
            </a:pPr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total memory bandwidth </a:t>
            </a:r>
            <a:r>
              <a:rPr lang="en-US" dirty="0" smtClean="0">
                <a:solidFill>
                  <a:srgbClr val="0070C0"/>
                </a:solidFill>
              </a:rPr>
              <a:t>of a multicore multiprocessor platform multiplies with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both </a:t>
            </a:r>
            <a:r>
              <a:rPr lang="en-US" dirty="0">
                <a:solidFill>
                  <a:srgbClr val="0070C0"/>
                </a:solidFill>
              </a:rPr>
              <a:t>the processor count and the core count </a:t>
            </a:r>
            <a:r>
              <a:rPr lang="en-US" dirty="0" smtClean="0"/>
              <a:t>[</a:t>
            </a:r>
            <a:r>
              <a:rPr lang="hu-HU" dirty="0" smtClean="0"/>
              <a:t>99</a:t>
            </a:r>
            <a:r>
              <a:rPr lang="en-US" dirty="0" smtClean="0"/>
              <a:t>].</a:t>
            </a:r>
            <a:endParaRPr lang="en-US" dirty="0"/>
          </a:p>
          <a:p>
            <a:pPr marL="342900" indent="-342900">
              <a:buAutoNum type="alphaLcParenR"/>
            </a:pPr>
            <a:r>
              <a:rPr lang="en-US" dirty="0" smtClean="0"/>
              <a:t>Nevertheless, with time </a:t>
            </a:r>
            <a:r>
              <a:rPr lang="en-US" dirty="0">
                <a:solidFill>
                  <a:srgbClr val="0070C0"/>
                </a:solidFill>
              </a:rPr>
              <a:t>core count doubles </a:t>
            </a:r>
            <a:r>
              <a:rPr lang="en-US" dirty="0" smtClean="0">
                <a:solidFill>
                  <a:srgbClr val="0070C0"/>
                </a:solidFill>
              </a:rPr>
              <a:t>about every </a:t>
            </a:r>
            <a:r>
              <a:rPr lang="en-US" dirty="0">
                <a:solidFill>
                  <a:srgbClr val="0070C0"/>
                </a:solidFill>
              </a:rPr>
              <a:t>two </a:t>
            </a:r>
            <a:r>
              <a:rPr lang="en-US" dirty="0" smtClean="0">
                <a:solidFill>
                  <a:srgbClr val="0070C0"/>
                </a:solidFill>
              </a:rPr>
              <a:t>years, in accordance with Moore’s revised rule, </a:t>
            </a:r>
            <a:r>
              <a:rPr lang="en-US" dirty="0"/>
              <a:t>whereas </a:t>
            </a:r>
            <a:r>
              <a:rPr lang="en-US" dirty="0">
                <a:solidFill>
                  <a:srgbClr val="0070C0"/>
                </a:solidFill>
              </a:rPr>
              <a:t>memory speed about every four to eight years</a:t>
            </a:r>
            <a:r>
              <a:rPr lang="en-US" dirty="0"/>
              <a:t>, as </a:t>
            </a:r>
            <a:r>
              <a:rPr lang="en-US" dirty="0" smtClean="0"/>
              <a:t>indicated in the </a:t>
            </a:r>
            <a:r>
              <a:rPr lang="en-US" dirty="0"/>
              <a:t>next </a:t>
            </a:r>
            <a:r>
              <a:rPr lang="en-US" dirty="0" smtClean="0"/>
              <a:t>Figure.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95263" y="614690"/>
            <a:ext cx="800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driving force </a:t>
            </a:r>
            <a:r>
              <a:rPr lang="en-US" b="1" dirty="0" smtClean="0">
                <a:solidFill>
                  <a:schemeClr val="accent6"/>
                </a:solidFill>
              </a:rPr>
              <a:t>of </a:t>
            </a:r>
            <a:r>
              <a:rPr lang="en-US" b="1" dirty="0">
                <a:solidFill>
                  <a:schemeClr val="accent6"/>
                </a:solidFill>
              </a:rPr>
              <a:t>the evolution of memory subsystems in MP </a:t>
            </a:r>
            <a:r>
              <a:rPr lang="en-US" b="1" dirty="0" smtClean="0">
                <a:solidFill>
                  <a:schemeClr val="accent6"/>
                </a:solidFill>
              </a:rPr>
              <a:t>servers -1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9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341530" y="1084877"/>
            <a:ext cx="8540839" cy="4408628"/>
            <a:chOff x="341530" y="1301682"/>
            <a:chExt cx="8540839" cy="440862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962576" y="378413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07175" y="310108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294394" y="3653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091685" y="2703514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1530" y="1301682"/>
              <a:ext cx="1101487" cy="63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Transfer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 </a:t>
              </a:r>
              <a:r>
                <a:rPr lang="hu-HU" sz="1000" b="1" kern="1200" dirty="0" err="1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rate</a:t>
              </a: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/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Verdana"/>
                  <a:ea typeface="Times New Roman"/>
                  <a:cs typeface="Times New Roman"/>
                </a:rPr>
                <a:t>(MT/s)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0" name="Line 7"/>
            <p:cNvCxnSpPr/>
            <p:nvPr/>
          </p:nvCxnSpPr>
          <p:spPr bwMode="auto">
            <a:xfrm flipV="1">
              <a:off x="817262" y="1672194"/>
              <a:ext cx="0" cy="37800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47251" y="4687373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3678" y="3399353"/>
              <a:ext cx="330427" cy="311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532440" y="5263715"/>
              <a:ext cx="349929" cy="183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Year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217832" y="5467023"/>
              <a:ext cx="320956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075681" y="5467023"/>
              <a:ext cx="319135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330740" y="5478154"/>
              <a:ext cx="453773" cy="193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62064" y="5467023"/>
              <a:ext cx="319058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616566" y="5467023"/>
              <a:ext cx="319101" cy="24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539639" y="5467023"/>
              <a:ext cx="2551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4022013" y="5460497"/>
              <a:ext cx="241024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484761" y="5467023"/>
              <a:ext cx="225008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08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94389" y="2876344"/>
              <a:ext cx="396499" cy="209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25271" y="1989955"/>
              <a:ext cx="409714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3</a:t>
              </a: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460476" y="4118709"/>
              <a:ext cx="359159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422486" y="2307288"/>
              <a:ext cx="409715" cy="230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7" name="Line 3"/>
            <p:cNvCxnSpPr/>
            <p:nvPr/>
          </p:nvCxnSpPr>
          <p:spPr bwMode="auto">
            <a:xfrm>
              <a:off x="676551" y="2955072"/>
              <a:ext cx="780212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58"/>
            <p:cNvCxnSpPr/>
            <p:nvPr/>
          </p:nvCxnSpPr>
          <p:spPr bwMode="auto">
            <a:xfrm>
              <a:off x="737974" y="3493600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59"/>
            <p:cNvCxnSpPr/>
            <p:nvPr/>
          </p:nvCxnSpPr>
          <p:spPr bwMode="auto">
            <a:xfrm flipV="1">
              <a:off x="737974" y="2070940"/>
              <a:ext cx="7746140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61"/>
            <p:cNvCxnSpPr/>
            <p:nvPr/>
          </p:nvCxnSpPr>
          <p:spPr bwMode="auto">
            <a:xfrm flipV="1">
              <a:off x="737974" y="4777781"/>
              <a:ext cx="7763249" cy="277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63"/>
            <p:cNvCxnSpPr/>
            <p:nvPr/>
          </p:nvCxnSpPr>
          <p:spPr bwMode="auto">
            <a:xfrm>
              <a:off x="737974" y="4218541"/>
              <a:ext cx="77632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64"/>
            <p:cNvCxnSpPr/>
            <p:nvPr/>
          </p:nvCxnSpPr>
          <p:spPr bwMode="auto">
            <a:xfrm>
              <a:off x="724759" y="2395832"/>
              <a:ext cx="7753916" cy="833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4" name="Csoportba foglalás 2"/>
            <p:cNvGrpSpPr/>
            <p:nvPr/>
          </p:nvGrpSpPr>
          <p:grpSpPr>
            <a:xfrm>
              <a:off x="1736685" y="2521999"/>
              <a:ext cx="1076752" cy="366940"/>
              <a:chOff x="3608153" y="489026"/>
              <a:chExt cx="1063968" cy="209550"/>
            </a:xfrm>
          </p:grpSpPr>
          <p:sp>
            <p:nvSpPr>
              <p:cNvPr id="79" name="Rectangle 78"/>
              <p:cNvSpPr>
                <a:spLocks noChangeArrowheads="1"/>
              </p:cNvSpPr>
              <p:nvPr/>
            </p:nvSpPr>
            <p:spPr bwMode="auto">
              <a:xfrm>
                <a:off x="3608153" y="489026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3811928" y="541431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2*/4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444876" y="3028556"/>
              <a:ext cx="566474" cy="400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919091" y="2843935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17346" y="2650105"/>
              <a:ext cx="624584" cy="4115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b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</a:b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6057165" y="211957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990815" y="5467023"/>
              <a:ext cx="248921" cy="2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09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5917514" y="5487736"/>
              <a:ext cx="217939" cy="217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11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5408689" y="5467138"/>
              <a:ext cx="350496" cy="20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2010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6440109" y="5467023"/>
              <a:ext cx="229436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930513" y="5467023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7891846" y="5467023"/>
              <a:ext cx="235549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5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5030889" y="306896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871765" y="5467023"/>
              <a:ext cx="384862" cy="24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2000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Szövegdoboz 79"/>
            <p:cNvSpPr txBox="1"/>
            <p:nvPr/>
          </p:nvSpPr>
          <p:spPr>
            <a:xfrm>
              <a:off x="764403" y="5052771"/>
              <a:ext cx="130357" cy="2155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>
                  <a:solidFill>
                    <a:srgbClr val="000000"/>
                  </a:solidFill>
                  <a:effectLst/>
                  <a:latin typeface="Verdana"/>
                  <a:ea typeface="Verdana"/>
                  <a:cs typeface="Verdana"/>
                  <a:sym typeface="Symbol"/>
                </a:rPr>
                <a:t></a:t>
              </a:r>
              <a:endParaRPr lang="en-US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48" name="Line 15"/>
            <p:cNvCxnSpPr/>
            <p:nvPr/>
          </p:nvCxnSpPr>
          <p:spPr bwMode="auto">
            <a:xfrm flipV="1">
              <a:off x="294341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Line 18"/>
            <p:cNvCxnSpPr/>
            <p:nvPr/>
          </p:nvCxnSpPr>
          <p:spPr bwMode="auto">
            <a:xfrm flipV="1">
              <a:off x="338357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0" name="Line 19"/>
            <p:cNvCxnSpPr/>
            <p:nvPr/>
          </p:nvCxnSpPr>
          <p:spPr bwMode="auto">
            <a:xfrm flipV="1">
              <a:off x="3867746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Line 20"/>
            <p:cNvCxnSpPr/>
            <p:nvPr/>
          </p:nvCxnSpPr>
          <p:spPr bwMode="auto">
            <a:xfrm flipV="1">
              <a:off x="160826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22"/>
            <p:cNvCxnSpPr/>
            <p:nvPr/>
          </p:nvCxnSpPr>
          <p:spPr bwMode="auto">
            <a:xfrm flipV="1">
              <a:off x="2048423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23"/>
            <p:cNvCxnSpPr/>
            <p:nvPr/>
          </p:nvCxnSpPr>
          <p:spPr bwMode="auto">
            <a:xfrm flipV="1">
              <a:off x="2488582" y="5363600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66"/>
            <p:cNvCxnSpPr/>
            <p:nvPr/>
          </p:nvCxnSpPr>
          <p:spPr bwMode="auto">
            <a:xfrm flipV="1">
              <a:off x="4351921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Line 67"/>
            <p:cNvCxnSpPr/>
            <p:nvPr/>
          </p:nvCxnSpPr>
          <p:spPr bwMode="auto">
            <a:xfrm flipV="1">
              <a:off x="4850767" y="5360846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6" name="Line 18"/>
            <p:cNvCxnSpPr/>
            <p:nvPr/>
          </p:nvCxnSpPr>
          <p:spPr bwMode="auto">
            <a:xfrm flipV="1">
              <a:off x="529092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Line 19"/>
            <p:cNvCxnSpPr/>
            <p:nvPr/>
          </p:nvCxnSpPr>
          <p:spPr bwMode="auto">
            <a:xfrm flipV="1">
              <a:off x="5789771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Line 66"/>
            <p:cNvCxnSpPr/>
            <p:nvPr/>
          </p:nvCxnSpPr>
          <p:spPr bwMode="auto">
            <a:xfrm flipV="1">
              <a:off x="6273946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Line 67"/>
            <p:cNvCxnSpPr/>
            <p:nvPr/>
          </p:nvCxnSpPr>
          <p:spPr bwMode="auto">
            <a:xfrm flipV="1">
              <a:off x="6772792" y="5358092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Line 18"/>
            <p:cNvCxnSpPr/>
            <p:nvPr/>
          </p:nvCxnSpPr>
          <p:spPr bwMode="auto">
            <a:xfrm flipV="1">
              <a:off x="7256967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Line 19"/>
            <p:cNvCxnSpPr/>
            <p:nvPr/>
          </p:nvCxnSpPr>
          <p:spPr bwMode="auto">
            <a:xfrm flipV="1">
              <a:off x="7755814" y="5360111"/>
              <a:ext cx="0" cy="6169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Line 59"/>
            <p:cNvCxnSpPr/>
            <p:nvPr/>
          </p:nvCxnSpPr>
          <p:spPr bwMode="auto">
            <a:xfrm flipV="1">
              <a:off x="817262" y="5342747"/>
              <a:ext cx="7625168" cy="208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Line 19"/>
            <p:cNvCxnSpPr/>
            <p:nvPr/>
          </p:nvCxnSpPr>
          <p:spPr bwMode="auto">
            <a:xfrm flipV="1">
              <a:off x="8231617" y="5356774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Line 19"/>
            <p:cNvCxnSpPr/>
            <p:nvPr/>
          </p:nvCxnSpPr>
          <p:spPr bwMode="auto">
            <a:xfrm flipV="1">
              <a:off x="1195396" y="5363282"/>
              <a:ext cx="0" cy="6949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7421085" y="5460259"/>
              <a:ext cx="254531" cy="242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102030" y="3236583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/>
          </p:nvSpPr>
          <p:spPr bwMode="auto">
            <a:xfrm>
              <a:off x="4097900" y="2886929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4760859" y="2367930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7970236" y="244004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/>
          </p:nvSpPr>
          <p:spPr bwMode="auto">
            <a:xfrm>
              <a:off x="7620396" y="1958600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DDR4/</a:t>
              </a:r>
              <a:r>
                <a:rPr lang="en-US" sz="1000" b="1" dirty="0" smtClean="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</a:rPr>
                <a:t>2133</a:t>
              </a:r>
              <a:endParaRPr lang="en-US" sz="1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/</a:t>
              </a: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1" name="Rectangle 70"/>
            <p:cNvSpPr>
              <a:spLocks noChangeArrowheads="1"/>
            </p:cNvSpPr>
            <p:nvPr/>
          </p:nvSpPr>
          <p:spPr bwMode="auto">
            <a:xfrm>
              <a:off x="6436331" y="2563430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2706555" y="3432595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8039485" y="2340316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 flipV="1">
              <a:off x="4127141" y="2393820"/>
              <a:ext cx="3941585" cy="54661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736685" y="3328696"/>
              <a:ext cx="503154" cy="460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333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76" name="Csoportba foglalás 2"/>
            <p:cNvGrpSpPr/>
            <p:nvPr/>
          </p:nvGrpSpPr>
          <p:grpSpPr>
            <a:xfrm>
              <a:off x="5967157" y="2978945"/>
              <a:ext cx="1065627" cy="366939"/>
              <a:chOff x="4097336" y="1285770"/>
              <a:chExt cx="1052975" cy="209550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4097336" y="1285770"/>
                <a:ext cx="1052975" cy="209550"/>
              </a:xfrm>
              <a:prstGeom prst="rect">
                <a:avLst/>
              </a:prstGeom>
              <a:solidFill>
                <a:srgbClr val="FFFFCC"/>
              </a:solidFill>
              <a:ln w="0">
                <a:solidFill>
                  <a:srgbClr val="E305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800"/>
              </a:p>
            </p:txBody>
          </p:sp>
          <p:sp>
            <p:nvSpPr>
              <p:cNvPr id="78" name="Rectangle 77"/>
              <p:cNvSpPr>
                <a:spLocks noChangeArrowheads="1"/>
              </p:cNvSpPr>
              <p:nvPr/>
            </p:nvSpPr>
            <p:spPr bwMode="auto">
              <a:xfrm>
                <a:off x="4259966" y="1334237"/>
                <a:ext cx="860193" cy="13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hu-HU" sz="900" b="1" kern="1200" dirty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~ 2</a:t>
                </a:r>
                <a:r>
                  <a:rPr lang="hu-HU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*/</a:t>
                </a:r>
                <a:r>
                  <a:rPr lang="en-US" sz="900" b="1" dirty="0" smtClean="0">
                    <a:solidFill>
                      <a:srgbClr val="E30500"/>
                    </a:solidFill>
                    <a:latin typeface="Times New Roman"/>
                    <a:ea typeface="Times New Roman"/>
                    <a:cs typeface="Times New Roman"/>
                  </a:rPr>
                  <a:t>8 </a:t>
                </a:r>
                <a:r>
                  <a:rPr lang="en-US" sz="900" b="1" kern="1200" dirty="0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hu-HU" sz="900" b="1" kern="1200" dirty="0" err="1" smtClean="0">
                    <a:solidFill>
                      <a:srgbClr val="E30500"/>
                    </a:solidFill>
                    <a:effectLst/>
                    <a:latin typeface="Times New Roman"/>
                    <a:ea typeface="Times New Roman"/>
                    <a:cs typeface="Times New Roman"/>
                  </a:rPr>
                  <a:t>years</a:t>
                </a:r>
                <a:endParaRPr lang="en-US" sz="16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1329909" y="3474005"/>
              <a:ext cx="548696" cy="492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266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4157446" y="1786040"/>
              <a:ext cx="2484784" cy="1124667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935598" y="360056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100070" y="3203975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5298775" y="2834410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267645" y="2485591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7821155" y="2393442"/>
              <a:ext cx="2183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x</a:t>
              </a:r>
              <a:endParaRPr lang="en-US" sz="600" dirty="0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60000" flipV="1">
              <a:off x="3038460" y="2926743"/>
              <a:ext cx="2260315" cy="77375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5292080" y="2495832"/>
              <a:ext cx="2628000" cy="44297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5330749" y="2087187"/>
              <a:ext cx="2490406" cy="84958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1616769" y="3972712"/>
              <a:ext cx="58481" cy="230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hu-HU" sz="700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*</a:t>
              </a:r>
              <a:endParaRPr lang="en-US" sz="1200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2645984" y="3748320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3954206" y="3418706"/>
              <a:ext cx="572789" cy="4603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DDR2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6990326" y="2700816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600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77345" y="2568665"/>
              <a:ext cx="777029" cy="4667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</a:t>
              </a:r>
              <a:r>
                <a:rPr lang="en-US" sz="1000" b="1" kern="1200" dirty="0" smtClean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866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6" name="Rectangle 95"/>
            <p:cNvSpPr>
              <a:spLocks noChangeArrowheads="1"/>
            </p:cNvSpPr>
            <p:nvPr/>
          </p:nvSpPr>
          <p:spPr bwMode="auto">
            <a:xfrm>
              <a:off x="1947461" y="3192824"/>
              <a:ext cx="755886" cy="4612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400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/>
          </p:nvSpPr>
          <p:spPr bwMode="auto">
            <a:xfrm>
              <a:off x="3761910" y="2452563"/>
              <a:ext cx="711241" cy="526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DDR3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hu-HU" sz="1000" b="1" kern="1200" dirty="0">
                  <a:solidFill>
                    <a:srgbClr val="000000"/>
                  </a:solidFill>
                  <a:effectLst/>
                  <a:latin typeface="Times New Roman"/>
                  <a:ea typeface="Times New Roman"/>
                  <a:cs typeface="Times New Roman"/>
                </a:rPr>
                <a:t>1067</a:t>
              </a:r>
              <a:endParaRPr lang="en-US" dirty="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20000" flipV="1">
              <a:off x="1642357" y="2886929"/>
              <a:ext cx="2484784" cy="112466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330740" y="4014065"/>
              <a:ext cx="4219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chemeClr val="accent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DT </a:t>
              </a:r>
              <a:endParaRPr lang="en-US" sz="10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575350" y="3609020"/>
              <a:ext cx="44435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MP </a:t>
              </a:r>
              <a:endParaRPr lang="en-US" sz="1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192421" y="619418"/>
            <a:ext cx="6736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Raising the memory transfer rate in Intel’s DT and MP platforms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17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6088" y="964780"/>
            <a:ext cx="8697911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</a:t>
            </a:r>
            <a:r>
              <a:rPr lang="en-US" dirty="0">
                <a:solidFill>
                  <a:srgbClr val="0070C0"/>
                </a:solidFill>
              </a:rPr>
              <a:t>while the core count </a:t>
            </a:r>
            <a:r>
              <a:rPr lang="en-US" dirty="0" smtClean="0">
                <a:solidFill>
                  <a:srgbClr val="0070C0"/>
                </a:solidFill>
              </a:rPr>
              <a:t>doubles more or less in every two years, </a:t>
            </a:r>
            <a:r>
              <a:rPr lang="en-US" dirty="0">
                <a:solidFill>
                  <a:srgbClr val="0070C0"/>
                </a:solidFill>
              </a:rPr>
              <a:t>the available bandwidth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i.e</a:t>
            </a:r>
            <a:r>
              <a:rPr lang="en-US" dirty="0"/>
              <a:t>. the product </a:t>
            </a:r>
            <a:r>
              <a:rPr lang="en-US" dirty="0" smtClean="0"/>
              <a:t>of the </a:t>
            </a:r>
            <a:r>
              <a:rPr lang="en-US" dirty="0"/>
              <a:t>number of memory channels, memory speed and data width, </a:t>
            </a:r>
            <a:r>
              <a:rPr lang="en-US" dirty="0" smtClean="0">
                <a:solidFill>
                  <a:srgbClr val="0070C0"/>
                </a:solidFill>
              </a:rPr>
              <a:t>raises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slower than required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bandwidth deficit need to be compensated by implementing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appropriately more </a:t>
            </a:r>
            <a:r>
              <a:rPr lang="en-US" dirty="0">
                <a:solidFill>
                  <a:srgbClr val="FF0000"/>
                </a:solidFill>
              </a:rPr>
              <a:t>memory </a:t>
            </a:r>
            <a:r>
              <a:rPr lang="en-US" dirty="0" smtClean="0">
                <a:solidFill>
                  <a:srgbClr val="FF0000"/>
                </a:solidFill>
              </a:rPr>
              <a:t>channels,</a:t>
            </a:r>
            <a:r>
              <a:rPr lang="en-US" dirty="0" smtClean="0"/>
              <a:t> </a:t>
            </a:r>
            <a:r>
              <a:rPr lang="en-US" dirty="0"/>
              <a:t>if core count proportional memory bandwidth should be provided.</a:t>
            </a:r>
          </a:p>
          <a:p>
            <a:r>
              <a:rPr lang="en-US" dirty="0"/>
              <a:t>Here we assume that the width of the memory channels remains unchanged. 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182563" y="614690"/>
            <a:ext cx="80089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The driving force for the evolution of memory subsystems in MP </a:t>
            </a:r>
            <a:r>
              <a:rPr lang="en-US" b="1" dirty="0" smtClean="0">
                <a:solidFill>
                  <a:schemeClr val="accent6"/>
                </a:solidFill>
              </a:rPr>
              <a:t>servers -2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388" y="2315025"/>
            <a:ext cx="81510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c) The number of feasible memory channels is however severely limited typically to two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70C0"/>
                </a:solidFill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high speed memory </a:t>
            </a:r>
            <a:r>
              <a:rPr lang="en-US" dirty="0" smtClean="0"/>
              <a:t>(e.g. DDR2/3/4) is attached in </a:t>
            </a:r>
            <a:r>
              <a:rPr lang="en-US" dirty="0">
                <a:solidFill>
                  <a:srgbClr val="0070C0"/>
                </a:solidFill>
              </a:rPr>
              <a:t>the traditional way</a:t>
            </a:r>
            <a:r>
              <a:rPr lang="en-US" dirty="0"/>
              <a:t>, that </a:t>
            </a:r>
            <a:r>
              <a:rPr lang="en-US" dirty="0" smtClean="0"/>
              <a:t>is</a:t>
            </a:r>
          </a:p>
          <a:p>
            <a:r>
              <a:rPr lang="en-US" dirty="0" smtClean="0"/>
              <a:t>      </a:t>
            </a:r>
            <a:r>
              <a:rPr lang="en-US" dirty="0"/>
              <a:t>by parallel DRAM channels via the MCH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4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5"/>
          <p:cNvSpPr txBox="1">
            <a:spLocks noChangeArrowheads="1"/>
          </p:cNvSpPr>
          <p:nvPr/>
        </p:nvSpPr>
        <p:spPr bwMode="auto">
          <a:xfrm>
            <a:off x="269875" y="907334"/>
            <a:ext cx="859652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I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ntel’s first generation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MP servers </a:t>
            </a:r>
            <a:r>
              <a:rPr lang="en-US" altLang="en-US" sz="1400" dirty="0">
                <a:latin typeface="Verdana" pitchFamily="34" charset="0"/>
              </a:rPr>
              <a:t>made use of </a:t>
            </a:r>
            <a:r>
              <a:rPr lang="en-US" altLang="en-US" sz="1400" dirty="0" smtClean="0">
                <a:latin typeface="Verdana" pitchFamily="34" charset="0"/>
              </a:rPr>
              <a:t>an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SMP (Symmetric Multiprocessor)</a:t>
            </a:r>
            <a:r>
              <a:rPr lang="en-US" altLang="en-US" sz="1400" dirty="0" smtClean="0"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topology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 while using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only a </a:t>
            </a:r>
            <a:r>
              <a:rPr lang="en-US" altLang="en-US" sz="1400" dirty="0" smtClean="0">
                <a:solidFill>
                  <a:srgbClr val="FF0000"/>
                </a:solidFill>
                <a:latin typeface="Verdana" pitchFamily="34" charset="0"/>
              </a:rPr>
              <a:t>single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FSB</a:t>
            </a:r>
            <a:r>
              <a:rPr lang="en-US" altLang="en-US" sz="1400" dirty="0">
                <a:latin typeface="Verdana" pitchFamily="34" charset="0"/>
              </a:rPr>
              <a:t> that connects all 4 single core processors to the MCH </a:t>
            </a:r>
            <a:endParaRPr lang="en-US" altLang="en-US" sz="1400" dirty="0" smtClean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 (North Bridge), and provided only two memory channels, </a:t>
            </a:r>
            <a:r>
              <a:rPr lang="en-US" altLang="en-US" sz="1400" dirty="0">
                <a:latin typeface="Verdana" pitchFamily="34" charset="0"/>
              </a:rPr>
              <a:t>as </a:t>
            </a:r>
            <a:r>
              <a:rPr lang="en-US" altLang="en-US" sz="1400" dirty="0" smtClean="0">
                <a:latin typeface="Verdana" pitchFamily="34" charset="0"/>
              </a:rPr>
              <a:t>shown </a:t>
            </a:r>
            <a:r>
              <a:rPr lang="en-US" altLang="en-US" sz="1400" dirty="0">
                <a:latin typeface="Verdana" pitchFamily="34" charset="0"/>
              </a:rPr>
              <a:t>below.  </a:t>
            </a:r>
          </a:p>
        </p:txBody>
      </p:sp>
      <p:sp>
        <p:nvSpPr>
          <p:cNvPr id="150572" name="Text Box 46"/>
          <p:cNvSpPr txBox="1">
            <a:spLocks noChangeArrowheads="1"/>
          </p:cNvSpPr>
          <p:nvPr/>
        </p:nvSpPr>
        <p:spPr bwMode="auto">
          <a:xfrm>
            <a:off x="1025525" y="5276850"/>
            <a:ext cx="708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tabLst>
                <a:tab pos="3594100" algn="l"/>
                <a:tab pos="3771900" algn="l"/>
              </a:tabLst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</a:t>
            </a:r>
            <a:r>
              <a:rPr lang="en-US" altLang="en-US" sz="1400" dirty="0" smtClean="0">
                <a:latin typeface="Verdana" pitchFamily="34" charset="0"/>
              </a:rPr>
              <a:t>for </a:t>
            </a:r>
            <a:r>
              <a:rPr lang="en-US" altLang="en-US" sz="1400" dirty="0">
                <a:latin typeface="Verdana" pitchFamily="34" charset="0"/>
              </a:rPr>
              <a:t>single core </a:t>
            </a:r>
            <a:r>
              <a:rPr lang="en-US" altLang="en-US" sz="1400" dirty="0" smtClean="0">
                <a:latin typeface="Verdana" pitchFamily="34" charset="0"/>
              </a:rPr>
              <a:t>processors</a:t>
            </a:r>
            <a:endParaRPr lang="en-US" altLang="en-US" sz="1400" dirty="0"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59038" y="2055813"/>
            <a:ext cx="4329112" cy="2860675"/>
            <a:chOff x="2484438" y="2055813"/>
            <a:chExt cx="4329112" cy="2860675"/>
          </a:xfrm>
        </p:grpSpPr>
        <p:cxnSp>
          <p:nvCxnSpPr>
            <p:cNvPr id="11" name="Egyenes összekötő 10"/>
            <p:cNvCxnSpPr/>
            <p:nvPr/>
          </p:nvCxnSpPr>
          <p:spPr>
            <a:xfrm rot="5400000" flipH="1" flipV="1">
              <a:off x="2736056" y="28122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églalap 3"/>
            <p:cNvSpPr>
              <a:spLocks noChangeArrowheads="1"/>
            </p:cNvSpPr>
            <p:nvPr/>
          </p:nvSpPr>
          <p:spPr bwMode="auto">
            <a:xfrm>
              <a:off x="24844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7" name="Téglalap 6"/>
            <p:cNvSpPr>
              <a:spLocks noChangeArrowheads="1"/>
            </p:cNvSpPr>
            <p:nvPr/>
          </p:nvSpPr>
          <p:spPr bwMode="auto">
            <a:xfrm>
              <a:off x="3563938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cxnSp>
          <p:nvCxnSpPr>
            <p:cNvPr id="9" name="Egyenes összekötő 8"/>
            <p:cNvCxnSpPr/>
            <p:nvPr/>
          </p:nvCxnSpPr>
          <p:spPr>
            <a:xfrm>
              <a:off x="2916238" y="2992438"/>
              <a:ext cx="33115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>
            <a:xfrm rot="16200000" flipV="1">
              <a:off x="3851275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>
            <a:xfrm rot="16200000" flipV="1">
              <a:off x="50038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 rot="16200000" flipV="1">
              <a:off x="6083300" y="28479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>
              <a:stCxn id="19" idx="0"/>
            </p:cNvCxnSpPr>
            <p:nvPr/>
          </p:nvCxnSpPr>
          <p:spPr>
            <a:xfrm rot="16200000" flipV="1">
              <a:off x="4401344" y="3163094"/>
              <a:ext cx="3413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>
            <a:xfrm rot="16200000" flipV="1">
              <a:off x="4356100" y="412432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gyenes összekötő 25"/>
            <p:cNvCxnSpPr/>
            <p:nvPr/>
          </p:nvCxnSpPr>
          <p:spPr>
            <a:xfrm rot="10800000">
              <a:off x="5260975" y="34702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27"/>
            <p:cNvSpPr/>
            <p:nvPr/>
          </p:nvSpPr>
          <p:spPr>
            <a:xfrm>
              <a:off x="5607050" y="33591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692775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>
              <a:off x="5778500" y="33591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5862638" y="335915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3" name="Egyenes összekötő 32"/>
            <p:cNvCxnSpPr/>
            <p:nvPr/>
          </p:nvCxnSpPr>
          <p:spPr>
            <a:xfrm rot="10800000">
              <a:off x="5260975" y="3770313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églalap 33"/>
            <p:cNvSpPr/>
            <p:nvPr/>
          </p:nvSpPr>
          <p:spPr>
            <a:xfrm>
              <a:off x="5607050" y="36655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5692775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5778500" y="36655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5862638" y="36655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54" name="Téglalap 53"/>
            <p:cNvSpPr/>
            <p:nvPr/>
          </p:nvSpPr>
          <p:spPr>
            <a:xfrm>
              <a:off x="3851275" y="4340225"/>
              <a:ext cx="1439863" cy="57626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52" name="Szövegdoboz 70"/>
            <p:cNvSpPr txBox="1">
              <a:spLocks noChangeArrowheads="1"/>
            </p:cNvSpPr>
            <p:nvPr/>
          </p:nvSpPr>
          <p:spPr bwMode="auto">
            <a:xfrm>
              <a:off x="4572000" y="3044825"/>
              <a:ext cx="433388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>
                  <a:latin typeface="Verdana" pitchFamily="34" charset="0"/>
                </a:rPr>
                <a:t>FSB</a:t>
              </a:r>
            </a:p>
          </p:txBody>
        </p:sp>
        <p:sp>
          <p:nvSpPr>
            <p:cNvPr id="59" name="Téglalap 58"/>
            <p:cNvSpPr>
              <a:spLocks noChangeArrowheads="1"/>
            </p:cNvSpPr>
            <p:nvPr/>
          </p:nvSpPr>
          <p:spPr bwMode="auto">
            <a:xfrm>
              <a:off x="47164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60" name="Téglalap 59"/>
            <p:cNvSpPr>
              <a:spLocks noChangeArrowheads="1"/>
            </p:cNvSpPr>
            <p:nvPr/>
          </p:nvSpPr>
          <p:spPr bwMode="auto">
            <a:xfrm>
              <a:off x="5795963" y="2055813"/>
              <a:ext cx="863600" cy="6477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chemeClr val="bg1"/>
                  </a:solidFill>
                  <a:cs typeface="+mn-cs"/>
                </a:rPr>
                <a:t>Xeon</a:t>
              </a: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 MP</a:t>
              </a:r>
              <a:r>
                <a:rPr lang="hu-HU" sz="1100" baseline="30000" dirty="0">
                  <a:solidFill>
                    <a:schemeClr val="bg1"/>
                  </a:solidFill>
                  <a:cs typeface="+mn-cs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chemeClr val="bg1"/>
                  </a:solidFill>
                  <a:cs typeface="+mn-cs"/>
                </a:rPr>
                <a:t>SC</a:t>
              </a:r>
            </a:p>
          </p:txBody>
        </p:sp>
        <p:sp>
          <p:nvSpPr>
            <p:cNvPr id="150555" name="Text Box 29"/>
            <p:cNvSpPr txBox="1">
              <a:spLocks noChangeArrowheads="1"/>
            </p:cNvSpPr>
            <p:nvPr/>
          </p:nvSpPr>
          <p:spPr bwMode="auto">
            <a:xfrm>
              <a:off x="4327525" y="4502150"/>
              <a:ext cx="497252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ICH</a:t>
              </a: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3852863" y="3333750"/>
              <a:ext cx="1439862" cy="57626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smtClean="0">
                  <a:solidFill>
                    <a:schemeClr val="bg1"/>
                  </a:solidFill>
                  <a:latin typeface="Verdana" pitchFamily="34" charset="0"/>
                </a:rPr>
                <a:t>NB</a:t>
              </a:r>
              <a:endParaRPr lang="hu-HU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0567" name="Text Box 41"/>
            <p:cNvSpPr txBox="1">
              <a:spLocks noChangeArrowheads="1"/>
            </p:cNvSpPr>
            <p:nvPr/>
          </p:nvSpPr>
          <p:spPr bwMode="auto">
            <a:xfrm>
              <a:off x="4537075" y="4006850"/>
              <a:ext cx="8826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HI 1.5</a:t>
              </a:r>
            </a:p>
          </p:txBody>
        </p:sp>
        <p:sp>
          <p:nvSpPr>
            <p:cNvPr id="150568" name="Text Box 42"/>
            <p:cNvSpPr txBox="1">
              <a:spLocks noChangeArrowheads="1"/>
            </p:cNvSpPr>
            <p:nvPr/>
          </p:nvSpPr>
          <p:spPr bwMode="auto">
            <a:xfrm>
              <a:off x="5559425" y="4540250"/>
              <a:ext cx="1235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HI 1.5 266 MB/s</a:t>
              </a:r>
            </a:p>
          </p:txBody>
        </p:sp>
        <p:sp>
          <p:nvSpPr>
            <p:cNvPr id="150570" name="Text Box 44"/>
            <p:cNvSpPr txBox="1">
              <a:spLocks noChangeArrowheads="1"/>
            </p:cNvSpPr>
            <p:nvPr/>
          </p:nvSpPr>
          <p:spPr bwMode="auto">
            <a:xfrm>
              <a:off x="5446713" y="3995738"/>
              <a:ext cx="136683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latin typeface="Verdana" pitchFamily="34" charset="0"/>
                </a:rPr>
                <a:t>E.g. DDR-200/266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60372" y="3042596"/>
              <a:ext cx="10855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E.g. 400 MT/s</a:t>
              </a:r>
              <a:endParaRPr lang="en-US" sz="1000" dirty="0"/>
            </a:p>
          </p:txBody>
        </p:sp>
      </p:grpSp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4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3480" y="619418"/>
            <a:ext cx="841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Example: Connecting memory in a Pentium 4-based single core Xeon MP platform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3"/>
          <p:cNvSpPr>
            <a:spLocks noChangeArrowheads="1"/>
          </p:cNvSpPr>
          <p:nvPr/>
        </p:nvSpPr>
        <p:spPr bwMode="auto">
          <a:xfrm>
            <a:off x="615950" y="774522"/>
            <a:ext cx="7851775" cy="744118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Introduction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Intel’s high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performance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MP 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43011" name="Group 4"/>
          <p:cNvGrpSpPr>
            <a:grpSpLocks/>
          </p:cNvGrpSpPr>
          <p:nvPr/>
        </p:nvGrpSpPr>
        <p:grpSpPr bwMode="auto">
          <a:xfrm>
            <a:off x="500063" y="1833525"/>
            <a:ext cx="7967662" cy="463550"/>
            <a:chOff x="705" y="1638"/>
            <a:chExt cx="4442" cy="292"/>
          </a:xfrm>
        </p:grpSpPr>
        <p:sp>
          <p:nvSpPr>
            <p:cNvPr id="4302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worldwide 4S (4 Socket) server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market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3029" name="Text Box 6"/>
            <p:cNvSpPr txBox="1">
              <a:spLocks noChangeArrowheads="1"/>
            </p:cNvSpPr>
            <p:nvPr/>
          </p:nvSpPr>
          <p:spPr bwMode="auto">
            <a:xfrm>
              <a:off x="705" y="1648"/>
              <a:ext cx="2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43012" name="AutoShape 8"/>
          <p:cNvSpPr>
            <a:spLocks noChangeArrowheads="1"/>
          </p:cNvSpPr>
          <p:nvPr/>
        </p:nvSpPr>
        <p:spPr bwMode="auto">
          <a:xfrm>
            <a:off x="938213" y="2349462"/>
            <a:ext cx="7529512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</a:t>
            </a:r>
          </a:p>
        </p:txBody>
      </p:sp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496888" y="2365337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4" name="AutoShape 11"/>
          <p:cNvSpPr>
            <a:spLocks noChangeArrowheads="1"/>
          </p:cNvSpPr>
          <p:nvPr/>
        </p:nvSpPr>
        <p:spPr bwMode="auto">
          <a:xfrm>
            <a:off x="941388" y="2863812"/>
            <a:ext cx="7526337" cy="7048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Server platforms classified according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number of processors supported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500063" y="300192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6" name="AutoShape 14"/>
          <p:cNvSpPr>
            <a:spLocks noChangeArrowheads="1"/>
          </p:cNvSpPr>
          <p:nvPr/>
        </p:nvSpPr>
        <p:spPr bwMode="auto">
          <a:xfrm>
            <a:off x="938213" y="3621050"/>
            <a:ext cx="7529512" cy="6667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Multiprocessor server platforms classified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according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to their memory architecture</a:t>
            </a:r>
          </a:p>
        </p:txBody>
      </p:sp>
      <p:sp>
        <p:nvSpPr>
          <p:cNvPr id="43017" name="Text Box 15"/>
          <p:cNvSpPr txBox="1">
            <a:spLocks noChangeArrowheads="1"/>
          </p:cNvSpPr>
          <p:nvPr/>
        </p:nvSpPr>
        <p:spPr bwMode="auto">
          <a:xfrm>
            <a:off x="496888" y="3719475"/>
            <a:ext cx="411162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8" name="AutoShape 17"/>
          <p:cNvSpPr>
            <a:spLocks noChangeArrowheads="1"/>
          </p:cNvSpPr>
          <p:nvPr/>
        </p:nvSpPr>
        <p:spPr bwMode="auto">
          <a:xfrm>
            <a:off x="933450" y="4352256"/>
            <a:ext cx="7534275" cy="6794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Platforms classified according to the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      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number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chips constituting the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chipset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19" name="Text Box 18"/>
          <p:cNvSpPr txBox="1">
            <a:spLocks noChangeArrowheads="1"/>
          </p:cNvSpPr>
          <p:nvPr/>
        </p:nvSpPr>
        <p:spPr bwMode="auto">
          <a:xfrm>
            <a:off x="493713" y="4464969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3022" name="AutoShape 5"/>
          <p:cNvSpPr>
            <a:spLocks noChangeArrowheads="1"/>
          </p:cNvSpPr>
          <p:nvPr/>
        </p:nvSpPr>
        <p:spPr bwMode="auto">
          <a:xfrm>
            <a:off x="939799" y="5082007"/>
            <a:ext cx="7527925" cy="4635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Naming scheme of Intel’s servers</a:t>
            </a:r>
          </a:p>
        </p:txBody>
      </p:sp>
      <p:sp>
        <p:nvSpPr>
          <p:cNvPr id="43023" name="Text Box 6"/>
          <p:cNvSpPr txBox="1">
            <a:spLocks noChangeArrowheads="1"/>
          </p:cNvSpPr>
          <p:nvPr/>
        </p:nvSpPr>
        <p:spPr bwMode="auto">
          <a:xfrm>
            <a:off x="476250" y="5091532"/>
            <a:ext cx="409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939800" y="5586492"/>
            <a:ext cx="7537450" cy="679450"/>
          </a:xfrm>
          <a:prstGeom prst="roundRect">
            <a:avLst>
              <a:gd name="adj" fmla="val 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Overview of Intel’s high performance multicore </a:t>
            </a:r>
            <a:endParaRPr lang="en-US" altLang="en-US" sz="1900" dirty="0" smtClean="0">
              <a:solidFill>
                <a:srgbClr val="FFFFFF"/>
              </a:solidFill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       MP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servers and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504444" y="5699205"/>
            <a:ext cx="411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hu-HU" altLang="en-US" sz="1900">
                <a:solidFill>
                  <a:srgbClr val="FFFFFF"/>
                </a:solidFill>
                <a:latin typeface="Verdana" pitchFamily="34" charset="0"/>
              </a:rPr>
              <a:t> </a:t>
            </a:r>
            <a:endParaRPr lang="en-US" altLang="en-US" sz="190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" y="1171977"/>
            <a:ext cx="8529637" cy="55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480" y="620517"/>
            <a:ext cx="6171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for Intel’s early Pentium 4 based server MP </a:t>
            </a:r>
            <a:r>
              <a:rPr lang="en-US" dirty="0" smtClean="0"/>
              <a:t>[</a:t>
            </a:r>
            <a:r>
              <a:rPr lang="hu-HU" dirty="0" smtClean="0"/>
              <a:t>101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07180" y="4368800"/>
            <a:ext cx="2385219" cy="558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7879" y="944622"/>
            <a:ext cx="9014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If </a:t>
            </a:r>
            <a:r>
              <a:rPr lang="en-US" dirty="0">
                <a:solidFill>
                  <a:srgbClr val="0070C0"/>
                </a:solidFill>
              </a:rPr>
              <a:t>high speed </a:t>
            </a:r>
            <a:r>
              <a:rPr lang="en-US" dirty="0"/>
              <a:t>(e.g. DDR2/3/4) </a:t>
            </a:r>
            <a:r>
              <a:rPr lang="en-US" dirty="0">
                <a:solidFill>
                  <a:srgbClr val="0070C0"/>
                </a:solidFill>
              </a:rPr>
              <a:t>DIMMs</a:t>
            </a:r>
            <a:r>
              <a:rPr lang="en-US" dirty="0"/>
              <a:t> are connected </a:t>
            </a:r>
            <a:r>
              <a:rPr lang="en-US" dirty="0">
                <a:solidFill>
                  <a:srgbClr val="0070C0"/>
                </a:solidFill>
              </a:rPr>
              <a:t>via the MCH </a:t>
            </a:r>
            <a:r>
              <a:rPr lang="en-US" dirty="0"/>
              <a:t>to a platform </a:t>
            </a:r>
            <a:r>
              <a:rPr lang="en-US" dirty="0" smtClean="0">
                <a:solidFill>
                  <a:srgbClr val="0070C0"/>
                </a:solidFill>
              </a:rPr>
              <a:t>by standard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>
                <a:solidFill>
                  <a:srgbClr val="0070C0"/>
                </a:solidFill>
              </a:rPr>
              <a:t>parallel </a:t>
            </a:r>
            <a:r>
              <a:rPr lang="en-US" dirty="0" smtClean="0">
                <a:solidFill>
                  <a:srgbClr val="0070C0"/>
                </a:solidFill>
              </a:rPr>
              <a:t>memory buses, </a:t>
            </a:r>
            <a:r>
              <a:rPr lang="en-US" dirty="0">
                <a:solidFill>
                  <a:srgbClr val="0070C0"/>
                </a:solidFill>
              </a:rPr>
              <a:t>a large number of cupper traces are </a:t>
            </a:r>
            <a:r>
              <a:rPr lang="en-US" dirty="0" smtClean="0">
                <a:solidFill>
                  <a:srgbClr val="0070C0"/>
                </a:solidFill>
              </a:rPr>
              <a:t>needed </a:t>
            </a:r>
            <a:r>
              <a:rPr lang="en-US" dirty="0" smtClean="0"/>
              <a:t> on </a:t>
            </a:r>
            <a:r>
              <a:rPr lang="en-US" dirty="0"/>
              <a:t>the </a:t>
            </a:r>
            <a:r>
              <a:rPr lang="en-US" dirty="0" smtClean="0"/>
              <a:t>mainboard, e.g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240 </a:t>
            </a:r>
            <a:r>
              <a:rPr lang="en-US" dirty="0"/>
              <a:t>traces for DDR2/DDR3 DIMMs or 284 lines for DDR4 </a:t>
            </a:r>
            <a:r>
              <a:rPr lang="en-US" dirty="0" smtClean="0"/>
              <a:t>DIMMs, to connect the MCH to the</a:t>
            </a:r>
          </a:p>
          <a:p>
            <a:r>
              <a:rPr lang="en-US" dirty="0"/>
              <a:t> </a:t>
            </a:r>
            <a:r>
              <a:rPr lang="en-US" dirty="0" smtClean="0"/>
              <a:t>     DIMM sockets,  as shown in the next Figure.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563" y="619973"/>
            <a:ext cx="6963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Why the number of memory channels is typically limited to two ? -1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862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403" name="Text Box 11"/>
          <p:cNvSpPr txBox="1">
            <a:spLocks noChangeArrowheads="1"/>
          </p:cNvSpPr>
          <p:nvPr/>
        </p:nvSpPr>
        <p:spPr bwMode="auto">
          <a:xfrm>
            <a:off x="207963" y="1110228"/>
            <a:ext cx="1800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All </a:t>
            </a:r>
            <a:r>
              <a:rPr lang="en-US" altLang="en-US" dirty="0" smtClean="0">
                <a:solidFill>
                  <a:schemeClr val="tx1"/>
                </a:solidFill>
              </a:rPr>
              <a:t>these </a:t>
            </a:r>
            <a:r>
              <a:rPr lang="hu-HU" altLang="en-US" dirty="0" smtClean="0">
                <a:solidFill>
                  <a:schemeClr val="tx1"/>
                </a:solidFill>
              </a:rPr>
              <a:t>DIMM</a:t>
            </a:r>
            <a:r>
              <a:rPr lang="en-US" altLang="en-US" dirty="0" smtClean="0">
                <a:solidFill>
                  <a:schemeClr val="tx1"/>
                </a:solidFill>
              </a:rPr>
              <a:t>s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  are</a:t>
            </a:r>
            <a:r>
              <a:rPr lang="en-US" altLang="en-US" dirty="0" smtClean="0"/>
              <a:t> </a:t>
            </a:r>
            <a:r>
              <a:rPr lang="hu-HU" altLang="en-US" dirty="0">
                <a:solidFill>
                  <a:srgbClr val="0070C0"/>
                </a:solidFill>
              </a:rPr>
              <a:t>8-</a:t>
            </a:r>
            <a:r>
              <a:rPr lang="en-US" altLang="en-US" dirty="0">
                <a:solidFill>
                  <a:srgbClr val="0070C0"/>
                </a:solidFill>
              </a:rPr>
              <a:t>b</a:t>
            </a:r>
            <a:r>
              <a:rPr lang="hu-HU" altLang="en-US" dirty="0" err="1">
                <a:solidFill>
                  <a:srgbClr val="0070C0"/>
                </a:solidFill>
              </a:rPr>
              <a:t>yte</a:t>
            </a:r>
            <a:r>
              <a:rPr lang="hu-HU" altLang="en-US" dirty="0">
                <a:solidFill>
                  <a:srgbClr val="0070C0"/>
                </a:solidFill>
              </a:rPr>
              <a:t> </a:t>
            </a:r>
            <a:r>
              <a:rPr lang="hu-HU" altLang="en-US" dirty="0" err="1">
                <a:solidFill>
                  <a:srgbClr val="0070C0"/>
                </a:solidFill>
              </a:rPr>
              <a:t>wide</a:t>
            </a:r>
            <a:r>
              <a:rPr lang="en-US" altLang="en-US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15404" name="Text Box 12"/>
          <p:cNvSpPr txBox="1">
            <a:spLocks noChangeArrowheads="1"/>
          </p:cNvSpPr>
          <p:nvPr/>
        </p:nvSpPr>
        <p:spPr bwMode="auto">
          <a:xfrm>
            <a:off x="195263" y="623888"/>
            <a:ext cx="25539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Pin counts of SDRAM to</a:t>
            </a:r>
          </a:p>
          <a:p>
            <a:pPr eaLnBrk="1" hangingPunct="1"/>
            <a:r>
              <a:rPr lang="en-US" altLang="en-US" b="1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DDR</a:t>
            </a:r>
            <a:r>
              <a:rPr lang="hu-HU" altLang="en-US" b="1" dirty="0">
                <a:solidFill>
                  <a:schemeClr val="accent2"/>
                </a:solidFill>
                <a:latin typeface="Arial" charset="0"/>
                <a:cs typeface="Times New Roman" pitchFamily="18" charset="0"/>
              </a:rPr>
              <a:t>4</a:t>
            </a:r>
            <a:r>
              <a:rPr lang="en-US" altLang="en-US" b="1" dirty="0">
                <a:solidFill>
                  <a:schemeClr val="accent2"/>
                </a:solidFill>
                <a:cs typeface="Times New Roman" pitchFamily="18" charset="0"/>
              </a:rPr>
              <a:t> DIMMs</a:t>
            </a:r>
          </a:p>
        </p:txBody>
      </p:sp>
      <p:pic>
        <p:nvPicPr>
          <p:cNvPr id="315407" name="Picture 15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4054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5413" name="Group 21"/>
          <p:cNvGrpSpPr>
            <a:grpSpLocks/>
          </p:cNvGrpSpPr>
          <p:nvPr/>
        </p:nvGrpSpPr>
        <p:grpSpPr bwMode="auto">
          <a:xfrm>
            <a:off x="2378075" y="1065213"/>
            <a:ext cx="6738938" cy="5230812"/>
            <a:chOff x="1498" y="503"/>
            <a:chExt cx="4245" cy="3295"/>
          </a:xfrm>
        </p:grpSpPr>
        <p:sp>
          <p:nvSpPr>
            <p:cNvPr id="315395" name="Text Box 3"/>
            <p:cNvSpPr txBox="1">
              <a:spLocks noChangeArrowheads="1"/>
            </p:cNvSpPr>
            <p:nvPr/>
          </p:nvSpPr>
          <p:spPr bwMode="auto">
            <a:xfrm>
              <a:off x="1498" y="503"/>
              <a:ext cx="52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</a:rPr>
                <a:t>SDRAM</a:t>
              </a:r>
              <a:endParaRPr lang="hu-HU" altLang="en-US" dirty="0">
                <a:solidFill>
                  <a:schemeClr val="tx1"/>
                </a:solidFill>
                <a:latin typeface="Arial" charset="0"/>
              </a:endParaRPr>
            </a:p>
            <a:p>
              <a:pPr algn="ctr" eaLnBrk="1" hangingPunct="1"/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(SDR)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396" name="Text Box 4"/>
            <p:cNvSpPr txBox="1">
              <a:spLocks noChangeArrowheads="1"/>
            </p:cNvSpPr>
            <p:nvPr/>
          </p:nvSpPr>
          <p:spPr bwMode="auto">
            <a:xfrm>
              <a:off x="1511" y="1235"/>
              <a:ext cx="36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7" name="Text Box 5"/>
            <p:cNvSpPr txBox="1">
              <a:spLocks noChangeArrowheads="1"/>
            </p:cNvSpPr>
            <p:nvPr/>
          </p:nvSpPr>
          <p:spPr bwMode="auto">
            <a:xfrm>
              <a:off x="1503" y="205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DDR2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8" name="Text Box 6"/>
            <p:cNvSpPr txBox="1">
              <a:spLocks noChangeArrowheads="1"/>
            </p:cNvSpPr>
            <p:nvPr/>
          </p:nvSpPr>
          <p:spPr bwMode="auto">
            <a:xfrm>
              <a:off x="1503" y="2812"/>
              <a:ext cx="43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DDR3</a:t>
              </a:r>
              <a:endParaRPr lang="en-US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315399" name="Text Box 7"/>
            <p:cNvSpPr txBox="1">
              <a:spLocks noChangeArrowheads="1"/>
            </p:cNvSpPr>
            <p:nvPr/>
          </p:nvSpPr>
          <p:spPr bwMode="auto">
            <a:xfrm>
              <a:off x="5152" y="57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168-pin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0" name="Text Box 8"/>
            <p:cNvSpPr txBox="1">
              <a:spLocks noChangeArrowheads="1"/>
            </p:cNvSpPr>
            <p:nvPr/>
          </p:nvSpPr>
          <p:spPr bwMode="auto">
            <a:xfrm>
              <a:off x="5152" y="1235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184-pin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1" name="Text Box 9"/>
            <p:cNvSpPr txBox="1">
              <a:spLocks noChangeArrowheads="1"/>
            </p:cNvSpPr>
            <p:nvPr/>
          </p:nvSpPr>
          <p:spPr bwMode="auto">
            <a:xfrm>
              <a:off x="5152" y="2067"/>
              <a:ext cx="59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 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2" name="Text Box 10"/>
            <p:cNvSpPr txBox="1">
              <a:spLocks noChangeArrowheads="1"/>
            </p:cNvSpPr>
            <p:nvPr/>
          </p:nvSpPr>
          <p:spPr bwMode="auto">
            <a:xfrm>
              <a:off x="5152" y="2828"/>
              <a:ext cx="55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240-pin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  <p:sp>
          <p:nvSpPr>
            <p:cNvPr id="315408" name="Text Box 6"/>
            <p:cNvSpPr txBox="1">
              <a:spLocks noChangeArrowheads="1"/>
            </p:cNvSpPr>
            <p:nvPr/>
          </p:nvSpPr>
          <p:spPr bwMode="auto">
            <a:xfrm>
              <a:off x="1511" y="3606"/>
              <a:ext cx="4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 dirty="0">
                  <a:solidFill>
                    <a:schemeClr val="tx1"/>
                  </a:solidFill>
                </a:rPr>
                <a:t>DDR</a:t>
              </a:r>
              <a:r>
                <a:rPr lang="hu-HU" altLang="en-US" dirty="0">
                  <a:solidFill>
                    <a:schemeClr val="tx1"/>
                  </a:solidFill>
                  <a:latin typeface="Arial" charset="0"/>
                </a:rPr>
                <a:t>4</a:t>
              </a:r>
              <a:endParaRPr lang="en-US" altLang="en-US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5409" name="Text Box 10"/>
            <p:cNvSpPr txBox="1">
              <a:spLocks noChangeArrowheads="1"/>
            </p:cNvSpPr>
            <p:nvPr/>
          </p:nvSpPr>
          <p:spPr bwMode="auto">
            <a:xfrm>
              <a:off x="5152" y="3606"/>
              <a:ext cx="5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1400">
                  <a:solidFill>
                    <a:srgbClr val="0000FF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FF"/>
                  </a:solidFill>
                  <a:latin typeface="Verdana" pitchFamily="34" charset="0"/>
                </a:defRPr>
              </a:lvl9pPr>
            </a:lstStyle>
            <a:p>
              <a:pPr eaLnBrk="1" hangingPunct="1"/>
              <a:r>
                <a:rPr lang="hu-HU" altLang="en-US">
                  <a:solidFill>
                    <a:schemeClr val="tx1"/>
                  </a:solidFill>
                </a:rPr>
                <a:t>2</a:t>
              </a:r>
              <a:r>
                <a:rPr lang="hu-HU" altLang="en-US">
                  <a:solidFill>
                    <a:schemeClr val="tx1"/>
                  </a:solidFill>
                  <a:latin typeface="Arial" charset="0"/>
                </a:rPr>
                <a:t>84</a:t>
              </a:r>
              <a:r>
                <a:rPr lang="hu-HU" altLang="en-US">
                  <a:solidFill>
                    <a:schemeClr val="tx1"/>
                  </a:solidFill>
                </a:rPr>
                <a:t>-pin</a:t>
              </a:r>
              <a:endParaRPr lang="en-US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15410" name="Picture 2" descr="dram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658813"/>
            <a:ext cx="4537075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1" name="Picture 19" descr="ddr4-2400-modu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5380038"/>
            <a:ext cx="4906963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0"/>
            <a:ext cx="9144000" cy="393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u-HU" altLang="en-US" sz="1800" kern="0" smtClean="0"/>
              <a:t>2.1 </a:t>
            </a:r>
            <a:r>
              <a:rPr lang="en-US" altLang="en-US" sz="1800" kern="0" smtClean="0"/>
              <a:t>Overview of the Truland MP platform </a:t>
            </a:r>
            <a:r>
              <a:rPr lang="hu-HU" altLang="en-US" sz="1800" kern="0" smtClean="0"/>
              <a:t>(1)</a:t>
            </a:r>
            <a:endParaRPr lang="hu-HU" altLang="en-US" sz="1800" kern="0" dirty="0" smtClean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8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825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4889" y="923418"/>
            <a:ext cx="8897937" cy="1918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For implementing more than two memory channels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smaller and denser cupper traces </a:t>
            </a:r>
          </a:p>
          <a:p>
            <a:pPr>
              <a:spcAft>
                <a:spcPts val="400"/>
              </a:spcAft>
              <a:buClr>
                <a:schemeClr val="tx1"/>
              </a:buClr>
            </a:pPr>
            <a:r>
              <a:rPr lang="en-US" dirty="0">
                <a:solidFill>
                  <a:srgbClr val="0070C0"/>
                </a:solidFill>
              </a:rPr>
              <a:t>       would be required </a:t>
            </a:r>
            <a:r>
              <a:rPr lang="en-US" dirty="0"/>
              <a:t>on the mainboard </a:t>
            </a:r>
            <a:r>
              <a:rPr lang="en-US" dirty="0">
                <a:solidFill>
                  <a:srgbClr val="0070C0"/>
                </a:solidFill>
              </a:rPr>
              <a:t>due to space limitations</a:t>
            </a:r>
            <a:r>
              <a:rPr lang="en-US" dirty="0"/>
              <a:t>.</a:t>
            </a:r>
          </a:p>
          <a:p>
            <a:r>
              <a:rPr lang="en-US" dirty="0"/>
              <a:t>     This however, </a:t>
            </a:r>
            <a:r>
              <a:rPr lang="en-US" dirty="0">
                <a:solidFill>
                  <a:srgbClr val="0070C0"/>
                </a:solidFill>
              </a:rPr>
              <a:t>would cause higher </a:t>
            </a:r>
            <a:r>
              <a:rPr lang="en-US" dirty="0" err="1">
                <a:solidFill>
                  <a:srgbClr val="0070C0"/>
                </a:solidFill>
              </a:rPr>
              <a:t>ohmic</a:t>
            </a:r>
            <a:r>
              <a:rPr lang="en-US" dirty="0">
                <a:solidFill>
                  <a:srgbClr val="0070C0"/>
                </a:solidFill>
              </a:rPr>
              <a:t> resistance and coupling capacitance, which </a:t>
            </a:r>
          </a:p>
          <a:p>
            <a:r>
              <a:rPr lang="en-US" dirty="0">
                <a:solidFill>
                  <a:srgbClr val="0070C0"/>
                </a:solidFill>
              </a:rPr>
              <a:t>       </a:t>
            </a:r>
            <a:r>
              <a:rPr lang="en-US" dirty="0">
                <a:solidFill>
                  <a:srgbClr val="FF0000"/>
                </a:solidFill>
              </a:rPr>
              <a:t>would end up in longer rise and fall times</a:t>
            </a:r>
            <a:r>
              <a:rPr lang="en-US" dirty="0">
                <a:solidFill>
                  <a:srgbClr val="0070C0"/>
                </a:solidFill>
              </a:rPr>
              <a:t>, i.e. it would prevent the platform from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      maintaining the desired high DRAM rate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fact that </a:t>
            </a:r>
            <a:r>
              <a:rPr lang="en-US" dirty="0" smtClean="0"/>
              <a:t>basically </a:t>
            </a:r>
            <a:r>
              <a:rPr lang="en-US" dirty="0" smtClean="0">
                <a:solidFill>
                  <a:srgbClr val="0070C0"/>
                </a:solidFill>
              </a:rPr>
              <a:t>no more than two high speed memory channels </a:t>
            </a:r>
            <a:r>
              <a:rPr lang="en-US" dirty="0" smtClean="0"/>
              <a:t>can be connected </a:t>
            </a:r>
          </a:p>
          <a:p>
            <a:r>
              <a:rPr lang="en-US" dirty="0"/>
              <a:t> </a:t>
            </a:r>
            <a:r>
              <a:rPr lang="en-US" dirty="0" smtClean="0"/>
              <a:t>      centrally, </a:t>
            </a:r>
            <a:r>
              <a:rPr lang="en-US" dirty="0"/>
              <a:t>via the MCH </a:t>
            </a:r>
            <a:r>
              <a:rPr lang="en-US" dirty="0">
                <a:solidFill>
                  <a:srgbClr val="FF0000"/>
                </a:solidFill>
              </a:rPr>
              <a:t>limits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usability of </a:t>
            </a:r>
            <a:r>
              <a:rPr lang="en-US" dirty="0" smtClean="0">
                <a:solidFill>
                  <a:srgbClr val="FF0000"/>
                </a:solidFill>
              </a:rPr>
              <a:t>connecting memory to the MCH by standard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memory channels to dual core servers</a:t>
            </a:r>
            <a:r>
              <a:rPr lang="en-US" dirty="0" smtClean="0"/>
              <a:t>, as shown in </a:t>
            </a:r>
            <a:r>
              <a:rPr lang="en-US" dirty="0"/>
              <a:t>the example </a:t>
            </a:r>
            <a:r>
              <a:rPr lang="en-US" dirty="0" smtClean="0"/>
              <a:t>before.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9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2563" y="619973"/>
            <a:ext cx="6981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Why the number of memory channels is typically limited to two? -2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3300" y="3086100"/>
            <a:ext cx="828040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• either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dirty="0" smtClean="0">
                <a:solidFill>
                  <a:srgbClr val="FF0000"/>
                </a:solidFill>
              </a:rPr>
              <a:t>connecting memory </a:t>
            </a:r>
            <a:r>
              <a:rPr lang="en-US" dirty="0">
                <a:solidFill>
                  <a:srgbClr val="FF0000"/>
                </a:solidFill>
              </a:rPr>
              <a:t>immediately to the </a:t>
            </a:r>
            <a:r>
              <a:rPr lang="en-US" dirty="0" smtClean="0">
                <a:solidFill>
                  <a:srgbClr val="FF0000"/>
                </a:solidFill>
              </a:rPr>
              <a:t>processors </a:t>
            </a:r>
            <a:r>
              <a:rPr lang="en-US" dirty="0"/>
              <a:t>rather than to the </a:t>
            </a:r>
            <a:r>
              <a:rPr lang="en-US" dirty="0" smtClean="0"/>
              <a:t>MCH,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• or </a:t>
            </a:r>
            <a:r>
              <a:rPr lang="en-US" dirty="0" smtClean="0">
                <a:solidFill>
                  <a:srgbClr val="FF0000"/>
                </a:solidFill>
              </a:rPr>
              <a:t> using </a:t>
            </a:r>
            <a:r>
              <a:rPr lang="en-US" dirty="0">
                <a:solidFill>
                  <a:srgbClr val="FF0000"/>
                </a:solidFill>
              </a:rPr>
              <a:t>low </a:t>
            </a:r>
            <a:r>
              <a:rPr lang="en-US" dirty="0" smtClean="0">
                <a:solidFill>
                  <a:srgbClr val="FF0000"/>
                </a:solidFill>
              </a:rPr>
              <a:t>line </a:t>
            </a:r>
            <a:r>
              <a:rPr lang="en-US" dirty="0">
                <a:solidFill>
                  <a:srgbClr val="FF0000"/>
                </a:solidFill>
              </a:rPr>
              <a:t>count </a:t>
            </a:r>
            <a:r>
              <a:rPr lang="en-US" dirty="0" smtClean="0">
                <a:solidFill>
                  <a:srgbClr val="FF0000"/>
                </a:solidFill>
              </a:rPr>
              <a:t>interfaces between the memory controller and the DIMMs,</a:t>
            </a:r>
          </a:p>
          <a:p>
            <a:r>
              <a:rPr lang="en-US" dirty="0" smtClean="0"/>
              <a:t>        as </a:t>
            </a:r>
            <a:r>
              <a:rPr lang="en-US" dirty="0"/>
              <a:t>indicated in </a:t>
            </a:r>
            <a:r>
              <a:rPr lang="en-US" dirty="0" smtClean="0"/>
              <a:t>the next </a:t>
            </a:r>
            <a:r>
              <a:rPr lang="en-US" dirty="0"/>
              <a:t>Figure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438" y="2836725"/>
            <a:ext cx="563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</a:t>
            </a:r>
            <a:r>
              <a:rPr lang="en-US" dirty="0">
                <a:solidFill>
                  <a:srgbClr val="0070C0"/>
                </a:solidFill>
              </a:rPr>
              <a:t>bottleneck can be remedied in two orthogonal ways</a:t>
            </a:r>
            <a:r>
              <a:rPr lang="en-US" dirty="0" smtClean="0">
                <a:solidFill>
                  <a:srgbClr val="0070C0"/>
                </a:solidFill>
              </a:rPr>
              <a:t>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0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0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3835" y="3533951"/>
            <a:ext cx="2740815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memory immediately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the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" name="Line 13"/>
          <p:cNvCxnSpPr/>
          <p:nvPr/>
        </p:nvCxnSpPr>
        <p:spPr bwMode="auto">
          <a:xfrm flipH="1">
            <a:off x="2012630" y="3186938"/>
            <a:ext cx="2141858" cy="27404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10345" y="3581776"/>
            <a:ext cx="331765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/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Use low </a:t>
            </a:r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line </a:t>
            </a:r>
            <a:r>
              <a:rPr lang="en-US" sz="1200" b="1" dirty="0">
                <a:ea typeface="Verdana" panose="020B0604030504040204" pitchFamily="34" charset="0"/>
                <a:cs typeface="Verdana" panose="020B0604030504040204" pitchFamily="34" charset="0"/>
              </a:rPr>
              <a:t>count interfaces</a:t>
            </a:r>
          </a:p>
          <a:p>
            <a:pPr algn="ctr"/>
            <a:r>
              <a:rPr lang="en-US" sz="12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between the MC and the DIMMs</a:t>
            </a:r>
            <a:endParaRPr lang="en-US" sz="1200" b="1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Line 13"/>
          <p:cNvCxnSpPr/>
          <p:nvPr/>
        </p:nvCxnSpPr>
        <p:spPr bwMode="auto">
          <a:xfrm>
            <a:off x="4154488" y="3186938"/>
            <a:ext cx="2267483" cy="2921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0770" y="2872960"/>
            <a:ext cx="5950130" cy="4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Possible solutions for raising the number of memory channels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467761" y="1293239"/>
            <a:ext cx="2205364" cy="1103401"/>
            <a:chOff x="4589425" y="3865751"/>
            <a:chExt cx="2205364" cy="1103401"/>
          </a:xfrm>
        </p:grpSpPr>
        <p:sp>
          <p:nvSpPr>
            <p:cNvPr id="10" name="TextBox 9"/>
            <p:cNvSpPr txBox="1"/>
            <p:nvPr/>
          </p:nvSpPr>
          <p:spPr>
            <a:xfrm>
              <a:off x="6130825" y="3894034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DIMMs</a:t>
              </a:r>
              <a:endParaRPr lang="en-US" sz="1100" dirty="0"/>
            </a:p>
          </p:txBody>
        </p:sp>
        <p:cxnSp>
          <p:nvCxnSpPr>
            <p:cNvPr id="11" name="Egyenes összekötő 172"/>
            <p:cNvCxnSpPr/>
            <p:nvPr/>
          </p:nvCxnSpPr>
          <p:spPr bwMode="auto">
            <a:xfrm rot="10800000">
              <a:off x="5682641" y="4555203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2" name="Téglalap 173"/>
            <p:cNvSpPr/>
            <p:nvPr/>
          </p:nvSpPr>
          <p:spPr bwMode="auto">
            <a:xfrm>
              <a:off x="6325661" y="4328702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églalap 174"/>
            <p:cNvSpPr/>
            <p:nvPr/>
          </p:nvSpPr>
          <p:spPr bwMode="auto">
            <a:xfrm>
              <a:off x="6449850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églalap 175"/>
            <p:cNvSpPr/>
            <p:nvPr/>
          </p:nvSpPr>
          <p:spPr bwMode="auto">
            <a:xfrm>
              <a:off x="6574038" y="4328702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5" name="Egyenes összekötő 177"/>
            <p:cNvCxnSpPr/>
            <p:nvPr/>
          </p:nvCxnSpPr>
          <p:spPr bwMode="auto">
            <a:xfrm rot="10800000">
              <a:off x="5669762" y="4764131"/>
              <a:ext cx="93830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6" name="Téglalap 178"/>
            <p:cNvSpPr/>
            <p:nvPr/>
          </p:nvSpPr>
          <p:spPr bwMode="auto">
            <a:xfrm>
              <a:off x="6325661" y="4703600"/>
              <a:ext cx="64394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Téglalap 179"/>
            <p:cNvSpPr/>
            <p:nvPr/>
          </p:nvSpPr>
          <p:spPr bwMode="auto">
            <a:xfrm>
              <a:off x="6449850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églalap 180"/>
            <p:cNvSpPr/>
            <p:nvPr/>
          </p:nvSpPr>
          <p:spPr bwMode="auto">
            <a:xfrm>
              <a:off x="6574038" y="4703600"/>
              <a:ext cx="66693" cy="265552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0" cap="none" spc="0" normalizeH="0" baseline="0" noProof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425" y="3865751"/>
              <a:ext cx="1328737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162677" y="639636"/>
            <a:ext cx="6555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Possible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solutions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for raising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number of memory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channels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4117974" y="2485540"/>
            <a:ext cx="72000" cy="32400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6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89000" y="2220263"/>
            <a:ext cx="3454207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MCH (Memory Control Hub)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Line 8"/>
          <p:cNvCxnSpPr/>
          <p:nvPr/>
        </p:nvCxnSpPr>
        <p:spPr bwMode="auto">
          <a:xfrm>
            <a:off x="4707015" y="1805434"/>
            <a:ext cx="0" cy="8258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Line 13"/>
          <p:cNvCxnSpPr/>
          <p:nvPr/>
        </p:nvCxnSpPr>
        <p:spPr bwMode="auto">
          <a:xfrm flipH="1">
            <a:off x="2825429" y="1903413"/>
            <a:ext cx="1882623" cy="2083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66770" y="1517736"/>
            <a:ext cx="4921430" cy="2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Connection point of the 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0646" y="3325206"/>
            <a:ext cx="2895335" cy="1034415"/>
            <a:chOff x="0" y="-47625"/>
            <a:chExt cx="2895335" cy="1034415"/>
          </a:xfrm>
        </p:grpSpPr>
        <p:sp>
          <p:nvSpPr>
            <p:cNvPr id="17" name="Téglalap 46"/>
            <p:cNvSpPr>
              <a:spLocks noChangeArrowheads="1"/>
            </p:cNvSpPr>
            <p:nvPr/>
          </p:nvSpPr>
          <p:spPr bwMode="auto">
            <a:xfrm>
              <a:off x="0" y="218440"/>
              <a:ext cx="1314450" cy="369570"/>
            </a:xfrm>
            <a:prstGeom prst="rect">
              <a:avLst/>
            </a:prstGeom>
            <a:solidFill>
              <a:srgbClr val="558ED5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300"/>
                </a:spcAft>
              </a:pPr>
              <a:r>
                <a:rPr lang="hu-HU" sz="1200" kern="120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MCH</a:t>
              </a:r>
              <a:endParaRPr lang="en-US" sz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727570" y="155575"/>
              <a:ext cx="1167765" cy="546100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 Box 1257"/>
            <p:cNvSpPr txBox="1">
              <a:spLocks noChangeArrowheads="1"/>
            </p:cNvSpPr>
            <p:nvPr/>
          </p:nvSpPr>
          <p:spPr bwMode="auto">
            <a:xfrm>
              <a:off x="1830424" y="296545"/>
              <a:ext cx="878767" cy="28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kern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" name="AutoShape 1258"/>
            <p:cNvSpPr>
              <a:spLocks noChangeArrowheads="1"/>
            </p:cNvSpPr>
            <p:nvPr/>
          </p:nvSpPr>
          <p:spPr bwMode="auto">
            <a:xfrm>
              <a:off x="1320937" y="397510"/>
              <a:ext cx="421640" cy="59690"/>
            </a:xfrm>
            <a:prstGeom prst="leftRightArrow">
              <a:avLst>
                <a:gd name="adj1" fmla="val 50000"/>
                <a:gd name="adj2" fmla="val 14127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21" name="Line 1264"/>
            <p:cNvCxnSpPr>
              <a:cxnSpLocks noChangeShapeType="1"/>
            </p:cNvCxnSpPr>
            <p:nvPr/>
          </p:nvCxnSpPr>
          <p:spPr bwMode="auto">
            <a:xfrm flipH="1">
              <a:off x="1513840" y="-47625"/>
              <a:ext cx="10160" cy="103441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" name="Line 13"/>
          <p:cNvCxnSpPr/>
          <p:nvPr/>
        </p:nvCxnSpPr>
        <p:spPr bwMode="auto">
          <a:xfrm>
            <a:off x="4706938" y="1903413"/>
            <a:ext cx="2019833" cy="2264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églalap 49"/>
          <p:cNvSpPr>
            <a:spLocks noChangeArrowheads="1"/>
          </p:cNvSpPr>
          <p:nvPr/>
        </p:nvSpPr>
        <p:spPr bwMode="auto">
          <a:xfrm>
            <a:off x="1287970" y="2984211"/>
            <a:ext cx="1323975" cy="370840"/>
          </a:xfrm>
          <a:prstGeom prst="rect">
            <a:avLst/>
          </a:prstGeom>
          <a:solidFill>
            <a:srgbClr val="33CC33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9" name="Straight Connector 28"/>
          <p:cNvCxnSpPr>
            <a:stCxn id="27" idx="2"/>
            <a:endCxn id="17" idx="0"/>
          </p:cNvCxnSpPr>
          <p:nvPr/>
        </p:nvCxnSpPr>
        <p:spPr bwMode="auto">
          <a:xfrm flipH="1">
            <a:off x="1947871" y="3355051"/>
            <a:ext cx="2087" cy="23622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2781321" y="2099732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6686571" y="2115607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39864" y="4419600"/>
            <a:ext cx="3043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central connection of memory</a:t>
            </a:r>
          </a:p>
          <a:p>
            <a:pPr algn="ctr"/>
            <a:r>
              <a:rPr lang="en-US" sz="1200" dirty="0" smtClean="0"/>
              <a:t>causes severe bandwidth imitations</a:t>
            </a:r>
          </a:p>
          <a:p>
            <a:pPr algn="ctr"/>
            <a:r>
              <a:rPr lang="en-US" sz="1200" dirty="0" smtClean="0"/>
              <a:t>first of all for MP configurations.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636588"/>
            <a:ext cx="501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Connect memory immediately to the processor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" y="990600"/>
            <a:ext cx="8654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one 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connection point of the memory to the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platform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648545" y="2204588"/>
            <a:ext cx="2160240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164645" y="2831811"/>
            <a:ext cx="2872740" cy="1035685"/>
            <a:chOff x="0" y="-104775"/>
            <a:chExt cx="2872740" cy="1035685"/>
          </a:xfrm>
        </p:grpSpPr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04975" y="95250"/>
              <a:ext cx="1167765" cy="548005"/>
            </a:xfrm>
            <a:custGeom>
              <a:avLst/>
              <a:gdLst>
                <a:gd name="T0" fmla="*/ 214 w 1298"/>
                <a:gd name="T1" fmla="*/ 176 h 797"/>
                <a:gd name="T2" fmla="*/ 206 w 1298"/>
                <a:gd name="T3" fmla="*/ 152 h 797"/>
                <a:gd name="T4" fmla="*/ 230 w 1298"/>
                <a:gd name="T5" fmla="*/ 136 h 797"/>
                <a:gd name="T6" fmla="*/ 254 w 1298"/>
                <a:gd name="T7" fmla="*/ 112 h 797"/>
                <a:gd name="T8" fmla="*/ 398 w 1298"/>
                <a:gd name="T9" fmla="*/ 56 h 797"/>
                <a:gd name="T10" fmla="*/ 518 w 1298"/>
                <a:gd name="T11" fmla="*/ 0 h 797"/>
                <a:gd name="T12" fmla="*/ 902 w 1298"/>
                <a:gd name="T13" fmla="*/ 24 h 797"/>
                <a:gd name="T14" fmla="*/ 926 w 1298"/>
                <a:gd name="T15" fmla="*/ 72 h 797"/>
                <a:gd name="T16" fmla="*/ 998 w 1298"/>
                <a:gd name="T17" fmla="*/ 112 h 797"/>
                <a:gd name="T18" fmla="*/ 1110 w 1298"/>
                <a:gd name="T19" fmla="*/ 200 h 797"/>
                <a:gd name="T20" fmla="*/ 1230 w 1298"/>
                <a:gd name="T21" fmla="*/ 280 h 797"/>
                <a:gd name="T22" fmla="*/ 1190 w 1298"/>
                <a:gd name="T23" fmla="*/ 528 h 797"/>
                <a:gd name="T24" fmla="*/ 1158 w 1298"/>
                <a:gd name="T25" fmla="*/ 592 h 797"/>
                <a:gd name="T26" fmla="*/ 1126 w 1298"/>
                <a:gd name="T27" fmla="*/ 640 h 797"/>
                <a:gd name="T28" fmla="*/ 982 w 1298"/>
                <a:gd name="T29" fmla="*/ 736 h 797"/>
                <a:gd name="T30" fmla="*/ 934 w 1298"/>
                <a:gd name="T31" fmla="*/ 760 h 797"/>
                <a:gd name="T32" fmla="*/ 814 w 1298"/>
                <a:gd name="T33" fmla="*/ 776 h 797"/>
                <a:gd name="T34" fmla="*/ 638 w 1298"/>
                <a:gd name="T35" fmla="*/ 768 h 797"/>
                <a:gd name="T36" fmla="*/ 590 w 1298"/>
                <a:gd name="T37" fmla="*/ 752 h 797"/>
                <a:gd name="T38" fmla="*/ 542 w 1298"/>
                <a:gd name="T39" fmla="*/ 720 h 797"/>
                <a:gd name="T40" fmla="*/ 198 w 1298"/>
                <a:gd name="T41" fmla="*/ 648 h 797"/>
                <a:gd name="T42" fmla="*/ 142 w 1298"/>
                <a:gd name="T43" fmla="*/ 552 h 797"/>
                <a:gd name="T44" fmla="*/ 70 w 1298"/>
                <a:gd name="T45" fmla="*/ 520 h 797"/>
                <a:gd name="T46" fmla="*/ 38 w 1298"/>
                <a:gd name="T47" fmla="*/ 304 h 797"/>
                <a:gd name="T48" fmla="*/ 70 w 1298"/>
                <a:gd name="T49" fmla="*/ 216 h 797"/>
                <a:gd name="T50" fmla="*/ 126 w 1298"/>
                <a:gd name="T51" fmla="*/ 208 h 797"/>
                <a:gd name="T52" fmla="*/ 214 w 1298"/>
                <a:gd name="T53" fmla="*/ 176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8" h="797">
                  <a:moveTo>
                    <a:pt x="214" y="176"/>
                  </a:moveTo>
                  <a:cubicBezTo>
                    <a:pt x="211" y="168"/>
                    <a:pt x="203" y="160"/>
                    <a:pt x="206" y="152"/>
                  </a:cubicBezTo>
                  <a:cubicBezTo>
                    <a:pt x="210" y="143"/>
                    <a:pt x="223" y="142"/>
                    <a:pt x="230" y="136"/>
                  </a:cubicBezTo>
                  <a:cubicBezTo>
                    <a:pt x="239" y="129"/>
                    <a:pt x="244" y="117"/>
                    <a:pt x="254" y="112"/>
                  </a:cubicBezTo>
                  <a:cubicBezTo>
                    <a:pt x="300" y="87"/>
                    <a:pt x="354" y="86"/>
                    <a:pt x="398" y="56"/>
                  </a:cubicBezTo>
                  <a:cubicBezTo>
                    <a:pt x="426" y="14"/>
                    <a:pt x="473" y="15"/>
                    <a:pt x="518" y="0"/>
                  </a:cubicBezTo>
                  <a:cubicBezTo>
                    <a:pt x="658" y="4"/>
                    <a:pt x="770" y="5"/>
                    <a:pt x="902" y="24"/>
                  </a:cubicBezTo>
                  <a:cubicBezTo>
                    <a:pt x="912" y="39"/>
                    <a:pt x="915" y="58"/>
                    <a:pt x="926" y="72"/>
                  </a:cubicBezTo>
                  <a:cubicBezTo>
                    <a:pt x="941" y="91"/>
                    <a:pt x="978" y="99"/>
                    <a:pt x="998" y="112"/>
                  </a:cubicBezTo>
                  <a:cubicBezTo>
                    <a:pt x="1031" y="178"/>
                    <a:pt x="1065" y="163"/>
                    <a:pt x="1110" y="200"/>
                  </a:cubicBezTo>
                  <a:cubicBezTo>
                    <a:pt x="1148" y="231"/>
                    <a:pt x="1183" y="264"/>
                    <a:pt x="1230" y="280"/>
                  </a:cubicBezTo>
                  <a:cubicBezTo>
                    <a:pt x="1298" y="348"/>
                    <a:pt x="1266" y="478"/>
                    <a:pt x="1190" y="528"/>
                  </a:cubicBezTo>
                  <a:cubicBezTo>
                    <a:pt x="1179" y="549"/>
                    <a:pt x="1169" y="571"/>
                    <a:pt x="1158" y="592"/>
                  </a:cubicBezTo>
                  <a:cubicBezTo>
                    <a:pt x="1149" y="609"/>
                    <a:pt x="1126" y="640"/>
                    <a:pt x="1126" y="640"/>
                  </a:cubicBezTo>
                  <a:cubicBezTo>
                    <a:pt x="1105" y="724"/>
                    <a:pt x="1055" y="718"/>
                    <a:pt x="982" y="736"/>
                  </a:cubicBezTo>
                  <a:cubicBezTo>
                    <a:pt x="965" y="740"/>
                    <a:pt x="951" y="756"/>
                    <a:pt x="934" y="760"/>
                  </a:cubicBezTo>
                  <a:cubicBezTo>
                    <a:pt x="895" y="769"/>
                    <a:pt x="854" y="768"/>
                    <a:pt x="814" y="776"/>
                  </a:cubicBezTo>
                  <a:cubicBezTo>
                    <a:pt x="755" y="773"/>
                    <a:pt x="696" y="774"/>
                    <a:pt x="638" y="768"/>
                  </a:cubicBezTo>
                  <a:cubicBezTo>
                    <a:pt x="621" y="766"/>
                    <a:pt x="604" y="761"/>
                    <a:pt x="590" y="752"/>
                  </a:cubicBezTo>
                  <a:cubicBezTo>
                    <a:pt x="574" y="741"/>
                    <a:pt x="542" y="720"/>
                    <a:pt x="542" y="720"/>
                  </a:cubicBezTo>
                  <a:cubicBezTo>
                    <a:pt x="416" y="730"/>
                    <a:pt x="248" y="797"/>
                    <a:pt x="198" y="648"/>
                  </a:cubicBezTo>
                  <a:cubicBezTo>
                    <a:pt x="188" y="565"/>
                    <a:pt x="208" y="596"/>
                    <a:pt x="142" y="552"/>
                  </a:cubicBezTo>
                  <a:cubicBezTo>
                    <a:pt x="120" y="537"/>
                    <a:pt x="70" y="520"/>
                    <a:pt x="70" y="520"/>
                  </a:cubicBezTo>
                  <a:cubicBezTo>
                    <a:pt x="0" y="450"/>
                    <a:pt x="27" y="446"/>
                    <a:pt x="38" y="304"/>
                  </a:cubicBezTo>
                  <a:cubicBezTo>
                    <a:pt x="39" y="297"/>
                    <a:pt x="63" y="220"/>
                    <a:pt x="70" y="216"/>
                  </a:cubicBezTo>
                  <a:cubicBezTo>
                    <a:pt x="87" y="208"/>
                    <a:pt x="107" y="211"/>
                    <a:pt x="126" y="208"/>
                  </a:cubicBezTo>
                  <a:cubicBezTo>
                    <a:pt x="159" y="197"/>
                    <a:pt x="178" y="183"/>
                    <a:pt x="214" y="176"/>
                  </a:cubicBezTo>
                  <a:close/>
                </a:path>
              </a:pathLst>
            </a:cu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5" name="Text Box 1260"/>
            <p:cNvSpPr txBox="1">
              <a:spLocks noChangeArrowheads="1"/>
            </p:cNvSpPr>
            <p:nvPr/>
          </p:nvSpPr>
          <p:spPr bwMode="auto">
            <a:xfrm>
              <a:off x="1776449" y="209550"/>
              <a:ext cx="87876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91440" tIns="45720" rIns="91440" bIns="45720" upright="1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b="1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Memory</a:t>
              </a:r>
              <a:endParaRPr lang="en-US" sz="12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Téglalap 49"/>
            <p:cNvSpPr>
              <a:spLocks noChangeArrowheads="1"/>
            </p:cNvSpPr>
            <p:nvPr/>
          </p:nvSpPr>
          <p:spPr bwMode="auto">
            <a:xfrm>
              <a:off x="0" y="161925"/>
              <a:ext cx="1323975" cy="37084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dirty="0">
                  <a:solidFill>
                    <a:srgbClr val="FFFFFF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Processor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7" name="AutoShape 1262"/>
            <p:cNvSpPr>
              <a:spLocks noChangeArrowheads="1"/>
            </p:cNvSpPr>
            <p:nvPr/>
          </p:nvSpPr>
          <p:spPr bwMode="auto">
            <a:xfrm>
              <a:off x="1323975" y="342900"/>
              <a:ext cx="421640" cy="58420"/>
            </a:xfrm>
            <a:prstGeom prst="leftRightArrow">
              <a:avLst>
                <a:gd name="adj1" fmla="val 50000"/>
                <a:gd name="adj2" fmla="val 144348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rot="0" vert="horz" wrap="none" lIns="91440" tIns="45720" rIns="91440" bIns="45720" anchor="ctr" anchorCtr="0" upright="1">
              <a:noAutofit/>
            </a:bodyPr>
            <a:lstStyle/>
            <a:p>
              <a:endParaRPr lang="en-US"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38" name="Line 1269"/>
            <p:cNvCxnSpPr>
              <a:cxnSpLocks noChangeShapeType="1"/>
            </p:cNvCxnSpPr>
            <p:nvPr/>
          </p:nvCxnSpPr>
          <p:spPr bwMode="auto">
            <a:xfrm flipH="1">
              <a:off x="1552575" y="-104775"/>
              <a:ext cx="10160" cy="1035685"/>
            </a:xfrm>
            <a:prstGeom prst="line">
              <a:avLst/>
            </a:prstGeom>
            <a:noFill/>
            <a:ln w="22225">
              <a:solidFill>
                <a:srgbClr val="FF33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" name="Right Arrow 38"/>
          <p:cNvSpPr/>
          <p:nvPr/>
        </p:nvSpPr>
        <p:spPr>
          <a:xfrm>
            <a:off x="4355907" y="3285325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ounded Rectangle 39"/>
          <p:cNvSpPr/>
          <p:nvPr/>
        </p:nvSpPr>
        <p:spPr bwMode="auto">
          <a:xfrm>
            <a:off x="4861635" y="2156763"/>
            <a:ext cx="3355773" cy="1854243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10100" y="4419600"/>
            <a:ext cx="4217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The per processor connection of memory</a:t>
            </a:r>
          </a:p>
          <a:p>
            <a:pPr algn="ctr"/>
            <a:r>
              <a:rPr lang="en-US" sz="1200" dirty="0" smtClean="0"/>
              <a:t>provides inherent scaling </a:t>
            </a:r>
          </a:p>
          <a:p>
            <a:pPr algn="ctr"/>
            <a:r>
              <a:rPr lang="en-US" sz="1200" dirty="0" smtClean="0"/>
              <a:t>of the memory bandwidth with the processor count.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4075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7" grpId="0" animBg="1"/>
      <p:bldP spid="30" grpId="0" animBg="1"/>
      <p:bldP spid="31" grpId="0" animBg="1"/>
      <p:bldP spid="28" grpId="0"/>
      <p:bldP spid="14" grpId="0"/>
      <p:bldP spid="32" grpId="0"/>
      <p:bldP spid="39" grpId="0" animBg="1"/>
      <p:bldP spid="40" grpId="0" animBg="1"/>
      <p:bldP spid="4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67" name="Text Box 1784"/>
          <p:cNvSpPr txBox="1">
            <a:spLocks noChangeArrowheads="1"/>
          </p:cNvSpPr>
          <p:nvPr/>
        </p:nvSpPr>
        <p:spPr bwMode="auto">
          <a:xfrm>
            <a:off x="2016085" y="1556893"/>
            <a:ext cx="4866532" cy="31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b="1" dirty="0" smtClean="0"/>
              <a:t>The interface connecting the MCs and the DIMMs</a:t>
            </a:r>
            <a:endParaRPr lang="en-US" sz="1200" b="1" dirty="0"/>
          </a:p>
        </p:txBody>
      </p:sp>
      <p:sp>
        <p:nvSpPr>
          <p:cNvPr id="68" name="Text Box 1785"/>
          <p:cNvSpPr txBox="1">
            <a:spLocks noChangeArrowheads="1"/>
          </p:cNvSpPr>
          <p:nvPr/>
        </p:nvSpPr>
        <p:spPr bwMode="auto">
          <a:xfrm>
            <a:off x="259490" y="2189725"/>
            <a:ext cx="3351326" cy="637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standard DRAM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</a:p>
          <a:p>
            <a:pPr algn="ctr"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the MCs and the DIMMs </a:t>
            </a:r>
            <a:endParaRPr lang="en-US" sz="1200" b="1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0" name="Line 1788"/>
          <p:cNvCxnSpPr/>
          <p:nvPr/>
        </p:nvCxnSpPr>
        <p:spPr bwMode="auto">
          <a:xfrm flipH="1">
            <a:off x="2078099" y="1871216"/>
            <a:ext cx="2314425" cy="296261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Line 1790"/>
          <p:cNvCxnSpPr/>
          <p:nvPr/>
        </p:nvCxnSpPr>
        <p:spPr bwMode="auto">
          <a:xfrm>
            <a:off x="4399111" y="1871216"/>
            <a:ext cx="1999184" cy="263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791"/>
          <p:cNvSpPr txBox="1">
            <a:spLocks noChangeArrowheads="1"/>
          </p:cNvSpPr>
          <p:nvPr/>
        </p:nvSpPr>
        <p:spPr bwMode="auto">
          <a:xfrm>
            <a:off x="157712" y="2717290"/>
            <a:ext cx="4045988" cy="100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 one or more memory controllers directly by standard DRAM interfaces.</a:t>
            </a:r>
          </a:p>
          <a:p>
            <a:pPr algn="ctr">
              <a:spcAft>
                <a:spcPts val="300"/>
              </a:spcAft>
            </a:pP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number of memory channels is limited due to spatial and electrical constraints typically to two.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2068581" y="2141531"/>
            <a:ext cx="49773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6391296" y="2108779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3016" y="4386899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439844" y="5065791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90" name="Straight Arrow Connector 89"/>
          <p:cNvCxnSpPr/>
          <p:nvPr/>
        </p:nvCxnSpPr>
        <p:spPr bwMode="auto">
          <a:xfrm flipV="1">
            <a:off x="2095804" y="4751889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1986296" y="3990622"/>
            <a:ext cx="889374" cy="801305"/>
            <a:chOff x="2303796" y="3012722"/>
            <a:chExt cx="889374" cy="801305"/>
          </a:xfrm>
        </p:grpSpPr>
        <p:cxnSp>
          <p:nvCxnSpPr>
            <p:cNvPr id="56" name="Egyenes összekötő 172"/>
            <p:cNvCxnSpPr/>
            <p:nvPr/>
          </p:nvCxnSpPr>
          <p:spPr bwMode="auto">
            <a:xfrm rot="10800000">
              <a:off x="2303796" y="3534627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7" name="Téglalap 173"/>
            <p:cNvSpPr/>
            <p:nvPr/>
          </p:nvSpPr>
          <p:spPr bwMode="auto">
            <a:xfrm>
              <a:off x="2649055" y="335047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Téglalap 174"/>
            <p:cNvSpPr/>
            <p:nvPr/>
          </p:nvSpPr>
          <p:spPr bwMode="auto">
            <a:xfrm>
              <a:off x="2734781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Téglalap 175"/>
            <p:cNvSpPr/>
            <p:nvPr/>
          </p:nvSpPr>
          <p:spPr bwMode="auto">
            <a:xfrm>
              <a:off x="2820506" y="335047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1" name="Egyenes összekötő 177"/>
            <p:cNvCxnSpPr/>
            <p:nvPr/>
          </p:nvCxnSpPr>
          <p:spPr bwMode="auto">
            <a:xfrm rot="10800000">
              <a:off x="2303796" y="3704490"/>
              <a:ext cx="5400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62" name="Téglalap 178"/>
            <p:cNvSpPr/>
            <p:nvPr/>
          </p:nvSpPr>
          <p:spPr bwMode="auto">
            <a:xfrm>
              <a:off x="2649055" y="3598127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Téglalap 179"/>
            <p:cNvSpPr/>
            <p:nvPr/>
          </p:nvSpPr>
          <p:spPr bwMode="auto">
            <a:xfrm>
              <a:off x="2734781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Téglalap 180"/>
            <p:cNvSpPr/>
            <p:nvPr/>
          </p:nvSpPr>
          <p:spPr bwMode="auto">
            <a:xfrm>
              <a:off x="2820506" y="3598127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485925" y="3012722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DIMMs</a:t>
              </a:r>
              <a:endParaRPr lang="en-US" sz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0488" y="629793"/>
            <a:ext cx="6713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low line count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 between </a:t>
            </a:r>
            <a:r>
              <a:rPr lang="en-US" b="1" dirty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the MC and the </a:t>
            </a:r>
            <a:r>
              <a:rPr lang="en-US" b="1" dirty="0" smtClean="0">
                <a:solidFill>
                  <a:schemeClr val="accent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DIMMs</a:t>
            </a:r>
            <a:endParaRPr lang="en-US" b="1" dirty="0">
              <a:solidFill>
                <a:schemeClr val="accent6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00" y="977900"/>
            <a:ext cx="9095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one option of the design aspect of </a:t>
            </a:r>
            <a:r>
              <a:rPr lang="en-US" dirty="0" smtClean="0">
                <a:solidFill>
                  <a:srgbClr val="0070C0"/>
                </a:solidFill>
              </a:rPr>
              <a:t>choosing the interface connecting the MC and the DIMMs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0" name="Text Box 1786"/>
          <p:cNvSpPr txBox="1">
            <a:spLocks noChangeArrowheads="1"/>
          </p:cNvSpPr>
          <p:nvPr/>
        </p:nvSpPr>
        <p:spPr bwMode="auto">
          <a:xfrm>
            <a:off x="3752926" y="2242923"/>
            <a:ext cx="5316928" cy="73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Use low line </a:t>
            </a:r>
            <a:r>
              <a:rPr lang="en-US" sz="1200" b="1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count </a:t>
            </a: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interfaces</a:t>
            </a:r>
          </a:p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between the MCs and the DIMMs</a:t>
            </a:r>
            <a:endParaRPr lang="en-US" sz="12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5" name="Text Box 1791"/>
          <p:cNvSpPr txBox="1">
            <a:spLocks noChangeArrowheads="1"/>
          </p:cNvSpPr>
          <p:nvPr/>
        </p:nvSpPr>
        <p:spPr bwMode="auto">
          <a:xfrm>
            <a:off x="4403425" y="2779394"/>
            <a:ext cx="4050450" cy="80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DIMMs are connected to one or more memory controllers via low line count interfaces and interface converters, called memory extension buffers (MBs) </a:t>
            </a:r>
            <a:r>
              <a:rPr lang="en-US" sz="1200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 order to connect more than two memory channels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5793464" y="4134505"/>
            <a:ext cx="1517483" cy="976313"/>
            <a:chOff x="5793464" y="3453792"/>
            <a:chExt cx="1517483" cy="976313"/>
          </a:xfrm>
        </p:grpSpPr>
        <p:cxnSp>
          <p:nvCxnSpPr>
            <p:cNvPr id="85" name="Egyenes összekötő 170"/>
            <p:cNvCxnSpPr/>
            <p:nvPr/>
          </p:nvCxnSpPr>
          <p:spPr bwMode="auto">
            <a:xfrm rot="10800000" flipV="1">
              <a:off x="5793464" y="4142767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7" name="Egyenes összekötő 171"/>
            <p:cNvCxnSpPr/>
            <p:nvPr/>
          </p:nvCxnSpPr>
          <p:spPr bwMode="auto">
            <a:xfrm rot="10800000" flipV="1">
              <a:off x="5793464" y="3718905"/>
              <a:ext cx="350838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88" name="Egyenes összekötő 172"/>
            <p:cNvCxnSpPr/>
            <p:nvPr/>
          </p:nvCxnSpPr>
          <p:spPr bwMode="auto">
            <a:xfrm rot="10800000">
              <a:off x="6646438" y="36379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89" name="Téglalap 173"/>
            <p:cNvSpPr/>
            <p:nvPr/>
          </p:nvSpPr>
          <p:spPr bwMode="auto">
            <a:xfrm>
              <a:off x="7093459" y="345379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Téglalap 174"/>
            <p:cNvSpPr/>
            <p:nvPr/>
          </p:nvSpPr>
          <p:spPr bwMode="auto">
            <a:xfrm>
              <a:off x="7179185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Téglalap 175"/>
            <p:cNvSpPr/>
            <p:nvPr/>
          </p:nvSpPr>
          <p:spPr bwMode="auto">
            <a:xfrm>
              <a:off x="7264910" y="345379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3" name="Egyenes összekötő 177"/>
            <p:cNvCxnSpPr/>
            <p:nvPr/>
          </p:nvCxnSpPr>
          <p:spPr bwMode="auto">
            <a:xfrm rot="10800000">
              <a:off x="6640500" y="3807805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4" name="Téglalap 178"/>
            <p:cNvSpPr/>
            <p:nvPr/>
          </p:nvSpPr>
          <p:spPr bwMode="auto">
            <a:xfrm>
              <a:off x="7093459" y="3701442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Téglalap 179"/>
            <p:cNvSpPr/>
            <p:nvPr/>
          </p:nvSpPr>
          <p:spPr bwMode="auto">
            <a:xfrm>
              <a:off x="7179185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Téglalap 180"/>
            <p:cNvSpPr/>
            <p:nvPr/>
          </p:nvSpPr>
          <p:spPr bwMode="auto">
            <a:xfrm>
              <a:off x="7264910" y="3701442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Téglalap 182"/>
            <p:cNvSpPr/>
            <p:nvPr/>
          </p:nvSpPr>
          <p:spPr bwMode="auto">
            <a:xfrm>
              <a:off x="6170005" y="3576030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cxnSp>
          <p:nvCxnSpPr>
            <p:cNvPr id="98" name="Egyenes összekötő 183"/>
            <p:cNvCxnSpPr/>
            <p:nvPr/>
          </p:nvCxnSpPr>
          <p:spPr bwMode="auto">
            <a:xfrm rot="10800000">
              <a:off x="6644500" y="4069742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99" name="Téglalap 184"/>
            <p:cNvSpPr/>
            <p:nvPr/>
          </p:nvSpPr>
          <p:spPr bwMode="auto">
            <a:xfrm>
              <a:off x="7093459" y="3963380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Téglalap 185"/>
            <p:cNvSpPr/>
            <p:nvPr/>
          </p:nvSpPr>
          <p:spPr bwMode="auto">
            <a:xfrm>
              <a:off x="7179185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Téglalap 186"/>
            <p:cNvSpPr/>
            <p:nvPr/>
          </p:nvSpPr>
          <p:spPr bwMode="auto">
            <a:xfrm>
              <a:off x="7264910" y="3963380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2" name="Egyenes összekötő 188"/>
            <p:cNvCxnSpPr/>
            <p:nvPr/>
          </p:nvCxnSpPr>
          <p:spPr bwMode="auto">
            <a:xfrm rot="10800000">
              <a:off x="6640500" y="4217380"/>
              <a:ext cx="647700" cy="0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03" name="Téglalap 189"/>
            <p:cNvSpPr/>
            <p:nvPr/>
          </p:nvSpPr>
          <p:spPr bwMode="auto">
            <a:xfrm>
              <a:off x="7093459" y="4214205"/>
              <a:ext cx="44450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Téglalap 190"/>
            <p:cNvSpPr/>
            <p:nvPr/>
          </p:nvSpPr>
          <p:spPr bwMode="auto">
            <a:xfrm>
              <a:off x="7179185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" name="Téglalap 191"/>
            <p:cNvSpPr/>
            <p:nvPr/>
          </p:nvSpPr>
          <p:spPr bwMode="auto">
            <a:xfrm>
              <a:off x="7264910" y="4214205"/>
              <a:ext cx="46037" cy="215900"/>
            </a:xfrm>
            <a:prstGeom prst="rect">
              <a:avLst/>
            </a:prstGeom>
            <a:solidFill>
              <a:srgbClr val="4F81B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200" b="0" i="0" u="none" strike="noStrike" kern="0" cap="none" spc="0" normalizeH="0" baseline="0" noProof="0" dirty="0">
                <a:ln w="6350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Téglalap 193"/>
            <p:cNvSpPr/>
            <p:nvPr/>
          </p:nvSpPr>
          <p:spPr bwMode="auto">
            <a:xfrm>
              <a:off x="6170005" y="3998305"/>
              <a:ext cx="647700" cy="287337"/>
            </a:xfrm>
            <a:prstGeom prst="rect">
              <a:avLst/>
            </a:prstGeom>
            <a:solidFill>
              <a:srgbClr val="1F497D">
                <a:lumMod val="40000"/>
                <a:lumOff val="60000"/>
              </a:srgb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+mn-cs"/>
                </a:rPr>
                <a:t>MB</a:t>
              </a:r>
              <a:endParaRPr kumimoji="0" lang="hu-HU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4574661" y="4398971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MC in</a:t>
            </a:r>
          </a:p>
          <a:p>
            <a:pPr algn="ctr"/>
            <a:r>
              <a:rPr lang="en-US" sz="1200" dirty="0" smtClean="0"/>
              <a:t>MCH/processor</a:t>
            </a:r>
            <a:endParaRPr lang="en-US" sz="12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259408" y="5250861"/>
            <a:ext cx="1409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Standard DRAM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sp>
        <p:nvSpPr>
          <p:cNvPr id="109" name="TextBox 108"/>
          <p:cNvSpPr txBox="1"/>
          <p:nvPr/>
        </p:nvSpPr>
        <p:spPr>
          <a:xfrm>
            <a:off x="4966999" y="5238504"/>
            <a:ext cx="130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Low line count</a:t>
            </a:r>
          </a:p>
          <a:p>
            <a:pPr algn="ctr"/>
            <a:r>
              <a:rPr lang="en-US" sz="1200" dirty="0" smtClean="0"/>
              <a:t>interface</a:t>
            </a:r>
            <a:endParaRPr lang="en-US" sz="1200" dirty="0"/>
          </a:p>
        </p:txBody>
      </p:sp>
      <p:cxnSp>
        <p:nvCxnSpPr>
          <p:cNvPr id="110" name="Straight Arrow Connector 109"/>
          <p:cNvCxnSpPr/>
          <p:nvPr/>
        </p:nvCxnSpPr>
        <p:spPr bwMode="auto">
          <a:xfrm flipV="1">
            <a:off x="5604819" y="4919632"/>
            <a:ext cx="188961" cy="2880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1" name="Straight Arrow Connector 110"/>
          <p:cNvCxnSpPr/>
          <p:nvPr/>
        </p:nvCxnSpPr>
        <p:spPr bwMode="auto">
          <a:xfrm flipV="1">
            <a:off x="6956564" y="4965798"/>
            <a:ext cx="0" cy="3233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" name="TextBox 111"/>
          <p:cNvSpPr txBox="1"/>
          <p:nvPr/>
        </p:nvSpPr>
        <p:spPr>
          <a:xfrm>
            <a:off x="6874070" y="3819979"/>
            <a:ext cx="707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DIMMs</a:t>
            </a:r>
            <a:endParaRPr lang="en-US" sz="1200" dirty="0"/>
          </a:p>
        </p:txBody>
      </p:sp>
      <p:sp>
        <p:nvSpPr>
          <p:cNvPr id="113" name="Right Arrow 112"/>
          <p:cNvSpPr/>
          <p:nvPr/>
        </p:nvSpPr>
        <p:spPr>
          <a:xfrm>
            <a:off x="3543107" y="4597990"/>
            <a:ext cx="396000" cy="779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4392524" y="2140803"/>
            <a:ext cx="4097927" cy="369139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72" grpId="0"/>
      <p:bldP spid="74" grpId="0" animBg="1"/>
      <p:bldP spid="75" grpId="0" animBg="1"/>
      <p:bldP spid="76" grpId="0"/>
      <p:bldP spid="80" grpId="0"/>
      <p:bldP spid="60" grpId="0"/>
      <p:bldP spid="65" grpId="0"/>
      <p:bldP spid="107" grpId="0"/>
      <p:bldP spid="108" grpId="0"/>
      <p:bldP spid="109" grpId="0"/>
      <p:bldP spid="112" grpId="0"/>
      <p:bldP spid="113" grpId="0" animBg="1"/>
      <p:bldP spid="1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200808" y="1177824"/>
            <a:ext cx="4364114" cy="513405"/>
            <a:chOff x="2443330" y="1728449"/>
            <a:chExt cx="4364114" cy="513405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443330" y="1728449"/>
              <a:ext cx="4364114" cy="350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342265" indent="-342265" algn="ctr">
                <a:spcAft>
                  <a:spcPts val="10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Connection point of the memory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6" name="Line 8"/>
            <p:cNvCxnSpPr/>
            <p:nvPr/>
          </p:nvCxnSpPr>
          <p:spPr bwMode="auto">
            <a:xfrm>
              <a:off x="4623703" y="1974434"/>
              <a:ext cx="0" cy="825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Line 13"/>
            <p:cNvCxnSpPr/>
            <p:nvPr/>
          </p:nvCxnSpPr>
          <p:spPr bwMode="auto">
            <a:xfrm flipH="1">
              <a:off x="3333510" y="2057019"/>
              <a:ext cx="1289296" cy="1588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Line 13"/>
            <p:cNvCxnSpPr/>
            <p:nvPr/>
          </p:nvCxnSpPr>
          <p:spPr bwMode="auto">
            <a:xfrm>
              <a:off x="4622805" y="2057020"/>
              <a:ext cx="1276191" cy="1329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5881691" y="2177263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303501" y="2189962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039359" y="1750524"/>
            <a:ext cx="2074220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the MCH 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621312" y="1732252"/>
            <a:ext cx="2070320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memory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ctr">
              <a:spcAft>
                <a:spcPts val="30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via </a:t>
            </a:r>
            <a:r>
              <a:rPr lang="en-US" sz="12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processor(s)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 rot="16200000">
            <a:off x="-83307" y="3268804"/>
            <a:ext cx="3895448" cy="1842368"/>
            <a:chOff x="3200992" y="3288562"/>
            <a:chExt cx="3895448" cy="1842368"/>
          </a:xfrm>
        </p:grpSpPr>
        <p:sp>
          <p:nvSpPr>
            <p:cNvPr id="16" name="Text Box 1785"/>
            <p:cNvSpPr txBox="1">
              <a:spLocks noChangeArrowheads="1"/>
            </p:cNvSpPr>
            <p:nvPr/>
          </p:nvSpPr>
          <p:spPr bwMode="auto">
            <a:xfrm>
              <a:off x="4821805" y="4134260"/>
              <a:ext cx="2274635" cy="996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80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vert270" wrap="square" lIns="63094" tIns="31547" rIns="63094" bIns="31547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Use standard DRAM interfaces between the</a:t>
              </a:r>
            </a:p>
            <a:p>
              <a:pPr algn="ctr">
                <a:spcAft>
                  <a:spcPts val="0"/>
                </a:spcAft>
              </a:pPr>
              <a:r>
                <a:rPr lang="en-US" sz="1200" b="1" dirty="0" smtClean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MCs and the DIMMs</a:t>
              </a:r>
              <a:endParaRPr lang="en-US" sz="1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cxnSp>
          <p:nvCxnSpPr>
            <p:cNvPr id="18" name="Line 1788"/>
            <p:cNvCxnSpPr/>
            <p:nvPr/>
          </p:nvCxnSpPr>
          <p:spPr bwMode="auto">
            <a:xfrm flipH="1">
              <a:off x="3787180" y="3799557"/>
              <a:ext cx="1067395" cy="24751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790"/>
            <p:cNvCxnSpPr/>
            <p:nvPr/>
          </p:nvCxnSpPr>
          <p:spPr bwMode="auto">
            <a:xfrm>
              <a:off x="4854575" y="3799955"/>
              <a:ext cx="1092200" cy="2471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5919792" y="4031462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752828" y="4038996"/>
              <a:ext cx="57239" cy="5189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00992" y="3288562"/>
              <a:ext cx="33826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The interface </a:t>
              </a:r>
            </a:p>
            <a:p>
              <a:pPr algn="ctr"/>
              <a:r>
                <a:rPr lang="en-US" sz="1200" b="1" dirty="0" smtClean="0"/>
                <a:t>connecting the MCs and the DIMMs </a:t>
              </a:r>
              <a:endParaRPr lang="en-US" sz="1200" b="1" dirty="0"/>
            </a:p>
          </p:txBody>
        </p:sp>
      </p:grpSp>
      <p:sp>
        <p:nvSpPr>
          <p:cNvPr id="25" name="Text Box 1786"/>
          <p:cNvSpPr txBox="1">
            <a:spLocks noChangeArrowheads="1"/>
          </p:cNvSpPr>
          <p:nvPr/>
        </p:nvSpPr>
        <p:spPr bwMode="auto">
          <a:xfrm rot="16200000">
            <a:off x="1059831" y="5090170"/>
            <a:ext cx="2239639" cy="80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vert270" wrap="square" lIns="63094" tIns="31547" rIns="63094" bIns="31547" upright="1">
            <a:noAutofit/>
          </a:bodyPr>
          <a:lstStyle/>
          <a:p>
            <a:pPr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 low line count interfaces between the MCs and the DIMMs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92629" y="5005696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34488" y="5521994"/>
            <a:ext cx="1665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Caneland</a:t>
            </a:r>
            <a:r>
              <a:rPr lang="en-US" sz="1200" dirty="0" smtClean="0"/>
              <a:t>  platform</a:t>
            </a:r>
          </a:p>
          <a:p>
            <a:pPr algn="ctr"/>
            <a:r>
              <a:rPr lang="en-US" sz="1200" dirty="0" smtClean="0"/>
              <a:t>(2007/2008)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3543300" y="3111500"/>
            <a:ext cx="1141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Traditional</a:t>
            </a:r>
          </a:p>
          <a:p>
            <a:pPr algn="ctr"/>
            <a:r>
              <a:rPr lang="en-US" i="1" dirty="0" smtClean="0"/>
              <a:t> </a:t>
            </a:r>
            <a:r>
              <a:rPr lang="en-US" sz="1200" i="1" dirty="0" smtClean="0"/>
              <a:t>solution</a:t>
            </a:r>
            <a:endParaRPr lang="en-US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5772083" y="4992996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04144" y="5521994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2743200" y="23730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768600" y="43923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781300" y="6462431"/>
            <a:ext cx="5113532" cy="9754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Connector 35"/>
          <p:cNvCxnSpPr/>
          <p:nvPr/>
        </p:nvCxnSpPr>
        <p:spPr bwMode="auto">
          <a:xfrm>
            <a:off x="2743200" y="2384425"/>
            <a:ext cx="0" cy="4078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382866" y="2384425"/>
            <a:ext cx="8284" cy="40909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7886700" y="2384425"/>
            <a:ext cx="0" cy="4078006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Down Arrow 46"/>
          <p:cNvSpPr/>
          <p:nvPr/>
        </p:nvSpPr>
        <p:spPr bwMode="auto">
          <a:xfrm>
            <a:off x="4080117" y="4115817"/>
            <a:ext cx="72000" cy="540000"/>
          </a:xfrm>
          <a:prstGeom prst="down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8" name="Right Arrow 47"/>
          <p:cNvSpPr/>
          <p:nvPr/>
        </p:nvSpPr>
        <p:spPr bwMode="auto">
          <a:xfrm>
            <a:off x="5113579" y="5429260"/>
            <a:ext cx="576000" cy="90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00" y="623888"/>
            <a:ext cx="6830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Evolution of connecting memory in Intel’s multicore MP platforms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2558" y="630190"/>
            <a:ext cx="5497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Assessing the number of memory channels required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485" y="963822"/>
            <a:ext cx="8626400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stated before, </a:t>
            </a:r>
            <a:r>
              <a:rPr lang="en-US" dirty="0">
                <a:solidFill>
                  <a:srgbClr val="0070C0"/>
                </a:solidFill>
              </a:rPr>
              <a:t>in MP servers the core count </a:t>
            </a:r>
            <a:r>
              <a:rPr lang="en-US" dirty="0"/>
              <a:t>is raising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more or less according to Moore’s</a:t>
            </a:r>
          </a:p>
          <a:p>
            <a:r>
              <a:rPr lang="en-US" dirty="0"/>
              <a:t>        rule, i.e.  it doubles about every two years, whereas memory speed raises slower,</a:t>
            </a:r>
          </a:p>
          <a:p>
            <a:pPr>
              <a:spcAft>
                <a:spcPts val="600"/>
              </a:spcAft>
            </a:pPr>
            <a:r>
              <a:rPr lang="en-US" dirty="0"/>
              <a:t>        it </a:t>
            </a:r>
            <a:r>
              <a:rPr lang="en-US" dirty="0">
                <a:solidFill>
                  <a:srgbClr val="0070C0"/>
                </a:solidFill>
              </a:rPr>
              <a:t>doubles only about every four to eight years</a:t>
            </a:r>
            <a:r>
              <a:rPr lang="en-US" dirty="0"/>
              <a:t>.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If the arising bandwidth deficit should be compensated by raising the number of memory</a:t>
            </a:r>
          </a:p>
          <a:p>
            <a:r>
              <a:rPr lang="en-US" dirty="0">
                <a:solidFill>
                  <a:srgbClr val="FF0000"/>
                </a:solidFill>
              </a:rPr>
              <a:t>      channels</a:t>
            </a:r>
            <a:r>
              <a:rPr lang="en-US" dirty="0"/>
              <a:t>, assuming otherwise unchanged platform conditions, like clock speed, width of </a:t>
            </a:r>
          </a:p>
          <a:p>
            <a:pPr>
              <a:spcAft>
                <a:spcPts val="600"/>
              </a:spcAft>
            </a:pPr>
            <a:r>
              <a:rPr lang="en-US" dirty="0"/>
              <a:t>      the memory channels etc.., </a:t>
            </a:r>
            <a:r>
              <a:rPr lang="en-US" dirty="0">
                <a:solidFill>
                  <a:srgbClr val="FF0000"/>
                </a:solidFill>
              </a:rPr>
              <a:t>a scaling rule can be formulated </a:t>
            </a:r>
            <a:r>
              <a:rPr lang="en-US" dirty="0"/>
              <a:t>as follows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3771900" y="3403600"/>
            <a:ext cx="1549400" cy="7747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4888" y="3582074"/>
            <a:ext cx="1249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baseline="-25000" dirty="0" err="1"/>
              <a:t>M</a:t>
            </a:r>
            <a:r>
              <a:rPr lang="en-US" dirty="0"/>
              <a:t> ~  √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.</a:t>
            </a:r>
            <a:r>
              <a:rPr lang="en-US" baseline="-25000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2503" y="2445563"/>
            <a:ext cx="881292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can be shown (related publication in preparation) that </a:t>
            </a:r>
            <a:r>
              <a:rPr lang="en-US" dirty="0">
                <a:solidFill>
                  <a:srgbClr val="0070C0"/>
                </a:solidFill>
              </a:rPr>
              <a:t>an up to date MP platform with</a:t>
            </a:r>
          </a:p>
          <a:p>
            <a:r>
              <a:rPr lang="en-US" dirty="0">
                <a:solidFill>
                  <a:srgbClr val="0070C0"/>
                </a:solidFill>
              </a:rPr>
              <a:t>      as many cores as feasible and using available high speed memory, will have linear memory</a:t>
            </a:r>
          </a:p>
          <a:p>
            <a:r>
              <a:rPr lang="en-US" dirty="0">
                <a:solidFill>
                  <a:srgbClr val="0070C0"/>
                </a:solidFill>
              </a:rPr>
              <a:t>      bandwidth scaling in respect to the core count (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C</a:t>
            </a:r>
            <a:r>
              <a:rPr lang="en-US" dirty="0">
                <a:solidFill>
                  <a:srgbClr val="0070C0"/>
                </a:solidFill>
              </a:rPr>
              <a:t>) if the number of memory channels</a:t>
            </a:r>
          </a:p>
          <a:p>
            <a:r>
              <a:rPr lang="en-US" dirty="0">
                <a:solidFill>
                  <a:srgbClr val="0070C0"/>
                </a:solidFill>
              </a:rPr>
              <a:t>      per socket (</a:t>
            </a:r>
            <a:r>
              <a:rPr lang="en-US" dirty="0" err="1">
                <a:solidFill>
                  <a:srgbClr val="0070C0"/>
                </a:solidFill>
              </a:rPr>
              <a:t>n</a:t>
            </a:r>
            <a:r>
              <a:rPr lang="en-US" baseline="-25000" dirty="0" err="1">
                <a:solidFill>
                  <a:srgbClr val="0070C0"/>
                </a:solidFill>
              </a:rPr>
              <a:t>M</a:t>
            </a:r>
            <a:r>
              <a:rPr lang="en-US" dirty="0">
                <a:solidFill>
                  <a:srgbClr val="0070C0"/>
                </a:solidFill>
              </a:rPr>
              <a:t>) amount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5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pic>
        <p:nvPicPr>
          <p:cNvPr id="5" name="Picture 860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16434" r="21875" b="30084"/>
          <a:stretch>
            <a:fillRect/>
          </a:stretch>
        </p:blipFill>
        <p:spPr bwMode="auto">
          <a:xfrm>
            <a:off x="2381924" y="1447800"/>
            <a:ext cx="4321497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68" y="622300"/>
            <a:ext cx="837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Expected number of memory channels 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M</a:t>
            </a:r>
            <a:r>
              <a:rPr lang="en-US" b="1" dirty="0">
                <a:solidFill>
                  <a:schemeClr val="accent6"/>
                </a:solidFill>
              </a:rPr>
              <a:t>/socket) for </a:t>
            </a:r>
            <a:r>
              <a:rPr lang="en-US" b="1" dirty="0" smtClean="0">
                <a:solidFill>
                  <a:schemeClr val="accent6"/>
                </a:solidFill>
              </a:rPr>
              <a:t>different core counts </a:t>
            </a:r>
            <a:r>
              <a:rPr lang="en-US" b="1" dirty="0">
                <a:solidFill>
                  <a:schemeClr val="accent6"/>
                </a:solidFill>
              </a:rPr>
              <a:t>(</a:t>
            </a:r>
            <a:r>
              <a:rPr lang="en-US" b="1" dirty="0" err="1">
                <a:solidFill>
                  <a:schemeClr val="accent6"/>
                </a:solidFill>
              </a:rPr>
              <a:t>n</a:t>
            </a:r>
            <a:r>
              <a:rPr lang="en-US" b="1" baseline="-25000" dirty="0" err="1">
                <a:solidFill>
                  <a:schemeClr val="accent6"/>
                </a:solidFill>
              </a:rPr>
              <a:t>C</a:t>
            </a:r>
            <a:r>
              <a:rPr lang="en-US" b="1" dirty="0">
                <a:solidFill>
                  <a:schemeClr val="accent6"/>
                </a:solidFill>
              </a:rPr>
              <a:t>) </a:t>
            </a:r>
            <a:endParaRPr lang="en-US" b="1" dirty="0" smtClean="0">
              <a:solidFill>
                <a:schemeClr val="accent6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  arising from the </a:t>
            </a:r>
            <a:r>
              <a:rPr lang="en-US" b="1" dirty="0">
                <a:solidFill>
                  <a:schemeClr val="accent6"/>
                </a:solidFill>
              </a:rPr>
              <a:t>scaling rule of memory </a:t>
            </a:r>
            <a:r>
              <a:rPr lang="en-US" b="1" dirty="0" smtClean="0">
                <a:solidFill>
                  <a:schemeClr val="accent6"/>
                </a:solidFill>
              </a:rPr>
              <a:t>channels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.1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worldwide 4S (4 Socket) server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market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09600"/>
            <a:ext cx="44005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FSB bottleneck in SMP configurations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213" y="1003300"/>
            <a:ext cx="88665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 early SMP configurations </a:t>
            </a:r>
            <a:r>
              <a:rPr lang="en-US" dirty="0" smtClean="0"/>
              <a:t>(e.g. in first Pentium 4 based single core (SC) Xeon based systems)</a:t>
            </a:r>
          </a:p>
          <a:p>
            <a:r>
              <a:rPr lang="en-US" dirty="0"/>
              <a:t> </a:t>
            </a:r>
            <a:r>
              <a:rPr lang="en-US" dirty="0" smtClean="0"/>
              <a:t> there is a </a:t>
            </a:r>
            <a:r>
              <a:rPr lang="en-US" dirty="0" smtClean="0">
                <a:solidFill>
                  <a:srgbClr val="0070C0"/>
                </a:solidFill>
              </a:rPr>
              <a:t>single FSB </a:t>
            </a:r>
            <a:r>
              <a:rPr lang="en-US" dirty="0" smtClean="0"/>
              <a:t>that interconnects the four processors with the NB (Northbridge),</a:t>
            </a:r>
          </a:p>
          <a:p>
            <a:r>
              <a:rPr lang="en-US" dirty="0"/>
              <a:t> </a:t>
            </a:r>
            <a:r>
              <a:rPr lang="en-US" dirty="0" smtClean="0"/>
              <a:t>  as seen.</a:t>
            </a:r>
            <a:endParaRPr lang="en-US" dirty="0"/>
          </a:p>
        </p:txBody>
      </p:sp>
      <p:cxnSp>
        <p:nvCxnSpPr>
          <p:cNvPr id="6" name="Egyenes összekötő 10"/>
          <p:cNvCxnSpPr/>
          <p:nvPr/>
        </p:nvCxnSpPr>
        <p:spPr>
          <a:xfrm rot="5400000" flipH="1" flipV="1">
            <a:off x="2736056" y="25328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églalap 3"/>
          <p:cNvSpPr>
            <a:spLocks noChangeArrowheads="1"/>
          </p:cNvSpPr>
          <p:nvPr/>
        </p:nvSpPr>
        <p:spPr bwMode="auto">
          <a:xfrm>
            <a:off x="24844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8" name="Téglalap 6"/>
          <p:cNvSpPr>
            <a:spLocks noChangeArrowheads="1"/>
          </p:cNvSpPr>
          <p:nvPr/>
        </p:nvSpPr>
        <p:spPr bwMode="auto">
          <a:xfrm>
            <a:off x="3563938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2916238" y="2713038"/>
            <a:ext cx="3311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2"/>
          <p:cNvCxnSpPr/>
          <p:nvPr/>
        </p:nvCxnSpPr>
        <p:spPr>
          <a:xfrm rot="16200000" flipV="1">
            <a:off x="3851275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5"/>
          <p:cNvCxnSpPr/>
          <p:nvPr/>
        </p:nvCxnSpPr>
        <p:spPr>
          <a:xfrm rot="16200000" flipV="1">
            <a:off x="50038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6"/>
          <p:cNvCxnSpPr/>
          <p:nvPr/>
        </p:nvCxnSpPr>
        <p:spPr>
          <a:xfrm rot="16200000" flipV="1">
            <a:off x="6083300" y="25685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9"/>
          <p:cNvCxnSpPr>
            <a:stCxn id="30" idx="0"/>
          </p:cNvCxnSpPr>
          <p:nvPr/>
        </p:nvCxnSpPr>
        <p:spPr>
          <a:xfrm rot="16200000" flipV="1">
            <a:off x="4401344" y="2883694"/>
            <a:ext cx="3413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gyenes összekötő 22"/>
          <p:cNvCxnSpPr/>
          <p:nvPr/>
        </p:nvCxnSpPr>
        <p:spPr>
          <a:xfrm rot="16200000" flipV="1">
            <a:off x="4356100" y="384492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25"/>
          <p:cNvCxnSpPr/>
          <p:nvPr/>
        </p:nvCxnSpPr>
        <p:spPr>
          <a:xfrm rot="10800000">
            <a:off x="5260975" y="31908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27"/>
          <p:cNvSpPr/>
          <p:nvPr/>
        </p:nvSpPr>
        <p:spPr>
          <a:xfrm>
            <a:off x="5607050" y="3079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28"/>
          <p:cNvSpPr/>
          <p:nvPr/>
        </p:nvSpPr>
        <p:spPr>
          <a:xfrm>
            <a:off x="5692775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29"/>
          <p:cNvSpPr/>
          <p:nvPr/>
        </p:nvSpPr>
        <p:spPr>
          <a:xfrm>
            <a:off x="5778500" y="3079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" name="Téglalap 30"/>
          <p:cNvSpPr/>
          <p:nvPr/>
        </p:nvSpPr>
        <p:spPr>
          <a:xfrm>
            <a:off x="5862638" y="3079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0" name="Egyenes összekötő 32"/>
          <p:cNvCxnSpPr/>
          <p:nvPr/>
        </p:nvCxnSpPr>
        <p:spPr>
          <a:xfrm rot="10800000">
            <a:off x="5260975" y="3490913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33"/>
          <p:cNvSpPr/>
          <p:nvPr/>
        </p:nvSpPr>
        <p:spPr>
          <a:xfrm>
            <a:off x="5607050" y="3386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Téglalap 34"/>
          <p:cNvSpPr/>
          <p:nvPr/>
        </p:nvSpPr>
        <p:spPr>
          <a:xfrm>
            <a:off x="5692775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3" name="Téglalap 35"/>
          <p:cNvSpPr/>
          <p:nvPr/>
        </p:nvSpPr>
        <p:spPr>
          <a:xfrm>
            <a:off x="5778500" y="3386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4" name="Téglalap 36"/>
          <p:cNvSpPr/>
          <p:nvPr/>
        </p:nvSpPr>
        <p:spPr>
          <a:xfrm>
            <a:off x="5862638" y="3386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5" name="Téglalap 53"/>
          <p:cNvSpPr/>
          <p:nvPr/>
        </p:nvSpPr>
        <p:spPr>
          <a:xfrm>
            <a:off x="3851275" y="40608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6" name="Szövegdoboz 70"/>
          <p:cNvSpPr txBox="1">
            <a:spLocks noChangeArrowheads="1"/>
          </p:cNvSpPr>
          <p:nvPr/>
        </p:nvSpPr>
        <p:spPr bwMode="auto">
          <a:xfrm>
            <a:off x="4572000" y="27654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27" name="Téglalap 58"/>
          <p:cNvSpPr>
            <a:spLocks noChangeArrowheads="1"/>
          </p:cNvSpPr>
          <p:nvPr/>
        </p:nvSpPr>
        <p:spPr bwMode="auto">
          <a:xfrm>
            <a:off x="47164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8" name="Téglalap 59"/>
          <p:cNvSpPr>
            <a:spLocks noChangeArrowheads="1"/>
          </p:cNvSpPr>
          <p:nvPr/>
        </p:nvSpPr>
        <p:spPr bwMode="auto">
          <a:xfrm>
            <a:off x="5795963" y="1776413"/>
            <a:ext cx="863600" cy="6477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chemeClr val="bg1"/>
                </a:solidFill>
                <a:cs typeface="+mn-cs"/>
              </a:rPr>
              <a:t>Xeon</a:t>
            </a:r>
            <a:r>
              <a:rPr lang="hu-HU" sz="1100" dirty="0">
                <a:solidFill>
                  <a:schemeClr val="bg1"/>
                </a:solidFill>
                <a:cs typeface="+mn-cs"/>
              </a:rPr>
              <a:t> MP</a:t>
            </a:r>
            <a:r>
              <a:rPr lang="hu-HU" sz="1100" baseline="30000" dirty="0">
                <a:solidFill>
                  <a:schemeClr val="bg1"/>
                </a:solidFill>
                <a:cs typeface="+mn-cs"/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chemeClr val="bg1"/>
                </a:solidFill>
                <a:cs typeface="+mn-cs"/>
              </a:rPr>
              <a:t>SC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4327525" y="4222750"/>
            <a:ext cx="49725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ICH</a:t>
            </a:r>
          </a:p>
        </p:txBody>
      </p:sp>
      <p:sp>
        <p:nvSpPr>
          <p:cNvPr id="30" name="Téglalap 18"/>
          <p:cNvSpPr/>
          <p:nvPr/>
        </p:nvSpPr>
        <p:spPr>
          <a:xfrm>
            <a:off x="3852863" y="3054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smtClean="0">
                <a:solidFill>
                  <a:schemeClr val="bg1"/>
                </a:solidFill>
                <a:latin typeface="Verdana" pitchFamily="34" charset="0"/>
              </a:rPr>
              <a:t>NB</a:t>
            </a:r>
            <a:endParaRPr lang="hu-HU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4537075" y="3727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E.g. HI 1.5</a:t>
            </a: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559425" y="42608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HI 1.5 266 MB/s</a:t>
            </a:r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5446713" y="3716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E.g. DDR-200/266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581025" y="4997450"/>
            <a:ext cx="835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latin typeface="Verdana" pitchFamily="34" charset="0"/>
              </a:rPr>
              <a:t>Figure: Pentium </a:t>
            </a:r>
            <a:r>
              <a:rPr lang="en-US" altLang="en-US" sz="1400" dirty="0">
                <a:latin typeface="Verdana" pitchFamily="34" charset="0"/>
              </a:rPr>
              <a:t>4 MP aimed MP server platform (for single core processors)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60372" y="276319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E.g. 400 MT/s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190500" y="5473700"/>
            <a:ext cx="8489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the bandwidth data on the Figure demonstrate, in the example </a:t>
            </a:r>
            <a:r>
              <a:rPr lang="en-US" dirty="0" smtClean="0">
                <a:solidFill>
                  <a:srgbClr val="0070C0"/>
                </a:solidFill>
              </a:rPr>
              <a:t>there is already the FSB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that limits the overall memory bandwidth.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6261100" y="2581276"/>
            <a:ext cx="2590800" cy="103346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61100" y="2778125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3.2 GB/s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61100" y="3222625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FF0000"/>
                </a:solidFill>
              </a:rPr>
              <a:t>Up to 2 x 8 x 0.266 = 4.26 GB/s</a:t>
            </a:r>
            <a:endParaRPr lang="en-US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6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/>
      <p:bldP spid="30" grpId="0" animBg="1"/>
      <p:bldP spid="31" grpId="0"/>
      <p:bldP spid="32" grpId="0"/>
      <p:bldP spid="33" grpId="0"/>
      <p:bldP spid="34" grpId="0"/>
      <p:bldP spid="35" grpId="0"/>
      <p:bldP spid="3" grpId="0"/>
      <p:bldP spid="38" grpId="0" animBg="1"/>
      <p:bldP spid="39" grpId="0"/>
      <p:bldP spid="4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313" y="977900"/>
            <a:ext cx="8856655" cy="1005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Obviously</a:t>
            </a:r>
            <a:r>
              <a:rPr lang="en-US" dirty="0" smtClean="0">
                <a:solidFill>
                  <a:srgbClr val="0070C0"/>
                </a:solidFill>
              </a:rPr>
              <a:t>, in SMP configurations with higher core count and memory speeds, a single FSB 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may severely limit memory bandwidth and thus performance. </a:t>
            </a:r>
          </a:p>
          <a:p>
            <a:r>
              <a:rPr lang="en-US" dirty="0" smtClean="0"/>
              <a:t>This FSB caused bandwidth bottleneck may </a:t>
            </a:r>
            <a:r>
              <a:rPr lang="en-US" dirty="0" smtClean="0">
                <a:solidFill>
                  <a:srgbClr val="0070C0"/>
                </a:solidFill>
              </a:rPr>
              <a:t>resolved by using more than one FSB</a:t>
            </a:r>
            <a:r>
              <a:rPr lang="en-US" dirty="0" smtClean="0"/>
              <a:t>, as indicated</a:t>
            </a:r>
          </a:p>
          <a:p>
            <a:r>
              <a:rPr lang="en-US" dirty="0"/>
              <a:t> </a:t>
            </a:r>
            <a:r>
              <a:rPr lang="en-US" dirty="0" smtClean="0"/>
              <a:t> in the subsequent Figures.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8913" y="609600"/>
            <a:ext cx="5846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Resolving the FSB bottleneck in SMP configurations -1 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3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69716" y="2663825"/>
            <a:ext cx="119616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 (400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cxnSp>
        <p:nvCxnSpPr>
          <p:cNvPr id="290842" name="Egyenes összekötő 25"/>
          <p:cNvCxnSpPr>
            <a:cxnSpLocks noChangeShapeType="1"/>
          </p:cNvCxnSpPr>
          <p:nvPr/>
        </p:nvCxnSpPr>
        <p:spPr bwMode="auto">
          <a:xfrm flipH="1">
            <a:off x="823913" y="30591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églalap 27"/>
          <p:cNvSpPr/>
          <p:nvPr/>
        </p:nvSpPr>
        <p:spPr>
          <a:xfrm>
            <a:off x="776288" y="2941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" name="Téglalap 28"/>
          <p:cNvSpPr/>
          <p:nvPr/>
        </p:nvSpPr>
        <p:spPr>
          <a:xfrm>
            <a:off x="862013" y="2941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" name="Téglalap 29"/>
          <p:cNvSpPr/>
          <p:nvPr/>
        </p:nvSpPr>
        <p:spPr>
          <a:xfrm>
            <a:off x="947738" y="2941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8" name="Téglalap 30"/>
          <p:cNvSpPr/>
          <p:nvPr/>
        </p:nvSpPr>
        <p:spPr>
          <a:xfrm>
            <a:off x="1031875" y="29416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47" name="Egyenes összekötő 32"/>
          <p:cNvCxnSpPr>
            <a:cxnSpLocks noChangeShapeType="1"/>
          </p:cNvCxnSpPr>
          <p:nvPr/>
        </p:nvCxnSpPr>
        <p:spPr bwMode="auto">
          <a:xfrm flipH="1">
            <a:off x="836613" y="3352800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églalap 33"/>
          <p:cNvSpPr/>
          <p:nvPr/>
        </p:nvSpPr>
        <p:spPr>
          <a:xfrm>
            <a:off x="776288" y="32480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églalap 34"/>
          <p:cNvSpPr/>
          <p:nvPr/>
        </p:nvSpPr>
        <p:spPr>
          <a:xfrm>
            <a:off x="862013" y="32480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" name="Téglalap 35"/>
          <p:cNvSpPr/>
          <p:nvPr/>
        </p:nvSpPr>
        <p:spPr>
          <a:xfrm>
            <a:off x="947738" y="32480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8" name="Téglalap 36"/>
          <p:cNvSpPr/>
          <p:nvPr/>
        </p:nvSpPr>
        <p:spPr>
          <a:xfrm>
            <a:off x="1031875" y="324802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819650"/>
            <a:ext cx="3201517" cy="6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8196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94250" y="2705100"/>
            <a:ext cx="4260850" cy="1752600"/>
            <a:chOff x="4794250" y="2705100"/>
            <a:chExt cx="4260850" cy="1752600"/>
          </a:xfrm>
        </p:grpSpPr>
        <p:cxnSp>
          <p:nvCxnSpPr>
            <p:cNvPr id="131" name="Egyenes összekötő 130"/>
            <p:cNvCxnSpPr/>
            <p:nvPr/>
          </p:nvCxnSpPr>
          <p:spPr>
            <a:xfrm rot="10800000" flipH="1" flipV="1">
              <a:off x="5826125" y="3444875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Egyenes összekötő 131"/>
            <p:cNvCxnSpPr/>
            <p:nvPr/>
          </p:nvCxnSpPr>
          <p:spPr>
            <a:xfrm rot="10800000" flipH="1" flipV="1">
              <a:off x="5826125" y="3022600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églalap 141"/>
            <p:cNvSpPr/>
            <p:nvPr/>
          </p:nvSpPr>
          <p:spPr>
            <a:xfrm>
              <a:off x="6161088" y="2941638"/>
              <a:ext cx="1439862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8500</a:t>
              </a:r>
              <a:r>
                <a:rPr lang="en-US" altLang="en-US" sz="1100" baseline="30000" smtClean="0">
                  <a:solidFill>
                    <a:srgbClr val="FFFFFF"/>
                  </a:solidFill>
                  <a:latin typeface="Verdana" pitchFamily="34" charset="0"/>
                </a:rPr>
                <a:t>1</a:t>
              </a: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/8501</a:t>
              </a:r>
            </a:p>
          </p:txBody>
        </p:sp>
        <p:cxnSp>
          <p:nvCxnSpPr>
            <p:cNvPr id="143" name="Egyenes összekötő 142"/>
            <p:cNvCxnSpPr/>
            <p:nvPr/>
          </p:nvCxnSpPr>
          <p:spPr>
            <a:xfrm rot="5400000" flipH="1" flipV="1">
              <a:off x="6699250" y="3698875"/>
              <a:ext cx="36353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églalap 143"/>
            <p:cNvSpPr/>
            <p:nvPr/>
          </p:nvSpPr>
          <p:spPr>
            <a:xfrm>
              <a:off x="6161088" y="38814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ICH5</a:t>
              </a:r>
            </a:p>
          </p:txBody>
        </p:sp>
        <p:cxnSp>
          <p:nvCxnSpPr>
            <p:cNvPr id="146" name="Egyenes összekötő 145"/>
            <p:cNvCxnSpPr/>
            <p:nvPr/>
          </p:nvCxnSpPr>
          <p:spPr>
            <a:xfrm rot="10800000" flipH="1">
              <a:off x="4808538" y="29416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églalap 146"/>
            <p:cNvSpPr/>
            <p:nvPr/>
          </p:nvSpPr>
          <p:spPr>
            <a:xfrm flipH="1">
              <a:off x="5065713" y="27574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8" name="Téglalap 147"/>
            <p:cNvSpPr/>
            <p:nvPr/>
          </p:nvSpPr>
          <p:spPr>
            <a:xfrm flipH="1">
              <a:off x="4978400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49" name="Téglalap 148"/>
            <p:cNvSpPr/>
            <p:nvPr/>
          </p:nvSpPr>
          <p:spPr>
            <a:xfrm flipH="1">
              <a:off x="4892675" y="27574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0" name="Téglalap 149"/>
            <p:cNvSpPr/>
            <p:nvPr/>
          </p:nvSpPr>
          <p:spPr>
            <a:xfrm flipH="1">
              <a:off x="4795838" y="275748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51" name="Egyenes összekötő 150"/>
            <p:cNvCxnSpPr/>
            <p:nvPr/>
          </p:nvCxnSpPr>
          <p:spPr>
            <a:xfrm rot="10800000" flipH="1">
              <a:off x="4808538" y="3111500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églalap 151"/>
            <p:cNvSpPr/>
            <p:nvPr/>
          </p:nvSpPr>
          <p:spPr>
            <a:xfrm flipH="1">
              <a:off x="5065713" y="300513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3" name="Téglalap 152"/>
            <p:cNvSpPr/>
            <p:nvPr/>
          </p:nvSpPr>
          <p:spPr>
            <a:xfrm flipH="1">
              <a:off x="4978400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4" name="Téglalap 153"/>
            <p:cNvSpPr/>
            <p:nvPr/>
          </p:nvSpPr>
          <p:spPr>
            <a:xfrm flipH="1">
              <a:off x="4892675" y="300513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5" name="Téglalap 154"/>
            <p:cNvSpPr/>
            <p:nvPr/>
          </p:nvSpPr>
          <p:spPr>
            <a:xfrm flipH="1">
              <a:off x="4795838" y="2979738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6" name="Téglalap 155"/>
            <p:cNvSpPr/>
            <p:nvPr/>
          </p:nvSpPr>
          <p:spPr>
            <a:xfrm flipH="1">
              <a:off x="5313363" y="2878138"/>
              <a:ext cx="647700" cy="28892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57" name="Egyenes összekötő 156"/>
            <p:cNvCxnSpPr/>
            <p:nvPr/>
          </p:nvCxnSpPr>
          <p:spPr>
            <a:xfrm rot="10800000" flipH="1">
              <a:off x="4794250" y="3373438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églalap 157"/>
            <p:cNvSpPr/>
            <p:nvPr/>
          </p:nvSpPr>
          <p:spPr>
            <a:xfrm flipH="1">
              <a:off x="5065713" y="3267075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59" name="Téglalap 158"/>
            <p:cNvSpPr/>
            <p:nvPr/>
          </p:nvSpPr>
          <p:spPr>
            <a:xfrm flipH="1">
              <a:off x="4978400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0" name="Téglalap 159"/>
            <p:cNvSpPr/>
            <p:nvPr/>
          </p:nvSpPr>
          <p:spPr>
            <a:xfrm flipH="1">
              <a:off x="4892675" y="3267075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1" name="Téglalap 160"/>
            <p:cNvSpPr/>
            <p:nvPr/>
          </p:nvSpPr>
          <p:spPr>
            <a:xfrm flipH="1">
              <a:off x="4795838" y="3241675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62" name="Egyenes összekötő 161"/>
            <p:cNvCxnSpPr/>
            <p:nvPr/>
          </p:nvCxnSpPr>
          <p:spPr>
            <a:xfrm rot="10800000" flipH="1">
              <a:off x="4808538" y="3546475"/>
              <a:ext cx="6477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églalap 162"/>
            <p:cNvSpPr/>
            <p:nvPr/>
          </p:nvSpPr>
          <p:spPr>
            <a:xfrm flipH="1">
              <a:off x="5065713" y="3517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4" name="Téglalap 163"/>
            <p:cNvSpPr/>
            <p:nvPr/>
          </p:nvSpPr>
          <p:spPr>
            <a:xfrm flipH="1">
              <a:off x="4978400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5" name="Téglalap 164"/>
            <p:cNvSpPr/>
            <p:nvPr/>
          </p:nvSpPr>
          <p:spPr>
            <a:xfrm flipH="1">
              <a:off x="4892675" y="3517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6" name="Téglalap 165"/>
            <p:cNvSpPr/>
            <p:nvPr/>
          </p:nvSpPr>
          <p:spPr>
            <a:xfrm flipH="1">
              <a:off x="4795838" y="3492500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67" name="Téglalap 166"/>
            <p:cNvSpPr/>
            <p:nvPr/>
          </p:nvSpPr>
          <p:spPr>
            <a:xfrm flipH="1">
              <a:off x="5313363" y="3302000"/>
              <a:ext cx="647700" cy="287338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90890" name="Szövegdoboz 31"/>
            <p:cNvSpPr txBox="1">
              <a:spLocks noChangeArrowheads="1"/>
            </p:cNvSpPr>
            <p:nvPr/>
          </p:nvSpPr>
          <p:spPr bwMode="auto">
            <a:xfrm>
              <a:off x="5014913" y="3832225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290892" name="Csoportba foglalás 135"/>
            <p:cNvGrpSpPr>
              <a:grpSpLocks/>
            </p:cNvGrpSpPr>
            <p:nvPr/>
          </p:nvGrpSpPr>
          <p:grpSpPr bwMode="auto">
            <a:xfrm flipH="1">
              <a:off x="7602538" y="2774950"/>
              <a:ext cx="1382712" cy="976313"/>
              <a:chOff x="4845164" y="3676774"/>
              <a:chExt cx="1383020" cy="976238"/>
            </a:xfrm>
          </p:grpSpPr>
          <p:cxnSp>
            <p:nvCxnSpPr>
              <p:cNvPr id="171" name="Egyenes összekötő 170"/>
              <p:cNvCxnSpPr/>
              <p:nvPr/>
            </p:nvCxnSpPr>
            <p:spPr>
              <a:xfrm rot="10800000" flipH="1" flipV="1">
                <a:off x="5877269" y="4365696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Egyenes összekötő 171"/>
              <p:cNvCxnSpPr/>
              <p:nvPr/>
            </p:nvCxnSpPr>
            <p:spPr>
              <a:xfrm rot="10800000" flipH="1" flipV="1">
                <a:off x="5877269" y="3941867"/>
                <a:ext cx="350915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Egyenes összekötő 172"/>
              <p:cNvCxnSpPr/>
              <p:nvPr/>
            </p:nvCxnSpPr>
            <p:spPr>
              <a:xfrm rot="10800000" flipH="1">
                <a:off x="4861043" y="386091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églalap 173"/>
              <p:cNvSpPr/>
              <p:nvPr/>
            </p:nvSpPr>
            <p:spPr>
              <a:xfrm flipH="1">
                <a:off x="5118275" y="3676774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Téglalap 174"/>
              <p:cNvSpPr/>
              <p:nvPr/>
            </p:nvSpPr>
            <p:spPr>
              <a:xfrm flipH="1">
                <a:off x="5030942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Téglalap 175"/>
              <p:cNvSpPr/>
              <p:nvPr/>
            </p:nvSpPr>
            <p:spPr>
              <a:xfrm flipH="1">
                <a:off x="4945198" y="3676774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Téglalap 176"/>
              <p:cNvSpPr/>
              <p:nvPr/>
            </p:nvSpPr>
            <p:spPr>
              <a:xfrm flipH="1">
                <a:off x="4861043" y="3676774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8" name="Egyenes összekötő 177"/>
              <p:cNvCxnSpPr/>
              <p:nvPr/>
            </p:nvCxnSpPr>
            <p:spPr>
              <a:xfrm rot="10800000" flipH="1">
                <a:off x="4861043" y="4030760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églalap 178"/>
              <p:cNvSpPr/>
              <p:nvPr/>
            </p:nvSpPr>
            <p:spPr>
              <a:xfrm flipH="1">
                <a:off x="5118275" y="3924405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0" name="Téglalap 179"/>
              <p:cNvSpPr/>
              <p:nvPr/>
            </p:nvSpPr>
            <p:spPr>
              <a:xfrm flipH="1">
                <a:off x="5030942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1" name="Téglalap 180"/>
              <p:cNvSpPr/>
              <p:nvPr/>
            </p:nvSpPr>
            <p:spPr>
              <a:xfrm flipH="1">
                <a:off x="4945198" y="3924405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2" name="Téglalap 181"/>
              <p:cNvSpPr/>
              <p:nvPr/>
            </p:nvSpPr>
            <p:spPr>
              <a:xfrm flipH="1">
                <a:off x="4861043" y="3924405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3" name="Téglalap 182"/>
              <p:cNvSpPr/>
              <p:nvPr/>
            </p:nvSpPr>
            <p:spPr>
              <a:xfrm flipH="1">
                <a:off x="5364392" y="3799003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184" name="Egyenes összekötő 183"/>
              <p:cNvCxnSpPr/>
              <p:nvPr/>
            </p:nvCxnSpPr>
            <p:spPr>
              <a:xfrm rot="10800000" flipH="1">
                <a:off x="4845164" y="4292677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Téglalap 184"/>
              <p:cNvSpPr/>
              <p:nvPr/>
            </p:nvSpPr>
            <p:spPr>
              <a:xfrm flipH="1">
                <a:off x="5118275" y="4186323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6" name="Téglalap 185"/>
              <p:cNvSpPr/>
              <p:nvPr/>
            </p:nvSpPr>
            <p:spPr>
              <a:xfrm flipH="1">
                <a:off x="5030942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7" name="Téglalap 186"/>
              <p:cNvSpPr/>
              <p:nvPr/>
            </p:nvSpPr>
            <p:spPr>
              <a:xfrm flipH="1">
                <a:off x="4945198" y="4186323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88" name="Téglalap 187"/>
              <p:cNvSpPr/>
              <p:nvPr/>
            </p:nvSpPr>
            <p:spPr>
              <a:xfrm flipH="1">
                <a:off x="4861043" y="4186323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9" name="Egyenes összekötő 188"/>
              <p:cNvCxnSpPr/>
              <p:nvPr/>
            </p:nvCxnSpPr>
            <p:spPr>
              <a:xfrm rot="10800000" flipH="1">
                <a:off x="4861043" y="4465701"/>
                <a:ext cx="647844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0" name="Téglalap 189"/>
              <p:cNvSpPr/>
              <p:nvPr/>
            </p:nvSpPr>
            <p:spPr>
              <a:xfrm flipH="1">
                <a:off x="5118275" y="4437129"/>
                <a:ext cx="44460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1" name="Téglalap 190"/>
              <p:cNvSpPr/>
              <p:nvPr/>
            </p:nvSpPr>
            <p:spPr>
              <a:xfrm flipH="1">
                <a:off x="5030942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2" name="Téglalap 191"/>
              <p:cNvSpPr/>
              <p:nvPr/>
            </p:nvSpPr>
            <p:spPr>
              <a:xfrm flipH="1">
                <a:off x="4945198" y="4437129"/>
                <a:ext cx="46048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3" name="Téglalap 192"/>
              <p:cNvSpPr/>
              <p:nvPr/>
            </p:nvSpPr>
            <p:spPr>
              <a:xfrm flipH="1">
                <a:off x="4861043" y="4437129"/>
                <a:ext cx="46047" cy="21588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u-HU" sz="1800">
                  <a:ln w="6350">
                    <a:solidFill>
                      <a:srgbClr val="000000"/>
                    </a:solidFill>
                    <a:prstDash val="solid"/>
                  </a:ln>
                  <a:solidFill>
                    <a:srgbClr val="FFFFFF"/>
                  </a:solidFill>
                </a:endParaRPr>
              </a:p>
            </p:txBody>
          </p:sp>
          <p:sp>
            <p:nvSpPr>
              <p:cNvPr id="194" name="Téglalap 193"/>
              <p:cNvSpPr/>
              <p:nvPr/>
            </p:nvSpPr>
            <p:spPr>
              <a:xfrm flipH="1">
                <a:off x="5364392" y="4221245"/>
                <a:ext cx="647844" cy="287315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defRPr/>
                </a:pPr>
                <a:r>
                  <a:rPr lang="hu-HU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XM</a:t>
                </a:r>
                <a:r>
                  <a:rPr lang="en-US" altLang="en-US" sz="1100" smtClean="0">
                    <a:solidFill>
                      <a:srgbClr val="FFFFFF"/>
                    </a:solidFill>
                    <a:latin typeface="Verdana" pitchFamily="34" charset="0"/>
                  </a:rPr>
                  <a:t>B</a:t>
                </a:r>
                <a:endParaRPr lang="hu-HU" altLang="en-US" sz="1100" smtClean="0">
                  <a:solidFill>
                    <a:srgbClr val="FFFFFF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290893" name="Text Box 103"/>
            <p:cNvSpPr txBox="1">
              <a:spLocks noChangeArrowheads="1"/>
            </p:cNvSpPr>
            <p:nvPr/>
          </p:nvSpPr>
          <p:spPr bwMode="auto">
            <a:xfrm>
              <a:off x="6897688" y="3600450"/>
              <a:ext cx="585787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HI 1.5</a:t>
              </a:r>
            </a:p>
          </p:txBody>
        </p:sp>
        <p:sp>
          <p:nvSpPr>
            <p:cNvPr id="290894" name="Szövegdoboz 31"/>
            <p:cNvSpPr txBox="1">
              <a:spLocks noChangeArrowheads="1"/>
            </p:cNvSpPr>
            <p:nvPr/>
          </p:nvSpPr>
          <p:spPr bwMode="auto">
            <a:xfrm>
              <a:off x="7747000" y="3846513"/>
              <a:ext cx="10699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-266/333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DDR2</a:t>
              </a: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-400</a:t>
              </a:r>
              <a:endParaRPr lang="hu-HU" altLang="en-US" sz="10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0907" name="Text Box 117"/>
            <p:cNvSpPr txBox="1">
              <a:spLocks noChangeArrowheads="1"/>
            </p:cNvSpPr>
            <p:nvPr/>
          </p:nvSpPr>
          <p:spPr bwMode="auto">
            <a:xfrm>
              <a:off x="8559800" y="2705100"/>
              <a:ext cx="4953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hu-HU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857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dual FSBs in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18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94250" y="1117600"/>
            <a:ext cx="4271963" cy="1692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872038" y="1308100"/>
            <a:ext cx="3938587" cy="1747838"/>
            <a:chOff x="4872038" y="1308100"/>
            <a:chExt cx="3938587" cy="1747838"/>
          </a:xfrm>
        </p:grpSpPr>
        <p:cxnSp>
          <p:nvCxnSpPr>
            <p:cNvPr id="125" name="Egyenes összekötő 137"/>
            <p:cNvCxnSpPr/>
            <p:nvPr/>
          </p:nvCxnSpPr>
          <p:spPr>
            <a:xfrm rot="5400000" flipH="1" flipV="1">
              <a:off x="5188743" y="24439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36"/>
            <p:cNvCxnSpPr/>
            <p:nvPr/>
          </p:nvCxnSpPr>
          <p:spPr>
            <a:xfrm flipV="1">
              <a:off x="5368925" y="2624138"/>
              <a:ext cx="1009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Egyenes összekötő 138"/>
            <p:cNvCxnSpPr/>
            <p:nvPr/>
          </p:nvCxnSpPr>
          <p:spPr>
            <a:xfrm rot="16200000" flipV="1">
              <a:off x="6016625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gyenes összekötő 139"/>
            <p:cNvCxnSpPr/>
            <p:nvPr/>
          </p:nvCxnSpPr>
          <p:spPr>
            <a:xfrm rot="16200000" flipV="1">
              <a:off x="7024687" y="2695576"/>
              <a:ext cx="7207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gyenes összekötő 140"/>
            <p:cNvCxnSpPr/>
            <p:nvPr/>
          </p:nvCxnSpPr>
          <p:spPr>
            <a:xfrm rot="16200000" flipV="1">
              <a:off x="8248650" y="24796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Egyenes összekötő 144"/>
            <p:cNvCxnSpPr/>
            <p:nvPr/>
          </p:nvCxnSpPr>
          <p:spPr>
            <a:xfrm>
              <a:off x="7386638" y="2624138"/>
              <a:ext cx="100806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Szövegdoboz 70"/>
            <p:cNvSpPr txBox="1">
              <a:spLocks noChangeArrowheads="1"/>
            </p:cNvSpPr>
            <p:nvPr/>
          </p:nvSpPr>
          <p:spPr bwMode="auto">
            <a:xfrm>
              <a:off x="6430416" y="2386013"/>
              <a:ext cx="9012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(800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34" name="Rectangle 105"/>
            <p:cNvSpPr>
              <a:spLocks noChangeArrowheads="1"/>
            </p:cNvSpPr>
            <p:nvPr/>
          </p:nvSpPr>
          <p:spPr bwMode="auto">
            <a:xfrm>
              <a:off x="6357938" y="1308100"/>
              <a:ext cx="12382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7000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hu-HU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Paxville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MP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 2x1C </a:t>
              </a:r>
            </a:p>
          </p:txBody>
        </p:sp>
        <p:sp>
          <p:nvSpPr>
            <p:cNvPr id="135" name="Rectangle 106"/>
            <p:cNvSpPr>
              <a:spLocks noChangeArrowheads="1"/>
            </p:cNvSpPr>
            <p:nvPr/>
          </p:nvSpPr>
          <p:spPr bwMode="auto">
            <a:xfrm>
              <a:off x="7880350" y="1308100"/>
              <a:ext cx="690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7100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(Tulsa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) 2C</a:t>
              </a:r>
            </a:p>
          </p:txBody>
        </p:sp>
        <p:sp>
          <p:nvSpPr>
            <p:cNvPr id="136" name="Rectangle 107"/>
            <p:cNvSpPr>
              <a:spLocks noChangeArrowheads="1"/>
            </p:cNvSpPr>
            <p:nvPr/>
          </p:nvSpPr>
          <p:spPr bwMode="auto">
            <a:xfrm>
              <a:off x="5348288" y="1308100"/>
              <a:ext cx="8778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Xeon MP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(P</a:t>
              </a:r>
              <a:r>
                <a:rPr lang="en-US" altLang="en-US" sz="1000" i="1" dirty="0" err="1">
                  <a:solidFill>
                    <a:srgbClr val="000000"/>
                  </a:solidFill>
                  <a:latin typeface="Verdana" pitchFamily="34" charset="0"/>
                </a:rPr>
                <a:t>otomac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altLang="en-US" sz="1000" i="1" dirty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r>
                <a:rPr lang="hu-HU" altLang="en-US" sz="1000" i="1" dirty="0">
                  <a:solidFill>
                    <a:srgbClr val="000000"/>
                  </a:solidFill>
                  <a:latin typeface="Verdana" pitchFamily="34" charset="0"/>
                </a:rPr>
                <a:t>C</a:t>
              </a:r>
              <a:endParaRPr lang="en-US" altLang="en-US" sz="10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68" name="Text Box 108"/>
            <p:cNvSpPr txBox="1">
              <a:spLocks noChangeArrowheads="1"/>
            </p:cNvSpPr>
            <p:nvPr/>
          </p:nvSpPr>
          <p:spPr bwMode="auto">
            <a:xfrm>
              <a:off x="6218238" y="1327150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69" name="Text Box 109"/>
            <p:cNvSpPr txBox="1">
              <a:spLocks noChangeArrowheads="1"/>
            </p:cNvSpPr>
            <p:nvPr/>
          </p:nvSpPr>
          <p:spPr bwMode="auto">
            <a:xfrm>
              <a:off x="7642225" y="1328738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170" name="Téglalap 132"/>
            <p:cNvSpPr>
              <a:spLocks noChangeArrowheads="1"/>
            </p:cNvSpPr>
            <p:nvPr/>
          </p:nvSpPr>
          <p:spPr bwMode="auto">
            <a:xfrm>
              <a:off x="4872038" y="1758950"/>
              <a:ext cx="9271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5" name="Téglalap 132"/>
            <p:cNvSpPr>
              <a:spLocks noChangeArrowheads="1"/>
            </p:cNvSpPr>
            <p:nvPr/>
          </p:nvSpPr>
          <p:spPr bwMode="auto">
            <a:xfrm>
              <a:off x="58769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6" name="Téglalap 132"/>
            <p:cNvSpPr>
              <a:spLocks noChangeArrowheads="1"/>
            </p:cNvSpPr>
            <p:nvPr/>
          </p:nvSpPr>
          <p:spPr bwMode="auto">
            <a:xfrm>
              <a:off x="68802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7" name="Téglalap 132"/>
            <p:cNvSpPr>
              <a:spLocks noChangeArrowheads="1"/>
            </p:cNvSpPr>
            <p:nvPr/>
          </p:nvSpPr>
          <p:spPr bwMode="auto">
            <a:xfrm>
              <a:off x="7883525" y="1760538"/>
              <a:ext cx="927100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Pentium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b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Xeon MP 1C/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2</a:t>
              </a:r>
              <a:r>
                <a:rPr lang="en-US" altLang="en-US" sz="1100">
                  <a:solidFill>
                    <a:srgbClr val="FFFFFF"/>
                  </a:solidFill>
                  <a:latin typeface="Verdana" pitchFamily="34" charset="0"/>
                </a:rPr>
                <a:t>x1</a:t>
              </a:r>
              <a:r>
                <a:rPr lang="hu-HU" altLang="en-US" sz="1100">
                  <a:solidFill>
                    <a:srgbClr val="FFFFFF"/>
                  </a:solidFill>
                  <a:latin typeface="Verdana" pitchFamily="34" charset="0"/>
                </a:rPr>
                <a:t>C</a:t>
              </a:r>
            </a:p>
          </p:txBody>
        </p:sp>
        <p:sp>
          <p:nvSpPr>
            <p:cNvPr id="198" name="Oval 116"/>
            <p:cNvSpPr>
              <a:spLocks noChangeArrowheads="1"/>
            </p:cNvSpPr>
            <p:nvPr/>
          </p:nvSpPr>
          <p:spPr bwMode="auto">
            <a:xfrm>
              <a:off x="5041900" y="2413000"/>
              <a:ext cx="3619500" cy="4064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4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Egyenes összekötő 137"/>
          <p:cNvCxnSpPr/>
          <p:nvPr/>
        </p:nvCxnSpPr>
        <p:spPr>
          <a:xfrm rot="5400000" flipH="1" flipV="1">
            <a:off x="578643" y="26090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1216025" y="36099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1877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7892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8606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6447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31067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8639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40465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7892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31067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9225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9225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9225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2766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1702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1702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1702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30432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5385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4321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4321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4321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7115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6830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6830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6830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4671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9973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1820316" y="2640013"/>
            <a:ext cx="9012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FSB</a:t>
            </a:r>
            <a:endParaRPr lang="en-US" altLang="en-US" sz="1000" dirty="0" smtClean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(800 MT/s)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9400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4925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7655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40116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4097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4097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4097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4287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4303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1393825" y="64325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667779" y="49212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996318" y="49228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662488" y="5619750"/>
            <a:ext cx="4167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4 </a:t>
            </a: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PCIe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lanes,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860425" y="56594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9240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9256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22963" y="2927350"/>
            <a:ext cx="3190875" cy="1695450"/>
            <a:chOff x="5922963" y="3028950"/>
            <a:chExt cx="3190875" cy="1695450"/>
          </a:xfrm>
        </p:grpSpPr>
        <p:cxnSp>
          <p:nvCxnSpPr>
            <p:cNvPr id="201" name="Egyenes összekötő 200"/>
            <p:cNvCxnSpPr/>
            <p:nvPr/>
          </p:nvCxnSpPr>
          <p:spPr>
            <a:xfrm rot="10800000" flipH="1">
              <a:off x="7624763" y="3859213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Egyenes összekötő 201"/>
            <p:cNvCxnSpPr/>
            <p:nvPr/>
          </p:nvCxnSpPr>
          <p:spPr>
            <a:xfrm flipV="1">
              <a:off x="7335838" y="371475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Egyenes összekötő 202"/>
            <p:cNvCxnSpPr/>
            <p:nvPr/>
          </p:nvCxnSpPr>
          <p:spPr>
            <a:xfrm rot="16200000" flipH="1">
              <a:off x="7552531" y="3786982"/>
              <a:ext cx="144463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Egyenes összekötő 125"/>
            <p:cNvCxnSpPr/>
            <p:nvPr/>
          </p:nvCxnSpPr>
          <p:spPr>
            <a:xfrm rot="10800000">
              <a:off x="7335838" y="3279775"/>
              <a:ext cx="215900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 rot="16200000" flipV="1">
              <a:off x="6427788" y="3927475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gyenes összekötő 112"/>
            <p:cNvCxnSpPr/>
            <p:nvPr/>
          </p:nvCxnSpPr>
          <p:spPr>
            <a:xfrm rot="10800000">
              <a:off x="7820025" y="313690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églalap 44"/>
            <p:cNvSpPr/>
            <p:nvPr/>
          </p:nvSpPr>
          <p:spPr>
            <a:xfrm>
              <a:off x="5924550" y="3208338"/>
              <a:ext cx="1439863" cy="5762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7300</a:t>
              </a:r>
            </a:p>
          </p:txBody>
        </p:sp>
        <p:sp>
          <p:nvSpPr>
            <p:cNvPr id="61" name="Téglalap 60"/>
            <p:cNvSpPr/>
            <p:nvPr/>
          </p:nvSpPr>
          <p:spPr>
            <a:xfrm>
              <a:off x="5922963" y="4148138"/>
              <a:ext cx="1439862" cy="57626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631xESB/</a:t>
              </a:r>
              <a:b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</a:br>
              <a:r>
                <a:rPr lang="hu-HU" sz="1100" dirty="0">
                  <a:solidFill>
                    <a:srgbClr val="FFFFFF"/>
                  </a:solidFill>
                  <a:latin typeface="Verdana" pitchFamily="34" charset="0"/>
                </a:rPr>
                <a:t>632xESB</a:t>
              </a:r>
            </a:p>
          </p:txBody>
        </p:sp>
        <p:cxnSp>
          <p:nvCxnSpPr>
            <p:cNvPr id="56" name="Egyenes összekötő 55"/>
            <p:cNvCxnSpPr>
              <a:stCxn id="58" idx="3"/>
            </p:cNvCxnSpPr>
            <p:nvPr/>
          </p:nvCxnSpPr>
          <p:spPr>
            <a:xfrm flipH="1" flipV="1">
              <a:off x="7551738" y="3136900"/>
              <a:ext cx="28892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églalap 56"/>
            <p:cNvSpPr/>
            <p:nvPr/>
          </p:nvSpPr>
          <p:spPr>
            <a:xfrm>
              <a:off x="7708900" y="302895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>
              <a:off x="7794625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60" name="Téglalap 59"/>
            <p:cNvSpPr/>
            <p:nvPr/>
          </p:nvSpPr>
          <p:spPr>
            <a:xfrm>
              <a:off x="8108950" y="302895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291867" name="Szövegdoboz 31"/>
            <p:cNvSpPr txBox="1">
              <a:spLocks noChangeArrowheads="1"/>
            </p:cNvSpPr>
            <p:nvPr/>
          </p:nvSpPr>
          <p:spPr bwMode="auto">
            <a:xfrm>
              <a:off x="8267700" y="3213100"/>
              <a:ext cx="84613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up to</a:t>
              </a:r>
              <a:endParaRPr lang="en-US" altLang="en-US" sz="110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 8 DIMMs</a:t>
              </a:r>
            </a:p>
          </p:txBody>
        </p:sp>
        <p:cxnSp>
          <p:nvCxnSpPr>
            <p:cNvPr id="115" name="Egyenes összekötő 114"/>
            <p:cNvCxnSpPr/>
            <p:nvPr/>
          </p:nvCxnSpPr>
          <p:spPr>
            <a:xfrm rot="10800000">
              <a:off x="7820025" y="3371850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gyenes összekötő 115"/>
            <p:cNvCxnSpPr>
              <a:stCxn id="118" idx="3"/>
            </p:cNvCxnSpPr>
            <p:nvPr/>
          </p:nvCxnSpPr>
          <p:spPr>
            <a:xfrm flipH="1">
              <a:off x="7362825" y="3371850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églalap 116"/>
            <p:cNvSpPr/>
            <p:nvPr/>
          </p:nvSpPr>
          <p:spPr>
            <a:xfrm>
              <a:off x="7708900" y="3263900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8" name="Téglalap 117"/>
            <p:cNvSpPr/>
            <p:nvPr/>
          </p:nvSpPr>
          <p:spPr>
            <a:xfrm>
              <a:off x="7794625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19" name="Téglalap 118"/>
            <p:cNvSpPr/>
            <p:nvPr/>
          </p:nvSpPr>
          <p:spPr>
            <a:xfrm>
              <a:off x="8108950" y="3263900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0" name="Egyenes összekötő 119"/>
            <p:cNvCxnSpPr/>
            <p:nvPr/>
          </p:nvCxnSpPr>
          <p:spPr>
            <a:xfrm rot="10800000">
              <a:off x="7820025" y="3614738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Egyenes összekötő 120"/>
            <p:cNvCxnSpPr>
              <a:stCxn id="123" idx="3"/>
            </p:cNvCxnSpPr>
            <p:nvPr/>
          </p:nvCxnSpPr>
          <p:spPr>
            <a:xfrm flipH="1">
              <a:off x="7362825" y="3614738"/>
              <a:ext cx="477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églalap 121"/>
            <p:cNvSpPr/>
            <p:nvPr/>
          </p:nvSpPr>
          <p:spPr>
            <a:xfrm>
              <a:off x="7708900" y="35067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3" name="Téglalap 122"/>
            <p:cNvSpPr/>
            <p:nvPr/>
          </p:nvSpPr>
          <p:spPr>
            <a:xfrm>
              <a:off x="7794625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4" name="Téglalap 123"/>
            <p:cNvSpPr/>
            <p:nvPr/>
          </p:nvSpPr>
          <p:spPr>
            <a:xfrm>
              <a:off x="8108950" y="35067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25" name="Egyenes összekötő 124"/>
            <p:cNvCxnSpPr/>
            <p:nvPr/>
          </p:nvCxnSpPr>
          <p:spPr>
            <a:xfrm rot="10800000">
              <a:off x="7820025" y="3857625"/>
              <a:ext cx="334963" cy="0"/>
            </a:xfrm>
            <a:prstGeom prst="line">
              <a:avLst/>
            </a:prstGeom>
            <a:ln w="31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églalap 126"/>
            <p:cNvSpPr/>
            <p:nvPr/>
          </p:nvSpPr>
          <p:spPr>
            <a:xfrm>
              <a:off x="7708900" y="3748088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8" name="Téglalap 127"/>
            <p:cNvSpPr/>
            <p:nvPr/>
          </p:nvSpPr>
          <p:spPr>
            <a:xfrm>
              <a:off x="7794625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9" name="Téglalap 128"/>
            <p:cNvSpPr/>
            <p:nvPr/>
          </p:nvSpPr>
          <p:spPr>
            <a:xfrm>
              <a:off x="8108950" y="3748088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98" name="Egyenes összekötő 197"/>
            <p:cNvCxnSpPr/>
            <p:nvPr/>
          </p:nvCxnSpPr>
          <p:spPr>
            <a:xfrm rot="5400000">
              <a:off x="7480300" y="3208338"/>
              <a:ext cx="14287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1918" name="Szövegdoboz 31"/>
            <p:cNvSpPr txBox="1">
              <a:spLocks noChangeArrowheads="1"/>
            </p:cNvSpPr>
            <p:nvPr/>
          </p:nvSpPr>
          <p:spPr bwMode="auto">
            <a:xfrm>
              <a:off x="6664325" y="3836988"/>
              <a:ext cx="4064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>
                  <a:solidFill>
                    <a:srgbClr val="000000"/>
                  </a:solidFill>
                  <a:latin typeface="Verdana" pitchFamily="34" charset="0"/>
                </a:rPr>
                <a:t>ESI</a:t>
              </a:r>
            </a:p>
          </p:txBody>
        </p:sp>
        <p:sp>
          <p:nvSpPr>
            <p:cNvPr id="291923" name="Szövegdoboz 31"/>
            <p:cNvSpPr txBox="1">
              <a:spLocks noChangeArrowheads="1"/>
            </p:cNvSpPr>
            <p:nvPr/>
          </p:nvSpPr>
          <p:spPr bwMode="auto">
            <a:xfrm>
              <a:off x="7585075" y="4176713"/>
              <a:ext cx="1246188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</a:rPr>
                <a:t>FBDIMM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>
                  <a:solidFill>
                    <a:srgbClr val="000000"/>
                  </a:solidFill>
                  <a:latin typeface="Verdana" pitchFamily="34" charset="0"/>
                </a:rPr>
                <a:t>DDR</a:t>
              </a:r>
              <a:r>
                <a:rPr lang="en-US" altLang="en-US" sz="1100">
                  <a:solidFill>
                    <a:srgbClr val="000000"/>
                  </a:solidFill>
                  <a:latin typeface="Verdana" pitchFamily="34" charset="0"/>
                </a:rPr>
                <a:t>2-533/667</a:t>
              </a:r>
              <a:endParaRPr lang="hu-HU" altLang="en-US" sz="110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91946" name="Oval 132"/>
            <p:cNvSpPr>
              <a:spLocks noChangeArrowheads="1"/>
            </p:cNvSpPr>
            <p:nvPr/>
          </p:nvSpPr>
          <p:spPr bwMode="auto">
            <a:xfrm>
              <a:off x="6438900" y="3797300"/>
              <a:ext cx="825500" cy="304800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19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34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Resolving the FSB bottleneck by using quad FSBs in up to 6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platforms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313238" y="1220788"/>
            <a:ext cx="4668837" cy="1908000"/>
          </a:xfrm>
          <a:prstGeom prst="roundRect">
            <a:avLst/>
          </a:prstGeom>
          <a:solidFill>
            <a:srgbClr val="EAEAEA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4365625" y="1408113"/>
            <a:ext cx="4557713" cy="1812925"/>
            <a:chOff x="4365625" y="1509713"/>
            <a:chExt cx="4557713" cy="1812925"/>
          </a:xfrm>
        </p:grpSpPr>
        <p:cxnSp>
          <p:nvCxnSpPr>
            <p:cNvPr id="169" name="Egyenes összekötő 107"/>
            <p:cNvCxnSpPr/>
            <p:nvPr/>
          </p:nvCxnSpPr>
          <p:spPr>
            <a:xfrm rot="16200000" flipV="1">
              <a:off x="5844474" y="2961482"/>
              <a:ext cx="720725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gyenes összekötő 40"/>
            <p:cNvCxnSpPr/>
            <p:nvPr/>
          </p:nvCxnSpPr>
          <p:spPr>
            <a:xfrm rot="5400000" flipH="1" flipV="1">
              <a:off x="4952206" y="2710657"/>
              <a:ext cx="3603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Egyenes összekötő 108"/>
            <p:cNvCxnSpPr/>
            <p:nvPr/>
          </p:nvCxnSpPr>
          <p:spPr>
            <a:xfrm rot="16200000" flipV="1">
              <a:off x="6761873" y="2898775"/>
              <a:ext cx="61118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Téglalap 26"/>
            <p:cNvSpPr>
              <a:spLocks noChangeArrowheads="1"/>
            </p:cNvSpPr>
            <p:nvPr/>
          </p:nvSpPr>
          <p:spPr bwMode="auto">
            <a:xfrm>
              <a:off x="4365625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7" name="Téglalap 31"/>
            <p:cNvSpPr>
              <a:spLocks noChangeArrowheads="1"/>
            </p:cNvSpPr>
            <p:nvPr/>
          </p:nvSpPr>
          <p:spPr bwMode="auto">
            <a:xfrm>
              <a:off x="6684963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199" name="Téglalap 37"/>
            <p:cNvSpPr>
              <a:spLocks noChangeArrowheads="1"/>
            </p:cNvSpPr>
            <p:nvPr/>
          </p:nvSpPr>
          <p:spPr bwMode="auto">
            <a:xfrm>
              <a:off x="7843838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sp>
          <p:nvSpPr>
            <p:cNvPr id="200" name="Téglalap 38"/>
            <p:cNvSpPr>
              <a:spLocks noChangeArrowheads="1"/>
            </p:cNvSpPr>
            <p:nvPr/>
          </p:nvSpPr>
          <p:spPr bwMode="auto">
            <a:xfrm>
              <a:off x="5524500" y="2025650"/>
              <a:ext cx="1079500" cy="576263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>
                  <a:solidFill>
                    <a:srgbClr val="FFFFFF"/>
                  </a:solidFill>
                </a:rPr>
                <a:t>Core2 (2C/4C)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u-HU" sz="1100" dirty="0" err="1">
                  <a:solidFill>
                    <a:srgbClr val="FFFFFF"/>
                  </a:solidFill>
                </a:rPr>
                <a:t>Penryn</a:t>
              </a:r>
              <a:r>
                <a:rPr lang="hu-HU" sz="1100" dirty="0">
                  <a:solidFill>
                    <a:srgbClr val="FFFFFF"/>
                  </a:solidFill>
                </a:rPr>
                <a:t> (6C)</a:t>
              </a:r>
            </a:p>
          </p:txBody>
        </p:sp>
        <p:cxnSp>
          <p:nvCxnSpPr>
            <p:cNvPr id="204" name="Egyenes összekötő 39"/>
            <p:cNvCxnSpPr/>
            <p:nvPr/>
          </p:nvCxnSpPr>
          <p:spPr>
            <a:xfrm flipV="1">
              <a:off x="5132388" y="2890838"/>
              <a:ext cx="9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Egyenes összekötő 41"/>
            <p:cNvCxnSpPr/>
            <p:nvPr/>
          </p:nvCxnSpPr>
          <p:spPr>
            <a:xfrm rot="5400000" flipH="1" flipV="1">
              <a:off x="5870630" y="3070226"/>
              <a:ext cx="35877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Egyenes összekötő 42"/>
            <p:cNvCxnSpPr/>
            <p:nvPr/>
          </p:nvCxnSpPr>
          <p:spPr>
            <a:xfrm rot="5400000" flipH="1" flipV="1">
              <a:off x="7012997" y="3106738"/>
              <a:ext cx="4318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Egyenes összekötő 43"/>
            <p:cNvCxnSpPr/>
            <p:nvPr/>
          </p:nvCxnSpPr>
          <p:spPr>
            <a:xfrm rot="16200000" flipV="1">
              <a:off x="8017136" y="2746376"/>
              <a:ext cx="2889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Egyenes összekötő 61"/>
            <p:cNvCxnSpPr/>
            <p:nvPr/>
          </p:nvCxnSpPr>
          <p:spPr>
            <a:xfrm>
              <a:off x="7223873" y="2890838"/>
              <a:ext cx="93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Szövegdoboz 70"/>
            <p:cNvSpPr txBox="1">
              <a:spLocks noChangeArrowheads="1"/>
            </p:cNvSpPr>
            <p:nvPr/>
          </p:nvSpPr>
          <p:spPr bwMode="auto">
            <a:xfrm>
              <a:off x="6139500" y="2746375"/>
              <a:ext cx="9829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FSB</a:t>
              </a:r>
              <a:endParaRPr lang="en-US" altLang="en-US" sz="1000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solidFill>
                    <a:srgbClr val="000000"/>
                  </a:solidFill>
                  <a:latin typeface="Verdana" pitchFamily="34" charset="0"/>
                </a:rPr>
                <a:t>(1066 MT/s)</a:t>
              </a:r>
              <a:endParaRPr lang="hu-HU" altLang="en-US" sz="10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4641850" y="1509713"/>
              <a:ext cx="12461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7200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 DC)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1x2C</a:t>
              </a:r>
            </a:p>
          </p:txBody>
        </p:sp>
        <p:sp>
          <p:nvSpPr>
            <p:cNvPr id="211" name="Rectangle 117"/>
            <p:cNvSpPr>
              <a:spLocks noChangeArrowheads="1"/>
            </p:cNvSpPr>
            <p:nvPr/>
          </p:nvSpPr>
          <p:spPr bwMode="auto">
            <a:xfrm>
              <a:off x="6097588" y="1519238"/>
              <a:ext cx="12493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7300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(Tigerton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 QC) 2x2C</a:t>
              </a:r>
            </a:p>
          </p:txBody>
        </p:sp>
        <p:sp>
          <p:nvSpPr>
            <p:cNvPr id="212" name="Rectangle 118"/>
            <p:cNvSpPr>
              <a:spLocks noChangeArrowheads="1"/>
            </p:cNvSpPr>
            <p:nvPr/>
          </p:nvSpPr>
          <p:spPr bwMode="auto">
            <a:xfrm>
              <a:off x="7531100" y="1519238"/>
              <a:ext cx="10731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Xeon 7400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000" i="1">
                  <a:solidFill>
                    <a:srgbClr val="000000"/>
                  </a:solidFill>
                  <a:latin typeface="Verdana" pitchFamily="34" charset="0"/>
                </a:rPr>
                <a:t>Dunnington 6C</a:t>
              </a:r>
              <a:r>
                <a:rPr lang="hu-HU" altLang="en-US" sz="1000" i="1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000" i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13" name="Text Box 119"/>
            <p:cNvSpPr txBox="1">
              <a:spLocks noChangeArrowheads="1"/>
            </p:cNvSpPr>
            <p:nvPr/>
          </p:nvSpPr>
          <p:spPr bwMode="auto">
            <a:xfrm>
              <a:off x="59166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4" name="Text Box 120"/>
            <p:cNvSpPr txBox="1">
              <a:spLocks noChangeArrowheads="1"/>
            </p:cNvSpPr>
            <p:nvPr/>
          </p:nvSpPr>
          <p:spPr bwMode="auto">
            <a:xfrm>
              <a:off x="7364413" y="1533525"/>
              <a:ext cx="24130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Verdana" pitchFamily="34" charset="0"/>
                </a:rPr>
                <a:t>/</a:t>
              </a:r>
            </a:p>
          </p:txBody>
        </p:sp>
        <p:sp>
          <p:nvSpPr>
            <p:cNvPr id="215" name="Oval 130"/>
            <p:cNvSpPr>
              <a:spLocks noChangeArrowheads="1"/>
            </p:cNvSpPr>
            <p:nvPr/>
          </p:nvSpPr>
          <p:spPr bwMode="auto">
            <a:xfrm>
              <a:off x="4864100" y="2654299"/>
              <a:ext cx="3657600" cy="538163"/>
            </a:xfrm>
            <a:prstGeom prst="ellipse">
              <a:avLst/>
            </a:prstGeom>
            <a:noFill/>
            <a:ln w="19050" algn="ctr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38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82605"/>
              </p:ext>
            </p:extLst>
          </p:nvPr>
        </p:nvGraphicFramePr>
        <p:xfrm>
          <a:off x="101603" y="1055687"/>
          <a:ext cx="8937622" cy="5790343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270650"/>
                <a:gridCol w="1076452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No./kind of the links to mem. buffers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of mem. 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mem. buffer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No. /speed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mem. channels (up to)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4 serial 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IMI channels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from  MCH</a:t>
                      </a:r>
                    </a:p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n-US" sz="1050" dirty="0" smtClean="0">
                          <a:latin typeface="+mj-lt"/>
                        </a:rPr>
                        <a:t>to XMBs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XMB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DDR2-800/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socket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FB-DIMM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from MCH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AMBs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AMB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DDR2-667/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serial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SMI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DDR3-1067/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 parallel SMI2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to 4 SMBs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 memory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channels/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DDR3-1600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(IWB) 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DDR4-1866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(HSW)/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socket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 channels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DDR4-2666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mem. speed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0025" y="619125"/>
            <a:ext cx="7701147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2D2D8A"/>
                </a:solidFill>
                <a:latin typeface="Verdana"/>
              </a:rPr>
              <a:t>Evolution of Intel’s high performance MP platforms – Memory architecture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20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651500" y="1054100"/>
            <a:ext cx="3389313" cy="580390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6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0818" name="Egyenes összekötő 10"/>
          <p:cNvCxnSpPr>
            <a:cxnSpLocks noChangeShapeType="1"/>
          </p:cNvCxnSpPr>
          <p:nvPr/>
        </p:nvCxnSpPr>
        <p:spPr bwMode="auto">
          <a:xfrm flipV="1">
            <a:off x="554038" y="2251075"/>
            <a:ext cx="0" cy="36036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1476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1125538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547688" y="2597150"/>
            <a:ext cx="301307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822" name="Egyenes összekötő 12"/>
          <p:cNvCxnSpPr>
            <a:cxnSpLocks noChangeShapeType="1"/>
          </p:cNvCxnSpPr>
          <p:nvPr/>
        </p:nvCxnSpPr>
        <p:spPr bwMode="auto">
          <a:xfrm flipV="1">
            <a:off x="1506538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Egyenes összekötő 15"/>
          <p:cNvCxnSpPr>
            <a:cxnSpLocks noChangeShapeType="1"/>
          </p:cNvCxnSpPr>
          <p:nvPr/>
        </p:nvCxnSpPr>
        <p:spPr bwMode="auto">
          <a:xfrm flipV="1">
            <a:off x="25701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Egyenes összekötő 16"/>
          <p:cNvCxnSpPr>
            <a:cxnSpLocks noChangeShapeType="1"/>
          </p:cNvCxnSpPr>
          <p:nvPr/>
        </p:nvCxnSpPr>
        <p:spPr bwMode="auto">
          <a:xfrm flipV="1">
            <a:off x="3548063" y="2322513"/>
            <a:ext cx="0" cy="2889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Egyenes összekötő 19"/>
          <p:cNvCxnSpPr>
            <a:cxnSpLocks noChangeShapeType="1"/>
          </p:cNvCxnSpPr>
          <p:nvPr/>
        </p:nvCxnSpPr>
        <p:spPr bwMode="auto">
          <a:xfrm flipV="1">
            <a:off x="2082800" y="2611438"/>
            <a:ext cx="0" cy="3413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6" name="Egyenes összekötő 22"/>
          <p:cNvCxnSpPr>
            <a:cxnSpLocks noChangeShapeType="1"/>
          </p:cNvCxnSpPr>
          <p:nvPr/>
        </p:nvCxnSpPr>
        <p:spPr bwMode="auto">
          <a:xfrm flipV="1">
            <a:off x="2082800" y="3502025"/>
            <a:ext cx="0" cy="431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7" name="Egyenes összekötő 25"/>
          <p:cNvCxnSpPr>
            <a:cxnSpLocks noChangeShapeType="1"/>
          </p:cNvCxnSpPr>
          <p:nvPr/>
        </p:nvCxnSpPr>
        <p:spPr bwMode="auto">
          <a:xfrm flipH="1">
            <a:off x="2771775" y="3063875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27"/>
          <p:cNvSpPr/>
          <p:nvPr/>
        </p:nvSpPr>
        <p:spPr>
          <a:xfrm>
            <a:off x="3117850" y="29527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" name="Téglalap 28"/>
          <p:cNvSpPr/>
          <p:nvPr/>
        </p:nvSpPr>
        <p:spPr>
          <a:xfrm>
            <a:off x="3203575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289300" y="29527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3373438" y="29527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290832" name="Egyenes összekötő 32"/>
          <p:cNvCxnSpPr>
            <a:cxnSpLocks noChangeShapeType="1"/>
          </p:cNvCxnSpPr>
          <p:nvPr/>
        </p:nvCxnSpPr>
        <p:spPr bwMode="auto">
          <a:xfrm flipH="1">
            <a:off x="2771775" y="3363913"/>
            <a:ext cx="6477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églalap 33"/>
          <p:cNvSpPr/>
          <p:nvPr/>
        </p:nvSpPr>
        <p:spPr>
          <a:xfrm>
            <a:off x="3117850" y="3259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5" name="Téglalap 34"/>
          <p:cNvSpPr/>
          <p:nvPr/>
        </p:nvSpPr>
        <p:spPr>
          <a:xfrm>
            <a:off x="3203575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289300" y="3259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7" name="Téglalap 36"/>
          <p:cNvSpPr/>
          <p:nvPr/>
        </p:nvSpPr>
        <p:spPr>
          <a:xfrm>
            <a:off x="3373438" y="32591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4" name="Téglalap 53"/>
          <p:cNvSpPr/>
          <p:nvPr/>
        </p:nvSpPr>
        <p:spPr>
          <a:xfrm>
            <a:off x="1362075" y="3883025"/>
            <a:ext cx="1439863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38" name="Szövegdoboz 70"/>
          <p:cNvSpPr txBox="1">
            <a:spLocks noChangeArrowheads="1"/>
          </p:cNvSpPr>
          <p:nvPr/>
        </p:nvSpPr>
        <p:spPr bwMode="auto">
          <a:xfrm>
            <a:off x="2082800" y="2663825"/>
            <a:ext cx="433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59" name="Téglalap 58"/>
          <p:cNvSpPr>
            <a:spLocks noChangeArrowheads="1"/>
          </p:cNvSpPr>
          <p:nvPr/>
        </p:nvSpPr>
        <p:spPr bwMode="auto">
          <a:xfrm>
            <a:off x="21129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60" name="Téglalap 59"/>
          <p:cNvSpPr>
            <a:spLocks noChangeArrowheads="1"/>
          </p:cNvSpPr>
          <p:nvPr/>
        </p:nvSpPr>
        <p:spPr bwMode="auto">
          <a:xfrm>
            <a:off x="3090863" y="1758950"/>
            <a:ext cx="863600" cy="5715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Xeon</a:t>
            </a:r>
            <a:r>
              <a:rPr lang="hu-HU" sz="1100" dirty="0">
                <a:solidFill>
                  <a:srgbClr val="FFFFFF"/>
                </a:solidFill>
              </a:rPr>
              <a:t> MP</a:t>
            </a:r>
            <a:r>
              <a:rPr lang="hu-HU" sz="1100" baseline="30000" dirty="0">
                <a:solidFill>
                  <a:srgbClr val="FFFFFF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SC</a:t>
            </a:r>
          </a:p>
        </p:txBody>
      </p:sp>
      <p:sp>
        <p:nvSpPr>
          <p:cNvPr id="290841" name="Text Box 27"/>
          <p:cNvSpPr txBox="1">
            <a:spLocks noChangeArrowheads="1"/>
          </p:cNvSpPr>
          <p:nvPr/>
        </p:nvSpPr>
        <p:spPr bwMode="auto">
          <a:xfrm>
            <a:off x="1495425" y="4044950"/>
            <a:ext cx="11779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Preceding ICH</a:t>
            </a:r>
          </a:p>
        </p:txBody>
      </p:sp>
      <p:sp>
        <p:nvSpPr>
          <p:cNvPr id="19" name="Téglalap 18"/>
          <p:cNvSpPr/>
          <p:nvPr/>
        </p:nvSpPr>
        <p:spPr>
          <a:xfrm>
            <a:off x="1363663" y="2927350"/>
            <a:ext cx="1439862" cy="5762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Preceding</a:t>
            </a: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sz="1100" dirty="0" err="1">
                <a:solidFill>
                  <a:srgbClr val="FFFFFF"/>
                </a:solidFill>
                <a:latin typeface="Verdana" pitchFamily="34" charset="0"/>
              </a:rPr>
              <a:t>NBs</a:t>
            </a:r>
            <a:endParaRPr lang="hu-HU" sz="11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53" name="Text Box 39"/>
          <p:cNvSpPr txBox="1">
            <a:spLocks noChangeArrowheads="1"/>
          </p:cNvSpPr>
          <p:nvPr/>
        </p:nvSpPr>
        <p:spPr bwMode="auto">
          <a:xfrm>
            <a:off x="2047875" y="3600450"/>
            <a:ext cx="882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HI 1.5</a:t>
            </a:r>
          </a:p>
        </p:txBody>
      </p:sp>
      <p:sp>
        <p:nvSpPr>
          <p:cNvPr id="290854" name="Text Box 40"/>
          <p:cNvSpPr txBox="1">
            <a:spLocks noChangeArrowheads="1"/>
          </p:cNvSpPr>
          <p:nvPr/>
        </p:nvSpPr>
        <p:spPr bwMode="auto">
          <a:xfrm>
            <a:off x="3298825" y="4286250"/>
            <a:ext cx="1235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1.5 266 MB/s</a:t>
            </a:r>
          </a:p>
        </p:txBody>
      </p:sp>
      <p:sp>
        <p:nvSpPr>
          <p:cNvPr id="290855" name="Text Box 41"/>
          <p:cNvSpPr txBox="1">
            <a:spLocks noChangeArrowheads="1"/>
          </p:cNvSpPr>
          <p:nvPr/>
        </p:nvSpPr>
        <p:spPr bwMode="auto">
          <a:xfrm>
            <a:off x="174625" y="3613150"/>
            <a:ext cx="13668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sp>
        <p:nvSpPr>
          <p:cNvPr id="290856" name="Text Box 42"/>
          <p:cNvSpPr txBox="1">
            <a:spLocks noChangeArrowheads="1"/>
          </p:cNvSpPr>
          <p:nvPr/>
        </p:nvSpPr>
        <p:spPr bwMode="auto">
          <a:xfrm>
            <a:off x="2957513" y="3589338"/>
            <a:ext cx="13668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E.g. DDR-200/266</a:t>
            </a:r>
          </a:p>
        </p:txBody>
      </p:sp>
      <p:cxnSp>
        <p:nvCxnSpPr>
          <p:cNvPr id="138" name="Egyenes összekötő 137"/>
          <p:cNvCxnSpPr/>
          <p:nvPr/>
        </p:nvCxnSpPr>
        <p:spPr>
          <a:xfrm rot="5400000" flipH="1" flipV="1">
            <a:off x="5188743" y="24439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Egyenes összekötő 130"/>
          <p:cNvCxnSpPr/>
          <p:nvPr/>
        </p:nvCxnSpPr>
        <p:spPr>
          <a:xfrm rot="10800000" flipH="1" flipV="1">
            <a:off x="5826125" y="34448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5826125" y="30226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5368925" y="26241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6016625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7024687" y="26955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8248650" y="24796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6161088" y="29416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6699250" y="36988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6161088" y="38814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7386638" y="26241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4808538" y="29416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5065713" y="2757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4978400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4892675" y="2757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4795838" y="2757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4808538" y="31115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5065713" y="3005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4978400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4892675" y="3005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4795838" y="29797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5313363" y="28781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4794250" y="33734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5065713" y="32670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4978400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4892675" y="32670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4795838" y="32416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4808538" y="35464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5065713" y="3517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4978400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4892675" y="3517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4795838" y="34925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5313363" y="33020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0890" name="Szövegdoboz 31"/>
          <p:cNvSpPr txBox="1">
            <a:spLocks noChangeArrowheads="1"/>
          </p:cNvSpPr>
          <p:nvPr/>
        </p:nvSpPr>
        <p:spPr bwMode="auto">
          <a:xfrm>
            <a:off x="5014913" y="3832225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1" name="Szövegdoboz 70"/>
          <p:cNvSpPr txBox="1">
            <a:spLocks noChangeArrowheads="1"/>
          </p:cNvSpPr>
          <p:nvPr/>
        </p:nvSpPr>
        <p:spPr bwMode="auto">
          <a:xfrm>
            <a:off x="6664325" y="25257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0892" name="Csoportba foglalás 135"/>
          <p:cNvGrpSpPr>
            <a:grpSpLocks/>
          </p:cNvGrpSpPr>
          <p:nvPr/>
        </p:nvGrpSpPr>
        <p:grpSpPr bwMode="auto">
          <a:xfrm flipH="1">
            <a:off x="7602538" y="27749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90893" name="Text Box 103"/>
          <p:cNvSpPr txBox="1">
            <a:spLocks noChangeArrowheads="1"/>
          </p:cNvSpPr>
          <p:nvPr/>
        </p:nvSpPr>
        <p:spPr bwMode="auto">
          <a:xfrm>
            <a:off x="6897688" y="36004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0894" name="Szövegdoboz 31"/>
          <p:cNvSpPr txBox="1">
            <a:spLocks noChangeArrowheads="1"/>
          </p:cNvSpPr>
          <p:nvPr/>
        </p:nvSpPr>
        <p:spPr bwMode="auto">
          <a:xfrm>
            <a:off x="7747000" y="3846513"/>
            <a:ext cx="1069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5" name="Rectangle 105"/>
          <p:cNvSpPr>
            <a:spLocks noChangeArrowheads="1"/>
          </p:cNvSpPr>
          <p:nvPr/>
        </p:nvSpPr>
        <p:spPr bwMode="auto">
          <a:xfrm>
            <a:off x="6434138" y="12446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0896" name="Rectangle 106"/>
          <p:cNvSpPr>
            <a:spLocks noChangeArrowheads="1"/>
          </p:cNvSpPr>
          <p:nvPr/>
        </p:nvSpPr>
        <p:spPr bwMode="auto">
          <a:xfrm>
            <a:off x="7880350" y="12446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0897" name="Rectangle 107"/>
          <p:cNvSpPr>
            <a:spLocks noChangeArrowheads="1"/>
          </p:cNvSpPr>
          <p:nvPr/>
        </p:nvSpPr>
        <p:spPr bwMode="auto">
          <a:xfrm>
            <a:off x="5399088" y="12446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898" name="Text Box 108"/>
          <p:cNvSpPr txBox="1">
            <a:spLocks noChangeArrowheads="1"/>
          </p:cNvSpPr>
          <p:nvPr/>
        </p:nvSpPr>
        <p:spPr bwMode="auto">
          <a:xfrm>
            <a:off x="6256338" y="12636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899" name="Text Box 109"/>
          <p:cNvSpPr txBox="1">
            <a:spLocks noChangeArrowheads="1"/>
          </p:cNvSpPr>
          <p:nvPr/>
        </p:nvSpPr>
        <p:spPr bwMode="auto">
          <a:xfrm>
            <a:off x="7642225" y="12652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0900" name="Text Box 110"/>
          <p:cNvSpPr txBox="1">
            <a:spLocks noChangeArrowheads="1"/>
          </p:cNvSpPr>
          <p:nvPr/>
        </p:nvSpPr>
        <p:spPr bwMode="auto">
          <a:xfrm>
            <a:off x="5100079" y="47561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1" name="Téglalap 132"/>
          <p:cNvSpPr>
            <a:spLocks noChangeArrowheads="1"/>
          </p:cNvSpPr>
          <p:nvPr/>
        </p:nvSpPr>
        <p:spPr bwMode="auto">
          <a:xfrm>
            <a:off x="4872038" y="17589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2" name="Téglalap 132"/>
          <p:cNvSpPr>
            <a:spLocks noChangeArrowheads="1"/>
          </p:cNvSpPr>
          <p:nvPr/>
        </p:nvSpPr>
        <p:spPr bwMode="auto">
          <a:xfrm>
            <a:off x="58769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3" name="Téglalap 132"/>
          <p:cNvSpPr>
            <a:spLocks noChangeArrowheads="1"/>
          </p:cNvSpPr>
          <p:nvPr/>
        </p:nvSpPr>
        <p:spPr bwMode="auto">
          <a:xfrm>
            <a:off x="68802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4" name="Téglalap 132"/>
          <p:cNvSpPr>
            <a:spLocks noChangeArrowheads="1"/>
          </p:cNvSpPr>
          <p:nvPr/>
        </p:nvSpPr>
        <p:spPr bwMode="auto">
          <a:xfrm>
            <a:off x="7883525" y="17605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0905" name="Text Box 115"/>
          <p:cNvSpPr txBox="1">
            <a:spLocks noChangeArrowheads="1"/>
          </p:cNvSpPr>
          <p:nvPr/>
        </p:nvSpPr>
        <p:spPr bwMode="auto">
          <a:xfrm>
            <a:off x="348690" y="4756150"/>
            <a:ext cx="3530134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Previous Pentium 4 MP aimed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MP server platform (for single core processors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(2004 and before)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6" name="Oval 116"/>
          <p:cNvSpPr>
            <a:spLocks noChangeArrowheads="1"/>
          </p:cNvSpPr>
          <p:nvPr/>
        </p:nvSpPr>
        <p:spPr bwMode="auto">
          <a:xfrm>
            <a:off x="5041900" y="2413000"/>
            <a:ext cx="3619500" cy="4064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7" name="Text Box 117"/>
          <p:cNvSpPr txBox="1">
            <a:spLocks noChangeArrowheads="1"/>
          </p:cNvSpPr>
          <p:nvPr/>
        </p:nvSpPr>
        <p:spPr bwMode="auto">
          <a:xfrm>
            <a:off x="8559800" y="2705100"/>
            <a:ext cx="495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hu-HU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8" name="Oval 118"/>
          <p:cNvSpPr>
            <a:spLocks noChangeArrowheads="1"/>
          </p:cNvSpPr>
          <p:nvPr/>
        </p:nvSpPr>
        <p:spPr bwMode="auto">
          <a:xfrm>
            <a:off x="4572000" y="2565400"/>
            <a:ext cx="1589088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09" name="Oval 119"/>
          <p:cNvSpPr>
            <a:spLocks noChangeArrowheads="1"/>
          </p:cNvSpPr>
          <p:nvPr/>
        </p:nvSpPr>
        <p:spPr bwMode="auto">
          <a:xfrm>
            <a:off x="7602538" y="2566988"/>
            <a:ext cx="1495425" cy="1333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0" name="AutoShape 120"/>
          <p:cNvSpPr>
            <a:spLocks noChangeArrowheads="1"/>
          </p:cNvSpPr>
          <p:nvPr/>
        </p:nvSpPr>
        <p:spPr bwMode="auto">
          <a:xfrm>
            <a:off x="3898900" y="32004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0911" name="Text Box 121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single core MP server platforms to dual core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MP server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122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9944" y="36242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462044" y="3636963"/>
            <a:ext cx="4010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IMI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" y="5422900"/>
            <a:ext cx="8012130" cy="456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sz="1100" dirty="0" smtClean="0">
                <a:solidFill>
                  <a:srgbClr val="FF0000"/>
                </a:solidFill>
              </a:rPr>
              <a:t>IMI (Independent Memory Interface): </a:t>
            </a:r>
            <a:r>
              <a:rPr lang="en-US" sz="1100" dirty="0" smtClean="0"/>
              <a:t>Low line count (70 signal lines) serial interface vs. DDR2 with 240 pins.</a:t>
            </a:r>
          </a:p>
          <a:p>
            <a:r>
              <a:rPr lang="en-US" sz="1100" dirty="0" smtClean="0">
                <a:solidFill>
                  <a:srgbClr val="FF0000"/>
                </a:solidFill>
              </a:rPr>
              <a:t>XMB: </a:t>
            </a:r>
            <a:r>
              <a:rPr lang="en-US" sz="1100" dirty="0" err="1" smtClean="0">
                <a:solidFill>
                  <a:srgbClr val="FF0000"/>
                </a:solidFill>
              </a:rPr>
              <a:t>eXternal</a:t>
            </a:r>
            <a:r>
              <a:rPr lang="en-US" sz="1100" dirty="0" smtClean="0">
                <a:solidFill>
                  <a:srgbClr val="FF0000"/>
                </a:solidFill>
              </a:rPr>
              <a:t> Memory Bridge</a:t>
            </a:r>
          </a:p>
        </p:txBody>
      </p:sp>
    </p:spTree>
    <p:extLst>
      <p:ext uri="{BB962C8B-B14F-4D97-AF65-F5344CB8AC3E}">
        <p14:creationId xmlns:p14="http://schemas.microsoft.com/office/powerpoint/2010/main" val="30448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Egyenes összekötő 107"/>
          <p:cNvCxnSpPr/>
          <p:nvPr/>
        </p:nvCxnSpPr>
        <p:spPr>
          <a:xfrm rot="16200000" flipV="1">
            <a:off x="5995194" y="2707482"/>
            <a:ext cx="720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Egyenes összekötő 200"/>
          <p:cNvCxnSpPr/>
          <p:nvPr/>
        </p:nvCxnSpPr>
        <p:spPr>
          <a:xfrm rot="10800000" flipH="1">
            <a:off x="7624763" y="3605213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Egyenes összekötő 201"/>
          <p:cNvCxnSpPr/>
          <p:nvPr/>
        </p:nvCxnSpPr>
        <p:spPr>
          <a:xfrm flipV="1">
            <a:off x="7335838" y="346075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Egyenes összekötő 202"/>
          <p:cNvCxnSpPr/>
          <p:nvPr/>
        </p:nvCxnSpPr>
        <p:spPr>
          <a:xfrm rot="16200000" flipH="1">
            <a:off x="7552531" y="3532982"/>
            <a:ext cx="14446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gyenes összekötő 125"/>
          <p:cNvCxnSpPr/>
          <p:nvPr/>
        </p:nvCxnSpPr>
        <p:spPr>
          <a:xfrm rot="10800000">
            <a:off x="7335838" y="3025775"/>
            <a:ext cx="2159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rot="16200000" flipV="1">
            <a:off x="6427788" y="3673475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gyenes összekötő 40"/>
          <p:cNvCxnSpPr/>
          <p:nvPr/>
        </p:nvCxnSpPr>
        <p:spPr>
          <a:xfrm rot="5400000" flipH="1" flipV="1">
            <a:off x="4952206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gyenes összekötő 137"/>
          <p:cNvCxnSpPr/>
          <p:nvPr/>
        </p:nvCxnSpPr>
        <p:spPr>
          <a:xfrm rot="5400000" flipH="1" flipV="1">
            <a:off x="578643" y="2456657"/>
            <a:ext cx="3603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7820025" y="288290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gyenes összekötő 108"/>
          <p:cNvCxnSpPr/>
          <p:nvPr/>
        </p:nvCxnSpPr>
        <p:spPr>
          <a:xfrm rot="16200000" flipV="1">
            <a:off x="6626225" y="2644775"/>
            <a:ext cx="611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églalap 26"/>
          <p:cNvSpPr>
            <a:spLocks noChangeArrowheads="1"/>
          </p:cNvSpPr>
          <p:nvPr/>
        </p:nvSpPr>
        <p:spPr bwMode="auto">
          <a:xfrm>
            <a:off x="4365625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2" name="Téglalap 31"/>
          <p:cNvSpPr>
            <a:spLocks noChangeArrowheads="1"/>
          </p:cNvSpPr>
          <p:nvPr/>
        </p:nvSpPr>
        <p:spPr bwMode="auto">
          <a:xfrm>
            <a:off x="6684963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8" name="Téglalap 37"/>
          <p:cNvSpPr>
            <a:spLocks noChangeArrowheads="1"/>
          </p:cNvSpPr>
          <p:nvPr/>
        </p:nvSpPr>
        <p:spPr bwMode="auto">
          <a:xfrm>
            <a:off x="7843838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sp>
        <p:nvSpPr>
          <p:cNvPr id="39" name="Téglalap 38"/>
          <p:cNvSpPr>
            <a:spLocks noChangeArrowheads="1"/>
          </p:cNvSpPr>
          <p:nvPr/>
        </p:nvSpPr>
        <p:spPr bwMode="auto">
          <a:xfrm>
            <a:off x="5524500" y="1771650"/>
            <a:ext cx="10795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</a:rPr>
              <a:t>Core2 (2C/4C)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 err="1">
                <a:solidFill>
                  <a:srgbClr val="FFFFFF"/>
                </a:solidFill>
              </a:rPr>
              <a:t>Penryn</a:t>
            </a:r>
            <a:r>
              <a:rPr lang="hu-HU" sz="1100" dirty="0">
                <a:solidFill>
                  <a:srgbClr val="FFFFFF"/>
                </a:solidFill>
              </a:rPr>
              <a:t> (6C)</a:t>
            </a:r>
          </a:p>
        </p:txBody>
      </p:sp>
      <p:cxnSp>
        <p:nvCxnSpPr>
          <p:cNvPr id="40" name="Egyenes összekötő 39"/>
          <p:cNvCxnSpPr/>
          <p:nvPr/>
        </p:nvCxnSpPr>
        <p:spPr>
          <a:xfrm flipV="1">
            <a:off x="513238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gyenes összekötő 41"/>
          <p:cNvCxnSpPr/>
          <p:nvPr/>
        </p:nvCxnSpPr>
        <p:spPr>
          <a:xfrm rot="5400000" flipH="1" flipV="1">
            <a:off x="5961062" y="2816226"/>
            <a:ext cx="358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gyenes összekötő 42"/>
          <p:cNvCxnSpPr/>
          <p:nvPr/>
        </p:nvCxnSpPr>
        <p:spPr>
          <a:xfrm rot="5400000" flipH="1" flipV="1">
            <a:off x="6932613" y="2852738"/>
            <a:ext cx="43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gyenes összekötő 43"/>
          <p:cNvCxnSpPr/>
          <p:nvPr/>
        </p:nvCxnSpPr>
        <p:spPr>
          <a:xfrm rot="16200000" flipV="1">
            <a:off x="8012112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44"/>
          <p:cNvSpPr/>
          <p:nvPr/>
        </p:nvSpPr>
        <p:spPr>
          <a:xfrm>
            <a:off x="5924550" y="2954338"/>
            <a:ext cx="1439863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7300</a:t>
            </a:r>
          </a:p>
        </p:txBody>
      </p:sp>
      <p:sp>
        <p:nvSpPr>
          <p:cNvPr id="61" name="Téglalap 60"/>
          <p:cNvSpPr/>
          <p:nvPr/>
        </p:nvSpPr>
        <p:spPr>
          <a:xfrm>
            <a:off x="5922963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631xESB/</a:t>
            </a:r>
            <a:br>
              <a:rPr lang="hu-HU" sz="1100" dirty="0">
                <a:solidFill>
                  <a:srgbClr val="FFFFFF"/>
                </a:solidFill>
                <a:latin typeface="Verdana" pitchFamily="34" charset="0"/>
              </a:rPr>
            </a:b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632xESB</a:t>
            </a:r>
          </a:p>
        </p:txBody>
      </p:sp>
      <p:cxnSp>
        <p:nvCxnSpPr>
          <p:cNvPr id="62" name="Egyenes összekötő 61"/>
          <p:cNvCxnSpPr/>
          <p:nvPr/>
        </p:nvCxnSpPr>
        <p:spPr>
          <a:xfrm>
            <a:off x="7148513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>
            <a:stCxn id="58" idx="3"/>
          </p:cNvCxnSpPr>
          <p:nvPr/>
        </p:nvCxnSpPr>
        <p:spPr>
          <a:xfrm flipH="1" flipV="1">
            <a:off x="7551738" y="2882900"/>
            <a:ext cx="28892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églalap 56"/>
          <p:cNvSpPr/>
          <p:nvPr/>
        </p:nvSpPr>
        <p:spPr>
          <a:xfrm>
            <a:off x="7708900" y="27749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8" name="Téglalap 57"/>
          <p:cNvSpPr/>
          <p:nvPr/>
        </p:nvSpPr>
        <p:spPr>
          <a:xfrm>
            <a:off x="7794625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59"/>
          <p:cNvSpPr/>
          <p:nvPr/>
        </p:nvSpPr>
        <p:spPr>
          <a:xfrm>
            <a:off x="8108950" y="27749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291867" name="Szövegdoboz 31"/>
          <p:cNvSpPr txBox="1">
            <a:spLocks noChangeArrowheads="1"/>
          </p:cNvSpPr>
          <p:nvPr/>
        </p:nvSpPr>
        <p:spPr bwMode="auto">
          <a:xfrm>
            <a:off x="8267700" y="2959100"/>
            <a:ext cx="84613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up to</a:t>
            </a:r>
            <a:endParaRPr lang="en-US" altLang="en-US" sz="110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 8 DIMMs</a:t>
            </a:r>
          </a:p>
        </p:txBody>
      </p:sp>
      <p:cxnSp>
        <p:nvCxnSpPr>
          <p:cNvPr id="115" name="Egyenes összekötő 114"/>
          <p:cNvCxnSpPr/>
          <p:nvPr/>
        </p:nvCxnSpPr>
        <p:spPr>
          <a:xfrm rot="10800000">
            <a:off x="7820025" y="3117850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>
            <a:stCxn id="118" idx="3"/>
          </p:cNvCxnSpPr>
          <p:nvPr/>
        </p:nvCxnSpPr>
        <p:spPr>
          <a:xfrm flipH="1">
            <a:off x="7362825" y="3117850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églalap 116"/>
          <p:cNvSpPr/>
          <p:nvPr/>
        </p:nvSpPr>
        <p:spPr>
          <a:xfrm>
            <a:off x="7708900" y="30099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8" name="Téglalap 117"/>
          <p:cNvSpPr/>
          <p:nvPr/>
        </p:nvSpPr>
        <p:spPr>
          <a:xfrm>
            <a:off x="7794625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9" name="Téglalap 118"/>
          <p:cNvSpPr/>
          <p:nvPr/>
        </p:nvSpPr>
        <p:spPr>
          <a:xfrm>
            <a:off x="8108950" y="30099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0" name="Egyenes összekötő 119"/>
          <p:cNvCxnSpPr/>
          <p:nvPr/>
        </p:nvCxnSpPr>
        <p:spPr>
          <a:xfrm rot="10800000">
            <a:off x="7820025" y="3360738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Egyenes összekötő 120"/>
          <p:cNvCxnSpPr>
            <a:stCxn id="123" idx="3"/>
          </p:cNvCxnSpPr>
          <p:nvPr/>
        </p:nvCxnSpPr>
        <p:spPr>
          <a:xfrm flipH="1">
            <a:off x="7362825" y="3360738"/>
            <a:ext cx="477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églalap 121"/>
          <p:cNvSpPr/>
          <p:nvPr/>
        </p:nvSpPr>
        <p:spPr>
          <a:xfrm>
            <a:off x="7708900" y="32527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3" name="Téglalap 122"/>
          <p:cNvSpPr/>
          <p:nvPr/>
        </p:nvSpPr>
        <p:spPr>
          <a:xfrm>
            <a:off x="7794625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4" name="Téglalap 123"/>
          <p:cNvSpPr/>
          <p:nvPr/>
        </p:nvSpPr>
        <p:spPr>
          <a:xfrm>
            <a:off x="8108950" y="32527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25" name="Egyenes összekötő 124"/>
          <p:cNvCxnSpPr/>
          <p:nvPr/>
        </p:nvCxnSpPr>
        <p:spPr>
          <a:xfrm rot="10800000">
            <a:off x="7820025" y="3603625"/>
            <a:ext cx="334963" cy="0"/>
          </a:xfrm>
          <a:prstGeom prst="line">
            <a:avLst/>
          </a:prstGeom>
          <a:ln w="31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églalap 126"/>
          <p:cNvSpPr/>
          <p:nvPr/>
        </p:nvSpPr>
        <p:spPr>
          <a:xfrm>
            <a:off x="7708900" y="34940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8" name="Téglalap 127"/>
          <p:cNvSpPr/>
          <p:nvPr/>
        </p:nvSpPr>
        <p:spPr>
          <a:xfrm>
            <a:off x="7794625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29" name="Téglalap 128"/>
          <p:cNvSpPr/>
          <p:nvPr/>
        </p:nvSpPr>
        <p:spPr>
          <a:xfrm>
            <a:off x="8108950" y="34940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1216025" y="3457575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1216025" y="3035300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gyenes összekötő 136"/>
          <p:cNvCxnSpPr/>
          <p:nvPr/>
        </p:nvCxnSpPr>
        <p:spPr>
          <a:xfrm flipV="1">
            <a:off x="758825" y="2636838"/>
            <a:ext cx="10096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138"/>
          <p:cNvCxnSpPr/>
          <p:nvPr/>
        </p:nvCxnSpPr>
        <p:spPr>
          <a:xfrm rot="16200000" flipV="1">
            <a:off x="1406525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gyenes összekötő 139"/>
          <p:cNvCxnSpPr/>
          <p:nvPr/>
        </p:nvCxnSpPr>
        <p:spPr>
          <a:xfrm rot="16200000" flipV="1">
            <a:off x="2414587" y="2708276"/>
            <a:ext cx="720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gyenes összekötő 140"/>
          <p:cNvCxnSpPr/>
          <p:nvPr/>
        </p:nvCxnSpPr>
        <p:spPr>
          <a:xfrm rot="16200000" flipV="1">
            <a:off x="3638550" y="2492376"/>
            <a:ext cx="2889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églalap 141"/>
          <p:cNvSpPr/>
          <p:nvPr/>
        </p:nvSpPr>
        <p:spPr>
          <a:xfrm>
            <a:off x="1550988" y="2954338"/>
            <a:ext cx="1439862" cy="5762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8500</a:t>
            </a:r>
            <a:r>
              <a:rPr lang="en-US" altLang="en-US" sz="1100" baseline="30000" smtClean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/8501</a:t>
            </a:r>
          </a:p>
        </p:txBody>
      </p:sp>
      <p:cxnSp>
        <p:nvCxnSpPr>
          <p:cNvPr id="143" name="Egyenes összekötő 142"/>
          <p:cNvCxnSpPr/>
          <p:nvPr/>
        </p:nvCxnSpPr>
        <p:spPr>
          <a:xfrm rot="5400000" flipH="1" flipV="1">
            <a:off x="2089150" y="3711575"/>
            <a:ext cx="36353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églalap 143"/>
          <p:cNvSpPr/>
          <p:nvPr/>
        </p:nvSpPr>
        <p:spPr>
          <a:xfrm>
            <a:off x="1550988" y="3894138"/>
            <a:ext cx="1439862" cy="57626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100" dirty="0">
                <a:solidFill>
                  <a:srgbClr val="FFFFFF"/>
                </a:solidFill>
                <a:latin typeface="Verdana" pitchFamily="34" charset="0"/>
              </a:rPr>
              <a:t>ICH5</a:t>
            </a:r>
          </a:p>
        </p:txBody>
      </p:sp>
      <p:cxnSp>
        <p:nvCxnSpPr>
          <p:cNvPr id="145" name="Egyenes összekötő 144"/>
          <p:cNvCxnSpPr/>
          <p:nvPr/>
        </p:nvCxnSpPr>
        <p:spPr>
          <a:xfrm>
            <a:off x="2776538" y="2636838"/>
            <a:ext cx="1008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98438" y="29543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455613" y="27701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368300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9" name="Téglalap 148"/>
          <p:cNvSpPr/>
          <p:nvPr/>
        </p:nvSpPr>
        <p:spPr>
          <a:xfrm flipH="1">
            <a:off x="282575" y="27701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0" name="Téglalap 149"/>
          <p:cNvSpPr/>
          <p:nvPr/>
        </p:nvSpPr>
        <p:spPr>
          <a:xfrm flipH="1">
            <a:off x="198438" y="27701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98438" y="3124200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455613" y="30178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368300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4" name="Téglalap 153"/>
          <p:cNvSpPr/>
          <p:nvPr/>
        </p:nvSpPr>
        <p:spPr>
          <a:xfrm flipH="1">
            <a:off x="282575" y="30178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5" name="Téglalap 154"/>
          <p:cNvSpPr/>
          <p:nvPr/>
        </p:nvSpPr>
        <p:spPr>
          <a:xfrm flipH="1">
            <a:off x="198438" y="30178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703263" y="2890838"/>
            <a:ext cx="647700" cy="288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84150" y="3386138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455613" y="32797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368300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0" name="Téglalap 159"/>
          <p:cNvSpPr/>
          <p:nvPr/>
        </p:nvSpPr>
        <p:spPr>
          <a:xfrm flipH="1">
            <a:off x="282575" y="32797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1" name="Téglalap 160"/>
          <p:cNvSpPr/>
          <p:nvPr/>
        </p:nvSpPr>
        <p:spPr>
          <a:xfrm flipH="1">
            <a:off x="198438" y="32797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98438" y="3559175"/>
            <a:ext cx="6477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455613" y="35306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368300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5" name="Téglalap 164"/>
          <p:cNvSpPr/>
          <p:nvPr/>
        </p:nvSpPr>
        <p:spPr>
          <a:xfrm flipH="1">
            <a:off x="282575" y="35306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6" name="Téglalap 165"/>
          <p:cNvSpPr/>
          <p:nvPr/>
        </p:nvSpPr>
        <p:spPr>
          <a:xfrm flipH="1">
            <a:off x="198438" y="35306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703263" y="3314700"/>
            <a:ext cx="647700" cy="2873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XM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91914" name="Szövegdoboz 31"/>
          <p:cNvSpPr txBox="1">
            <a:spLocks noChangeArrowheads="1"/>
          </p:cNvSpPr>
          <p:nvPr/>
        </p:nvSpPr>
        <p:spPr bwMode="auto">
          <a:xfrm>
            <a:off x="361950" y="3844925"/>
            <a:ext cx="11572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15" name="Szövegdoboz 70"/>
          <p:cNvSpPr txBox="1">
            <a:spLocks noChangeArrowheads="1"/>
          </p:cNvSpPr>
          <p:nvPr/>
        </p:nvSpPr>
        <p:spPr bwMode="auto">
          <a:xfrm>
            <a:off x="2054225" y="2538413"/>
            <a:ext cx="433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grpSp>
        <p:nvGrpSpPr>
          <p:cNvPr id="291916" name="Csoportba foglalás 135"/>
          <p:cNvGrpSpPr>
            <a:grpSpLocks/>
          </p:cNvGrpSpPr>
          <p:nvPr/>
        </p:nvGrpSpPr>
        <p:grpSpPr bwMode="auto">
          <a:xfrm flipH="1">
            <a:off x="2992438" y="2787650"/>
            <a:ext cx="1382712" cy="976313"/>
            <a:chOff x="4845164" y="3676774"/>
            <a:chExt cx="1383020" cy="976238"/>
          </a:xfrm>
        </p:grpSpPr>
        <p:cxnSp>
          <p:nvCxnSpPr>
            <p:cNvPr id="171" name="Egyenes összekötő 170"/>
            <p:cNvCxnSpPr/>
            <p:nvPr/>
          </p:nvCxnSpPr>
          <p:spPr>
            <a:xfrm rot="10800000" flipH="1" flipV="1">
              <a:off x="5877269" y="4365696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gyenes összekötő 171"/>
            <p:cNvCxnSpPr/>
            <p:nvPr/>
          </p:nvCxnSpPr>
          <p:spPr>
            <a:xfrm rot="10800000" flipH="1" flipV="1">
              <a:off x="5877269" y="3941867"/>
              <a:ext cx="350915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gyenes összekötő 172"/>
            <p:cNvCxnSpPr/>
            <p:nvPr/>
          </p:nvCxnSpPr>
          <p:spPr>
            <a:xfrm rot="10800000" flipH="1">
              <a:off x="4861043" y="386091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Téglalap 173"/>
            <p:cNvSpPr/>
            <p:nvPr/>
          </p:nvSpPr>
          <p:spPr>
            <a:xfrm flipH="1">
              <a:off x="5118275" y="3676774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5" name="Téglalap 174"/>
            <p:cNvSpPr/>
            <p:nvPr/>
          </p:nvSpPr>
          <p:spPr>
            <a:xfrm flipH="1">
              <a:off x="5030942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6" name="Téglalap 175"/>
            <p:cNvSpPr/>
            <p:nvPr/>
          </p:nvSpPr>
          <p:spPr>
            <a:xfrm flipH="1">
              <a:off x="4945198" y="3676774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7" name="Téglalap 176"/>
            <p:cNvSpPr/>
            <p:nvPr/>
          </p:nvSpPr>
          <p:spPr>
            <a:xfrm flipH="1">
              <a:off x="4861043" y="3676774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78" name="Egyenes összekötő 177"/>
            <p:cNvCxnSpPr/>
            <p:nvPr/>
          </p:nvCxnSpPr>
          <p:spPr>
            <a:xfrm rot="10800000" flipH="1">
              <a:off x="4861043" y="4030760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églalap 178"/>
            <p:cNvSpPr/>
            <p:nvPr/>
          </p:nvSpPr>
          <p:spPr>
            <a:xfrm flipH="1">
              <a:off x="5118275" y="3924405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0" name="Téglalap 179"/>
            <p:cNvSpPr/>
            <p:nvPr/>
          </p:nvSpPr>
          <p:spPr>
            <a:xfrm flipH="1">
              <a:off x="5030942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1" name="Téglalap 180"/>
            <p:cNvSpPr/>
            <p:nvPr/>
          </p:nvSpPr>
          <p:spPr>
            <a:xfrm flipH="1">
              <a:off x="4945198" y="3924405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2" name="Téglalap 181"/>
            <p:cNvSpPr/>
            <p:nvPr/>
          </p:nvSpPr>
          <p:spPr>
            <a:xfrm flipH="1">
              <a:off x="4861043" y="3924405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3" name="Téglalap 182"/>
            <p:cNvSpPr/>
            <p:nvPr/>
          </p:nvSpPr>
          <p:spPr>
            <a:xfrm flipH="1">
              <a:off x="5364392" y="3799003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cxnSp>
          <p:nvCxnSpPr>
            <p:cNvPr id="184" name="Egyenes összekötő 183"/>
            <p:cNvCxnSpPr/>
            <p:nvPr/>
          </p:nvCxnSpPr>
          <p:spPr>
            <a:xfrm rot="10800000" flipH="1">
              <a:off x="4845164" y="4292677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églalap 184"/>
            <p:cNvSpPr/>
            <p:nvPr/>
          </p:nvSpPr>
          <p:spPr>
            <a:xfrm flipH="1">
              <a:off x="5118275" y="4186323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6" name="Téglalap 185"/>
            <p:cNvSpPr/>
            <p:nvPr/>
          </p:nvSpPr>
          <p:spPr>
            <a:xfrm flipH="1">
              <a:off x="5030942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7" name="Téglalap 186"/>
            <p:cNvSpPr/>
            <p:nvPr/>
          </p:nvSpPr>
          <p:spPr>
            <a:xfrm flipH="1">
              <a:off x="4945198" y="4186323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88" name="Téglalap 187"/>
            <p:cNvSpPr/>
            <p:nvPr/>
          </p:nvSpPr>
          <p:spPr>
            <a:xfrm flipH="1">
              <a:off x="4861043" y="4186323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cxnSp>
          <p:nvCxnSpPr>
            <p:cNvPr id="189" name="Egyenes összekötő 188"/>
            <p:cNvCxnSpPr/>
            <p:nvPr/>
          </p:nvCxnSpPr>
          <p:spPr>
            <a:xfrm rot="10800000" flipH="1">
              <a:off x="4861043" y="4465701"/>
              <a:ext cx="647844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Téglalap 189"/>
            <p:cNvSpPr/>
            <p:nvPr/>
          </p:nvSpPr>
          <p:spPr>
            <a:xfrm flipH="1">
              <a:off x="5118275" y="4437129"/>
              <a:ext cx="44460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1" name="Téglalap 190"/>
            <p:cNvSpPr/>
            <p:nvPr/>
          </p:nvSpPr>
          <p:spPr>
            <a:xfrm flipH="1">
              <a:off x="5030942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2" name="Téglalap 191"/>
            <p:cNvSpPr/>
            <p:nvPr/>
          </p:nvSpPr>
          <p:spPr>
            <a:xfrm flipH="1">
              <a:off x="4945198" y="4437129"/>
              <a:ext cx="46048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3" name="Téglalap 192"/>
            <p:cNvSpPr/>
            <p:nvPr/>
          </p:nvSpPr>
          <p:spPr>
            <a:xfrm flipH="1">
              <a:off x="4861043" y="4437129"/>
              <a:ext cx="46047" cy="21588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94" name="Téglalap 193"/>
            <p:cNvSpPr/>
            <p:nvPr/>
          </p:nvSpPr>
          <p:spPr>
            <a:xfrm flipH="1">
              <a:off x="5364392" y="4221245"/>
              <a:ext cx="647844" cy="287315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hu-HU" altLang="en-US" sz="1100" smtClean="0">
                  <a:solidFill>
                    <a:srgbClr val="FFFFFF"/>
                  </a:solidFill>
                  <a:latin typeface="Verdana" pitchFamily="34" charset="0"/>
                </a:rPr>
                <a:t>XM</a:t>
              </a:r>
              <a:r>
                <a:rPr lang="en-US" altLang="en-US" sz="1100" smtClean="0">
                  <a:solidFill>
                    <a:srgbClr val="FFFFFF"/>
                  </a:solidFill>
                  <a:latin typeface="Verdana" pitchFamily="34" charset="0"/>
                </a:rPr>
                <a:t>B</a:t>
              </a:r>
              <a:endParaRPr lang="hu-HU" altLang="en-US" sz="1100" smtClean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cxnSp>
        <p:nvCxnSpPr>
          <p:cNvPr id="198" name="Egyenes összekötő 197"/>
          <p:cNvCxnSpPr/>
          <p:nvPr/>
        </p:nvCxnSpPr>
        <p:spPr>
          <a:xfrm rot="5400000">
            <a:off x="7480300" y="2954338"/>
            <a:ext cx="142875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918" name="Szövegdoboz 31"/>
          <p:cNvSpPr txBox="1">
            <a:spLocks noChangeArrowheads="1"/>
          </p:cNvSpPr>
          <p:nvPr/>
        </p:nvSpPr>
        <p:spPr bwMode="auto">
          <a:xfrm>
            <a:off x="6664325" y="3582988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</a:p>
        </p:txBody>
      </p:sp>
      <p:sp>
        <p:nvSpPr>
          <p:cNvPr id="291919" name="Szövegdoboz 70"/>
          <p:cNvSpPr txBox="1">
            <a:spLocks noChangeArrowheads="1"/>
          </p:cNvSpPr>
          <p:nvPr/>
        </p:nvSpPr>
        <p:spPr bwMode="auto">
          <a:xfrm>
            <a:off x="6399213" y="2555875"/>
            <a:ext cx="433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FSB</a:t>
            </a:r>
          </a:p>
        </p:txBody>
      </p:sp>
      <p:sp>
        <p:nvSpPr>
          <p:cNvPr id="291920" name="AutoShape 106"/>
          <p:cNvSpPr>
            <a:spLocks noChangeArrowheads="1"/>
          </p:cNvSpPr>
          <p:nvPr/>
        </p:nvSpPr>
        <p:spPr bwMode="auto">
          <a:xfrm>
            <a:off x="4724400" y="3340100"/>
            <a:ext cx="431800" cy="88900"/>
          </a:xfrm>
          <a:prstGeom prst="rightArrow">
            <a:avLst>
              <a:gd name="adj1" fmla="val 50000"/>
              <a:gd name="adj2" fmla="val 121429"/>
            </a:avLst>
          </a:prstGeom>
          <a:solidFill>
            <a:srgbClr val="FF0000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1" name="Text Box 107"/>
          <p:cNvSpPr txBox="1">
            <a:spLocks noChangeArrowheads="1"/>
          </p:cNvSpPr>
          <p:nvPr/>
        </p:nvSpPr>
        <p:spPr bwMode="auto">
          <a:xfrm>
            <a:off x="2287588" y="3613150"/>
            <a:ext cx="585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HI 1.5</a:t>
            </a:r>
          </a:p>
        </p:txBody>
      </p:sp>
      <p:sp>
        <p:nvSpPr>
          <p:cNvPr id="291922" name="Szövegdoboz 31"/>
          <p:cNvSpPr txBox="1">
            <a:spLocks noChangeArrowheads="1"/>
          </p:cNvSpPr>
          <p:nvPr/>
        </p:nvSpPr>
        <p:spPr bwMode="auto">
          <a:xfrm>
            <a:off x="3094038" y="3859213"/>
            <a:ext cx="11572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-266/333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DDR2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-400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3" name="Szövegdoboz 31"/>
          <p:cNvSpPr txBox="1">
            <a:spLocks noChangeArrowheads="1"/>
          </p:cNvSpPr>
          <p:nvPr/>
        </p:nvSpPr>
        <p:spPr bwMode="auto">
          <a:xfrm>
            <a:off x="7585075" y="3922713"/>
            <a:ext cx="12461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FBDIMM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2-533/667</a:t>
            </a:r>
            <a:endParaRPr lang="hu-HU" altLang="en-US" sz="11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4" name="Rectangle 110"/>
          <p:cNvSpPr>
            <a:spLocks noChangeArrowheads="1"/>
          </p:cNvSpPr>
          <p:nvPr/>
        </p:nvSpPr>
        <p:spPr bwMode="auto">
          <a:xfrm>
            <a:off x="1824038" y="1257300"/>
            <a:ext cx="1238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Paxville MP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2x1C </a:t>
            </a:r>
          </a:p>
        </p:txBody>
      </p:sp>
      <p:sp>
        <p:nvSpPr>
          <p:cNvPr id="291925" name="Rectangle 111"/>
          <p:cNvSpPr>
            <a:spLocks noChangeArrowheads="1"/>
          </p:cNvSpPr>
          <p:nvPr/>
        </p:nvSpPr>
        <p:spPr bwMode="auto">
          <a:xfrm>
            <a:off x="3270250" y="1257300"/>
            <a:ext cx="6905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7100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(Tulsa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) 2C</a:t>
            </a:r>
          </a:p>
        </p:txBody>
      </p:sp>
      <p:sp>
        <p:nvSpPr>
          <p:cNvPr id="291926" name="Rectangle 112"/>
          <p:cNvSpPr>
            <a:spLocks noChangeArrowheads="1"/>
          </p:cNvSpPr>
          <p:nvPr/>
        </p:nvSpPr>
        <p:spPr bwMode="auto">
          <a:xfrm>
            <a:off x="788988" y="1257300"/>
            <a:ext cx="877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MP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(P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otomac)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C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27" name="Text Box 113"/>
          <p:cNvSpPr txBox="1">
            <a:spLocks noChangeArrowheads="1"/>
          </p:cNvSpPr>
          <p:nvPr/>
        </p:nvSpPr>
        <p:spPr bwMode="auto">
          <a:xfrm>
            <a:off x="1646238" y="1276350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8" name="Text Box 114"/>
          <p:cNvSpPr txBox="1">
            <a:spLocks noChangeArrowheads="1"/>
          </p:cNvSpPr>
          <p:nvPr/>
        </p:nvSpPr>
        <p:spPr bwMode="auto">
          <a:xfrm>
            <a:off x="3032125" y="1277938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29" name="Text Box 115"/>
          <p:cNvSpPr txBox="1">
            <a:spLocks noChangeArrowheads="1"/>
          </p:cNvSpPr>
          <p:nvPr/>
        </p:nvSpPr>
        <p:spPr bwMode="auto">
          <a:xfrm>
            <a:off x="987425" y="6267450"/>
            <a:ext cx="71215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aseline="3000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The E8500 MCH supports an FSB of 667 MT/s and consequently only the SC Xeon MP (Potomac) </a:t>
            </a:r>
          </a:p>
        </p:txBody>
      </p:sp>
      <p:sp>
        <p:nvSpPr>
          <p:cNvPr id="291930" name="Rectangle 116"/>
          <p:cNvSpPr>
            <a:spLocks noChangeArrowheads="1"/>
          </p:cNvSpPr>
          <p:nvPr/>
        </p:nvSpPr>
        <p:spPr bwMode="auto">
          <a:xfrm>
            <a:off x="4641850" y="1255713"/>
            <a:ext cx="1246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7200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 DC)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1x2C</a:t>
            </a:r>
          </a:p>
        </p:txBody>
      </p:sp>
      <p:sp>
        <p:nvSpPr>
          <p:cNvPr id="291931" name="Rectangle 117"/>
          <p:cNvSpPr>
            <a:spLocks noChangeArrowheads="1"/>
          </p:cNvSpPr>
          <p:nvPr/>
        </p:nvSpPr>
        <p:spPr bwMode="auto">
          <a:xfrm>
            <a:off x="6097588" y="1265238"/>
            <a:ext cx="124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7300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(Tigerton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 QC) 2x2C</a:t>
            </a:r>
          </a:p>
        </p:txBody>
      </p:sp>
      <p:sp>
        <p:nvSpPr>
          <p:cNvPr id="291932" name="Rectangle 118"/>
          <p:cNvSpPr>
            <a:spLocks noChangeArrowheads="1"/>
          </p:cNvSpPr>
          <p:nvPr/>
        </p:nvSpPr>
        <p:spPr bwMode="auto">
          <a:xfrm>
            <a:off x="7531100" y="1265238"/>
            <a:ext cx="1073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Xeon 7400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>
                <a:solidFill>
                  <a:srgbClr val="000000"/>
                </a:solidFill>
                <a:latin typeface="Verdana" pitchFamily="34" charset="0"/>
              </a:rPr>
              <a:t>Dunnington 6C</a:t>
            </a:r>
            <a:r>
              <a:rPr lang="hu-HU" altLang="en-US" sz="10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3" name="Text Box 119"/>
          <p:cNvSpPr txBox="1">
            <a:spLocks noChangeArrowheads="1"/>
          </p:cNvSpPr>
          <p:nvPr/>
        </p:nvSpPr>
        <p:spPr bwMode="auto">
          <a:xfrm>
            <a:off x="59166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4" name="Text Box 120"/>
          <p:cNvSpPr txBox="1">
            <a:spLocks noChangeArrowheads="1"/>
          </p:cNvSpPr>
          <p:nvPr/>
        </p:nvSpPr>
        <p:spPr bwMode="auto">
          <a:xfrm>
            <a:off x="7364413" y="1279525"/>
            <a:ext cx="2413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291935" name="Text Box 121"/>
          <p:cNvSpPr txBox="1">
            <a:spLocks noChangeArrowheads="1"/>
          </p:cNvSpPr>
          <p:nvPr/>
        </p:nvSpPr>
        <p:spPr bwMode="auto">
          <a:xfrm>
            <a:off x="489979" y="4819650"/>
            <a:ext cx="3201517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90 nm Pentium 4 Prescott MP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Truland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2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(2006)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6" name="Text Box 122"/>
          <p:cNvSpPr txBox="1">
            <a:spLocks noChangeArrowheads="1"/>
          </p:cNvSpPr>
          <p:nvPr/>
        </p:nvSpPr>
        <p:spPr bwMode="auto">
          <a:xfrm>
            <a:off x="4729618" y="4821238"/>
            <a:ext cx="3320140" cy="6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Core 2 aimed </a:t>
            </a:r>
          </a:p>
          <a:p>
            <a:pPr algn="ctr" eaLnBrk="1" hangingPunct="1"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100" dirty="0" err="1">
                <a:solidFill>
                  <a:srgbClr val="000000"/>
                </a:solidFill>
                <a:latin typeface="Verdana" pitchFamily="34" charset="0"/>
              </a:rPr>
              <a:t>Caneland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MP server platform (for up to 6 C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(2007)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37" name="Text Box 123"/>
          <p:cNvSpPr txBox="1">
            <a:spLocks noChangeArrowheads="1"/>
          </p:cNvSpPr>
          <p:nvPr/>
        </p:nvSpPr>
        <p:spPr bwMode="auto">
          <a:xfrm>
            <a:off x="4814888" y="5467350"/>
            <a:ext cx="41671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ESI: Enterprise System Interface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4 PCIe lanes, 0.25 GB/s per lane (like the DMI interface,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providing 1 GB/s transfer rate in each direction)</a:t>
            </a:r>
          </a:p>
        </p:txBody>
      </p:sp>
      <p:sp>
        <p:nvSpPr>
          <p:cNvPr id="291938" name="Text Box 124"/>
          <p:cNvSpPr txBox="1">
            <a:spLocks noChangeArrowheads="1"/>
          </p:cNvSpPr>
          <p:nvPr/>
        </p:nvSpPr>
        <p:spPr bwMode="auto">
          <a:xfrm>
            <a:off x="1190625" y="5507038"/>
            <a:ext cx="24114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HI 1.5 (Hub Interface 1.5)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8 bit wide, 66 MHz clock, QDR,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266 MB/s peak transfer rate</a:t>
            </a:r>
          </a:p>
        </p:txBody>
      </p:sp>
      <p:sp>
        <p:nvSpPr>
          <p:cNvPr id="291939" name="Téglalap 132"/>
          <p:cNvSpPr>
            <a:spLocks noChangeArrowheads="1"/>
          </p:cNvSpPr>
          <p:nvPr/>
        </p:nvSpPr>
        <p:spPr bwMode="auto">
          <a:xfrm>
            <a:off x="261938" y="1771650"/>
            <a:ext cx="927100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0" name="Téglalap 132"/>
          <p:cNvSpPr>
            <a:spLocks noChangeArrowheads="1"/>
          </p:cNvSpPr>
          <p:nvPr/>
        </p:nvSpPr>
        <p:spPr bwMode="auto">
          <a:xfrm>
            <a:off x="12668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1" name="Téglalap 132"/>
          <p:cNvSpPr>
            <a:spLocks noChangeArrowheads="1"/>
          </p:cNvSpPr>
          <p:nvPr/>
        </p:nvSpPr>
        <p:spPr bwMode="auto">
          <a:xfrm>
            <a:off x="22701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2" name="Téglalap 132"/>
          <p:cNvSpPr>
            <a:spLocks noChangeArrowheads="1"/>
          </p:cNvSpPr>
          <p:nvPr/>
        </p:nvSpPr>
        <p:spPr bwMode="auto">
          <a:xfrm>
            <a:off x="3273425" y="1773238"/>
            <a:ext cx="927100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Pentium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4</a:t>
            </a:r>
            <a:br>
              <a:rPr lang="hu-HU" altLang="en-US" sz="1100">
                <a:solidFill>
                  <a:srgbClr val="FFFFFF"/>
                </a:solidFill>
                <a:latin typeface="Verdana" pitchFamily="34" charset="0"/>
              </a:rPr>
            </a:b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Xeon MP 1C/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x1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C</a:t>
            </a:r>
          </a:p>
        </p:txBody>
      </p:sp>
      <p:sp>
        <p:nvSpPr>
          <p:cNvPr id="291943" name="Text Box 129"/>
          <p:cNvSpPr txBox="1">
            <a:spLocks noChangeArrowheads="1"/>
          </p:cNvSpPr>
          <p:nvPr/>
        </p:nvSpPr>
        <p:spPr bwMode="auto">
          <a:xfrm>
            <a:off x="173038" y="611188"/>
            <a:ext cx="88947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Evolution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of dual core MP server platform to up to 6 core MP platform</a:t>
            </a:r>
            <a:endParaRPr lang="en-US" altLang="en-US" sz="1400" b="1" dirty="0">
              <a:solidFill>
                <a:srgbClr val="333399"/>
              </a:solidFill>
              <a:latin typeface="Verdana" pitchFamily="34" charset="0"/>
            </a:endParaRPr>
          </a:p>
        </p:txBody>
      </p:sp>
      <p:sp>
        <p:nvSpPr>
          <p:cNvPr id="291944" name="Oval 130"/>
          <p:cNvSpPr>
            <a:spLocks noChangeArrowheads="1"/>
          </p:cNvSpPr>
          <p:nvPr/>
        </p:nvSpPr>
        <p:spPr bwMode="auto">
          <a:xfrm>
            <a:off x="4864100" y="2413000"/>
            <a:ext cx="3657600" cy="4445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5" name="Oval 131"/>
          <p:cNvSpPr>
            <a:spLocks noChangeArrowheads="1"/>
          </p:cNvSpPr>
          <p:nvPr/>
        </p:nvSpPr>
        <p:spPr bwMode="auto">
          <a:xfrm>
            <a:off x="7010400" y="2679700"/>
            <a:ext cx="2133600" cy="203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91946" name="Oval 132"/>
          <p:cNvSpPr>
            <a:spLocks noChangeArrowheads="1"/>
          </p:cNvSpPr>
          <p:nvPr/>
        </p:nvSpPr>
        <p:spPr bwMode="auto">
          <a:xfrm>
            <a:off x="6438900" y="3543300"/>
            <a:ext cx="825500" cy="304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3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9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481" y="617728"/>
            <a:ext cx="911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A brief introduction to FB-DIMM memories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7950" y="950031"/>
            <a:ext cx="8364982" cy="127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FB-DIMM memories </a:t>
            </a:r>
            <a:r>
              <a:rPr lang="en-US" dirty="0"/>
              <a:t>were </a:t>
            </a:r>
            <a:r>
              <a:rPr lang="en-US" dirty="0" smtClean="0">
                <a:solidFill>
                  <a:srgbClr val="0070C0"/>
                </a:solidFill>
              </a:rPr>
              <a:t>standardized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introduced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>
                <a:solidFill>
                  <a:srgbClr val="0070C0"/>
                </a:solidFill>
              </a:rPr>
              <a:t>2006/2007</a:t>
            </a:r>
            <a:r>
              <a:rPr lang="en-US" dirty="0"/>
              <a:t> timeframe </a:t>
            </a:r>
            <a:r>
              <a:rPr lang="en-US" dirty="0" smtClean="0"/>
              <a:t>.</a:t>
            </a:r>
          </a:p>
          <a:p>
            <a:pPr marL="285750" indent="-285750"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They supported </a:t>
            </a:r>
            <a:r>
              <a:rPr lang="en-US" dirty="0"/>
              <a:t>DDR2 </a:t>
            </a:r>
            <a:r>
              <a:rPr lang="en-US" dirty="0" smtClean="0"/>
              <a:t>memories </a:t>
            </a:r>
            <a:r>
              <a:rPr lang="en-US" dirty="0">
                <a:solidFill>
                  <a:srgbClr val="0070C0"/>
                </a:solidFill>
              </a:rPr>
              <a:t>up to DDR2-667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FB-DIMMs connect the MC and the DIMMs via </a:t>
            </a:r>
            <a:r>
              <a:rPr lang="en-US" dirty="0" smtClean="0">
                <a:solidFill>
                  <a:srgbClr val="0070C0"/>
                </a:solidFill>
              </a:rPr>
              <a:t>low line count serial buses </a:t>
            </a:r>
            <a:r>
              <a:rPr lang="en-US" dirty="0" smtClean="0"/>
              <a:t>whereby the 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memory buffers </a:t>
            </a:r>
            <a:r>
              <a:rPr lang="en-US" dirty="0" smtClean="0"/>
              <a:t>providing serial/parallel conversion to the DIMMs are </a:t>
            </a:r>
            <a:r>
              <a:rPr lang="en-US" dirty="0" smtClean="0">
                <a:solidFill>
                  <a:srgbClr val="FF0000"/>
                </a:solidFill>
              </a:rPr>
              <a:t>placed onto the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DIMMs</a:t>
            </a:r>
            <a:r>
              <a:rPr lang="en-US" dirty="0" smtClean="0"/>
              <a:t>, as shown in the next Figure.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-1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7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63" y="948096"/>
            <a:ext cx="8812797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standardized FB-DIMM technology supports </a:t>
            </a:r>
            <a:r>
              <a:rPr lang="en-US" dirty="0"/>
              <a:t>a </a:t>
            </a:r>
            <a:r>
              <a:rPr lang="en-US" dirty="0">
                <a:solidFill>
                  <a:srgbClr val="0070C0"/>
                </a:solidFill>
              </a:rPr>
              <a:t>cascaded connection of </a:t>
            </a:r>
            <a:r>
              <a:rPr lang="en-US" dirty="0" smtClean="0">
                <a:solidFill>
                  <a:srgbClr val="0070C0"/>
                </a:solidFill>
              </a:rPr>
              <a:t>up to 8 FB-DIMMs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to </a:t>
            </a:r>
            <a:r>
              <a:rPr lang="en-US" dirty="0"/>
              <a:t>a </a:t>
            </a:r>
            <a:r>
              <a:rPr lang="en-US" dirty="0" smtClean="0"/>
              <a:t>memory controller </a:t>
            </a:r>
            <a:r>
              <a:rPr lang="en-US" dirty="0"/>
              <a:t>by a </a:t>
            </a:r>
            <a:r>
              <a:rPr lang="en-US" dirty="0" smtClean="0">
                <a:solidFill>
                  <a:srgbClr val="0070C0"/>
                </a:solidFill>
              </a:rPr>
              <a:t>packet based, bidirectional, point-to-point link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link make use of </a:t>
            </a:r>
            <a:r>
              <a:rPr lang="en-US" dirty="0" smtClean="0">
                <a:solidFill>
                  <a:srgbClr val="0070C0"/>
                </a:solidFill>
              </a:rPr>
              <a:t>differential signaling</a:t>
            </a:r>
            <a:r>
              <a:rPr lang="en-US" dirty="0" smtClean="0"/>
              <a:t> and includes </a:t>
            </a:r>
            <a:r>
              <a:rPr lang="en-US" dirty="0">
                <a:solidFill>
                  <a:srgbClr val="0070C0"/>
                </a:solidFill>
              </a:rPr>
              <a:t>14 read/10 write lanes</a:t>
            </a:r>
            <a:r>
              <a:rPr lang="en-US" dirty="0"/>
              <a:t>, as </a:t>
            </a:r>
            <a:r>
              <a:rPr lang="en-US" dirty="0" smtClean="0"/>
              <a:t>indicated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in the </a:t>
            </a:r>
            <a:r>
              <a:rPr lang="en-US" dirty="0" smtClean="0"/>
              <a:t>next Figure.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25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-2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6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dirty="0" smtClean="0"/>
              <a:t>1.1 </a:t>
            </a:r>
            <a:r>
              <a:rPr lang="en-US" altLang="en-US" dirty="0" smtClean="0"/>
              <a:t>The worldwide 4S (4 Socket) server market </a:t>
            </a:r>
            <a:r>
              <a:rPr lang="hu-HU" altLang="en-US" dirty="0" smtClean="0"/>
              <a:t>(1)</a:t>
            </a:r>
            <a:endParaRPr lang="en-US" altLang="en-US" dirty="0" smtClean="0"/>
          </a:p>
        </p:txBody>
      </p:sp>
      <p:pic>
        <p:nvPicPr>
          <p:cNvPr id="45059" name="Picture 2" descr="http://images.anandtech.com/doci/9193/RiscVsx8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t="19969" r="-1322" b="3721"/>
          <a:stretch/>
        </p:blipFill>
        <p:spPr bwMode="auto">
          <a:xfrm>
            <a:off x="180300" y="1506826"/>
            <a:ext cx="8885913" cy="412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8184"/>
            <a:ext cx="8820150" cy="59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 Introduction to Intel’s high performance multicore MP servers and platforms</a:t>
            </a:r>
          </a:p>
          <a:p>
            <a:pPr>
              <a:spcAft>
                <a:spcPct val="35000"/>
              </a:spcAft>
            </a:pPr>
            <a:r>
              <a:rPr lang="en-US" altLang="en-US" b="1" dirty="0">
                <a:solidFill>
                  <a:srgbClr val="333399"/>
                </a:solidFill>
              </a:rPr>
              <a:t>1.1 The worldwide </a:t>
            </a:r>
            <a:r>
              <a:rPr lang="en-US" altLang="en-US" b="1" dirty="0" smtClean="0">
                <a:solidFill>
                  <a:srgbClr val="333399"/>
                </a:solidFill>
              </a:rPr>
              <a:t>4S (4 Socket) server</a:t>
            </a:r>
            <a:r>
              <a:rPr lang="hu-HU" altLang="en-US" b="1" dirty="0" smtClean="0">
                <a:solidFill>
                  <a:srgbClr val="333399"/>
                </a:solidFill>
              </a:rPr>
              <a:t> </a:t>
            </a:r>
            <a:r>
              <a:rPr lang="en-US" altLang="en-US" b="1" dirty="0">
                <a:solidFill>
                  <a:srgbClr val="333399"/>
                </a:solidFill>
              </a:rPr>
              <a:t>market </a:t>
            </a:r>
            <a:r>
              <a:rPr lang="en-US" altLang="en-US" dirty="0">
                <a:solidFill>
                  <a:srgbClr val="000000"/>
                </a:solidFill>
              </a:rPr>
              <a:t>[</a:t>
            </a:r>
            <a:r>
              <a:rPr lang="hu-HU" altLang="en-US" dirty="0">
                <a:solidFill>
                  <a:srgbClr val="000000"/>
                </a:solidFill>
              </a:rPr>
              <a:t>52</a:t>
            </a:r>
            <a:r>
              <a:rPr lang="en-US" altLang="en-US" dirty="0" smtClean="0">
                <a:solidFill>
                  <a:srgbClr val="000000"/>
                </a:solidFill>
              </a:rPr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00898"/>
            <a:ext cx="7239000" cy="509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2759075" y="6132186"/>
            <a:ext cx="42363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en-US" dirty="0" err="1">
                <a:latin typeface="+mj-lt"/>
              </a:rPr>
              <a:t>Figure</a:t>
            </a:r>
            <a:r>
              <a:rPr lang="hu-HU" altLang="en-US" dirty="0">
                <a:latin typeface="+mj-lt"/>
              </a:rPr>
              <a:t>: FB-DIMM </a:t>
            </a:r>
            <a:r>
              <a:rPr lang="hu-HU" altLang="en-US" dirty="0" err="1">
                <a:latin typeface="+mj-lt"/>
              </a:rPr>
              <a:t>memory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err="1">
                <a:latin typeface="+mj-lt"/>
              </a:rPr>
              <a:t>architecture</a:t>
            </a:r>
            <a:r>
              <a:rPr lang="hu-HU" altLang="en-US" dirty="0">
                <a:latin typeface="+mj-lt"/>
              </a:rPr>
              <a:t> </a:t>
            </a:r>
            <a:r>
              <a:rPr lang="hu-HU" altLang="en-US" dirty="0" smtClean="0">
                <a:latin typeface="+mj-lt"/>
              </a:rPr>
              <a:t>[102]</a:t>
            </a:r>
            <a:endParaRPr lang="en-US" altLang="en-US" dirty="0">
              <a:latin typeface="+mj-lt"/>
            </a:endParaRP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203325" y="54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alt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-3 </a:t>
            </a:r>
            <a:r>
              <a:rPr lang="en-US" dirty="0" smtClean="0"/>
              <a:t>[</a:t>
            </a:r>
            <a:r>
              <a:rPr lang="hu-HU" dirty="0" smtClean="0"/>
              <a:t>102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26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063" y="964504"/>
            <a:ext cx="8975727" cy="1715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14  </a:t>
            </a:r>
            <a:r>
              <a:rPr lang="en-US" dirty="0" smtClean="0">
                <a:solidFill>
                  <a:srgbClr val="FF0000"/>
                </a:solidFill>
              </a:rPr>
              <a:t>inbound lanes </a:t>
            </a:r>
            <a:r>
              <a:rPr lang="en-US" dirty="0" smtClean="0"/>
              <a:t>carry </a:t>
            </a:r>
            <a:r>
              <a:rPr lang="en-US" dirty="0" smtClean="0">
                <a:solidFill>
                  <a:srgbClr val="0070C0"/>
                </a:solidFill>
              </a:rPr>
              <a:t>data from the memory </a:t>
            </a:r>
            <a:r>
              <a:rPr lang="en-US" dirty="0" smtClean="0"/>
              <a:t>to the memory controller whereas the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10 </a:t>
            </a:r>
            <a:r>
              <a:rPr lang="en-US" dirty="0" smtClean="0">
                <a:solidFill>
                  <a:srgbClr val="FF0000"/>
                </a:solidFill>
              </a:rPr>
              <a:t>outbound lanes </a:t>
            </a:r>
            <a:r>
              <a:rPr lang="en-US" dirty="0" smtClean="0"/>
              <a:t>transfer </a:t>
            </a:r>
            <a:r>
              <a:rPr lang="en-US" dirty="0" smtClean="0">
                <a:solidFill>
                  <a:srgbClr val="0070C0"/>
                </a:solidFill>
              </a:rPr>
              <a:t>commands and data </a:t>
            </a:r>
            <a:r>
              <a:rPr lang="en-US" dirty="0" smtClean="0"/>
              <a:t>from the memory controller to the memory.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transfer rate is 6 times the transfer rate of the memory</a:t>
            </a:r>
            <a:r>
              <a:rPr lang="en-US" dirty="0" smtClean="0"/>
              <a:t>, i.e. 6x667=4 MT/s over the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differential lines.</a:t>
            </a:r>
          </a:p>
          <a:p>
            <a:r>
              <a:rPr lang="en-US" dirty="0" smtClean="0"/>
              <a:t>Data and commands, transferred in </a:t>
            </a:r>
            <a:r>
              <a:rPr lang="en-US" dirty="0" smtClean="0">
                <a:solidFill>
                  <a:srgbClr val="0070C0"/>
                </a:solidFill>
              </a:rPr>
              <a:t>12 cycles, from one frame</a:t>
            </a:r>
            <a:r>
              <a:rPr lang="en-US" dirty="0" smtClean="0"/>
              <a:t>, that is an inbound frame includes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12x14=168 bit whereas an outbound frame has 12x10=120 bits. </a:t>
            </a:r>
          </a:p>
          <a:p>
            <a:r>
              <a:rPr lang="en-US" dirty="0" smtClean="0"/>
              <a:t>For more information we refer to the literature, e.g. [</a:t>
            </a:r>
            <a:r>
              <a:rPr lang="hu-HU" dirty="0" smtClean="0"/>
              <a:t>103</a:t>
            </a:r>
            <a:r>
              <a:rPr lang="en-US" dirty="0" smtClean="0"/>
              <a:t>].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7003" y="622105"/>
            <a:ext cx="6029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Layout of an FB-DIMM based memory subsystem -4 </a:t>
            </a:r>
            <a:r>
              <a:rPr lang="en-US" dirty="0" smtClean="0"/>
              <a:t>[</a:t>
            </a:r>
            <a:r>
              <a:rPr lang="hu-HU" dirty="0" smtClean="0"/>
              <a:t>103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27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7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28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6481" y="617728"/>
            <a:ext cx="9110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Reasoning </a:t>
            </a:r>
            <a:r>
              <a:rPr lang="en-US" b="1" dirty="0" smtClean="0">
                <a:solidFill>
                  <a:schemeClr val="accent6"/>
                </a:solidFill>
              </a:rPr>
              <a:t>for using FB-DIMM memory in the </a:t>
            </a:r>
            <a:r>
              <a:rPr lang="en-US" b="1" dirty="0" err="1" smtClean="0">
                <a:solidFill>
                  <a:schemeClr val="accent6"/>
                </a:solidFill>
              </a:rPr>
              <a:t>Caneland</a:t>
            </a:r>
            <a:r>
              <a:rPr lang="en-US" b="1" dirty="0" smtClean="0">
                <a:solidFill>
                  <a:schemeClr val="accent6"/>
                </a:solidFill>
              </a:rPr>
              <a:t> platform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" y="1080655"/>
            <a:ext cx="897091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 FB-DIMMs need only a fraction of the lines compared to standard DDR2 DIMMs,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>
                <a:solidFill>
                  <a:srgbClr val="0070C0"/>
                </a:solidFill>
              </a:rPr>
              <a:t>significantly more memory channels </a:t>
            </a:r>
            <a:r>
              <a:rPr lang="en-US" dirty="0" smtClean="0"/>
              <a:t>(e.g. 6 channels) may be connected to the MCH than</a:t>
            </a:r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    in case of high pin count DDR2 DIMMs.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Furthermore, due to the cascaded interconnection of the FB-DIMMs (with repeater</a:t>
            </a:r>
          </a:p>
          <a:p>
            <a:r>
              <a:rPr lang="en-US" dirty="0"/>
              <a:t> </a:t>
            </a:r>
            <a:r>
              <a:rPr lang="en-US" dirty="0" smtClean="0"/>
              <a:t>     functionality), </a:t>
            </a:r>
            <a:r>
              <a:rPr lang="en-US" dirty="0" smtClean="0">
                <a:solidFill>
                  <a:srgbClr val="0070C0"/>
                </a:solidFill>
              </a:rPr>
              <a:t>up to 8 DIMMs may be interconnected to a single DIMM channel </a:t>
            </a:r>
            <a:r>
              <a:rPr lang="en-US" dirty="0" smtClean="0"/>
              <a:t>instead of </a:t>
            </a:r>
          </a:p>
          <a:p>
            <a:pPr>
              <a:spcAft>
                <a:spcPts val="400"/>
              </a:spcAft>
            </a:pPr>
            <a:r>
              <a:rPr lang="en-US" dirty="0"/>
              <a:t> </a:t>
            </a:r>
            <a:r>
              <a:rPr lang="en-US" dirty="0" smtClean="0"/>
              <a:t>     two or three as typical for standard DDR2 memory channels.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results in </a:t>
            </a:r>
            <a:r>
              <a:rPr lang="en-US" dirty="0" smtClean="0">
                <a:solidFill>
                  <a:srgbClr val="FF0000"/>
                </a:solidFill>
              </a:rPr>
              <a:t>considerably more memory bandwidth and memory size by reduced mainboard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complexity.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</a:t>
            </a:r>
            <a:r>
              <a:rPr lang="en-US" dirty="0" smtClean="0"/>
              <a:t>these benefits </a:t>
            </a:r>
            <a:r>
              <a:rPr lang="en-US" dirty="0">
                <a:solidFill>
                  <a:srgbClr val="0070C0"/>
                </a:solidFill>
              </a:rPr>
              <a:t>Intel decided to use </a:t>
            </a:r>
            <a:r>
              <a:rPr lang="en-US" dirty="0" smtClean="0">
                <a:solidFill>
                  <a:srgbClr val="0070C0"/>
                </a:solidFill>
              </a:rPr>
              <a:t>FB-DIMM-667 </a:t>
            </a:r>
            <a:r>
              <a:rPr lang="en-US" dirty="0">
                <a:solidFill>
                  <a:srgbClr val="0070C0"/>
                </a:solidFill>
              </a:rPr>
              <a:t>memory in their </a:t>
            </a:r>
            <a:r>
              <a:rPr lang="en-US" dirty="0" smtClean="0">
                <a:solidFill>
                  <a:srgbClr val="0070C0"/>
                </a:solidFill>
              </a:rPr>
              <a:t>server </a:t>
            </a:r>
            <a:r>
              <a:rPr lang="en-US" dirty="0">
                <a:solidFill>
                  <a:srgbClr val="0070C0"/>
                </a:solidFill>
              </a:rPr>
              <a:t>platforms</a:t>
            </a:r>
            <a:r>
              <a:rPr lang="en-US" dirty="0" smtClean="0"/>
              <a:t>,</a:t>
            </a:r>
          </a:p>
          <a:p>
            <a:r>
              <a:rPr lang="en-US" dirty="0"/>
              <a:t> </a:t>
            </a:r>
            <a:r>
              <a:rPr lang="en-US" dirty="0" smtClean="0"/>
              <a:t>      first in </a:t>
            </a:r>
            <a:r>
              <a:rPr lang="en-US" dirty="0"/>
              <a:t>their </a:t>
            </a:r>
            <a:r>
              <a:rPr lang="en-US" dirty="0" smtClean="0"/>
              <a:t>DP </a:t>
            </a:r>
            <a:r>
              <a:rPr lang="en-US" dirty="0"/>
              <a:t>platforms already in 2006 followed by the </a:t>
            </a:r>
            <a:r>
              <a:rPr lang="en-US" dirty="0" err="1"/>
              <a:t>Caneland</a:t>
            </a:r>
            <a:r>
              <a:rPr lang="en-US" dirty="0"/>
              <a:t> MP platform in 2007,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as discussed before.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4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églalap 3"/>
          <p:cNvSpPr>
            <a:spLocks noChangeArrowheads="1"/>
          </p:cNvSpPr>
          <p:nvPr/>
        </p:nvSpPr>
        <p:spPr bwMode="auto">
          <a:xfrm>
            <a:off x="2782888" y="2095500"/>
            <a:ext cx="1439862" cy="576263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3721100" y="4298950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 7500 </a:t>
            </a:r>
            <a:r>
              <a:rPr lang="hu-HU" altLang="en-US" sz="1100">
                <a:solidFill>
                  <a:srgbClr val="FFFFFF"/>
                </a:solidFill>
                <a:latin typeface="Verdana" pitchFamily="34" charset="0"/>
              </a:rPr>
              <a:t>IOH</a:t>
            </a:r>
          </a:p>
        </p:txBody>
      </p:sp>
      <p:cxnSp>
        <p:nvCxnSpPr>
          <p:cNvPr id="109" name="Egyenes összekötő 108"/>
          <p:cNvCxnSpPr>
            <a:endCxn id="183298" idx="3"/>
          </p:cNvCxnSpPr>
          <p:nvPr/>
        </p:nvCxnSpPr>
        <p:spPr>
          <a:xfrm rot="10800000">
            <a:off x="4222750" y="2384425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44888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59063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71763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  <a:endCxn id="183298" idx="2"/>
          </p:cNvCxnSpPr>
          <p:nvPr/>
        </p:nvCxnSpPr>
        <p:spPr bwMode="auto">
          <a:xfrm flipV="1">
            <a:off x="3503613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71763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4664075" y="4063101"/>
            <a:ext cx="4857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675" y="21383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4975" y="3570288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34025" y="2836863"/>
            <a:ext cx="4175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3071813" y="28336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949700" y="2838450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697413" y="2838450"/>
            <a:ext cx="4175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4968875" y="3959225"/>
            <a:ext cx="4175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sp>
        <p:nvSpPr>
          <p:cNvPr id="183314" name="Szövegdoboz 70"/>
          <p:cNvSpPr txBox="1">
            <a:spLocks noChangeArrowheads="1"/>
          </p:cNvSpPr>
          <p:nvPr/>
        </p:nvSpPr>
        <p:spPr bwMode="auto">
          <a:xfrm>
            <a:off x="3560763" y="3951288"/>
            <a:ext cx="4175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rgbClr val="000000"/>
                </a:solidFill>
                <a:latin typeface="Verdana" pitchFamily="34" charset="0"/>
              </a:rPr>
              <a:t>QPI</a:t>
            </a: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60775"/>
            <a:ext cx="3508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49600"/>
            <a:ext cx="263525" cy="635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97025" y="3068638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49413" y="2884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62100" y="288448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97025" y="3238500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49413" y="31321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62100" y="3132138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05138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97025" y="3584575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49413" y="3482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62100" y="3482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97025" y="3762375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49413" y="37338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62100" y="373380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17900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31" name="Szövegdoboz 31"/>
          <p:cNvSpPr txBox="1">
            <a:spLocks noChangeArrowheads="1"/>
          </p:cNvSpPr>
          <p:nvPr/>
        </p:nvSpPr>
        <p:spPr bwMode="auto">
          <a:xfrm>
            <a:off x="331382" y="4670425"/>
            <a:ext cx="25138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Nehalem-EX:   up to </a:t>
            </a:r>
            <a:r>
              <a:rPr lang="hu-HU" altLang="en-US" sz="1100" dirty="0" smtClean="0">
                <a:solidFill>
                  <a:srgbClr val="000000"/>
                </a:solidFill>
                <a:latin typeface="Verdana" pitchFamily="34" charset="0"/>
              </a:rPr>
              <a:t>DDR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3-1067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-EX: up to DDR3-1333</a:t>
            </a:r>
            <a:endParaRPr lang="hu-HU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30463"/>
            <a:ext cx="3508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31988"/>
            <a:ext cx="236537" cy="476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97025" y="1851025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76400" y="16668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89088" y="166687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97025" y="2020888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76400" y="191452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89088" y="1914525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787525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97025" y="2359025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76400" y="22526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89088" y="22526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97025" y="2532063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76400" y="250348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89088" y="250348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287588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4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351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865938" y="18542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700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700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865938" y="2024063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177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177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7922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881813" y="237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6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6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865938" y="2547938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1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1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0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37338" y="3717925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67063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865938" y="3086100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019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0195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865938" y="3255963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4960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49600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24188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881813" y="3644900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385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38538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865938" y="38163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789363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789363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73463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0" name="Line 85"/>
          <p:cNvSpPr>
            <a:spLocks noChangeShapeType="1"/>
          </p:cNvSpPr>
          <p:nvPr/>
        </p:nvSpPr>
        <p:spPr bwMode="auto">
          <a:xfrm>
            <a:off x="4068763" y="3779454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" name="Téglalap 60"/>
          <p:cNvSpPr/>
          <p:nvPr/>
        </p:nvSpPr>
        <p:spPr>
          <a:xfrm>
            <a:off x="3751263" y="5292725"/>
            <a:ext cx="1439862" cy="5762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100" smtClean="0">
                <a:solidFill>
                  <a:srgbClr val="FFFFFF"/>
                </a:solidFill>
                <a:latin typeface="Verdana" pitchFamily="34" charset="0"/>
              </a:rPr>
              <a:t>ICH</a:t>
            </a: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10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382" name="Line 87"/>
          <p:cNvSpPr>
            <a:spLocks noChangeShapeType="1"/>
          </p:cNvSpPr>
          <p:nvPr/>
        </p:nvSpPr>
        <p:spPr bwMode="auto">
          <a:xfrm>
            <a:off x="4486275" y="4896022"/>
            <a:ext cx="0" cy="39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383" name="Szövegdoboz 70"/>
          <p:cNvSpPr txBox="1">
            <a:spLocks noChangeArrowheads="1"/>
          </p:cNvSpPr>
          <p:nvPr/>
        </p:nvSpPr>
        <p:spPr bwMode="auto">
          <a:xfrm>
            <a:off x="4505325" y="4964113"/>
            <a:ext cx="406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ESI</a:t>
            </a:r>
            <a:endParaRPr lang="hu-HU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385" name="Text Box 90"/>
          <p:cNvSpPr txBox="1">
            <a:spLocks noChangeArrowheads="1"/>
          </p:cNvSpPr>
          <p:nvPr/>
        </p:nvSpPr>
        <p:spPr bwMode="auto">
          <a:xfrm>
            <a:off x="5718175" y="4770438"/>
            <a:ext cx="3260725" cy="124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SMI: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Scalable Memory Interface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 (Serial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link between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the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processor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and the SMB)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(Differential signaling, ~25 lanes)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      SMB</a:t>
            </a: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: Scalable Memory 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        </a:t>
            </a:r>
            <a:r>
              <a:rPr lang="en-US" altLang="en-US" sz="1100" dirty="0" smtClean="0">
                <a:solidFill>
                  <a:srgbClr val="000000"/>
                </a:solidFill>
                <a:latin typeface="Verdana" pitchFamily="34" charset="0"/>
              </a:rPr>
              <a:t>  (Conversion between the serial SMI and the parallel DDR3 DIMM interfaces)</a:t>
            </a:r>
            <a:endParaRPr lang="en-US" altLang="en-US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62250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00275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354013" y="2119313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351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3516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354013" y="2289175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18281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182813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55813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354013" y="2703513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5971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597150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354013" y="2876550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47975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47975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32075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06850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33763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355600" y="3352800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6865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6865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355600" y="3522663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16300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16300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289300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355600" y="3937000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30638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30638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355600" y="4110038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081463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081463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65563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20963"/>
            <a:ext cx="0" cy="142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5971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597150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36750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526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59200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61475"/>
            <a:ext cx="0" cy="1651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52850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528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46450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2762250"/>
            <a:ext cx="1576387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16150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213725" y="21351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510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510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213725" y="2266950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1986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1986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732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229600" y="269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58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58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213725" y="2867025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3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3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225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69038" y="4062413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35350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213725" y="3354388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7023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7023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213725" y="3486150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17888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17888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292475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229600" y="3963988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57625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57625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213725" y="4135438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08450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08450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latin typeface="Arial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17950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778250"/>
            <a:ext cx="0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790950"/>
            <a:ext cx="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790950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62300"/>
            <a:ext cx="0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59500" y="33210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78100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78100"/>
            <a:ext cx="117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35225"/>
            <a:ext cx="0" cy="222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52650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65363" y="4152900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5813" y="4154488"/>
            <a:ext cx="792162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2x4 SMI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Main enhancements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of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Nehalem-EX/</a:t>
            </a:r>
            <a:r>
              <a:rPr lang="en-US" altLang="en-US" sz="1400" b="1" dirty="0" err="1" smtClean="0">
                <a:solidFill>
                  <a:srgbClr val="333399"/>
                </a:solidFill>
                <a:latin typeface="Verdana" pitchFamily="34" charset="0"/>
              </a:rPr>
              <a:t>Westmere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-EX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</a:rPr>
              <a:t>aimed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up to 10 core Boxboro-EX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</a:rPr>
              <a:t>   4S server platform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(assuming 1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IOH)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4926013" y="4627563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6219825" y="598805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rgbClr val="000000"/>
                </a:solidFill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046413" y="1400175"/>
            <a:ext cx="139858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Xeon 7500</a:t>
            </a: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Nehalem-EX</a:t>
            </a:r>
            <a:r>
              <a:rPr lang="hu-HU" altLang="en-US" sz="1100" i="1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>
                <a:solidFill>
                  <a:srgbClr val="000000"/>
                </a:solidFill>
                <a:latin typeface="Verdana" pitchFamily="34" charset="0"/>
              </a:rPr>
              <a:t>(Becton) 8C</a:t>
            </a:r>
          </a:p>
        </p:txBody>
      </p:sp>
      <p:sp>
        <p:nvSpPr>
          <p:cNvPr id="183476" name="Rectangle 181"/>
          <p:cNvSpPr>
            <a:spLocks noChangeArrowheads="1"/>
          </p:cNvSpPr>
          <p:nvPr/>
        </p:nvSpPr>
        <p:spPr bwMode="auto">
          <a:xfrm>
            <a:off x="4565650" y="1435100"/>
            <a:ext cx="1409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Xeon 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E7-4800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>
                <a:solidFill>
                  <a:srgbClr val="000000"/>
                </a:solidFill>
                <a:latin typeface="Verdana" pitchFamily="34" charset="0"/>
              </a:rPr>
              <a:t>Westmere</a:t>
            </a:r>
            <a:r>
              <a:rPr lang="en-US" altLang="en-US" sz="1100" i="1" dirty="0">
                <a:solidFill>
                  <a:srgbClr val="000000"/>
                </a:solidFill>
                <a:latin typeface="Verdana" pitchFamily="34" charset="0"/>
              </a:rPr>
              <a:t>-EX) 10C</a:t>
            </a: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0970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52788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Nehalem-EX 8C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FFFF"/>
                </a:solidFill>
                <a:latin typeface="Verdana" pitchFamily="34" charset="0"/>
              </a:rPr>
              <a:t>Westmere-EX 10C</a:t>
            </a:r>
            <a:endParaRPr lang="hu-HU" altLang="en-US" sz="1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183480" name="Text Box 185"/>
          <p:cNvSpPr txBox="1">
            <a:spLocks noChangeArrowheads="1"/>
          </p:cNvSpPr>
          <p:nvPr/>
        </p:nvSpPr>
        <p:spPr bwMode="auto">
          <a:xfrm>
            <a:off x="4341813" y="1441450"/>
            <a:ext cx="247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000000"/>
                </a:solidFill>
                <a:latin typeface="Verdana" pitchFamily="34" charset="0"/>
              </a:rPr>
              <a:t>/</a:t>
            </a:r>
          </a:p>
        </p:txBody>
      </p:sp>
      <p:sp>
        <p:nvSpPr>
          <p:cNvPr id="183481" name="Text Box 186"/>
          <p:cNvSpPr txBox="1">
            <a:spLocks noChangeArrowheads="1"/>
          </p:cNvSpPr>
          <p:nvPr/>
        </p:nvSpPr>
        <p:spPr bwMode="auto">
          <a:xfrm>
            <a:off x="1237264" y="6319838"/>
            <a:ext cx="6421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Nehalem-EX aimed 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Boxboro-EX 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</a:rPr>
              <a:t>MP server platform (for up to 10 C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(2010/2011)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785" y="5336932"/>
            <a:ext cx="20553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2 DIMMs/memory channel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125" y="5086350"/>
            <a:ext cx="17940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4 x QPI up to 6.4 GT/s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0" name="Left-Right Arrow 19"/>
          <p:cNvSpPr/>
          <p:nvPr/>
        </p:nvSpPr>
        <p:spPr bwMode="auto">
          <a:xfrm>
            <a:off x="5155406" y="4516437"/>
            <a:ext cx="360000" cy="126000"/>
          </a:xfrm>
          <a:prstGeom prst="left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70306" y="4600575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00"/>
                </a:solidFill>
              </a:rPr>
              <a:t>36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97161" y="4378325"/>
            <a:ext cx="5100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rgbClr val="000000"/>
                </a:solidFill>
              </a:rPr>
              <a:t>PCIe</a:t>
            </a:r>
            <a:endParaRPr lang="en-US" sz="1100" dirty="0" smtClean="0">
              <a:solidFill>
                <a:srgbClr val="00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2.0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92" name="Oval 188"/>
          <p:cNvSpPr>
            <a:spLocks noChangeArrowheads="1"/>
          </p:cNvSpPr>
          <p:nvPr/>
        </p:nvSpPr>
        <p:spPr bwMode="auto">
          <a:xfrm>
            <a:off x="0" y="1434026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3" name="Oval 188"/>
          <p:cNvSpPr>
            <a:spLocks noChangeArrowheads="1"/>
          </p:cNvSpPr>
          <p:nvPr/>
        </p:nvSpPr>
        <p:spPr bwMode="auto">
          <a:xfrm>
            <a:off x="5767644" y="1444757"/>
            <a:ext cx="3162300" cy="3071299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4" name="Oval 190"/>
          <p:cNvSpPr>
            <a:spLocks noChangeArrowheads="1"/>
          </p:cNvSpPr>
          <p:nvPr/>
        </p:nvSpPr>
        <p:spPr bwMode="auto">
          <a:xfrm>
            <a:off x="2781300" y="1955800"/>
            <a:ext cx="3619500" cy="23749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29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3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09600"/>
            <a:ext cx="818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Returning </a:t>
            </a:r>
            <a:r>
              <a:rPr lang="en-US" b="1" dirty="0">
                <a:solidFill>
                  <a:schemeClr val="accent6"/>
                </a:solidFill>
              </a:rPr>
              <a:t>to </a:t>
            </a:r>
            <a:r>
              <a:rPr lang="en-US" b="1" dirty="0" smtClean="0">
                <a:solidFill>
                  <a:schemeClr val="accent6"/>
                </a:solidFill>
              </a:rPr>
              <a:t>the stand </a:t>
            </a:r>
            <a:r>
              <a:rPr lang="en-US" b="1" dirty="0">
                <a:solidFill>
                  <a:schemeClr val="accent6"/>
                </a:solidFill>
              </a:rPr>
              <a:t>alone memory buffer </a:t>
            </a:r>
            <a:r>
              <a:rPr lang="en-US" b="1" dirty="0" smtClean="0">
                <a:solidFill>
                  <a:schemeClr val="accent6"/>
                </a:solidFill>
              </a:rPr>
              <a:t>implementation in the Boxboro-EX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MP platform from using FB-DIMMs -1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212" y="1206500"/>
            <a:ext cx="8967787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FB-DIMM memories </a:t>
            </a:r>
            <a:r>
              <a:rPr lang="en-US" dirty="0" smtClean="0"/>
              <a:t>were introduced in the 2006/2007 timeframe and supported DDR2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memories </a:t>
            </a:r>
            <a:r>
              <a:rPr lang="en-US" dirty="0" smtClean="0">
                <a:solidFill>
                  <a:srgbClr val="0070C0"/>
                </a:solidFill>
              </a:rPr>
              <a:t>up to DDR2-667</a:t>
            </a:r>
            <a:r>
              <a:rPr lang="en-US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Due to inherent drawbacks of FB-DIMM memories, such as higher dissipation caused by the</a:t>
            </a:r>
          </a:p>
          <a:p>
            <a:r>
              <a:rPr lang="en-US" dirty="0"/>
              <a:t> </a:t>
            </a:r>
            <a:r>
              <a:rPr lang="en-US" dirty="0" smtClean="0"/>
              <a:t>      DA/AD conversions, longer access time due to the cascaded nature of accessing the DIMMs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and higher price, </a:t>
            </a:r>
            <a:r>
              <a:rPr lang="en-US" dirty="0" smtClean="0">
                <a:solidFill>
                  <a:srgbClr val="0070C0"/>
                </a:solidFill>
              </a:rPr>
              <a:t>FB-DIMMs reached only a small market share</a:t>
            </a:r>
            <a:r>
              <a:rPr lang="en-US" dirty="0" smtClean="0"/>
              <a:t>. </a:t>
            </a:r>
          </a:p>
          <a:p>
            <a:r>
              <a:rPr lang="en-US" dirty="0"/>
              <a:t> </a:t>
            </a:r>
            <a:r>
              <a:rPr lang="en-US" dirty="0" smtClean="0"/>
              <a:t>    This was the reason why memory </a:t>
            </a:r>
            <a:r>
              <a:rPr lang="en-US" dirty="0">
                <a:solidFill>
                  <a:srgbClr val="0070C0"/>
                </a:solidFill>
              </a:rPr>
              <a:t>vendors were reluctant to </a:t>
            </a:r>
            <a:r>
              <a:rPr lang="en-US" dirty="0" smtClean="0">
                <a:solidFill>
                  <a:srgbClr val="0070C0"/>
                </a:solidFill>
              </a:rPr>
              <a:t>develop </a:t>
            </a:r>
            <a:r>
              <a:rPr lang="en-US" dirty="0">
                <a:solidFill>
                  <a:srgbClr val="0070C0"/>
                </a:solidFill>
              </a:rPr>
              <a:t>DDR3-based </a:t>
            </a:r>
            <a:r>
              <a:rPr lang="en-US" dirty="0" smtClean="0">
                <a:solidFill>
                  <a:srgbClr val="0070C0"/>
                </a:solidFill>
              </a:rPr>
              <a:t>FB-DIMM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/>
              <a:t>memory </a:t>
            </a:r>
            <a:r>
              <a:rPr lang="en-US" dirty="0" smtClean="0"/>
              <a:t>modules and why </a:t>
            </a:r>
            <a:r>
              <a:rPr lang="en-US" dirty="0" smtClean="0">
                <a:solidFill>
                  <a:srgbClr val="0070C0"/>
                </a:solidFill>
              </a:rPr>
              <a:t>Intel was forced to move </a:t>
            </a:r>
            <a:r>
              <a:rPr lang="en-US" dirty="0">
                <a:solidFill>
                  <a:srgbClr val="0070C0"/>
                </a:solidFill>
              </a:rPr>
              <a:t>back to custom </a:t>
            </a:r>
            <a:r>
              <a:rPr lang="en-US" dirty="0" smtClean="0">
                <a:solidFill>
                  <a:srgbClr val="0070C0"/>
                </a:solidFill>
              </a:rPr>
              <a:t>DDR3 DIMMs</a:t>
            </a:r>
            <a:r>
              <a:rPr lang="en-US" dirty="0" smtClean="0"/>
              <a:t> in their 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Boxboro-EX platform.</a:t>
            </a:r>
          </a:p>
          <a:p>
            <a:pPr>
              <a:spcAft>
                <a:spcPts val="300"/>
              </a:spcAft>
            </a:pPr>
            <a:endParaRPr lang="en-US" dirty="0" smtClean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30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662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33625" y="1414368"/>
            <a:ext cx="4476749" cy="350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342265" indent="-342265" algn="ctr">
              <a:spcAft>
                <a:spcPts val="10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Implementing memory extension buffers MBs)</a:t>
            </a:r>
            <a:endParaRPr lang="en-US" sz="120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90650" y="2224496"/>
            <a:ext cx="3082330" cy="48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stand alone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mounted on the mainboard or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on a riser card</a:t>
            </a:r>
          </a:p>
        </p:txBody>
      </p:sp>
      <p:cxnSp>
        <p:nvCxnSpPr>
          <p:cNvPr id="8" name="Line 8"/>
          <p:cNvCxnSpPr/>
          <p:nvPr/>
        </p:nvCxnSpPr>
        <p:spPr bwMode="auto">
          <a:xfrm>
            <a:off x="4584853" y="1776102"/>
            <a:ext cx="0" cy="14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Line 13"/>
          <p:cNvCxnSpPr>
            <a:endCxn id="13" idx="7"/>
          </p:cNvCxnSpPr>
          <p:nvPr/>
        </p:nvCxnSpPr>
        <p:spPr bwMode="auto">
          <a:xfrm flipH="1">
            <a:off x="2965099" y="1929326"/>
            <a:ext cx="1630714" cy="19227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01979" y="2257022"/>
            <a:ext cx="2594195" cy="510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58522" tIns="29261" rIns="58522" bIns="29261" anchor="t" anchorCtr="0">
            <a:noAutofit/>
          </a:bodyPr>
          <a:lstStyle/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Implementing MBs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immediately on the DIMM</a:t>
            </a:r>
          </a:p>
          <a:p>
            <a:pPr marL="342265" indent="-342265" algn="ctr">
              <a:lnSpc>
                <a:spcPts val="1200"/>
              </a:lnSpc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(called FB-DIMMs)</a:t>
            </a:r>
            <a:endParaRPr lang="en-US" sz="12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Line 13"/>
          <p:cNvCxnSpPr>
            <a:endCxn id="12" idx="2"/>
          </p:cNvCxnSpPr>
          <p:nvPr/>
        </p:nvCxnSpPr>
        <p:spPr bwMode="auto">
          <a:xfrm>
            <a:off x="4577463" y="1929326"/>
            <a:ext cx="1602679" cy="2102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6180142" y="21136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916242" y="2114006"/>
            <a:ext cx="57239" cy="51892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Box 1785"/>
          <p:cNvSpPr txBox="1">
            <a:spLocks noChangeArrowheads="1"/>
          </p:cNvSpPr>
          <p:nvPr/>
        </p:nvSpPr>
        <p:spPr bwMode="auto">
          <a:xfrm>
            <a:off x="4134072" y="3066054"/>
            <a:ext cx="3529700" cy="35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63094" tIns="31547" rIns="63094" bIns="31547" upright="1">
            <a:noAutofit/>
          </a:bodyPr>
          <a:lstStyle/>
          <a:p>
            <a:endParaRPr lang="en-US" sz="12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36929" y="3113640"/>
            <a:ext cx="1757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err="1" smtClean="0"/>
              <a:t>Truland</a:t>
            </a:r>
            <a:r>
              <a:rPr lang="en-US" sz="1200" i="1" dirty="0" smtClean="0"/>
              <a:t> MP platform</a:t>
            </a:r>
          </a:p>
          <a:p>
            <a:pPr algn="ctr"/>
            <a:r>
              <a:rPr lang="en-US" sz="1200" i="1" dirty="0" smtClean="0"/>
              <a:t>(2005/2006)</a:t>
            </a:r>
            <a:endParaRPr lang="en-US" sz="1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08039" y="3477538"/>
            <a:ext cx="1611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Caneland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(2007/2008)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50983" y="3901040"/>
            <a:ext cx="1805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 smtClean="0"/>
              <a:t>Boxboro-EX platform</a:t>
            </a:r>
          </a:p>
          <a:p>
            <a:pPr algn="ctr"/>
            <a:r>
              <a:rPr lang="en-US" sz="1200" i="1" dirty="0" smtClean="0"/>
              <a:t>(2010/2011)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83044" y="445543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err="1" smtClean="0"/>
              <a:t>Brickland</a:t>
            </a:r>
            <a:r>
              <a:rPr lang="en-US" sz="1200" dirty="0" smtClean="0"/>
              <a:t> platform</a:t>
            </a:r>
          </a:p>
          <a:p>
            <a:pPr algn="ctr"/>
            <a:r>
              <a:rPr lang="en-US" sz="1200" dirty="0" smtClean="0"/>
              <a:t>(2014/2015)</a:t>
            </a:r>
            <a:endParaRPr lang="en-US" sz="1200" dirty="0"/>
          </a:p>
        </p:txBody>
      </p:sp>
      <p:sp>
        <p:nvSpPr>
          <p:cNvPr id="19" name="Right Arrow 18"/>
          <p:cNvSpPr/>
          <p:nvPr/>
        </p:nvSpPr>
        <p:spPr bwMode="auto">
          <a:xfrm rot="648995">
            <a:off x="3767463" y="3482100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9881920">
            <a:off x="3755449" y="4045721"/>
            <a:ext cx="1620000" cy="54000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47726" y="5104880"/>
            <a:ext cx="5647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Figure: Intel’s implementation of memory extension buffers</a:t>
            </a: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31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800" y="609600"/>
            <a:ext cx="8182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Returning to the stand alone memory buffer implementation in the Boxboro-EX</a:t>
            </a:r>
          </a:p>
          <a:p>
            <a:r>
              <a:rPr lang="en-US" b="1" dirty="0">
                <a:solidFill>
                  <a:schemeClr val="accent6"/>
                </a:solidFill>
              </a:rPr>
              <a:t>  MP platform from using FB-DIMMs </a:t>
            </a:r>
            <a:r>
              <a:rPr lang="en-US" b="1" dirty="0" smtClean="0">
                <a:solidFill>
                  <a:schemeClr val="accent6"/>
                </a:solidFill>
              </a:rPr>
              <a:t>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églalap 53"/>
          <p:cNvSpPr>
            <a:spLocks noChangeArrowheads="1"/>
          </p:cNvSpPr>
          <p:nvPr/>
        </p:nvSpPr>
        <p:spPr bwMode="auto">
          <a:xfrm>
            <a:off x="2755900" y="44579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09" name="Egyenes összekötő 108"/>
          <p:cNvCxnSpPr/>
          <p:nvPr/>
        </p:nvCxnSpPr>
        <p:spPr>
          <a:xfrm flipH="1" flipV="1">
            <a:off x="4200663" y="23903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112"/>
          <p:cNvCxnSpPr/>
          <p:nvPr/>
        </p:nvCxnSpPr>
        <p:spPr>
          <a:xfrm rot="10800000">
            <a:off x="4222750" y="35641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gyenes összekötő 113"/>
          <p:cNvCxnSpPr/>
          <p:nvPr/>
        </p:nvCxnSpPr>
        <p:spPr>
          <a:xfrm rot="10800000">
            <a:off x="4222750" y="26783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gyenes összekötő 115"/>
          <p:cNvCxnSpPr/>
          <p:nvPr/>
        </p:nvCxnSpPr>
        <p:spPr>
          <a:xfrm rot="10800000" flipV="1">
            <a:off x="4222750" y="26910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304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783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05" name="Egyenes összekötő 119"/>
          <p:cNvCxnSpPr>
            <a:cxnSpLocks noChangeShapeType="1"/>
          </p:cNvCxnSpPr>
          <p:nvPr/>
        </p:nvCxnSpPr>
        <p:spPr bwMode="auto">
          <a:xfrm flipV="1">
            <a:off x="5519738" y="26910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Egyenes összekötő 121"/>
          <p:cNvCxnSpPr/>
          <p:nvPr/>
        </p:nvCxnSpPr>
        <p:spPr>
          <a:xfrm rot="5400000" flipH="1" flipV="1">
            <a:off x="3153162" y="41956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307" name="Szövegdoboz 70"/>
          <p:cNvSpPr txBox="1">
            <a:spLocks noChangeArrowheads="1"/>
          </p:cNvSpPr>
          <p:nvPr/>
        </p:nvSpPr>
        <p:spPr bwMode="auto">
          <a:xfrm>
            <a:off x="4257881" y="2005267"/>
            <a:ext cx="417101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08" name="Szövegdoboz 70"/>
          <p:cNvSpPr txBox="1">
            <a:spLocks noChangeArrowheads="1"/>
          </p:cNvSpPr>
          <p:nvPr/>
        </p:nvSpPr>
        <p:spPr bwMode="auto">
          <a:xfrm>
            <a:off x="4245181" y="3589592"/>
            <a:ext cx="417101" cy="374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lnSpc>
                <a:spcPts val="11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09" name="Szövegdoboz 70"/>
          <p:cNvSpPr txBox="1">
            <a:spLocks noChangeArrowheads="1"/>
          </p:cNvSpPr>
          <p:nvPr/>
        </p:nvSpPr>
        <p:spPr bwMode="auto">
          <a:xfrm>
            <a:off x="5521094" y="28561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0" name="Szövegdoboz 70"/>
          <p:cNvSpPr txBox="1">
            <a:spLocks noChangeArrowheads="1"/>
          </p:cNvSpPr>
          <p:nvPr/>
        </p:nvSpPr>
        <p:spPr bwMode="auto">
          <a:xfrm>
            <a:off x="2830281" y="28529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1" name="Szövegdoboz 70"/>
          <p:cNvSpPr txBox="1">
            <a:spLocks noChangeArrowheads="1"/>
          </p:cNvSpPr>
          <p:nvPr/>
        </p:nvSpPr>
        <p:spPr bwMode="auto">
          <a:xfrm>
            <a:off x="3822469" y="28577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2" name="Szövegdoboz 70"/>
          <p:cNvSpPr txBox="1">
            <a:spLocks noChangeArrowheads="1"/>
          </p:cNvSpPr>
          <p:nvPr/>
        </p:nvSpPr>
        <p:spPr bwMode="auto">
          <a:xfrm>
            <a:off x="4570181" y="28577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83313" name="Szövegdoboz 70"/>
          <p:cNvSpPr txBox="1">
            <a:spLocks noChangeArrowheads="1"/>
          </p:cNvSpPr>
          <p:nvPr/>
        </p:nvSpPr>
        <p:spPr bwMode="auto">
          <a:xfrm>
            <a:off x="3432498" y="39658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131" name="Egyenes összekötő 130"/>
          <p:cNvCxnSpPr/>
          <p:nvPr/>
        </p:nvCxnSpPr>
        <p:spPr>
          <a:xfrm rot="10800000" flipH="1" flipV="1">
            <a:off x="2409825" y="36800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Egyenes összekötő 131"/>
          <p:cNvCxnSpPr/>
          <p:nvPr/>
        </p:nvCxnSpPr>
        <p:spPr>
          <a:xfrm rot="10800000" flipH="1" flipV="1">
            <a:off x="2409825" y="31689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gyenes összekötő 145"/>
          <p:cNvCxnSpPr/>
          <p:nvPr/>
        </p:nvCxnSpPr>
        <p:spPr>
          <a:xfrm rot="10800000" flipH="1">
            <a:off x="1502017" y="30820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églalap 146"/>
          <p:cNvSpPr/>
          <p:nvPr/>
        </p:nvSpPr>
        <p:spPr>
          <a:xfrm flipH="1">
            <a:off x="1658603" y="29037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8" name="Téglalap 147"/>
          <p:cNvSpPr/>
          <p:nvPr/>
        </p:nvSpPr>
        <p:spPr>
          <a:xfrm flipH="1">
            <a:off x="1571290" y="29037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1" name="Egyenes összekötő 150"/>
          <p:cNvCxnSpPr/>
          <p:nvPr/>
        </p:nvCxnSpPr>
        <p:spPr>
          <a:xfrm rot="10800000" flipH="1">
            <a:off x="1507955" y="32578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églalap 151"/>
          <p:cNvSpPr/>
          <p:nvPr/>
        </p:nvSpPr>
        <p:spPr>
          <a:xfrm flipH="1">
            <a:off x="1658603" y="3151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3" name="Téglalap 152"/>
          <p:cNvSpPr/>
          <p:nvPr/>
        </p:nvSpPr>
        <p:spPr>
          <a:xfrm flipH="1">
            <a:off x="1571290" y="31514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6" name="Téglalap 155"/>
          <p:cNvSpPr/>
          <p:nvPr/>
        </p:nvSpPr>
        <p:spPr>
          <a:xfrm flipH="1">
            <a:off x="1897063" y="30244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57" name="Egyenes összekötő 156"/>
          <p:cNvCxnSpPr/>
          <p:nvPr/>
        </p:nvCxnSpPr>
        <p:spPr>
          <a:xfrm rot="10800000" flipH="1">
            <a:off x="1502017" y="36038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églalap 157"/>
          <p:cNvSpPr/>
          <p:nvPr/>
        </p:nvSpPr>
        <p:spPr>
          <a:xfrm flipH="1">
            <a:off x="1658603" y="35022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9" name="Téglalap 158"/>
          <p:cNvSpPr/>
          <p:nvPr/>
        </p:nvSpPr>
        <p:spPr>
          <a:xfrm flipH="1">
            <a:off x="1571290" y="35022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62" name="Egyenes összekötő 161"/>
          <p:cNvCxnSpPr/>
          <p:nvPr/>
        </p:nvCxnSpPr>
        <p:spPr>
          <a:xfrm rot="10800000" flipH="1">
            <a:off x="1502017" y="37816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Téglalap 162"/>
          <p:cNvSpPr/>
          <p:nvPr/>
        </p:nvSpPr>
        <p:spPr>
          <a:xfrm flipH="1">
            <a:off x="1658603" y="3753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4" name="Téglalap 163"/>
          <p:cNvSpPr/>
          <p:nvPr/>
        </p:nvSpPr>
        <p:spPr>
          <a:xfrm flipH="1">
            <a:off x="1571290" y="37531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67" name="Téglalap 166"/>
          <p:cNvSpPr/>
          <p:nvPr/>
        </p:nvSpPr>
        <p:spPr>
          <a:xfrm flipH="1">
            <a:off x="1897063" y="35372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" name="Egyenes összekötő 130"/>
          <p:cNvCxnSpPr/>
          <p:nvPr/>
        </p:nvCxnSpPr>
        <p:spPr>
          <a:xfrm rot="10800000" flipH="1" flipV="1">
            <a:off x="2436813" y="24497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Egyenes összekötő 131"/>
          <p:cNvCxnSpPr/>
          <p:nvPr/>
        </p:nvCxnSpPr>
        <p:spPr>
          <a:xfrm rot="10800000" flipH="1" flipV="1">
            <a:off x="2436813" y="19512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gyenes összekötő 145"/>
          <p:cNvCxnSpPr/>
          <p:nvPr/>
        </p:nvCxnSpPr>
        <p:spPr>
          <a:xfrm rot="10800000" flipH="1">
            <a:off x="1525769" y="18703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146"/>
          <p:cNvSpPr/>
          <p:nvPr/>
        </p:nvSpPr>
        <p:spPr>
          <a:xfrm flipH="1">
            <a:off x="1667210" y="16861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7" name="Téglalap 147"/>
          <p:cNvSpPr/>
          <p:nvPr/>
        </p:nvSpPr>
        <p:spPr>
          <a:xfrm flipH="1">
            <a:off x="1579898" y="16861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" name="Egyenes összekötő 150"/>
          <p:cNvCxnSpPr/>
          <p:nvPr/>
        </p:nvCxnSpPr>
        <p:spPr>
          <a:xfrm rot="10800000" flipH="1">
            <a:off x="1525769" y="20401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151"/>
          <p:cNvSpPr/>
          <p:nvPr/>
        </p:nvSpPr>
        <p:spPr>
          <a:xfrm flipH="1">
            <a:off x="1667210" y="19338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" name="Téglalap 152"/>
          <p:cNvSpPr/>
          <p:nvPr/>
        </p:nvSpPr>
        <p:spPr>
          <a:xfrm flipH="1">
            <a:off x="1579898" y="19338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" name="Téglalap 155"/>
          <p:cNvSpPr/>
          <p:nvPr/>
        </p:nvSpPr>
        <p:spPr>
          <a:xfrm flipH="1">
            <a:off x="1924050" y="18068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2" name="Egyenes összekötő 156"/>
          <p:cNvCxnSpPr/>
          <p:nvPr/>
        </p:nvCxnSpPr>
        <p:spPr>
          <a:xfrm rot="10800000" flipH="1">
            <a:off x="1525769" y="23783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églalap 157"/>
          <p:cNvSpPr/>
          <p:nvPr/>
        </p:nvSpPr>
        <p:spPr>
          <a:xfrm flipH="1">
            <a:off x="1667210" y="2271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4" name="Téglalap 158"/>
          <p:cNvSpPr/>
          <p:nvPr/>
        </p:nvSpPr>
        <p:spPr>
          <a:xfrm flipH="1">
            <a:off x="1579898" y="22719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5" name="Egyenes összekötő 161"/>
          <p:cNvCxnSpPr/>
          <p:nvPr/>
        </p:nvCxnSpPr>
        <p:spPr>
          <a:xfrm rot="10800000" flipH="1">
            <a:off x="1525769" y="25513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églalap 162"/>
          <p:cNvSpPr/>
          <p:nvPr/>
        </p:nvSpPr>
        <p:spPr>
          <a:xfrm flipH="1">
            <a:off x="1667210" y="25227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7" name="Téglalap 163"/>
          <p:cNvSpPr/>
          <p:nvPr/>
        </p:nvSpPr>
        <p:spPr>
          <a:xfrm flipH="1">
            <a:off x="1579898" y="25227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" name="Téglalap 166"/>
          <p:cNvSpPr/>
          <p:nvPr/>
        </p:nvSpPr>
        <p:spPr>
          <a:xfrm flipH="1">
            <a:off x="1924050" y="23068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48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672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49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9544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50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735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" name="Téglalap 173"/>
          <p:cNvSpPr>
            <a:spLocks noChangeArrowheads="1"/>
          </p:cNvSpPr>
          <p:nvPr/>
        </p:nvSpPr>
        <p:spPr bwMode="auto">
          <a:xfrm>
            <a:off x="7212013" y="16893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74"/>
          <p:cNvSpPr>
            <a:spLocks noChangeArrowheads="1"/>
          </p:cNvSpPr>
          <p:nvPr/>
        </p:nvSpPr>
        <p:spPr bwMode="auto">
          <a:xfrm>
            <a:off x="7297738" y="168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53" name="Egyenes összekötő 177"/>
          <p:cNvCxnSpPr>
            <a:cxnSpLocks noChangeShapeType="1"/>
          </p:cNvCxnSpPr>
          <p:nvPr/>
        </p:nvCxnSpPr>
        <p:spPr bwMode="auto">
          <a:xfrm rot="10800000">
            <a:off x="6955008" y="20433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9" name="Téglalap 178"/>
          <p:cNvSpPr>
            <a:spLocks noChangeArrowheads="1"/>
          </p:cNvSpPr>
          <p:nvPr/>
        </p:nvSpPr>
        <p:spPr bwMode="auto">
          <a:xfrm>
            <a:off x="7212013" y="19370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79"/>
          <p:cNvSpPr>
            <a:spLocks noChangeArrowheads="1"/>
          </p:cNvSpPr>
          <p:nvPr/>
        </p:nvSpPr>
        <p:spPr bwMode="auto">
          <a:xfrm>
            <a:off x="7297738" y="19370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56" name="Téglalap 182"/>
          <p:cNvSpPr>
            <a:spLocks noChangeArrowheads="1"/>
          </p:cNvSpPr>
          <p:nvPr/>
        </p:nvSpPr>
        <p:spPr bwMode="auto">
          <a:xfrm>
            <a:off x="6362700" y="18115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57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942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5" name="Téglalap 184"/>
          <p:cNvSpPr>
            <a:spLocks noChangeArrowheads="1"/>
          </p:cNvSpPr>
          <p:nvPr/>
        </p:nvSpPr>
        <p:spPr bwMode="auto">
          <a:xfrm>
            <a:off x="7212013" y="2287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6" name="Téglalap 185"/>
          <p:cNvSpPr>
            <a:spLocks noChangeArrowheads="1"/>
          </p:cNvSpPr>
          <p:nvPr/>
        </p:nvSpPr>
        <p:spPr bwMode="auto">
          <a:xfrm>
            <a:off x="7297738" y="22878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0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672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0" name="Téglalap 189"/>
          <p:cNvSpPr>
            <a:spLocks noChangeArrowheads="1"/>
          </p:cNvSpPr>
          <p:nvPr/>
        </p:nvSpPr>
        <p:spPr bwMode="auto">
          <a:xfrm>
            <a:off x="7212013" y="25386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1" name="Téglalap 190"/>
          <p:cNvSpPr>
            <a:spLocks noChangeArrowheads="1"/>
          </p:cNvSpPr>
          <p:nvPr/>
        </p:nvSpPr>
        <p:spPr bwMode="auto">
          <a:xfrm>
            <a:off x="7297738" y="25386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63" name="Téglalap 193"/>
          <p:cNvSpPr>
            <a:spLocks noChangeArrowheads="1"/>
          </p:cNvSpPr>
          <p:nvPr/>
        </p:nvSpPr>
        <p:spPr bwMode="auto">
          <a:xfrm>
            <a:off x="6362700" y="23227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64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7372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5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863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366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1054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églalap 173"/>
          <p:cNvSpPr>
            <a:spLocks noChangeArrowheads="1"/>
          </p:cNvSpPr>
          <p:nvPr/>
        </p:nvSpPr>
        <p:spPr bwMode="auto">
          <a:xfrm>
            <a:off x="7212013" y="2921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3" name="Téglalap 174"/>
          <p:cNvSpPr>
            <a:spLocks noChangeArrowheads="1"/>
          </p:cNvSpPr>
          <p:nvPr/>
        </p:nvSpPr>
        <p:spPr bwMode="auto">
          <a:xfrm>
            <a:off x="7297738" y="29212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69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752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églalap 178"/>
          <p:cNvSpPr>
            <a:spLocks noChangeArrowheads="1"/>
          </p:cNvSpPr>
          <p:nvPr/>
        </p:nvSpPr>
        <p:spPr bwMode="auto">
          <a:xfrm>
            <a:off x="7212013" y="31689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6" name="Téglalap 179"/>
          <p:cNvSpPr>
            <a:spLocks noChangeArrowheads="1"/>
          </p:cNvSpPr>
          <p:nvPr/>
        </p:nvSpPr>
        <p:spPr bwMode="auto">
          <a:xfrm>
            <a:off x="7297738" y="31689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2" name="Téglalap 182"/>
          <p:cNvSpPr>
            <a:spLocks noChangeArrowheads="1"/>
          </p:cNvSpPr>
          <p:nvPr/>
        </p:nvSpPr>
        <p:spPr bwMode="auto">
          <a:xfrm>
            <a:off x="6362700" y="30434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373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642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églalap 184"/>
          <p:cNvSpPr>
            <a:spLocks noChangeArrowheads="1"/>
          </p:cNvSpPr>
          <p:nvPr/>
        </p:nvSpPr>
        <p:spPr bwMode="auto">
          <a:xfrm>
            <a:off x="7212013" y="3557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185"/>
          <p:cNvSpPr>
            <a:spLocks noChangeArrowheads="1"/>
          </p:cNvSpPr>
          <p:nvPr/>
        </p:nvSpPr>
        <p:spPr bwMode="auto">
          <a:xfrm>
            <a:off x="7297738" y="35578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376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8356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Téglalap 189"/>
          <p:cNvSpPr>
            <a:spLocks noChangeArrowheads="1"/>
          </p:cNvSpPr>
          <p:nvPr/>
        </p:nvSpPr>
        <p:spPr bwMode="auto">
          <a:xfrm>
            <a:off x="7212013" y="38086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190"/>
          <p:cNvSpPr>
            <a:spLocks noChangeArrowheads="1"/>
          </p:cNvSpPr>
          <p:nvPr/>
        </p:nvSpPr>
        <p:spPr bwMode="auto">
          <a:xfrm>
            <a:off x="7297738" y="38086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379" name="Téglalap 193"/>
          <p:cNvSpPr>
            <a:spLocks noChangeArrowheads="1"/>
          </p:cNvSpPr>
          <p:nvPr/>
        </p:nvSpPr>
        <p:spPr bwMode="auto">
          <a:xfrm>
            <a:off x="6362700" y="35927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5" name="Egyenes összekötő 130"/>
          <p:cNvCxnSpPr/>
          <p:nvPr/>
        </p:nvCxnSpPr>
        <p:spPr>
          <a:xfrm rot="10800000" flipH="1" flipV="1">
            <a:off x="1193800" y="27815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31"/>
          <p:cNvCxnSpPr/>
          <p:nvPr/>
        </p:nvCxnSpPr>
        <p:spPr>
          <a:xfrm rot="10800000" flipH="1" flipV="1">
            <a:off x="1193800" y="22195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145"/>
          <p:cNvCxnSpPr/>
          <p:nvPr/>
        </p:nvCxnSpPr>
        <p:spPr>
          <a:xfrm rot="10800000" flipH="1">
            <a:off x="270881" y="21386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églalap 146"/>
          <p:cNvSpPr/>
          <p:nvPr/>
        </p:nvSpPr>
        <p:spPr>
          <a:xfrm flipH="1">
            <a:off x="433388" y="1954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9" name="Téglalap 147"/>
          <p:cNvSpPr/>
          <p:nvPr/>
        </p:nvSpPr>
        <p:spPr>
          <a:xfrm flipH="1">
            <a:off x="346075" y="19544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0" name="Egyenes összekötő 150"/>
          <p:cNvCxnSpPr/>
          <p:nvPr/>
        </p:nvCxnSpPr>
        <p:spPr>
          <a:xfrm rot="10800000" flipH="1">
            <a:off x="270881" y="23084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églalap 151"/>
          <p:cNvSpPr/>
          <p:nvPr/>
        </p:nvSpPr>
        <p:spPr>
          <a:xfrm flipH="1">
            <a:off x="433388" y="22021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2"/>
          <p:cNvSpPr/>
          <p:nvPr/>
        </p:nvSpPr>
        <p:spPr>
          <a:xfrm flipH="1">
            <a:off x="346075" y="22021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3" name="Téglalap 155"/>
          <p:cNvSpPr/>
          <p:nvPr/>
        </p:nvSpPr>
        <p:spPr>
          <a:xfrm flipH="1">
            <a:off x="681038" y="20751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4" name="Egyenes összekötő 156"/>
          <p:cNvCxnSpPr/>
          <p:nvPr/>
        </p:nvCxnSpPr>
        <p:spPr>
          <a:xfrm rot="10800000" flipH="1">
            <a:off x="270881" y="27228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églalap 157"/>
          <p:cNvSpPr/>
          <p:nvPr/>
        </p:nvSpPr>
        <p:spPr>
          <a:xfrm flipH="1">
            <a:off x="433388" y="2616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6" name="Téglalap 158"/>
          <p:cNvSpPr/>
          <p:nvPr/>
        </p:nvSpPr>
        <p:spPr>
          <a:xfrm flipH="1">
            <a:off x="346075" y="26164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7" name="Egyenes összekötő 161"/>
          <p:cNvCxnSpPr/>
          <p:nvPr/>
        </p:nvCxnSpPr>
        <p:spPr>
          <a:xfrm rot="10800000" flipH="1">
            <a:off x="270881" y="28958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églalap 162"/>
          <p:cNvSpPr/>
          <p:nvPr/>
        </p:nvSpPr>
        <p:spPr>
          <a:xfrm flipH="1">
            <a:off x="433388" y="28672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3"/>
          <p:cNvSpPr/>
          <p:nvPr/>
        </p:nvSpPr>
        <p:spPr>
          <a:xfrm flipH="1">
            <a:off x="346075" y="28672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0" name="Téglalap 166"/>
          <p:cNvSpPr/>
          <p:nvPr/>
        </p:nvSpPr>
        <p:spPr>
          <a:xfrm flipH="1">
            <a:off x="681038" y="26513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1" name="Egyenes összekötő 130"/>
          <p:cNvCxnSpPr/>
          <p:nvPr/>
        </p:nvCxnSpPr>
        <p:spPr>
          <a:xfrm rot="10800000" flipH="1" flipV="1">
            <a:off x="1195388" y="40261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gyenes összekötő 131"/>
          <p:cNvCxnSpPr/>
          <p:nvPr/>
        </p:nvCxnSpPr>
        <p:spPr>
          <a:xfrm rot="10800000" flipH="1" flipV="1">
            <a:off x="1195388" y="34530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gyenes összekötő 145"/>
          <p:cNvCxnSpPr/>
          <p:nvPr/>
        </p:nvCxnSpPr>
        <p:spPr>
          <a:xfrm rot="10800000" flipH="1">
            <a:off x="272468" y="33721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églalap 146"/>
          <p:cNvSpPr/>
          <p:nvPr/>
        </p:nvSpPr>
        <p:spPr>
          <a:xfrm flipH="1">
            <a:off x="434975" y="3187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6" name="Téglalap 147"/>
          <p:cNvSpPr/>
          <p:nvPr/>
        </p:nvSpPr>
        <p:spPr>
          <a:xfrm flipH="1">
            <a:off x="347663" y="31879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57" name="Egyenes összekötő 150"/>
          <p:cNvCxnSpPr/>
          <p:nvPr/>
        </p:nvCxnSpPr>
        <p:spPr>
          <a:xfrm rot="10800000" flipH="1">
            <a:off x="272468" y="35419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églalap 151"/>
          <p:cNvSpPr/>
          <p:nvPr/>
        </p:nvSpPr>
        <p:spPr>
          <a:xfrm flipH="1">
            <a:off x="434975" y="3435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59" name="Téglalap 152"/>
          <p:cNvSpPr/>
          <p:nvPr/>
        </p:nvSpPr>
        <p:spPr>
          <a:xfrm flipH="1">
            <a:off x="347663" y="34356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60" name="Téglalap 155"/>
          <p:cNvSpPr/>
          <p:nvPr/>
        </p:nvSpPr>
        <p:spPr>
          <a:xfrm flipH="1">
            <a:off x="682625" y="33086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2" name="Egyenes összekötő 156"/>
          <p:cNvCxnSpPr/>
          <p:nvPr/>
        </p:nvCxnSpPr>
        <p:spPr>
          <a:xfrm rot="10800000" flipH="1">
            <a:off x="272468" y="39563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églalap 157"/>
          <p:cNvSpPr/>
          <p:nvPr/>
        </p:nvSpPr>
        <p:spPr>
          <a:xfrm flipH="1">
            <a:off x="434975" y="3849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0" name="Téglalap 158"/>
          <p:cNvSpPr/>
          <p:nvPr/>
        </p:nvSpPr>
        <p:spPr>
          <a:xfrm flipH="1">
            <a:off x="347663" y="38499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320961" name="Egyenes összekötő 161"/>
          <p:cNvCxnSpPr/>
          <p:nvPr/>
        </p:nvCxnSpPr>
        <p:spPr>
          <a:xfrm rot="10800000" flipH="1">
            <a:off x="272468" y="41293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0962" name="Téglalap 162"/>
          <p:cNvSpPr/>
          <p:nvPr/>
        </p:nvSpPr>
        <p:spPr>
          <a:xfrm flipH="1">
            <a:off x="434975" y="41007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3" name="Téglalap 163"/>
          <p:cNvSpPr/>
          <p:nvPr/>
        </p:nvSpPr>
        <p:spPr>
          <a:xfrm flipH="1">
            <a:off x="347663" y="41007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320964" name="Téglalap 166"/>
          <p:cNvSpPr/>
          <p:nvPr/>
        </p:nvSpPr>
        <p:spPr>
          <a:xfrm flipH="1">
            <a:off x="682625" y="38848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18" name="Line 123"/>
          <p:cNvSpPr>
            <a:spLocks noChangeShapeType="1"/>
          </p:cNvSpPr>
          <p:nvPr/>
        </p:nvSpPr>
        <p:spPr bwMode="auto">
          <a:xfrm flipV="1">
            <a:off x="2681288" y="26172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19" name="Line 124"/>
          <p:cNvSpPr>
            <a:spLocks noChangeShapeType="1"/>
          </p:cNvSpPr>
          <p:nvPr/>
        </p:nvSpPr>
        <p:spPr bwMode="auto">
          <a:xfrm>
            <a:off x="2706688" y="26164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0" name="Line 125"/>
          <p:cNvSpPr>
            <a:spLocks noChangeShapeType="1"/>
          </p:cNvSpPr>
          <p:nvPr/>
        </p:nvSpPr>
        <p:spPr bwMode="auto">
          <a:xfrm>
            <a:off x="2706688" y="26164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1" name="Line 126"/>
          <p:cNvSpPr>
            <a:spLocks noChangeShapeType="1"/>
          </p:cNvSpPr>
          <p:nvPr/>
        </p:nvSpPr>
        <p:spPr bwMode="auto">
          <a:xfrm>
            <a:off x="2687638" y="26164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2" name="Line 127"/>
          <p:cNvSpPr>
            <a:spLocks noChangeShapeType="1"/>
          </p:cNvSpPr>
          <p:nvPr/>
        </p:nvSpPr>
        <p:spPr bwMode="auto">
          <a:xfrm>
            <a:off x="2687638" y="19652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3" name="Line 128"/>
          <p:cNvSpPr>
            <a:spLocks noChangeShapeType="1"/>
          </p:cNvSpPr>
          <p:nvPr/>
        </p:nvSpPr>
        <p:spPr bwMode="auto">
          <a:xfrm>
            <a:off x="2687638" y="21719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4" name="Line 129"/>
          <p:cNvSpPr>
            <a:spLocks noChangeShapeType="1"/>
          </p:cNvSpPr>
          <p:nvPr/>
        </p:nvSpPr>
        <p:spPr bwMode="auto">
          <a:xfrm>
            <a:off x="2687638" y="37785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5" name="Line 130"/>
          <p:cNvSpPr>
            <a:spLocks noChangeShapeType="1"/>
          </p:cNvSpPr>
          <p:nvPr/>
        </p:nvSpPr>
        <p:spPr bwMode="auto">
          <a:xfrm>
            <a:off x="2687638" y="31780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6" name="Line 131"/>
          <p:cNvSpPr>
            <a:spLocks noChangeShapeType="1"/>
          </p:cNvSpPr>
          <p:nvPr/>
        </p:nvSpPr>
        <p:spPr bwMode="auto">
          <a:xfrm>
            <a:off x="2687638" y="37721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7" name="Line 132"/>
          <p:cNvSpPr>
            <a:spLocks noChangeShapeType="1"/>
          </p:cNvSpPr>
          <p:nvPr/>
        </p:nvSpPr>
        <p:spPr bwMode="auto">
          <a:xfrm>
            <a:off x="2687638" y="37721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28" name="Line 133"/>
          <p:cNvSpPr>
            <a:spLocks noChangeShapeType="1"/>
          </p:cNvSpPr>
          <p:nvPr/>
        </p:nvSpPr>
        <p:spPr bwMode="auto">
          <a:xfrm>
            <a:off x="2687638" y="33657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3429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815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0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2354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31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1544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68" name="Téglalap 173"/>
          <p:cNvSpPr>
            <a:spLocks noChangeArrowheads="1"/>
          </p:cNvSpPr>
          <p:nvPr/>
        </p:nvSpPr>
        <p:spPr bwMode="auto">
          <a:xfrm>
            <a:off x="8559800" y="1970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69" name="Téglalap 174"/>
          <p:cNvSpPr>
            <a:spLocks noChangeArrowheads="1"/>
          </p:cNvSpPr>
          <p:nvPr/>
        </p:nvSpPr>
        <p:spPr bwMode="auto">
          <a:xfrm>
            <a:off x="8645525" y="19703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34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862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71" name="Téglalap 178"/>
          <p:cNvSpPr>
            <a:spLocks noChangeArrowheads="1"/>
          </p:cNvSpPr>
          <p:nvPr/>
        </p:nvSpPr>
        <p:spPr bwMode="auto">
          <a:xfrm>
            <a:off x="8559800" y="22179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0" name="Téglalap 179"/>
          <p:cNvSpPr>
            <a:spLocks noChangeArrowheads="1"/>
          </p:cNvSpPr>
          <p:nvPr/>
        </p:nvSpPr>
        <p:spPr bwMode="auto">
          <a:xfrm>
            <a:off x="8645525" y="22179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37" name="Téglalap 182"/>
          <p:cNvSpPr>
            <a:spLocks noChangeArrowheads="1"/>
          </p:cNvSpPr>
          <p:nvPr/>
        </p:nvSpPr>
        <p:spPr bwMode="auto">
          <a:xfrm>
            <a:off x="7710488" y="20925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38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7132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3" name="Téglalap 184"/>
          <p:cNvSpPr>
            <a:spLocks noChangeArrowheads="1"/>
          </p:cNvSpPr>
          <p:nvPr/>
        </p:nvSpPr>
        <p:spPr bwMode="auto">
          <a:xfrm>
            <a:off x="8559800" y="26069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4" name="Téglalap 185"/>
          <p:cNvSpPr>
            <a:spLocks noChangeArrowheads="1"/>
          </p:cNvSpPr>
          <p:nvPr/>
        </p:nvSpPr>
        <p:spPr bwMode="auto">
          <a:xfrm>
            <a:off x="8645525" y="26069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41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863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86" name="Téglalap 189"/>
          <p:cNvSpPr>
            <a:spLocks noChangeArrowheads="1"/>
          </p:cNvSpPr>
          <p:nvPr/>
        </p:nvSpPr>
        <p:spPr bwMode="auto">
          <a:xfrm>
            <a:off x="8559800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87" name="Téglalap 190"/>
          <p:cNvSpPr>
            <a:spLocks noChangeArrowheads="1"/>
          </p:cNvSpPr>
          <p:nvPr/>
        </p:nvSpPr>
        <p:spPr bwMode="auto">
          <a:xfrm>
            <a:off x="8645525" y="28577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44" name="Téglalap 193"/>
          <p:cNvSpPr>
            <a:spLocks noChangeArrowheads="1"/>
          </p:cNvSpPr>
          <p:nvPr/>
        </p:nvSpPr>
        <p:spPr bwMode="auto">
          <a:xfrm>
            <a:off x="7710488" y="26418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45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817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6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4546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3447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736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2" name="Téglalap 173"/>
          <p:cNvSpPr>
            <a:spLocks noChangeArrowheads="1"/>
          </p:cNvSpPr>
          <p:nvPr/>
        </p:nvSpPr>
        <p:spPr bwMode="auto">
          <a:xfrm>
            <a:off x="8559800" y="31895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3" name="Téglalap 174"/>
          <p:cNvSpPr>
            <a:spLocks noChangeArrowheads="1"/>
          </p:cNvSpPr>
          <p:nvPr/>
        </p:nvSpPr>
        <p:spPr bwMode="auto">
          <a:xfrm>
            <a:off x="8645525" y="31895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0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5054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0995" name="Téglalap 178"/>
          <p:cNvSpPr>
            <a:spLocks noChangeArrowheads="1"/>
          </p:cNvSpPr>
          <p:nvPr/>
        </p:nvSpPr>
        <p:spPr bwMode="auto">
          <a:xfrm>
            <a:off x="8559800" y="34371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0997" name="Téglalap 179"/>
          <p:cNvSpPr>
            <a:spLocks noChangeArrowheads="1"/>
          </p:cNvSpPr>
          <p:nvPr/>
        </p:nvSpPr>
        <p:spPr bwMode="auto">
          <a:xfrm>
            <a:off x="8645525" y="34371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53" name="Téglalap 182"/>
          <p:cNvSpPr>
            <a:spLocks noChangeArrowheads="1"/>
          </p:cNvSpPr>
          <p:nvPr/>
        </p:nvSpPr>
        <p:spPr bwMode="auto">
          <a:xfrm>
            <a:off x="7710488" y="33117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83454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832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0" name="Téglalap 184"/>
          <p:cNvSpPr>
            <a:spLocks noChangeArrowheads="1"/>
          </p:cNvSpPr>
          <p:nvPr/>
        </p:nvSpPr>
        <p:spPr bwMode="auto">
          <a:xfrm>
            <a:off x="8559800" y="38769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1" name="Téglalap 185"/>
          <p:cNvSpPr>
            <a:spLocks noChangeArrowheads="1"/>
          </p:cNvSpPr>
          <p:nvPr/>
        </p:nvSpPr>
        <p:spPr bwMode="auto">
          <a:xfrm>
            <a:off x="8645525" y="38769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83457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1547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1003" name="Téglalap 189"/>
          <p:cNvSpPr>
            <a:spLocks noChangeArrowheads="1"/>
          </p:cNvSpPr>
          <p:nvPr/>
        </p:nvSpPr>
        <p:spPr bwMode="auto">
          <a:xfrm>
            <a:off x="8559800" y="412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21004" name="Téglalap 190"/>
          <p:cNvSpPr>
            <a:spLocks noChangeArrowheads="1"/>
          </p:cNvSpPr>
          <p:nvPr/>
        </p:nvSpPr>
        <p:spPr bwMode="auto">
          <a:xfrm>
            <a:off x="8645525" y="41277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460" name="Téglalap 193"/>
          <p:cNvSpPr>
            <a:spLocks noChangeArrowheads="1"/>
          </p:cNvSpPr>
          <p:nvPr/>
        </p:nvSpPr>
        <p:spPr bwMode="auto">
          <a:xfrm>
            <a:off x="7710488" y="39372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61" name="Line 166"/>
          <p:cNvSpPr>
            <a:spLocks noChangeShapeType="1"/>
          </p:cNvSpPr>
          <p:nvPr/>
        </p:nvSpPr>
        <p:spPr bwMode="auto">
          <a:xfrm flipV="1">
            <a:off x="6283325" y="38113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2" name="Line 167"/>
          <p:cNvSpPr>
            <a:spLocks noChangeShapeType="1"/>
          </p:cNvSpPr>
          <p:nvPr/>
        </p:nvSpPr>
        <p:spPr bwMode="auto">
          <a:xfrm>
            <a:off x="6283325" y="38102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3" name="Line 168"/>
          <p:cNvSpPr>
            <a:spLocks noChangeShapeType="1"/>
          </p:cNvSpPr>
          <p:nvPr/>
        </p:nvSpPr>
        <p:spPr bwMode="auto">
          <a:xfrm flipH="1">
            <a:off x="6146800" y="38102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4" name="Line 169"/>
          <p:cNvSpPr>
            <a:spLocks noChangeShapeType="1"/>
          </p:cNvSpPr>
          <p:nvPr/>
        </p:nvSpPr>
        <p:spPr bwMode="auto">
          <a:xfrm>
            <a:off x="6283325" y="31816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5" name="Line 170"/>
          <p:cNvSpPr>
            <a:spLocks noChangeShapeType="1"/>
          </p:cNvSpPr>
          <p:nvPr/>
        </p:nvSpPr>
        <p:spPr bwMode="auto">
          <a:xfrm flipH="1">
            <a:off x="6131929" y="33403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6" name="Line 171"/>
          <p:cNvSpPr>
            <a:spLocks noChangeShapeType="1"/>
          </p:cNvSpPr>
          <p:nvPr/>
        </p:nvSpPr>
        <p:spPr bwMode="auto">
          <a:xfrm flipV="1">
            <a:off x="6283325" y="25974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7" name="Line 172"/>
          <p:cNvSpPr>
            <a:spLocks noChangeShapeType="1"/>
          </p:cNvSpPr>
          <p:nvPr/>
        </p:nvSpPr>
        <p:spPr bwMode="auto">
          <a:xfrm flipH="1">
            <a:off x="6165850" y="25974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8" name="Line 173"/>
          <p:cNvSpPr>
            <a:spLocks noChangeShapeType="1"/>
          </p:cNvSpPr>
          <p:nvPr/>
        </p:nvSpPr>
        <p:spPr bwMode="auto">
          <a:xfrm>
            <a:off x="6283325" y="19507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69" name="Line 174"/>
          <p:cNvSpPr>
            <a:spLocks noChangeShapeType="1"/>
          </p:cNvSpPr>
          <p:nvPr/>
        </p:nvSpPr>
        <p:spPr bwMode="auto">
          <a:xfrm flipH="1">
            <a:off x="6159500" y="21719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470" name="Text Box 175"/>
          <p:cNvSpPr txBox="1">
            <a:spLocks noChangeArrowheads="1"/>
          </p:cNvSpPr>
          <p:nvPr/>
        </p:nvSpPr>
        <p:spPr bwMode="auto">
          <a:xfrm>
            <a:off x="2274035" y="13401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83471" name="Text Box 176"/>
          <p:cNvSpPr txBox="1">
            <a:spLocks noChangeArrowheads="1"/>
          </p:cNvSpPr>
          <p:nvPr/>
        </p:nvSpPr>
        <p:spPr bwMode="auto">
          <a:xfrm>
            <a:off x="5861785" y="13416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83472" name="Text Box 177"/>
          <p:cNvSpPr txBox="1">
            <a:spLocks noChangeArrowheads="1"/>
          </p:cNvSpPr>
          <p:nvPr/>
        </p:nvSpPr>
        <p:spPr bwMode="auto">
          <a:xfrm>
            <a:off x="58738" y="636588"/>
            <a:ext cx="9161462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Main enhancement of the up to 15 core Ivy Bridge-EX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aimed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183473" name="Rectangle 178"/>
          <p:cNvSpPr>
            <a:spLocks noChangeArrowheads="1"/>
          </p:cNvSpPr>
          <p:nvPr/>
        </p:nvSpPr>
        <p:spPr bwMode="auto">
          <a:xfrm>
            <a:off x="3960813" y="47865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183474" name="Text Box 179"/>
          <p:cNvSpPr txBox="1">
            <a:spLocks noChangeArrowheads="1"/>
          </p:cNvSpPr>
          <p:nvPr/>
        </p:nvSpPr>
        <p:spPr bwMode="auto">
          <a:xfrm>
            <a:off x="3463925" y="6126430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183475" name="Rectangle 180"/>
          <p:cNvSpPr>
            <a:spLocks noChangeArrowheads="1"/>
          </p:cNvSpPr>
          <p:nvPr/>
        </p:nvSpPr>
        <p:spPr bwMode="auto">
          <a:xfrm>
            <a:off x="3706813" y="1190879"/>
            <a:ext cx="1398587" cy="43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v2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Ivy Bridge-EX</a:t>
            </a:r>
            <a:r>
              <a:rPr lang="hu-HU" altLang="en-US" sz="11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Ivytown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 15C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3477" name="Téglalap 3"/>
          <p:cNvSpPr>
            <a:spLocks noChangeArrowheads="1"/>
          </p:cNvSpPr>
          <p:nvPr/>
        </p:nvSpPr>
        <p:spPr bwMode="auto">
          <a:xfrm>
            <a:off x="4714875" y="21163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8" name="Téglalap 3"/>
          <p:cNvSpPr>
            <a:spLocks noChangeArrowheads="1"/>
          </p:cNvSpPr>
          <p:nvPr/>
        </p:nvSpPr>
        <p:spPr bwMode="auto">
          <a:xfrm>
            <a:off x="2771775" y="32720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79" name="Téglalap 3"/>
          <p:cNvSpPr>
            <a:spLocks noChangeArrowheads="1"/>
          </p:cNvSpPr>
          <p:nvPr/>
        </p:nvSpPr>
        <p:spPr bwMode="auto">
          <a:xfrm>
            <a:off x="4689475" y="32720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3483" name="TextBox 3"/>
          <p:cNvSpPr txBox="1">
            <a:spLocks noChangeArrowheads="1"/>
          </p:cNvSpPr>
          <p:nvPr/>
        </p:nvSpPr>
        <p:spPr bwMode="auto">
          <a:xfrm>
            <a:off x="3641725" y="5568950"/>
            <a:ext cx="179408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3 x QPI up to 8.0 </a:t>
            </a:r>
            <a:r>
              <a:rPr lang="en-US" altLang="en-US" sz="1100" dirty="0"/>
              <a:t>GT/s</a:t>
            </a:r>
          </a:p>
        </p:txBody>
      </p:sp>
      <p:sp>
        <p:nvSpPr>
          <p:cNvPr id="187" name="Text Box 90"/>
          <p:cNvSpPr txBox="1">
            <a:spLocks noChangeArrowheads="1"/>
          </p:cNvSpPr>
          <p:nvPr/>
        </p:nvSpPr>
        <p:spPr bwMode="auto">
          <a:xfrm>
            <a:off x="5473701" y="5029790"/>
            <a:ext cx="3765212" cy="177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 bit VMSE data link </a:t>
            </a:r>
            <a:r>
              <a:rPr lang="en-US" altLang="en-US" sz="1100" dirty="0">
                <a:latin typeface="Verdana" pitchFamily="34" charset="0"/>
              </a:rPr>
              <a:t>between </a:t>
            </a:r>
            <a:endParaRPr lang="en-US" altLang="en-US" sz="1100" dirty="0" smtClean="0">
              <a:latin typeface="Verdan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 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SMB: Scalable Memory </a:t>
            </a:r>
            <a:r>
              <a:rPr lang="en-US" altLang="en-US" sz="1100" dirty="0" smtClean="0">
                <a:latin typeface="Verdana" pitchFamily="34" charset="0"/>
              </a:rPr>
              <a:t>Buffer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(C102/C104: Jordan Creek)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DDR3-DIMM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C102: 2 DIMMs/channel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C104: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188" name="Téglalap 174"/>
          <p:cNvSpPr>
            <a:spLocks noChangeArrowheads="1"/>
          </p:cNvSpPr>
          <p:nvPr/>
        </p:nvSpPr>
        <p:spPr bwMode="auto">
          <a:xfrm>
            <a:off x="8738545" y="19683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9" name="Téglalap 179"/>
          <p:cNvSpPr>
            <a:spLocks noChangeArrowheads="1"/>
          </p:cNvSpPr>
          <p:nvPr/>
        </p:nvSpPr>
        <p:spPr bwMode="auto">
          <a:xfrm>
            <a:off x="8738545" y="22160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2" name="Téglalap 185"/>
          <p:cNvSpPr>
            <a:spLocks noChangeArrowheads="1"/>
          </p:cNvSpPr>
          <p:nvPr/>
        </p:nvSpPr>
        <p:spPr bwMode="auto">
          <a:xfrm>
            <a:off x="8738545" y="26049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3" name="Téglalap 190"/>
          <p:cNvSpPr>
            <a:spLocks noChangeArrowheads="1"/>
          </p:cNvSpPr>
          <p:nvPr/>
        </p:nvSpPr>
        <p:spPr bwMode="auto">
          <a:xfrm>
            <a:off x="8738545" y="28557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4" name="Téglalap 174"/>
          <p:cNvSpPr>
            <a:spLocks noChangeArrowheads="1"/>
          </p:cNvSpPr>
          <p:nvPr/>
        </p:nvSpPr>
        <p:spPr bwMode="auto">
          <a:xfrm>
            <a:off x="8738545" y="31875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5" name="Téglalap 179"/>
          <p:cNvSpPr>
            <a:spLocks noChangeArrowheads="1"/>
          </p:cNvSpPr>
          <p:nvPr/>
        </p:nvSpPr>
        <p:spPr bwMode="auto">
          <a:xfrm>
            <a:off x="8738545" y="34352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6" name="Téglalap 185"/>
          <p:cNvSpPr>
            <a:spLocks noChangeArrowheads="1"/>
          </p:cNvSpPr>
          <p:nvPr/>
        </p:nvSpPr>
        <p:spPr bwMode="auto">
          <a:xfrm>
            <a:off x="8738545" y="38749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7" name="Téglalap 190"/>
          <p:cNvSpPr>
            <a:spLocks noChangeArrowheads="1"/>
          </p:cNvSpPr>
          <p:nvPr/>
        </p:nvSpPr>
        <p:spPr bwMode="auto">
          <a:xfrm>
            <a:off x="8738545" y="41257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6" name="Téglalap 174"/>
          <p:cNvSpPr>
            <a:spLocks noChangeArrowheads="1"/>
          </p:cNvSpPr>
          <p:nvPr/>
        </p:nvSpPr>
        <p:spPr bwMode="auto">
          <a:xfrm>
            <a:off x="7390758" y="16933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7" name="Téglalap 179"/>
          <p:cNvSpPr>
            <a:spLocks noChangeArrowheads="1"/>
          </p:cNvSpPr>
          <p:nvPr/>
        </p:nvSpPr>
        <p:spPr bwMode="auto">
          <a:xfrm>
            <a:off x="7390758" y="19409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8" name="Téglalap 185"/>
          <p:cNvSpPr>
            <a:spLocks noChangeArrowheads="1"/>
          </p:cNvSpPr>
          <p:nvPr/>
        </p:nvSpPr>
        <p:spPr bwMode="auto">
          <a:xfrm>
            <a:off x="7390758" y="22917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9" name="Téglalap 190"/>
          <p:cNvSpPr>
            <a:spLocks noChangeArrowheads="1"/>
          </p:cNvSpPr>
          <p:nvPr/>
        </p:nvSpPr>
        <p:spPr bwMode="auto">
          <a:xfrm>
            <a:off x="7390758" y="25426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0" name="Téglalap 174"/>
          <p:cNvSpPr>
            <a:spLocks noChangeArrowheads="1"/>
          </p:cNvSpPr>
          <p:nvPr/>
        </p:nvSpPr>
        <p:spPr bwMode="auto">
          <a:xfrm>
            <a:off x="7390758" y="29252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1" name="Téglalap 179"/>
          <p:cNvSpPr>
            <a:spLocks noChangeArrowheads="1"/>
          </p:cNvSpPr>
          <p:nvPr/>
        </p:nvSpPr>
        <p:spPr bwMode="auto">
          <a:xfrm>
            <a:off x="7390758" y="3172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2" name="Téglalap 185"/>
          <p:cNvSpPr>
            <a:spLocks noChangeArrowheads="1"/>
          </p:cNvSpPr>
          <p:nvPr/>
        </p:nvSpPr>
        <p:spPr bwMode="auto">
          <a:xfrm>
            <a:off x="7390758" y="35617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3" name="Téglalap 190"/>
          <p:cNvSpPr>
            <a:spLocks noChangeArrowheads="1"/>
          </p:cNvSpPr>
          <p:nvPr/>
        </p:nvSpPr>
        <p:spPr bwMode="auto">
          <a:xfrm>
            <a:off x="7390758" y="38126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4" name="Téglalap 147"/>
          <p:cNvSpPr/>
          <p:nvPr/>
        </p:nvSpPr>
        <p:spPr>
          <a:xfrm flipH="1">
            <a:off x="1480232" y="29018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5" name="Téglalap 152"/>
          <p:cNvSpPr/>
          <p:nvPr/>
        </p:nvSpPr>
        <p:spPr>
          <a:xfrm flipH="1">
            <a:off x="1480232" y="31494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6" name="Téglalap 158"/>
          <p:cNvSpPr/>
          <p:nvPr/>
        </p:nvSpPr>
        <p:spPr>
          <a:xfrm flipH="1">
            <a:off x="1480232" y="35002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7" name="Téglalap 163"/>
          <p:cNvSpPr/>
          <p:nvPr/>
        </p:nvSpPr>
        <p:spPr>
          <a:xfrm flipH="1">
            <a:off x="1480232" y="37511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8" name="Téglalap 147"/>
          <p:cNvSpPr/>
          <p:nvPr/>
        </p:nvSpPr>
        <p:spPr>
          <a:xfrm flipH="1">
            <a:off x="1488840" y="16841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19" name="Téglalap 152"/>
          <p:cNvSpPr/>
          <p:nvPr/>
        </p:nvSpPr>
        <p:spPr>
          <a:xfrm flipH="1">
            <a:off x="1488840" y="19318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0" name="Téglalap 158"/>
          <p:cNvSpPr/>
          <p:nvPr/>
        </p:nvSpPr>
        <p:spPr>
          <a:xfrm flipH="1">
            <a:off x="1488840" y="22699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1" name="Téglalap 163"/>
          <p:cNvSpPr/>
          <p:nvPr/>
        </p:nvSpPr>
        <p:spPr>
          <a:xfrm flipH="1">
            <a:off x="1488840" y="25208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2" name="Téglalap 147"/>
          <p:cNvSpPr/>
          <p:nvPr/>
        </p:nvSpPr>
        <p:spPr>
          <a:xfrm flipH="1">
            <a:off x="243141" y="19524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3" name="Téglalap 152"/>
          <p:cNvSpPr/>
          <p:nvPr/>
        </p:nvSpPr>
        <p:spPr>
          <a:xfrm flipH="1">
            <a:off x="243141" y="22001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4" name="Téglalap 158"/>
          <p:cNvSpPr/>
          <p:nvPr/>
        </p:nvSpPr>
        <p:spPr>
          <a:xfrm flipH="1">
            <a:off x="243141" y="26144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5" name="Téglalap 163"/>
          <p:cNvSpPr/>
          <p:nvPr/>
        </p:nvSpPr>
        <p:spPr>
          <a:xfrm flipH="1">
            <a:off x="243141" y="28652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6" name="Téglalap 147"/>
          <p:cNvSpPr/>
          <p:nvPr/>
        </p:nvSpPr>
        <p:spPr>
          <a:xfrm flipH="1">
            <a:off x="244729" y="31859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7" name="Téglalap 152"/>
          <p:cNvSpPr/>
          <p:nvPr/>
        </p:nvSpPr>
        <p:spPr>
          <a:xfrm flipH="1">
            <a:off x="244729" y="34336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8" name="Téglalap 158"/>
          <p:cNvSpPr/>
          <p:nvPr/>
        </p:nvSpPr>
        <p:spPr>
          <a:xfrm flipH="1">
            <a:off x="244729" y="38479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9" name="Téglalap 163"/>
          <p:cNvSpPr/>
          <p:nvPr/>
        </p:nvSpPr>
        <p:spPr>
          <a:xfrm flipH="1">
            <a:off x="244729" y="40987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30" name="Téglalap 3"/>
          <p:cNvSpPr>
            <a:spLocks noChangeArrowheads="1"/>
          </p:cNvSpPr>
          <p:nvPr/>
        </p:nvSpPr>
        <p:spPr bwMode="auto">
          <a:xfrm>
            <a:off x="2760663" y="21023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Ivy Bridge-EX 15C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162" y="15902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608" y="18491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8" name="Up-Down Arrow 27"/>
          <p:cNvSpPr/>
          <p:nvPr/>
        </p:nvSpPr>
        <p:spPr bwMode="auto">
          <a:xfrm>
            <a:off x="3417647" y="18539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235462" y="16029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3" name="TextBox 232"/>
          <p:cNvSpPr txBox="1"/>
          <p:nvPr/>
        </p:nvSpPr>
        <p:spPr>
          <a:xfrm>
            <a:off x="5273908" y="18618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4" name="Up-Down Arrow 233"/>
          <p:cNvSpPr/>
          <p:nvPr/>
        </p:nvSpPr>
        <p:spPr bwMode="auto">
          <a:xfrm>
            <a:off x="5563947" y="18666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5121162" y="41302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6" name="TextBox 235"/>
          <p:cNvSpPr txBox="1"/>
          <p:nvPr/>
        </p:nvSpPr>
        <p:spPr>
          <a:xfrm>
            <a:off x="4664308" y="3982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7" name="Up-Down Arrow 236"/>
          <p:cNvSpPr/>
          <p:nvPr/>
        </p:nvSpPr>
        <p:spPr bwMode="auto">
          <a:xfrm>
            <a:off x="5449647" y="3873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2657362" y="40921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39" name="Up-Down Arrow 238"/>
          <p:cNvSpPr/>
          <p:nvPr/>
        </p:nvSpPr>
        <p:spPr bwMode="auto">
          <a:xfrm>
            <a:off x="3277947" y="38732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2987908" y="38557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31" name="Szövegdoboz 31"/>
          <p:cNvSpPr txBox="1">
            <a:spLocks noChangeArrowheads="1"/>
          </p:cNvSpPr>
          <p:nvPr/>
        </p:nvSpPr>
        <p:spPr bwMode="auto">
          <a:xfrm>
            <a:off x="5183162" y="4473829"/>
            <a:ext cx="42910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in lockstep mode and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DDR3-1333 in independent channel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2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32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dirty="0" smtClean="0"/>
          </a:p>
        </p:txBody>
      </p:sp>
      <p:sp>
        <p:nvSpPr>
          <p:cNvPr id="242" name="Oval 188"/>
          <p:cNvSpPr>
            <a:spLocks noChangeArrowheads="1"/>
          </p:cNvSpPr>
          <p:nvPr/>
        </p:nvSpPr>
        <p:spPr bwMode="auto">
          <a:xfrm>
            <a:off x="1" y="12192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3" name="Oval 188"/>
          <p:cNvSpPr>
            <a:spLocks noChangeArrowheads="1"/>
          </p:cNvSpPr>
          <p:nvPr/>
        </p:nvSpPr>
        <p:spPr bwMode="auto">
          <a:xfrm>
            <a:off x="6134100" y="1219200"/>
            <a:ext cx="2817581" cy="361737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4" name="Rounded Rectangle 243"/>
          <p:cNvSpPr/>
          <p:nvPr/>
        </p:nvSpPr>
        <p:spPr bwMode="auto">
          <a:xfrm>
            <a:off x="2735263" y="1818838"/>
            <a:ext cx="3411537" cy="26106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33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dirty="0"/>
          </a:p>
        </p:txBody>
      </p:sp>
      <p:sp>
        <p:nvSpPr>
          <p:cNvPr id="4" name="Text Box 179"/>
          <p:cNvSpPr txBox="1">
            <a:spLocks noChangeArrowheads="1"/>
          </p:cNvSpPr>
          <p:nvPr/>
        </p:nvSpPr>
        <p:spPr bwMode="auto">
          <a:xfrm>
            <a:off x="3451225" y="6256094"/>
            <a:ext cx="19351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ME: Management Engine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425825" y="5264150"/>
            <a:ext cx="21515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Verdan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en-US" sz="1100" dirty="0" smtClean="0"/>
              <a:t>3x  QPI 1.1: Up to 9.6 </a:t>
            </a:r>
            <a:r>
              <a:rPr lang="en-US" altLang="en-US" sz="1100" dirty="0"/>
              <a:t>GT/s</a:t>
            </a:r>
          </a:p>
        </p:txBody>
      </p:sp>
      <p:cxnSp>
        <p:nvCxnSpPr>
          <p:cNvPr id="6" name="Egyenes összekötő 108"/>
          <p:cNvCxnSpPr/>
          <p:nvPr/>
        </p:nvCxnSpPr>
        <p:spPr>
          <a:xfrm flipH="1" flipV="1">
            <a:off x="4200663" y="2326867"/>
            <a:ext cx="576126" cy="9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112"/>
          <p:cNvCxnSpPr/>
          <p:nvPr/>
        </p:nvCxnSpPr>
        <p:spPr>
          <a:xfrm rot="10800000">
            <a:off x="4222750" y="3500692"/>
            <a:ext cx="5762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113"/>
          <p:cNvCxnSpPr/>
          <p:nvPr/>
        </p:nvCxnSpPr>
        <p:spPr>
          <a:xfrm rot="10800000">
            <a:off x="4222750" y="2614867"/>
            <a:ext cx="576263" cy="62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115"/>
          <p:cNvCxnSpPr/>
          <p:nvPr/>
        </p:nvCxnSpPr>
        <p:spPr>
          <a:xfrm rot="10800000" flipV="1">
            <a:off x="4222750" y="2627567"/>
            <a:ext cx="5635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118"/>
          <p:cNvCxnSpPr>
            <a:cxnSpLocks noChangeShapeType="1"/>
          </p:cNvCxnSpPr>
          <p:nvPr/>
        </p:nvCxnSpPr>
        <p:spPr bwMode="auto">
          <a:xfrm flipH="1" flipV="1">
            <a:off x="3480663" y="2614867"/>
            <a:ext cx="726" cy="584464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Egyenes összekötő 119"/>
          <p:cNvCxnSpPr>
            <a:cxnSpLocks noChangeShapeType="1"/>
          </p:cNvCxnSpPr>
          <p:nvPr/>
        </p:nvCxnSpPr>
        <p:spPr bwMode="auto">
          <a:xfrm flipV="1">
            <a:off x="5519738" y="2627567"/>
            <a:ext cx="0" cy="58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Szövegdoboz 70"/>
          <p:cNvSpPr txBox="1">
            <a:spLocks noChangeArrowheads="1"/>
          </p:cNvSpPr>
          <p:nvPr/>
        </p:nvSpPr>
        <p:spPr bwMode="auto">
          <a:xfrm>
            <a:off x="4257881" y="1865567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3" name="Szövegdoboz 70"/>
          <p:cNvSpPr txBox="1">
            <a:spLocks noChangeArrowheads="1"/>
          </p:cNvSpPr>
          <p:nvPr/>
        </p:nvSpPr>
        <p:spPr bwMode="auto">
          <a:xfrm>
            <a:off x="4245181" y="3576892"/>
            <a:ext cx="4171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endParaRPr lang="en-US" altLang="en-US" sz="1000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4" name="Szövegdoboz 70"/>
          <p:cNvSpPr txBox="1">
            <a:spLocks noChangeArrowheads="1"/>
          </p:cNvSpPr>
          <p:nvPr/>
        </p:nvSpPr>
        <p:spPr bwMode="auto">
          <a:xfrm>
            <a:off x="5508394" y="2792667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5" name="Szövegdoboz 70"/>
          <p:cNvSpPr txBox="1">
            <a:spLocks noChangeArrowheads="1"/>
          </p:cNvSpPr>
          <p:nvPr/>
        </p:nvSpPr>
        <p:spPr bwMode="auto">
          <a:xfrm>
            <a:off x="2804881" y="2789492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6" name="Szövegdoboz 70"/>
          <p:cNvSpPr txBox="1">
            <a:spLocks noChangeArrowheads="1"/>
          </p:cNvSpPr>
          <p:nvPr/>
        </p:nvSpPr>
        <p:spPr bwMode="auto">
          <a:xfrm>
            <a:off x="3784369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sp>
        <p:nvSpPr>
          <p:cNvPr id="17" name="Szövegdoboz 70"/>
          <p:cNvSpPr txBox="1">
            <a:spLocks noChangeArrowheads="1"/>
          </p:cNvSpPr>
          <p:nvPr/>
        </p:nvSpPr>
        <p:spPr bwMode="auto">
          <a:xfrm>
            <a:off x="4570181" y="2794254"/>
            <a:ext cx="6719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smtClean="0">
                <a:latin typeface="Verdana" pitchFamily="34" charset="0"/>
              </a:rPr>
              <a:t>QPI</a:t>
            </a:r>
            <a:r>
              <a:rPr lang="en-US" altLang="en-US" sz="1000" dirty="0" smtClean="0">
                <a:latin typeface="Verdana" pitchFamily="34" charset="0"/>
              </a:rPr>
              <a:t> 1.1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18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31"/>
          <p:cNvCxnSpPr/>
          <p:nvPr/>
        </p:nvCxnSpPr>
        <p:spPr>
          <a:xfrm rot="10800000" flipH="1" flipV="1">
            <a:off x="2409825" y="3105404"/>
            <a:ext cx="263525" cy="63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45"/>
          <p:cNvCxnSpPr/>
          <p:nvPr/>
        </p:nvCxnSpPr>
        <p:spPr>
          <a:xfrm rot="10800000" flipH="1">
            <a:off x="1502017" y="3018504"/>
            <a:ext cx="442913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églalap 146"/>
          <p:cNvSpPr/>
          <p:nvPr/>
        </p:nvSpPr>
        <p:spPr>
          <a:xfrm flipH="1">
            <a:off x="1658603" y="2840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2" name="Téglalap 147"/>
          <p:cNvSpPr/>
          <p:nvPr/>
        </p:nvSpPr>
        <p:spPr>
          <a:xfrm flipH="1">
            <a:off x="1571290" y="284029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23" name="Egyenes összekötő 150"/>
          <p:cNvCxnSpPr/>
          <p:nvPr/>
        </p:nvCxnSpPr>
        <p:spPr>
          <a:xfrm rot="10800000" flipH="1">
            <a:off x="1507955" y="3194304"/>
            <a:ext cx="4429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églalap 151"/>
          <p:cNvSpPr/>
          <p:nvPr/>
        </p:nvSpPr>
        <p:spPr>
          <a:xfrm flipH="1">
            <a:off x="1658603" y="30879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5" name="Téglalap 152"/>
          <p:cNvSpPr/>
          <p:nvPr/>
        </p:nvSpPr>
        <p:spPr>
          <a:xfrm flipH="1">
            <a:off x="1571290" y="3087942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6" name="Téglalap 155"/>
          <p:cNvSpPr/>
          <p:nvPr/>
        </p:nvSpPr>
        <p:spPr>
          <a:xfrm flipH="1">
            <a:off x="1897063" y="2960942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7" name="Egyenes összekötő 156"/>
          <p:cNvCxnSpPr/>
          <p:nvPr/>
        </p:nvCxnSpPr>
        <p:spPr>
          <a:xfrm rot="10800000" flipH="1">
            <a:off x="1502017" y="3540379"/>
            <a:ext cx="428625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églalap 157"/>
          <p:cNvSpPr/>
          <p:nvPr/>
        </p:nvSpPr>
        <p:spPr>
          <a:xfrm flipH="1">
            <a:off x="1658603" y="3438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9" name="Téglalap 158"/>
          <p:cNvSpPr/>
          <p:nvPr/>
        </p:nvSpPr>
        <p:spPr>
          <a:xfrm flipH="1">
            <a:off x="1571290" y="3438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0" name="Egyenes összekötő 161"/>
          <p:cNvCxnSpPr/>
          <p:nvPr/>
        </p:nvCxnSpPr>
        <p:spPr>
          <a:xfrm rot="10800000" flipH="1">
            <a:off x="1502017" y="3718179"/>
            <a:ext cx="442913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églalap 162"/>
          <p:cNvSpPr/>
          <p:nvPr/>
        </p:nvSpPr>
        <p:spPr>
          <a:xfrm flipH="1">
            <a:off x="1658603" y="36896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2" name="Téglalap 163"/>
          <p:cNvSpPr/>
          <p:nvPr/>
        </p:nvSpPr>
        <p:spPr>
          <a:xfrm flipH="1">
            <a:off x="1571290" y="36896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3" name="Téglalap 166"/>
          <p:cNvSpPr/>
          <p:nvPr/>
        </p:nvSpPr>
        <p:spPr>
          <a:xfrm flipH="1">
            <a:off x="1897063" y="3473704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34" name="Egyenes összekötő 130"/>
          <p:cNvCxnSpPr/>
          <p:nvPr/>
        </p:nvCxnSpPr>
        <p:spPr>
          <a:xfrm rot="10800000" flipH="1" flipV="1">
            <a:off x="2436813" y="2386267"/>
            <a:ext cx="350837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131"/>
          <p:cNvCxnSpPr/>
          <p:nvPr/>
        </p:nvCxnSpPr>
        <p:spPr>
          <a:xfrm rot="10800000" flipH="1" flipV="1">
            <a:off x="2436813" y="1887792"/>
            <a:ext cx="236537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gyenes összekötő 145"/>
          <p:cNvCxnSpPr/>
          <p:nvPr/>
        </p:nvCxnSpPr>
        <p:spPr>
          <a:xfrm rot="10800000" flipH="1">
            <a:off x="1525769" y="1806829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146"/>
          <p:cNvSpPr/>
          <p:nvPr/>
        </p:nvSpPr>
        <p:spPr>
          <a:xfrm flipH="1">
            <a:off x="1667210" y="16226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38" name="Téglalap 147"/>
          <p:cNvSpPr/>
          <p:nvPr/>
        </p:nvSpPr>
        <p:spPr>
          <a:xfrm flipH="1">
            <a:off x="1579898" y="16226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39" name="Egyenes összekötő 150"/>
          <p:cNvCxnSpPr/>
          <p:nvPr/>
        </p:nvCxnSpPr>
        <p:spPr>
          <a:xfrm rot="10800000" flipH="1">
            <a:off x="1525769" y="1976692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églalap 151"/>
          <p:cNvSpPr/>
          <p:nvPr/>
        </p:nvSpPr>
        <p:spPr>
          <a:xfrm flipH="1">
            <a:off x="1667210" y="187032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1" name="Téglalap 152"/>
          <p:cNvSpPr/>
          <p:nvPr/>
        </p:nvSpPr>
        <p:spPr>
          <a:xfrm flipH="1">
            <a:off x="1579898" y="187032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2" name="Téglalap 155"/>
          <p:cNvSpPr/>
          <p:nvPr/>
        </p:nvSpPr>
        <p:spPr>
          <a:xfrm flipH="1">
            <a:off x="1924050" y="1743329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43" name="Egyenes összekötő 156"/>
          <p:cNvCxnSpPr/>
          <p:nvPr/>
        </p:nvCxnSpPr>
        <p:spPr>
          <a:xfrm rot="10800000" flipH="1">
            <a:off x="1525769" y="2314829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églalap 157"/>
          <p:cNvSpPr/>
          <p:nvPr/>
        </p:nvSpPr>
        <p:spPr>
          <a:xfrm flipH="1">
            <a:off x="1667210" y="22084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5" name="Téglalap 158"/>
          <p:cNvSpPr/>
          <p:nvPr/>
        </p:nvSpPr>
        <p:spPr>
          <a:xfrm flipH="1">
            <a:off x="1579898" y="22084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46" name="Egyenes összekötő 161"/>
          <p:cNvCxnSpPr/>
          <p:nvPr/>
        </p:nvCxnSpPr>
        <p:spPr>
          <a:xfrm rot="10800000" flipH="1">
            <a:off x="1525769" y="2487867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 162"/>
          <p:cNvSpPr/>
          <p:nvPr/>
        </p:nvSpPr>
        <p:spPr>
          <a:xfrm flipH="1">
            <a:off x="1667210" y="245929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8" name="Téglalap 163"/>
          <p:cNvSpPr/>
          <p:nvPr/>
        </p:nvSpPr>
        <p:spPr>
          <a:xfrm flipH="1">
            <a:off x="1579898" y="245929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49" name="Téglalap 166"/>
          <p:cNvSpPr/>
          <p:nvPr/>
        </p:nvSpPr>
        <p:spPr>
          <a:xfrm flipH="1">
            <a:off x="1924050" y="2243392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0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240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18909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Egyenes összekötő 172"/>
          <p:cNvCxnSpPr>
            <a:cxnSpLocks noChangeShapeType="1"/>
          </p:cNvCxnSpPr>
          <p:nvPr/>
        </p:nvCxnSpPr>
        <p:spPr bwMode="auto">
          <a:xfrm rot="10800000">
            <a:off x="6955008" y="18100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3" name="Téglalap 173"/>
          <p:cNvSpPr>
            <a:spLocks noChangeArrowheads="1"/>
          </p:cNvSpPr>
          <p:nvPr/>
        </p:nvSpPr>
        <p:spPr bwMode="auto">
          <a:xfrm>
            <a:off x="7212013" y="16258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4" name="Téglalap 174"/>
          <p:cNvSpPr>
            <a:spLocks noChangeArrowheads="1"/>
          </p:cNvSpPr>
          <p:nvPr/>
        </p:nvSpPr>
        <p:spPr bwMode="auto">
          <a:xfrm>
            <a:off x="7297738" y="16258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55" name="Egyenes összekötő 177"/>
          <p:cNvCxnSpPr>
            <a:cxnSpLocks noChangeShapeType="1"/>
          </p:cNvCxnSpPr>
          <p:nvPr/>
        </p:nvCxnSpPr>
        <p:spPr bwMode="auto">
          <a:xfrm rot="10800000">
            <a:off x="6955008" y="1979867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" name="Téglalap 178"/>
          <p:cNvSpPr>
            <a:spLocks noChangeArrowheads="1"/>
          </p:cNvSpPr>
          <p:nvPr/>
        </p:nvSpPr>
        <p:spPr bwMode="auto">
          <a:xfrm>
            <a:off x="7212013" y="18735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7" name="Téglalap 179"/>
          <p:cNvSpPr>
            <a:spLocks noChangeArrowheads="1"/>
          </p:cNvSpPr>
          <p:nvPr/>
        </p:nvSpPr>
        <p:spPr bwMode="auto">
          <a:xfrm>
            <a:off x="7297738" y="18735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8" name="Téglalap 182"/>
          <p:cNvSpPr>
            <a:spLocks noChangeArrowheads="1"/>
          </p:cNvSpPr>
          <p:nvPr/>
        </p:nvSpPr>
        <p:spPr bwMode="auto">
          <a:xfrm>
            <a:off x="6362700" y="17480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59" name="Egyenes összekötő 183"/>
          <p:cNvCxnSpPr>
            <a:cxnSpLocks noChangeShapeType="1"/>
          </p:cNvCxnSpPr>
          <p:nvPr/>
        </p:nvCxnSpPr>
        <p:spPr bwMode="auto">
          <a:xfrm rot="10800000">
            <a:off x="6970883" y="233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Téglalap 184"/>
          <p:cNvSpPr>
            <a:spLocks noChangeArrowheads="1"/>
          </p:cNvSpPr>
          <p:nvPr/>
        </p:nvSpPr>
        <p:spPr bwMode="auto">
          <a:xfrm>
            <a:off x="7212013" y="222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1" name="Téglalap 185"/>
          <p:cNvSpPr>
            <a:spLocks noChangeArrowheads="1"/>
          </p:cNvSpPr>
          <p:nvPr/>
        </p:nvSpPr>
        <p:spPr bwMode="auto">
          <a:xfrm>
            <a:off x="7297738" y="222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62" name="Egyenes összekötő 188"/>
          <p:cNvCxnSpPr>
            <a:cxnSpLocks noChangeShapeType="1"/>
          </p:cNvCxnSpPr>
          <p:nvPr/>
        </p:nvCxnSpPr>
        <p:spPr bwMode="auto">
          <a:xfrm rot="10800000">
            <a:off x="6949070" y="2503742"/>
            <a:ext cx="457200" cy="4762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Téglalap 189"/>
          <p:cNvSpPr>
            <a:spLocks noChangeArrowheads="1"/>
          </p:cNvSpPr>
          <p:nvPr/>
        </p:nvSpPr>
        <p:spPr bwMode="auto">
          <a:xfrm>
            <a:off x="7212013" y="247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4" name="Téglalap 190"/>
          <p:cNvSpPr>
            <a:spLocks noChangeArrowheads="1"/>
          </p:cNvSpPr>
          <p:nvPr/>
        </p:nvSpPr>
        <p:spPr bwMode="auto">
          <a:xfrm>
            <a:off x="7297738" y="247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65" name="Téglalap 193"/>
          <p:cNvSpPr>
            <a:spLocks noChangeArrowheads="1"/>
          </p:cNvSpPr>
          <p:nvPr/>
        </p:nvSpPr>
        <p:spPr bwMode="auto">
          <a:xfrm>
            <a:off x="6362700" y="225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6" name="Egyenes összekötő 170"/>
          <p:cNvCxnSpPr>
            <a:cxnSpLocks noChangeShapeType="1"/>
          </p:cNvCxnSpPr>
          <p:nvPr/>
        </p:nvCxnSpPr>
        <p:spPr bwMode="auto">
          <a:xfrm rot="10800000" flipV="1">
            <a:off x="6161088" y="3673729"/>
            <a:ext cx="350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Egyenes összekötő 171"/>
          <p:cNvCxnSpPr>
            <a:cxnSpLocks noChangeShapeType="1"/>
          </p:cNvCxnSpPr>
          <p:nvPr/>
        </p:nvCxnSpPr>
        <p:spPr bwMode="auto">
          <a:xfrm rot="10800000" flipV="1">
            <a:off x="6283325" y="3122867"/>
            <a:ext cx="228600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Egyenes összekötő 172"/>
          <p:cNvCxnSpPr>
            <a:cxnSpLocks noChangeShapeType="1"/>
          </p:cNvCxnSpPr>
          <p:nvPr/>
        </p:nvCxnSpPr>
        <p:spPr bwMode="auto">
          <a:xfrm rot="10800000">
            <a:off x="6955008" y="3041904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églalap 173"/>
          <p:cNvSpPr>
            <a:spLocks noChangeArrowheads="1"/>
          </p:cNvSpPr>
          <p:nvPr/>
        </p:nvSpPr>
        <p:spPr bwMode="auto">
          <a:xfrm>
            <a:off x="7212013" y="28577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0" name="Téglalap 174"/>
          <p:cNvSpPr>
            <a:spLocks noChangeArrowheads="1"/>
          </p:cNvSpPr>
          <p:nvPr/>
        </p:nvSpPr>
        <p:spPr bwMode="auto">
          <a:xfrm>
            <a:off x="7297738" y="28577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1" name="Egyenes összekötő 177"/>
          <p:cNvCxnSpPr>
            <a:cxnSpLocks noChangeShapeType="1"/>
          </p:cNvCxnSpPr>
          <p:nvPr/>
        </p:nvCxnSpPr>
        <p:spPr bwMode="auto">
          <a:xfrm rot="10800000">
            <a:off x="6955008" y="3211767"/>
            <a:ext cx="457200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églalap 178"/>
          <p:cNvSpPr>
            <a:spLocks noChangeArrowheads="1"/>
          </p:cNvSpPr>
          <p:nvPr/>
        </p:nvSpPr>
        <p:spPr bwMode="auto">
          <a:xfrm>
            <a:off x="7212013" y="310540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3" name="Téglalap 179"/>
          <p:cNvSpPr>
            <a:spLocks noChangeArrowheads="1"/>
          </p:cNvSpPr>
          <p:nvPr/>
        </p:nvSpPr>
        <p:spPr bwMode="auto">
          <a:xfrm>
            <a:off x="7297738" y="31054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4" name="Téglalap 182"/>
          <p:cNvSpPr>
            <a:spLocks noChangeArrowheads="1"/>
          </p:cNvSpPr>
          <p:nvPr/>
        </p:nvSpPr>
        <p:spPr bwMode="auto">
          <a:xfrm>
            <a:off x="6362700" y="2979992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75" name="Egyenes összekötő 183"/>
          <p:cNvCxnSpPr>
            <a:cxnSpLocks noChangeShapeType="1"/>
          </p:cNvCxnSpPr>
          <p:nvPr/>
        </p:nvCxnSpPr>
        <p:spPr bwMode="auto">
          <a:xfrm rot="10800000">
            <a:off x="6970883" y="3600704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Téglalap 184"/>
          <p:cNvSpPr>
            <a:spLocks noChangeArrowheads="1"/>
          </p:cNvSpPr>
          <p:nvPr/>
        </p:nvSpPr>
        <p:spPr bwMode="auto">
          <a:xfrm>
            <a:off x="7212013" y="34943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77" name="Téglalap 185"/>
          <p:cNvSpPr>
            <a:spLocks noChangeArrowheads="1"/>
          </p:cNvSpPr>
          <p:nvPr/>
        </p:nvSpPr>
        <p:spPr bwMode="auto">
          <a:xfrm>
            <a:off x="7297738" y="349434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78" name="Egyenes összekötő 188"/>
          <p:cNvCxnSpPr>
            <a:cxnSpLocks noChangeShapeType="1"/>
          </p:cNvCxnSpPr>
          <p:nvPr/>
        </p:nvCxnSpPr>
        <p:spPr bwMode="auto">
          <a:xfrm rot="10800000">
            <a:off x="6955008" y="37721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églalap 189"/>
          <p:cNvSpPr>
            <a:spLocks noChangeArrowheads="1"/>
          </p:cNvSpPr>
          <p:nvPr/>
        </p:nvSpPr>
        <p:spPr bwMode="auto">
          <a:xfrm>
            <a:off x="7212013" y="3745167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0" name="Téglalap 190"/>
          <p:cNvSpPr>
            <a:spLocks noChangeArrowheads="1"/>
          </p:cNvSpPr>
          <p:nvPr/>
        </p:nvSpPr>
        <p:spPr bwMode="auto">
          <a:xfrm>
            <a:off x="7297738" y="374516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1" name="Téglalap 193"/>
          <p:cNvSpPr>
            <a:spLocks noChangeArrowheads="1"/>
          </p:cNvSpPr>
          <p:nvPr/>
        </p:nvSpPr>
        <p:spPr bwMode="auto">
          <a:xfrm>
            <a:off x="6362700" y="3529267"/>
            <a:ext cx="647700" cy="287337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82" name="Egyenes összekötő 130"/>
          <p:cNvCxnSpPr/>
          <p:nvPr/>
        </p:nvCxnSpPr>
        <p:spPr>
          <a:xfrm rot="10800000" flipH="1" flipV="1">
            <a:off x="1193800" y="2718054"/>
            <a:ext cx="1479550" cy="1270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gyenes összekötő 131"/>
          <p:cNvCxnSpPr/>
          <p:nvPr/>
        </p:nvCxnSpPr>
        <p:spPr>
          <a:xfrm rot="10800000" flipH="1" flipV="1">
            <a:off x="1193800" y="2156079"/>
            <a:ext cx="1582738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gyenes összekötő 145"/>
          <p:cNvCxnSpPr/>
          <p:nvPr/>
        </p:nvCxnSpPr>
        <p:spPr>
          <a:xfrm rot="10800000" flipH="1">
            <a:off x="270881" y="2075117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églalap 146"/>
          <p:cNvSpPr/>
          <p:nvPr/>
        </p:nvSpPr>
        <p:spPr>
          <a:xfrm flipH="1">
            <a:off x="433388" y="18909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6" name="Téglalap 147"/>
          <p:cNvSpPr/>
          <p:nvPr/>
        </p:nvSpPr>
        <p:spPr>
          <a:xfrm flipH="1">
            <a:off x="346075" y="189096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87" name="Egyenes összekötő 150"/>
          <p:cNvCxnSpPr/>
          <p:nvPr/>
        </p:nvCxnSpPr>
        <p:spPr>
          <a:xfrm rot="10800000" flipH="1">
            <a:off x="270881" y="2244979"/>
            <a:ext cx="469900" cy="476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églalap 151"/>
          <p:cNvSpPr/>
          <p:nvPr/>
        </p:nvSpPr>
        <p:spPr>
          <a:xfrm flipH="1">
            <a:off x="433388" y="213861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89" name="Téglalap 152"/>
          <p:cNvSpPr/>
          <p:nvPr/>
        </p:nvSpPr>
        <p:spPr>
          <a:xfrm flipH="1">
            <a:off x="346075" y="2138617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0" name="Téglalap 155"/>
          <p:cNvSpPr/>
          <p:nvPr/>
        </p:nvSpPr>
        <p:spPr>
          <a:xfrm flipH="1">
            <a:off x="681038" y="2011617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1" name="Egyenes összekötő 156"/>
          <p:cNvCxnSpPr/>
          <p:nvPr/>
        </p:nvCxnSpPr>
        <p:spPr>
          <a:xfrm rot="10800000" flipH="1">
            <a:off x="270881" y="2659317"/>
            <a:ext cx="455612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églalap 157"/>
          <p:cNvSpPr/>
          <p:nvPr/>
        </p:nvSpPr>
        <p:spPr>
          <a:xfrm flipH="1">
            <a:off x="433388" y="25529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3" name="Téglalap 158"/>
          <p:cNvSpPr/>
          <p:nvPr/>
        </p:nvSpPr>
        <p:spPr>
          <a:xfrm flipH="1">
            <a:off x="346075" y="2552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94" name="Egyenes összekötő 161"/>
          <p:cNvCxnSpPr/>
          <p:nvPr/>
        </p:nvCxnSpPr>
        <p:spPr>
          <a:xfrm rot="10800000" flipH="1">
            <a:off x="270881" y="2832354"/>
            <a:ext cx="469900" cy="793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églalap 162"/>
          <p:cNvSpPr/>
          <p:nvPr/>
        </p:nvSpPr>
        <p:spPr>
          <a:xfrm flipH="1">
            <a:off x="433388" y="2803779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6" name="Téglalap 163"/>
          <p:cNvSpPr/>
          <p:nvPr/>
        </p:nvSpPr>
        <p:spPr>
          <a:xfrm flipH="1">
            <a:off x="346075" y="28037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97" name="Téglalap 166"/>
          <p:cNvSpPr/>
          <p:nvPr/>
        </p:nvSpPr>
        <p:spPr>
          <a:xfrm flipH="1">
            <a:off x="681038" y="2587879"/>
            <a:ext cx="647700" cy="287338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98" name="Egyenes összekötő 130"/>
          <p:cNvCxnSpPr/>
          <p:nvPr/>
        </p:nvCxnSpPr>
        <p:spPr>
          <a:xfrm rot="10800000" flipH="1" flipV="1">
            <a:off x="1195388" y="3962654"/>
            <a:ext cx="1477962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131"/>
          <p:cNvCxnSpPr/>
          <p:nvPr/>
        </p:nvCxnSpPr>
        <p:spPr>
          <a:xfrm rot="10800000" flipH="1" flipV="1">
            <a:off x="1195388" y="3389567"/>
            <a:ext cx="1592262" cy="158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Egyenes összekötő 145"/>
          <p:cNvCxnSpPr/>
          <p:nvPr/>
        </p:nvCxnSpPr>
        <p:spPr>
          <a:xfrm rot="10800000" flipH="1">
            <a:off x="272468" y="3308604"/>
            <a:ext cx="469900" cy="317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églalap 146"/>
          <p:cNvSpPr/>
          <p:nvPr/>
        </p:nvSpPr>
        <p:spPr>
          <a:xfrm flipH="1">
            <a:off x="434975" y="312445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2" name="Téglalap 147"/>
          <p:cNvSpPr/>
          <p:nvPr/>
        </p:nvSpPr>
        <p:spPr>
          <a:xfrm flipH="1">
            <a:off x="347663" y="312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03" name="Egyenes összekötő 150"/>
          <p:cNvCxnSpPr/>
          <p:nvPr/>
        </p:nvCxnSpPr>
        <p:spPr>
          <a:xfrm rot="10800000" flipH="1">
            <a:off x="272468" y="3478467"/>
            <a:ext cx="469900" cy="476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églalap 151"/>
          <p:cNvSpPr/>
          <p:nvPr/>
        </p:nvSpPr>
        <p:spPr>
          <a:xfrm flipH="1">
            <a:off x="434975" y="3372104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5" name="Téglalap 152"/>
          <p:cNvSpPr/>
          <p:nvPr/>
        </p:nvSpPr>
        <p:spPr>
          <a:xfrm flipH="1">
            <a:off x="347663" y="33721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6" name="Téglalap 155"/>
          <p:cNvSpPr/>
          <p:nvPr/>
        </p:nvSpPr>
        <p:spPr>
          <a:xfrm flipH="1">
            <a:off x="682625" y="3245104"/>
            <a:ext cx="647700" cy="288925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07" name="Egyenes összekötő 156"/>
          <p:cNvCxnSpPr/>
          <p:nvPr/>
        </p:nvCxnSpPr>
        <p:spPr>
          <a:xfrm rot="10800000" flipH="1">
            <a:off x="272468" y="3892804"/>
            <a:ext cx="455613" cy="952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églalap 157"/>
          <p:cNvSpPr/>
          <p:nvPr/>
        </p:nvSpPr>
        <p:spPr>
          <a:xfrm flipH="1">
            <a:off x="434975" y="3786442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09" name="Téglalap 158"/>
          <p:cNvSpPr/>
          <p:nvPr/>
        </p:nvSpPr>
        <p:spPr>
          <a:xfrm flipH="1">
            <a:off x="347663" y="3786442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cxnSp>
        <p:nvCxnSpPr>
          <p:cNvPr id="110" name="Egyenes összekötő 161"/>
          <p:cNvCxnSpPr/>
          <p:nvPr/>
        </p:nvCxnSpPr>
        <p:spPr>
          <a:xfrm rot="10800000" flipH="1">
            <a:off x="272468" y="4065842"/>
            <a:ext cx="469900" cy="793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églalap 162"/>
          <p:cNvSpPr/>
          <p:nvPr/>
        </p:nvSpPr>
        <p:spPr>
          <a:xfrm flipH="1">
            <a:off x="434975" y="4037267"/>
            <a:ext cx="44450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2" name="Téglalap 163"/>
          <p:cNvSpPr/>
          <p:nvPr/>
        </p:nvSpPr>
        <p:spPr>
          <a:xfrm flipH="1">
            <a:off x="347663" y="4037267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13" name="Téglalap 166"/>
          <p:cNvSpPr/>
          <p:nvPr/>
        </p:nvSpPr>
        <p:spPr>
          <a:xfrm flipH="1">
            <a:off x="682625" y="3821367"/>
            <a:ext cx="647700" cy="287337"/>
          </a:xfrm>
          <a:prstGeom prst="rect">
            <a:avLst/>
          </a:prstGeom>
          <a:solidFill>
            <a:srgbClr val="8EB4E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1100" smtClean="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14" name="Line 123"/>
          <p:cNvSpPr>
            <a:spLocks noChangeShapeType="1"/>
          </p:cNvSpPr>
          <p:nvPr/>
        </p:nvSpPr>
        <p:spPr bwMode="auto">
          <a:xfrm flipV="1">
            <a:off x="2681288" y="2553791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24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Line 125"/>
          <p:cNvSpPr>
            <a:spLocks noChangeShapeType="1"/>
          </p:cNvSpPr>
          <p:nvPr/>
        </p:nvSpPr>
        <p:spPr bwMode="auto">
          <a:xfrm>
            <a:off x="2706688" y="25529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" name="Line 126"/>
          <p:cNvSpPr>
            <a:spLocks noChangeShapeType="1"/>
          </p:cNvSpPr>
          <p:nvPr/>
        </p:nvSpPr>
        <p:spPr bwMode="auto">
          <a:xfrm>
            <a:off x="2687638" y="2552954"/>
            <a:ext cx="952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Line 127"/>
          <p:cNvSpPr>
            <a:spLocks noChangeShapeType="1"/>
          </p:cNvSpPr>
          <p:nvPr/>
        </p:nvSpPr>
        <p:spPr bwMode="auto">
          <a:xfrm>
            <a:off x="2687638" y="1901744"/>
            <a:ext cx="0" cy="1968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Line 128"/>
          <p:cNvSpPr>
            <a:spLocks noChangeShapeType="1"/>
          </p:cNvSpPr>
          <p:nvPr/>
        </p:nvSpPr>
        <p:spPr bwMode="auto">
          <a:xfrm>
            <a:off x="2687638" y="21084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Line 130"/>
          <p:cNvSpPr>
            <a:spLocks noChangeShapeType="1"/>
          </p:cNvSpPr>
          <p:nvPr/>
        </p:nvSpPr>
        <p:spPr bwMode="auto">
          <a:xfrm>
            <a:off x="2687638" y="3114594"/>
            <a:ext cx="0" cy="18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Line 133"/>
          <p:cNvSpPr>
            <a:spLocks noChangeShapeType="1"/>
          </p:cNvSpPr>
          <p:nvPr/>
        </p:nvSpPr>
        <p:spPr bwMode="auto">
          <a:xfrm>
            <a:off x="2687638" y="33022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2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3639" y="2718054"/>
            <a:ext cx="15480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" name="Egyenes összekötő 171"/>
          <p:cNvCxnSpPr>
            <a:cxnSpLocks noChangeShapeType="1"/>
          </p:cNvCxnSpPr>
          <p:nvPr/>
        </p:nvCxnSpPr>
        <p:spPr bwMode="auto">
          <a:xfrm rot="10800000" flipV="1">
            <a:off x="6154738" y="2171954"/>
            <a:ext cx="169068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Egyenes összekötő 172"/>
          <p:cNvCxnSpPr>
            <a:cxnSpLocks noChangeShapeType="1"/>
          </p:cNvCxnSpPr>
          <p:nvPr/>
        </p:nvCxnSpPr>
        <p:spPr bwMode="auto">
          <a:xfrm rot="10800000">
            <a:off x="8314671" y="20909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" name="Téglalap 173"/>
          <p:cNvSpPr>
            <a:spLocks noChangeArrowheads="1"/>
          </p:cNvSpPr>
          <p:nvPr/>
        </p:nvSpPr>
        <p:spPr bwMode="auto">
          <a:xfrm>
            <a:off x="8559800" y="19068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6" name="Téglalap 174"/>
          <p:cNvSpPr>
            <a:spLocks noChangeArrowheads="1"/>
          </p:cNvSpPr>
          <p:nvPr/>
        </p:nvSpPr>
        <p:spPr bwMode="auto">
          <a:xfrm>
            <a:off x="8645525" y="19068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27" name="Egyenes összekötő 177"/>
          <p:cNvCxnSpPr>
            <a:cxnSpLocks noChangeShapeType="1"/>
          </p:cNvCxnSpPr>
          <p:nvPr/>
        </p:nvCxnSpPr>
        <p:spPr bwMode="auto">
          <a:xfrm rot="10800000">
            <a:off x="8314671" y="2222754"/>
            <a:ext cx="45720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8" name="Téglalap 178"/>
          <p:cNvSpPr>
            <a:spLocks noChangeArrowheads="1"/>
          </p:cNvSpPr>
          <p:nvPr/>
        </p:nvSpPr>
        <p:spPr bwMode="auto">
          <a:xfrm>
            <a:off x="8559800" y="21544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9" name="Téglalap 179"/>
          <p:cNvSpPr>
            <a:spLocks noChangeArrowheads="1"/>
          </p:cNvSpPr>
          <p:nvPr/>
        </p:nvSpPr>
        <p:spPr bwMode="auto">
          <a:xfrm>
            <a:off x="8645525" y="21544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0" name="Téglalap 182"/>
          <p:cNvSpPr>
            <a:spLocks noChangeArrowheads="1"/>
          </p:cNvSpPr>
          <p:nvPr/>
        </p:nvSpPr>
        <p:spPr bwMode="auto">
          <a:xfrm>
            <a:off x="7710488" y="20290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31" name="Egyenes összekötő 183"/>
          <p:cNvCxnSpPr>
            <a:cxnSpLocks noChangeShapeType="1"/>
          </p:cNvCxnSpPr>
          <p:nvPr/>
        </p:nvCxnSpPr>
        <p:spPr bwMode="auto">
          <a:xfrm rot="10800000">
            <a:off x="8324608" y="264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2" name="Téglalap 184"/>
          <p:cNvSpPr>
            <a:spLocks noChangeArrowheads="1"/>
          </p:cNvSpPr>
          <p:nvPr/>
        </p:nvSpPr>
        <p:spPr bwMode="auto">
          <a:xfrm>
            <a:off x="8559800" y="254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3" name="Téglalap 185"/>
          <p:cNvSpPr>
            <a:spLocks noChangeArrowheads="1"/>
          </p:cNvSpPr>
          <p:nvPr/>
        </p:nvSpPr>
        <p:spPr bwMode="auto">
          <a:xfrm>
            <a:off x="8645525" y="254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34" name="Egyenes összekötő 188"/>
          <p:cNvCxnSpPr>
            <a:cxnSpLocks noChangeShapeType="1"/>
          </p:cNvCxnSpPr>
          <p:nvPr/>
        </p:nvCxnSpPr>
        <p:spPr bwMode="auto">
          <a:xfrm rot="10800000">
            <a:off x="8308733" y="2822829"/>
            <a:ext cx="457200" cy="4763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" name="Téglalap 189"/>
          <p:cNvSpPr>
            <a:spLocks noChangeArrowheads="1"/>
          </p:cNvSpPr>
          <p:nvPr/>
        </p:nvSpPr>
        <p:spPr bwMode="auto">
          <a:xfrm>
            <a:off x="8559800" y="279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6" name="Téglalap 190"/>
          <p:cNvSpPr>
            <a:spLocks noChangeArrowheads="1"/>
          </p:cNvSpPr>
          <p:nvPr/>
        </p:nvSpPr>
        <p:spPr bwMode="auto">
          <a:xfrm>
            <a:off x="8645525" y="279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7" name="Téglalap 193"/>
          <p:cNvSpPr>
            <a:spLocks noChangeArrowheads="1"/>
          </p:cNvSpPr>
          <p:nvPr/>
        </p:nvSpPr>
        <p:spPr bwMode="auto">
          <a:xfrm>
            <a:off x="7710488" y="25783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38" name="Egyenes összekötő 170"/>
          <p:cNvCxnSpPr>
            <a:cxnSpLocks noChangeShapeType="1"/>
          </p:cNvCxnSpPr>
          <p:nvPr/>
        </p:nvCxnSpPr>
        <p:spPr bwMode="auto">
          <a:xfrm rot="10800000" flipV="1">
            <a:off x="6282823" y="4018217"/>
            <a:ext cx="1576387" cy="79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Egyenes összekötő 171"/>
          <p:cNvCxnSpPr>
            <a:cxnSpLocks noChangeShapeType="1"/>
          </p:cNvCxnSpPr>
          <p:nvPr/>
        </p:nvCxnSpPr>
        <p:spPr bwMode="auto">
          <a:xfrm rot="10800000" flipV="1">
            <a:off x="6138863" y="3391154"/>
            <a:ext cx="1706562" cy="1270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0" name="Egyenes összekötő 172"/>
          <p:cNvCxnSpPr>
            <a:cxnSpLocks noChangeShapeType="1"/>
          </p:cNvCxnSpPr>
          <p:nvPr/>
        </p:nvCxnSpPr>
        <p:spPr bwMode="auto">
          <a:xfrm rot="10800000">
            <a:off x="8314671" y="3310192"/>
            <a:ext cx="457200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1" name="Téglalap 173"/>
          <p:cNvSpPr>
            <a:spLocks noChangeArrowheads="1"/>
          </p:cNvSpPr>
          <p:nvPr/>
        </p:nvSpPr>
        <p:spPr bwMode="auto">
          <a:xfrm>
            <a:off x="8559800" y="312604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2" name="Téglalap 174"/>
          <p:cNvSpPr>
            <a:spLocks noChangeArrowheads="1"/>
          </p:cNvSpPr>
          <p:nvPr/>
        </p:nvSpPr>
        <p:spPr bwMode="auto">
          <a:xfrm>
            <a:off x="8645525" y="312604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43" name="Egyenes összekötő 177"/>
          <p:cNvCxnSpPr>
            <a:cxnSpLocks noChangeShapeType="1"/>
          </p:cNvCxnSpPr>
          <p:nvPr/>
        </p:nvCxnSpPr>
        <p:spPr bwMode="auto">
          <a:xfrm rot="10800000">
            <a:off x="8308733" y="3441954"/>
            <a:ext cx="457200" cy="793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4" name="Téglalap 178"/>
          <p:cNvSpPr>
            <a:spLocks noChangeArrowheads="1"/>
          </p:cNvSpPr>
          <p:nvPr/>
        </p:nvSpPr>
        <p:spPr bwMode="auto">
          <a:xfrm>
            <a:off x="8559800" y="3373692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5" name="Téglalap 179"/>
          <p:cNvSpPr>
            <a:spLocks noChangeArrowheads="1"/>
          </p:cNvSpPr>
          <p:nvPr/>
        </p:nvSpPr>
        <p:spPr bwMode="auto">
          <a:xfrm>
            <a:off x="8645525" y="3373692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6" name="Téglalap 182"/>
          <p:cNvSpPr>
            <a:spLocks noChangeArrowheads="1"/>
          </p:cNvSpPr>
          <p:nvPr/>
        </p:nvSpPr>
        <p:spPr bwMode="auto">
          <a:xfrm>
            <a:off x="7710488" y="3248279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147" name="Egyenes összekötő 183"/>
          <p:cNvCxnSpPr>
            <a:cxnSpLocks noChangeShapeType="1"/>
          </p:cNvCxnSpPr>
          <p:nvPr/>
        </p:nvCxnSpPr>
        <p:spPr bwMode="auto">
          <a:xfrm rot="10800000">
            <a:off x="8330546" y="3919792"/>
            <a:ext cx="441325" cy="635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Téglalap 184"/>
          <p:cNvSpPr>
            <a:spLocks noChangeArrowheads="1"/>
          </p:cNvSpPr>
          <p:nvPr/>
        </p:nvSpPr>
        <p:spPr bwMode="auto">
          <a:xfrm>
            <a:off x="8559800" y="3813429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9" name="Téglalap 185"/>
          <p:cNvSpPr>
            <a:spLocks noChangeArrowheads="1"/>
          </p:cNvSpPr>
          <p:nvPr/>
        </p:nvSpPr>
        <p:spPr bwMode="auto">
          <a:xfrm>
            <a:off x="8645525" y="3813429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150" name="Egyenes összekötő 188"/>
          <p:cNvCxnSpPr>
            <a:cxnSpLocks noChangeShapeType="1"/>
          </p:cNvCxnSpPr>
          <p:nvPr/>
        </p:nvCxnSpPr>
        <p:spPr bwMode="auto">
          <a:xfrm rot="10800000">
            <a:off x="8314671" y="4091242"/>
            <a:ext cx="457200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Téglalap 189"/>
          <p:cNvSpPr>
            <a:spLocks noChangeArrowheads="1"/>
          </p:cNvSpPr>
          <p:nvPr/>
        </p:nvSpPr>
        <p:spPr bwMode="auto">
          <a:xfrm>
            <a:off x="8559800" y="4064254"/>
            <a:ext cx="44450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2" name="Téglalap 190"/>
          <p:cNvSpPr>
            <a:spLocks noChangeArrowheads="1"/>
          </p:cNvSpPr>
          <p:nvPr/>
        </p:nvSpPr>
        <p:spPr bwMode="auto">
          <a:xfrm>
            <a:off x="8645525" y="40642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3" name="Téglalap 193"/>
          <p:cNvSpPr>
            <a:spLocks noChangeArrowheads="1"/>
          </p:cNvSpPr>
          <p:nvPr/>
        </p:nvSpPr>
        <p:spPr bwMode="auto">
          <a:xfrm>
            <a:off x="7710488" y="3873754"/>
            <a:ext cx="647700" cy="287338"/>
          </a:xfrm>
          <a:prstGeom prst="rect">
            <a:avLst/>
          </a:prstGeom>
          <a:solidFill>
            <a:srgbClr val="8EB4E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SMB</a:t>
            </a:r>
            <a:endParaRPr lang="hu-HU" altLang="en-US" sz="11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54" name="Line 166"/>
          <p:cNvSpPr>
            <a:spLocks noChangeShapeType="1"/>
          </p:cNvSpPr>
          <p:nvPr/>
        </p:nvSpPr>
        <p:spPr bwMode="auto">
          <a:xfrm flipV="1">
            <a:off x="6283325" y="3747839"/>
            <a:ext cx="0" cy="270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167"/>
          <p:cNvSpPr>
            <a:spLocks noChangeShapeType="1"/>
          </p:cNvSpPr>
          <p:nvPr/>
        </p:nvSpPr>
        <p:spPr bwMode="auto">
          <a:xfrm>
            <a:off x="6283325" y="37467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168"/>
          <p:cNvSpPr>
            <a:spLocks noChangeShapeType="1"/>
          </p:cNvSpPr>
          <p:nvPr/>
        </p:nvSpPr>
        <p:spPr bwMode="auto">
          <a:xfrm flipH="1">
            <a:off x="6146800" y="3746754"/>
            <a:ext cx="1365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169"/>
          <p:cNvSpPr>
            <a:spLocks noChangeShapeType="1"/>
          </p:cNvSpPr>
          <p:nvPr/>
        </p:nvSpPr>
        <p:spPr bwMode="auto">
          <a:xfrm>
            <a:off x="6283325" y="3118104"/>
            <a:ext cx="0" cy="1587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170"/>
          <p:cNvSpPr>
            <a:spLocks noChangeShapeType="1"/>
          </p:cNvSpPr>
          <p:nvPr/>
        </p:nvSpPr>
        <p:spPr bwMode="auto">
          <a:xfrm flipH="1">
            <a:off x="6131929" y="3276854"/>
            <a:ext cx="144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171"/>
          <p:cNvSpPr>
            <a:spLocks noChangeShapeType="1"/>
          </p:cNvSpPr>
          <p:nvPr/>
        </p:nvSpPr>
        <p:spPr bwMode="auto">
          <a:xfrm flipV="1">
            <a:off x="6283325" y="2533904"/>
            <a:ext cx="0" cy="1841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172"/>
          <p:cNvSpPr>
            <a:spLocks noChangeShapeType="1"/>
          </p:cNvSpPr>
          <p:nvPr/>
        </p:nvSpPr>
        <p:spPr bwMode="auto">
          <a:xfrm flipH="1">
            <a:off x="6165850" y="2533904"/>
            <a:ext cx="117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Line 173"/>
          <p:cNvSpPr>
            <a:spLocks noChangeShapeType="1"/>
          </p:cNvSpPr>
          <p:nvPr/>
        </p:nvSpPr>
        <p:spPr bwMode="auto">
          <a:xfrm>
            <a:off x="6283325" y="1887209"/>
            <a:ext cx="0" cy="2222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174"/>
          <p:cNvSpPr>
            <a:spLocks noChangeShapeType="1"/>
          </p:cNvSpPr>
          <p:nvPr/>
        </p:nvSpPr>
        <p:spPr bwMode="auto">
          <a:xfrm flipH="1">
            <a:off x="6159500" y="2108454"/>
            <a:ext cx="1238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 Box 175"/>
          <p:cNvSpPr txBox="1">
            <a:spLocks noChangeArrowheads="1"/>
          </p:cNvSpPr>
          <p:nvPr/>
        </p:nvSpPr>
        <p:spPr bwMode="auto">
          <a:xfrm>
            <a:off x="2274035" y="1276604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64" name="Text Box 176"/>
          <p:cNvSpPr txBox="1">
            <a:spLocks noChangeArrowheads="1"/>
          </p:cNvSpPr>
          <p:nvPr/>
        </p:nvSpPr>
        <p:spPr bwMode="auto">
          <a:xfrm>
            <a:off x="5861785" y="1278192"/>
            <a:ext cx="80021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2x4 </a:t>
            </a:r>
            <a:r>
              <a:rPr lang="en-US" altLang="en-US" sz="1000" dirty="0" smtClean="0">
                <a:latin typeface="Verdana" pitchFamily="34" charset="0"/>
              </a:rPr>
              <a:t>SMI2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channels</a:t>
            </a:r>
          </a:p>
        </p:txBody>
      </p:sp>
      <p:sp>
        <p:nvSpPr>
          <p:cNvPr id="165" name="Rectangle 180"/>
          <p:cNvSpPr>
            <a:spLocks noChangeArrowheads="1"/>
          </p:cNvSpPr>
          <p:nvPr/>
        </p:nvSpPr>
        <p:spPr bwMode="auto">
          <a:xfrm>
            <a:off x="3706813" y="1355979"/>
            <a:ext cx="1398587" cy="28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Xeon E7-4800 v3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1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hu-HU" altLang="en-US" sz="11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6" name="Téglalap 3"/>
          <p:cNvSpPr>
            <a:spLocks noChangeArrowheads="1"/>
          </p:cNvSpPr>
          <p:nvPr/>
        </p:nvSpPr>
        <p:spPr bwMode="auto">
          <a:xfrm>
            <a:off x="4714875" y="20528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7" name="Téglalap 3"/>
          <p:cNvSpPr>
            <a:spLocks noChangeArrowheads="1"/>
          </p:cNvSpPr>
          <p:nvPr/>
        </p:nvSpPr>
        <p:spPr bwMode="auto">
          <a:xfrm>
            <a:off x="27717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8" name="Téglalap 3"/>
          <p:cNvSpPr>
            <a:spLocks noChangeArrowheads="1"/>
          </p:cNvSpPr>
          <p:nvPr/>
        </p:nvSpPr>
        <p:spPr bwMode="auto">
          <a:xfrm>
            <a:off x="4689475" y="3208592"/>
            <a:ext cx="1439863" cy="576262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en-US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 smtClean="0">
              <a:solidFill>
                <a:schemeClr val="bg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69" name="Téglalap 174"/>
          <p:cNvSpPr>
            <a:spLocks noChangeArrowheads="1"/>
          </p:cNvSpPr>
          <p:nvPr/>
        </p:nvSpPr>
        <p:spPr bwMode="auto">
          <a:xfrm>
            <a:off x="8738545" y="19048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0" name="Téglalap 179"/>
          <p:cNvSpPr>
            <a:spLocks noChangeArrowheads="1"/>
          </p:cNvSpPr>
          <p:nvPr/>
        </p:nvSpPr>
        <p:spPr bwMode="auto">
          <a:xfrm>
            <a:off x="8738545" y="21525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1" name="Téglalap 185"/>
          <p:cNvSpPr>
            <a:spLocks noChangeArrowheads="1"/>
          </p:cNvSpPr>
          <p:nvPr/>
        </p:nvSpPr>
        <p:spPr bwMode="auto">
          <a:xfrm>
            <a:off x="8738545" y="254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2" name="Téglalap 190"/>
          <p:cNvSpPr>
            <a:spLocks noChangeArrowheads="1"/>
          </p:cNvSpPr>
          <p:nvPr/>
        </p:nvSpPr>
        <p:spPr bwMode="auto">
          <a:xfrm>
            <a:off x="8738545" y="279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3" name="Téglalap 174"/>
          <p:cNvSpPr>
            <a:spLocks noChangeArrowheads="1"/>
          </p:cNvSpPr>
          <p:nvPr/>
        </p:nvSpPr>
        <p:spPr bwMode="auto">
          <a:xfrm>
            <a:off x="8738545" y="312405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4" name="Téglalap 179"/>
          <p:cNvSpPr>
            <a:spLocks noChangeArrowheads="1"/>
          </p:cNvSpPr>
          <p:nvPr/>
        </p:nvSpPr>
        <p:spPr bwMode="auto">
          <a:xfrm>
            <a:off x="8738545" y="3371704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5" name="Téglalap 185"/>
          <p:cNvSpPr>
            <a:spLocks noChangeArrowheads="1"/>
          </p:cNvSpPr>
          <p:nvPr/>
        </p:nvSpPr>
        <p:spPr bwMode="auto">
          <a:xfrm>
            <a:off x="8738545" y="3811441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6" name="Téglalap 190"/>
          <p:cNvSpPr>
            <a:spLocks noChangeArrowheads="1"/>
          </p:cNvSpPr>
          <p:nvPr/>
        </p:nvSpPr>
        <p:spPr bwMode="auto">
          <a:xfrm>
            <a:off x="8738545" y="4062266"/>
            <a:ext cx="46038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7" name="Téglalap 174"/>
          <p:cNvSpPr>
            <a:spLocks noChangeArrowheads="1"/>
          </p:cNvSpPr>
          <p:nvPr/>
        </p:nvSpPr>
        <p:spPr bwMode="auto">
          <a:xfrm>
            <a:off x="7390758" y="16298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8" name="Téglalap 179"/>
          <p:cNvSpPr>
            <a:spLocks noChangeArrowheads="1"/>
          </p:cNvSpPr>
          <p:nvPr/>
        </p:nvSpPr>
        <p:spPr bwMode="auto">
          <a:xfrm>
            <a:off x="7390758" y="18774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9" name="Téglalap 185"/>
          <p:cNvSpPr>
            <a:spLocks noChangeArrowheads="1"/>
          </p:cNvSpPr>
          <p:nvPr/>
        </p:nvSpPr>
        <p:spPr bwMode="auto">
          <a:xfrm>
            <a:off x="7390758" y="222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0" name="Téglalap 190"/>
          <p:cNvSpPr>
            <a:spLocks noChangeArrowheads="1"/>
          </p:cNvSpPr>
          <p:nvPr/>
        </p:nvSpPr>
        <p:spPr bwMode="auto">
          <a:xfrm>
            <a:off x="7390758" y="247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" name="Téglalap 174"/>
          <p:cNvSpPr>
            <a:spLocks noChangeArrowheads="1"/>
          </p:cNvSpPr>
          <p:nvPr/>
        </p:nvSpPr>
        <p:spPr bwMode="auto">
          <a:xfrm>
            <a:off x="7390758" y="286170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2" name="Téglalap 179"/>
          <p:cNvSpPr>
            <a:spLocks noChangeArrowheads="1"/>
          </p:cNvSpPr>
          <p:nvPr/>
        </p:nvSpPr>
        <p:spPr bwMode="auto">
          <a:xfrm>
            <a:off x="7390758" y="3109354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3" name="Téglalap 185"/>
          <p:cNvSpPr>
            <a:spLocks noChangeArrowheads="1"/>
          </p:cNvSpPr>
          <p:nvPr/>
        </p:nvSpPr>
        <p:spPr bwMode="auto">
          <a:xfrm>
            <a:off x="7390758" y="3498292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4" name="Téglalap 190"/>
          <p:cNvSpPr>
            <a:spLocks noChangeArrowheads="1"/>
          </p:cNvSpPr>
          <p:nvPr/>
        </p:nvSpPr>
        <p:spPr bwMode="auto">
          <a:xfrm>
            <a:off x="7390758" y="3749117"/>
            <a:ext cx="46037" cy="21590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5" name="Téglalap 147"/>
          <p:cNvSpPr/>
          <p:nvPr/>
        </p:nvSpPr>
        <p:spPr>
          <a:xfrm flipH="1">
            <a:off x="1480232" y="283830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6" name="Téglalap 152"/>
          <p:cNvSpPr/>
          <p:nvPr/>
        </p:nvSpPr>
        <p:spPr>
          <a:xfrm flipH="1">
            <a:off x="1480232" y="3085954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7" name="Téglalap 158"/>
          <p:cNvSpPr/>
          <p:nvPr/>
        </p:nvSpPr>
        <p:spPr>
          <a:xfrm flipH="1">
            <a:off x="1480232" y="3436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8" name="Téglalap 163"/>
          <p:cNvSpPr/>
          <p:nvPr/>
        </p:nvSpPr>
        <p:spPr>
          <a:xfrm flipH="1">
            <a:off x="1480232" y="368761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89" name="Téglalap 147"/>
          <p:cNvSpPr/>
          <p:nvPr/>
        </p:nvSpPr>
        <p:spPr>
          <a:xfrm flipH="1">
            <a:off x="1488840" y="162069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0" name="Téglalap 152"/>
          <p:cNvSpPr/>
          <p:nvPr/>
        </p:nvSpPr>
        <p:spPr>
          <a:xfrm flipH="1">
            <a:off x="1488840" y="1868341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1" name="Téglalap 158"/>
          <p:cNvSpPr/>
          <p:nvPr/>
        </p:nvSpPr>
        <p:spPr>
          <a:xfrm flipH="1">
            <a:off x="1488840" y="22064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2" name="Téglalap 163"/>
          <p:cNvSpPr/>
          <p:nvPr/>
        </p:nvSpPr>
        <p:spPr>
          <a:xfrm flipH="1">
            <a:off x="1488840" y="245730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3" name="Téglalap 147"/>
          <p:cNvSpPr/>
          <p:nvPr/>
        </p:nvSpPr>
        <p:spPr>
          <a:xfrm flipH="1">
            <a:off x="243141" y="188897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4" name="Téglalap 152"/>
          <p:cNvSpPr/>
          <p:nvPr/>
        </p:nvSpPr>
        <p:spPr>
          <a:xfrm flipH="1">
            <a:off x="243141" y="2136629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5" name="Téglalap 158"/>
          <p:cNvSpPr/>
          <p:nvPr/>
        </p:nvSpPr>
        <p:spPr>
          <a:xfrm flipH="1">
            <a:off x="243141" y="2550966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6" name="Téglalap 163"/>
          <p:cNvSpPr/>
          <p:nvPr/>
        </p:nvSpPr>
        <p:spPr>
          <a:xfrm flipH="1">
            <a:off x="243141" y="2801791"/>
            <a:ext cx="46038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7" name="Téglalap 147"/>
          <p:cNvSpPr/>
          <p:nvPr/>
        </p:nvSpPr>
        <p:spPr>
          <a:xfrm flipH="1">
            <a:off x="244729" y="312246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8" name="Téglalap 152"/>
          <p:cNvSpPr/>
          <p:nvPr/>
        </p:nvSpPr>
        <p:spPr>
          <a:xfrm flipH="1">
            <a:off x="244729" y="3370116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99" name="Téglalap 158"/>
          <p:cNvSpPr/>
          <p:nvPr/>
        </p:nvSpPr>
        <p:spPr>
          <a:xfrm flipH="1">
            <a:off x="244729" y="3784454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0" name="Téglalap 163"/>
          <p:cNvSpPr/>
          <p:nvPr/>
        </p:nvSpPr>
        <p:spPr>
          <a:xfrm flipH="1">
            <a:off x="244729" y="4035279"/>
            <a:ext cx="46037" cy="215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800">
              <a:ln w="6350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201" name="Téglalap 3"/>
          <p:cNvSpPr>
            <a:spLocks noChangeArrowheads="1"/>
          </p:cNvSpPr>
          <p:nvPr/>
        </p:nvSpPr>
        <p:spPr bwMode="auto">
          <a:xfrm>
            <a:off x="2760663" y="2038867"/>
            <a:ext cx="1440000" cy="57600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Haswell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-EX 18C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2" name="Text Box 90"/>
          <p:cNvSpPr txBox="1">
            <a:spLocks noChangeArrowheads="1"/>
          </p:cNvSpPr>
          <p:nvPr/>
        </p:nvSpPr>
        <p:spPr bwMode="auto">
          <a:xfrm>
            <a:off x="5584594" y="4928190"/>
            <a:ext cx="3572106" cy="1985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SMI2: Scalable Memory Interface 2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(Parallel 64-bit VMSE data link between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the </a:t>
            </a:r>
            <a:r>
              <a:rPr lang="en-US" altLang="en-US" sz="1100" dirty="0">
                <a:latin typeface="Verdana" pitchFamily="34" charset="0"/>
              </a:rPr>
              <a:t>processor </a:t>
            </a:r>
            <a:r>
              <a:rPr lang="en-US" altLang="en-US" sz="1100" dirty="0" smtClean="0">
                <a:latin typeface="Verdana" pitchFamily="34" charset="0"/>
              </a:rPr>
              <a:t>and the SMB)</a:t>
            </a:r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(~110 bidirectional VMSE data lines)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SMB: Scalable Memory Buffer</a:t>
            </a:r>
          </a:p>
          <a:p>
            <a:pPr algn="ctr" eaLnBrk="1" hangingPunct="1">
              <a:spcBef>
                <a:spcPct val="0"/>
              </a:spcBef>
              <a:spcAft>
                <a:spcPts val="1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(C112/C114: Jordan Creek 2)</a:t>
            </a:r>
            <a:endParaRPr lang="en-US" altLang="en-US" sz="11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(Performs conversion between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latin typeface="Verdana" pitchFamily="34" charset="0"/>
              </a:rPr>
              <a:t> </a:t>
            </a:r>
            <a:r>
              <a:rPr lang="en-US" altLang="en-US" sz="1100" dirty="0" smtClean="0">
                <a:latin typeface="Verdana" pitchFamily="34" charset="0"/>
              </a:rPr>
              <a:t>parallel SMI2 and the parallel 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DDR3/DDR4 DIMM interfaces)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C112:  2 DIMMs/channel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C114: 3 DIMMs/channel</a:t>
            </a:r>
            <a:endParaRPr lang="en-US" altLang="en-US" sz="1100" dirty="0">
              <a:latin typeface="Verdana" pitchFamily="34" charset="0"/>
            </a:endParaRPr>
          </a:p>
        </p:txBody>
      </p:sp>
      <p:sp>
        <p:nvSpPr>
          <p:cNvPr id="203" name="Szövegdoboz 31"/>
          <p:cNvSpPr txBox="1">
            <a:spLocks noChangeArrowheads="1"/>
          </p:cNvSpPr>
          <p:nvPr/>
        </p:nvSpPr>
        <p:spPr bwMode="auto">
          <a:xfrm>
            <a:off x="5621756" y="4334129"/>
            <a:ext cx="344604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3-1600 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in both performance and lockstep modes and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1100" dirty="0" smtClean="0">
                <a:latin typeface="Verdana" pitchFamily="34" charset="0"/>
              </a:rPr>
              <a:t>up to </a:t>
            </a:r>
            <a:r>
              <a:rPr lang="hu-HU" altLang="en-US" sz="1100" dirty="0" smtClean="0">
                <a:latin typeface="Verdana" pitchFamily="34" charset="0"/>
              </a:rPr>
              <a:t>DDR</a:t>
            </a:r>
            <a:r>
              <a:rPr lang="en-US" altLang="en-US" sz="1100" dirty="0" smtClean="0">
                <a:latin typeface="Verdana" pitchFamily="34" charset="0"/>
              </a:rPr>
              <a:t>4-1866 in lockstep mode</a:t>
            </a:r>
            <a:endParaRPr lang="hu-HU" altLang="en-US" sz="1100" dirty="0">
              <a:latin typeface="Verdana" pitchFamily="34" charset="0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089162" y="152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05" name="TextBox 204"/>
          <p:cNvSpPr txBox="1"/>
          <p:nvPr/>
        </p:nvSpPr>
        <p:spPr>
          <a:xfrm>
            <a:off x="3127608" y="17856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06" name="Up-Down Arrow 205"/>
          <p:cNvSpPr/>
          <p:nvPr/>
        </p:nvSpPr>
        <p:spPr bwMode="auto">
          <a:xfrm>
            <a:off x="3417647" y="17904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5235462" y="15394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08" name="TextBox 207"/>
          <p:cNvSpPr txBox="1"/>
          <p:nvPr/>
        </p:nvSpPr>
        <p:spPr>
          <a:xfrm>
            <a:off x="5273908" y="17983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09" name="Up-Down Arrow 208"/>
          <p:cNvSpPr/>
          <p:nvPr/>
        </p:nvSpPr>
        <p:spPr bwMode="auto">
          <a:xfrm>
            <a:off x="5563947" y="18031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10" name="Téglalap 53"/>
          <p:cNvSpPr>
            <a:spLocks noChangeArrowheads="1"/>
          </p:cNvSpPr>
          <p:nvPr/>
        </p:nvSpPr>
        <p:spPr bwMode="auto">
          <a:xfrm>
            <a:off x="2755900" y="4394454"/>
            <a:ext cx="1439863" cy="576263"/>
          </a:xfrm>
          <a:prstGeom prst="rect">
            <a:avLst/>
          </a:prstGeom>
          <a:solidFill>
            <a:srgbClr val="3366FF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C602J PCH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(</a:t>
            </a:r>
            <a:r>
              <a:rPr lang="en-US" altLang="en-US" sz="1100" dirty="0" err="1" smtClean="0">
                <a:solidFill>
                  <a:schemeClr val="bg1"/>
                </a:solidFill>
                <a:latin typeface="Verdana" pitchFamily="34" charset="0"/>
              </a:rPr>
              <a:t>Patsburg</a:t>
            </a:r>
            <a:r>
              <a:rPr lang="en-US" altLang="en-US" sz="1100" dirty="0" smtClean="0">
                <a:solidFill>
                  <a:schemeClr val="bg1"/>
                </a:solidFill>
                <a:latin typeface="Verdana" pitchFamily="34" charset="0"/>
              </a:rPr>
              <a:t> J) </a:t>
            </a:r>
            <a:endParaRPr lang="hu-HU" altLang="en-US" sz="11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211" name="Egyenes összekötő 121"/>
          <p:cNvCxnSpPr/>
          <p:nvPr/>
        </p:nvCxnSpPr>
        <p:spPr>
          <a:xfrm rot="5400000" flipH="1" flipV="1">
            <a:off x="3153162" y="4132129"/>
            <a:ext cx="61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Szövegdoboz 70"/>
          <p:cNvSpPr txBox="1">
            <a:spLocks noChangeArrowheads="1"/>
          </p:cNvSpPr>
          <p:nvPr/>
        </p:nvSpPr>
        <p:spPr bwMode="auto">
          <a:xfrm>
            <a:off x="3432498" y="3902329"/>
            <a:ext cx="721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DMI2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</a:t>
            </a:r>
            <a:r>
              <a:rPr lang="en-US" altLang="en-US" sz="1000" dirty="0" smtClean="0">
                <a:latin typeface="Verdana" pitchFamily="34" charset="0"/>
              </a:rPr>
              <a:t>xPCIe2</a:t>
            </a:r>
            <a:endParaRPr lang="hu-HU" altLang="en-US" sz="1000" dirty="0">
              <a:latin typeface="Verdana" pitchFamily="34" charset="0"/>
            </a:endParaRPr>
          </a:p>
        </p:txBody>
      </p:sp>
      <p:cxnSp>
        <p:nvCxnSpPr>
          <p:cNvPr id="213" name="Egyenes összekötő 130"/>
          <p:cNvCxnSpPr/>
          <p:nvPr/>
        </p:nvCxnSpPr>
        <p:spPr>
          <a:xfrm rot="10800000" flipH="1" flipV="1">
            <a:off x="2409825" y="3616579"/>
            <a:ext cx="35083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Line 129"/>
          <p:cNvSpPr>
            <a:spLocks noChangeShapeType="1"/>
          </p:cNvSpPr>
          <p:nvPr/>
        </p:nvSpPr>
        <p:spPr bwMode="auto">
          <a:xfrm>
            <a:off x="2687638" y="3715004"/>
            <a:ext cx="0" cy="247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" name="Line 131"/>
          <p:cNvSpPr>
            <a:spLocks noChangeShapeType="1"/>
          </p:cNvSpPr>
          <p:nvPr/>
        </p:nvSpPr>
        <p:spPr bwMode="auto">
          <a:xfrm>
            <a:off x="2687638" y="3708654"/>
            <a:ext cx="0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Line 132"/>
          <p:cNvSpPr>
            <a:spLocks noChangeShapeType="1"/>
          </p:cNvSpPr>
          <p:nvPr/>
        </p:nvSpPr>
        <p:spPr bwMode="auto">
          <a:xfrm>
            <a:off x="2687638" y="3708654"/>
            <a:ext cx="825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Rectangle 178"/>
          <p:cNvSpPr>
            <a:spLocks noChangeArrowheads="1"/>
          </p:cNvSpPr>
          <p:nvPr/>
        </p:nvSpPr>
        <p:spPr bwMode="auto">
          <a:xfrm>
            <a:off x="3960813" y="4723067"/>
            <a:ext cx="219075" cy="227012"/>
          </a:xfrm>
          <a:prstGeom prst="rect">
            <a:avLst/>
          </a:prstGeom>
          <a:noFill/>
          <a:ln w="19050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chemeClr val="bg1"/>
                </a:solidFill>
                <a:latin typeface="Verdana" pitchFamily="34" charset="0"/>
              </a:rPr>
              <a:t>ME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121162" y="40667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19" name="TextBox 218"/>
          <p:cNvSpPr txBox="1"/>
          <p:nvPr/>
        </p:nvSpPr>
        <p:spPr>
          <a:xfrm>
            <a:off x="4664308" y="3919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220" name="Up-Down Arrow 219"/>
          <p:cNvSpPr/>
          <p:nvPr/>
        </p:nvSpPr>
        <p:spPr bwMode="auto">
          <a:xfrm>
            <a:off x="54496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362" y="4028639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PCIe</a:t>
            </a:r>
            <a:r>
              <a:rPr lang="en-US" sz="1100" dirty="0" smtClean="0"/>
              <a:t> 3.0</a:t>
            </a:r>
            <a:endParaRPr lang="en-US" sz="1100" dirty="0"/>
          </a:p>
        </p:txBody>
      </p:sp>
      <p:sp>
        <p:nvSpPr>
          <p:cNvPr id="222" name="Up-Down Arrow 221"/>
          <p:cNvSpPr/>
          <p:nvPr/>
        </p:nvSpPr>
        <p:spPr bwMode="auto">
          <a:xfrm>
            <a:off x="3277947" y="3809777"/>
            <a:ext cx="124619" cy="252000"/>
          </a:xfrm>
          <a:prstGeom prst="upDownArrow">
            <a:avLst/>
          </a:prstGeom>
          <a:solidFill>
            <a:srgbClr val="FF0000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2987908" y="3792264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32</a:t>
            </a:r>
            <a:endParaRPr lang="en-US" sz="1100" dirty="0"/>
          </a:p>
        </p:txBody>
      </p:sp>
      <p:sp>
        <p:nvSpPr>
          <p:cNvPr id="444" name="Text Box 177"/>
          <p:cNvSpPr txBox="1">
            <a:spLocks noChangeArrowheads="1"/>
          </p:cNvSpPr>
          <p:nvPr/>
        </p:nvSpPr>
        <p:spPr bwMode="auto">
          <a:xfrm>
            <a:off x="157162" y="623172"/>
            <a:ext cx="9139237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enhancements </a:t>
            </a:r>
            <a:r>
              <a:rPr lang="en-US" altLang="en-US" sz="1400" b="1" dirty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 to 18 core Haswell-EX aimed </a:t>
            </a:r>
            <a:r>
              <a:rPr lang="en-US" altLang="en-US" sz="1400" b="1" dirty="0" err="1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Brickland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4S server platform</a:t>
            </a:r>
            <a:endParaRPr lang="en-US" altLang="en-US" sz="1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5" name="Oval 188"/>
          <p:cNvSpPr>
            <a:spLocks noChangeArrowheads="1"/>
          </p:cNvSpPr>
          <p:nvPr/>
        </p:nvSpPr>
        <p:spPr bwMode="auto">
          <a:xfrm>
            <a:off x="1" y="1219200"/>
            <a:ext cx="2755900" cy="354330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6" name="Rounded Rectangle 445"/>
          <p:cNvSpPr/>
          <p:nvPr/>
        </p:nvSpPr>
        <p:spPr bwMode="auto">
          <a:xfrm>
            <a:off x="2735263" y="1691838"/>
            <a:ext cx="3411537" cy="261060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47" name="Oval 188"/>
          <p:cNvSpPr>
            <a:spLocks noChangeArrowheads="1"/>
          </p:cNvSpPr>
          <p:nvPr/>
        </p:nvSpPr>
        <p:spPr bwMode="auto">
          <a:xfrm>
            <a:off x="6134100" y="1219200"/>
            <a:ext cx="2817581" cy="3617373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8" name="Rounded Rectangle 447"/>
          <p:cNvSpPr/>
          <p:nvPr/>
        </p:nvSpPr>
        <p:spPr bwMode="auto">
          <a:xfrm>
            <a:off x="2580839" y="4309306"/>
            <a:ext cx="1851819" cy="80938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3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2" y="633413"/>
            <a:ext cx="8897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b) Redesigned SMI </a:t>
            </a:r>
            <a:r>
              <a:rPr lang="en-US" b="1" dirty="0">
                <a:solidFill>
                  <a:schemeClr val="accent6"/>
                </a:solidFill>
              </a:rPr>
              <a:t>2 interface </a:t>
            </a:r>
            <a:r>
              <a:rPr lang="en-US" b="1" dirty="0" smtClean="0">
                <a:solidFill>
                  <a:schemeClr val="accent6"/>
                </a:solidFill>
              </a:rPr>
              <a:t>between the processor and the memory buffers 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     resulting in reduced </a:t>
            </a:r>
            <a:r>
              <a:rPr lang="en-US" b="1" dirty="0">
                <a:solidFill>
                  <a:schemeClr val="accent6"/>
                </a:solidFill>
              </a:rPr>
              <a:t>dissipation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1963" y="1244600"/>
            <a:ext cx="9013750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SMI</a:t>
            </a:r>
            <a:r>
              <a:rPr lang="en-US" dirty="0" smtClean="0"/>
              <a:t> link of the Boxboro-EX platform was a </a:t>
            </a:r>
            <a:r>
              <a:rPr lang="en-US" dirty="0" smtClean="0">
                <a:solidFill>
                  <a:srgbClr val="0070C0"/>
                </a:solidFill>
              </a:rPr>
              <a:t>serial, packet based, differential link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including about </a:t>
            </a:r>
            <a:r>
              <a:rPr lang="en-US" dirty="0" smtClean="0">
                <a:solidFill>
                  <a:srgbClr val="0070C0"/>
                </a:solidFill>
              </a:rPr>
              <a:t>70 signal lines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By contrast, as far as the </a:t>
            </a:r>
            <a:r>
              <a:rPr lang="en-US" dirty="0" smtClean="0">
                <a:solidFill>
                  <a:srgbClr val="0070C0"/>
                </a:solidFill>
              </a:rPr>
              <a:t>data transfer </a:t>
            </a:r>
            <a:r>
              <a:rPr lang="en-US" dirty="0" smtClean="0"/>
              <a:t>is concerned, </a:t>
            </a:r>
            <a:r>
              <a:rPr lang="en-US" dirty="0" smtClean="0">
                <a:solidFill>
                  <a:srgbClr val="0070C0"/>
                </a:solidFill>
              </a:rPr>
              <a:t>with the SMI2 link Intel changed to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64-bit parallel, bidirectional communication using single-ended voltage reference signals</a:t>
            </a:r>
            <a:r>
              <a:rPr lang="en-US" dirty="0" smtClean="0"/>
              <a:t>,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called </a:t>
            </a:r>
            <a:r>
              <a:rPr lang="en-US" dirty="0" smtClean="0">
                <a:solidFill>
                  <a:srgbClr val="FF0000"/>
                </a:solidFill>
              </a:rPr>
              <a:t>VMSE (Voltage Mode Single Ended) signaling</a:t>
            </a:r>
            <a:r>
              <a:rPr lang="en-US" dirty="0" smtClean="0"/>
              <a:t>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SMI 2</a:t>
            </a:r>
            <a:r>
              <a:rPr lang="en-US" dirty="0" smtClean="0">
                <a:solidFill>
                  <a:srgbClr val="0070C0"/>
                </a:solidFill>
              </a:rPr>
              <a:t> requires altogether about 110 signal lines</a:t>
            </a:r>
            <a:r>
              <a:rPr lang="en-US" dirty="0" smtClean="0"/>
              <a:t>, that is </a:t>
            </a:r>
            <a:r>
              <a:rPr lang="en-US" dirty="0" smtClean="0">
                <a:solidFill>
                  <a:srgbClr val="0070C0"/>
                </a:solidFill>
              </a:rPr>
              <a:t>about 50 % more lines than SMI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reason for changing from serial transfer to parallel transfer in case of the data lines is</a:t>
            </a:r>
          </a:p>
          <a:p>
            <a:r>
              <a:rPr lang="en-US" dirty="0"/>
              <a:t> </a:t>
            </a:r>
            <a:r>
              <a:rPr lang="en-US" dirty="0" smtClean="0"/>
              <a:t>     presumably the fact, that in this case </a:t>
            </a:r>
            <a:r>
              <a:rPr lang="en-US" dirty="0" smtClean="0">
                <a:solidFill>
                  <a:srgbClr val="0070C0"/>
                </a:solidFill>
              </a:rPr>
              <a:t>AD/DA converting of data becomes superfluous</a:t>
            </a:r>
            <a:r>
              <a:rPr lang="en-US" dirty="0" smtClean="0"/>
              <a:t> and</a:t>
            </a:r>
          </a:p>
          <a:p>
            <a:r>
              <a:rPr lang="en-US" dirty="0"/>
              <a:t> </a:t>
            </a:r>
            <a:r>
              <a:rPr lang="en-US" dirty="0" smtClean="0"/>
              <a:t>     this results </a:t>
            </a:r>
            <a:r>
              <a:rPr lang="en-US" dirty="0" smtClean="0">
                <a:solidFill>
                  <a:srgbClr val="0070C0"/>
                </a:solidFill>
              </a:rPr>
              <a:t>in reduced dissipation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dirty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34</a:t>
            </a:r>
            <a:r>
              <a:rPr lang="hu-HU" altLang="en-US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4051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243585"/>
              </p:ext>
            </p:extLst>
          </p:nvPr>
        </p:nvGraphicFramePr>
        <p:xfrm>
          <a:off x="101603" y="1055687"/>
          <a:ext cx="8937622" cy="5699569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807573"/>
                <a:gridCol w="1565054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L2 cache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L3 cache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 MB L2/C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--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4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---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 MB/C</a:t>
                      </a:r>
                      <a:endParaRPr lang="en-US" sz="105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16 MB</a:t>
                      </a:r>
                      <a:endParaRPr lang="en-US" sz="1050" dirty="0"/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¼ MB/C</a:t>
                      </a:r>
                      <a:endParaRPr lang="en-US" sz="1100" dirty="0"/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37.5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35 MB</a:t>
                      </a:r>
                      <a:endParaRPr lang="en-US" sz="1050" dirty="0"/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¼ MB/C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60 MB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n.a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633218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Cache architectures 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35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AutoShape 3"/>
          <p:cNvSpPr>
            <a:spLocks noChangeArrowheads="1"/>
          </p:cNvSpPr>
          <p:nvPr/>
        </p:nvSpPr>
        <p:spPr bwMode="auto">
          <a:xfrm>
            <a:off x="381000" y="981075"/>
            <a:ext cx="8532813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1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platform concept </a:t>
            </a:r>
          </a:p>
        </p:txBody>
      </p:sp>
    </p:spTree>
    <p:extLst>
      <p:ext uri="{BB962C8B-B14F-4D97-AF65-F5344CB8AC3E}">
        <p14:creationId xmlns:p14="http://schemas.microsoft.com/office/powerpoint/2010/main" val="17039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153500"/>
              </p:ext>
            </p:extLst>
          </p:nvPr>
        </p:nvGraphicFramePr>
        <p:xfrm>
          <a:off x="101603" y="1055687"/>
          <a:ext cx="8937622" cy="5699569"/>
        </p:xfrm>
        <a:graphic>
          <a:graphicData uri="http://schemas.openxmlformats.org/drawingml/2006/table">
            <a:tbl>
              <a:tblPr/>
              <a:tblGrid>
                <a:gridCol w="916721"/>
                <a:gridCol w="1104268"/>
                <a:gridCol w="750191"/>
                <a:gridCol w="1215827"/>
                <a:gridCol w="788994"/>
                <a:gridCol w="788994"/>
                <a:gridCol w="1191402"/>
                <a:gridCol w="1155700"/>
                <a:gridCol w="1025525"/>
              </a:tblGrid>
              <a:tr h="64531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Platform topology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of intro.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Processor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Techno-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logy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Core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count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(up to)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FSB/QPI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IF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chipset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8424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Truland MP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w/dual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3/2005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Pentium 4  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(Potomac)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667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HI1.5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(266 MB/s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bidirectional)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MCH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340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11/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7000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Paxville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MP)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90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2x1C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2xFSB</a:t>
                      </a:r>
                    </a:p>
                    <a:p>
                      <a:pPr algn="ctr"/>
                      <a:r>
                        <a:rPr lang="en-US" sz="1050" dirty="0" smtClean="0">
                          <a:latin typeface="+mj-lt"/>
                        </a:rPr>
                        <a:t>800 MT/s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7100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Tulsa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AD5"/>
                    </a:solidFill>
                  </a:tcPr>
                </a:tc>
              </a:tr>
              <a:tr h="498001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Caneland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SMP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w/Quad FSBs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DC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4xFSB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1066 MT/s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ESI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lanes)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(1GB/s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28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endParaRPr kumimoji="0" lang="en-US" alt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MCH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38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7300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Tigerton QC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(Core 2)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2x2C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80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9/2008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Xeon 7400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Dunnington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(Penryn)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</a:tr>
              <a:tr h="48424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Boxboro-EX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3/2010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Nehalem-EX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(Xeon 7500/ (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Beckton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45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4xQPI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6.4 GT/s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(3 for NUMA)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QPI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(6.4 GB/s)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36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2.0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IOH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6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4/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Westmere-EX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E7-4800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+mj-lt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00322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Brickland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QPI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2/</a:t>
                      </a: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2014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Ivy</a:t>
                      </a: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u-HU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Bridge-EX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v2)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15C</a:t>
                      </a:r>
                      <a:endParaRPr kumimoji="0" lang="en-US" altLang="en-US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8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DMI2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2.0)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(2 GB/s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 direction)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32 x </a:t>
                      </a:r>
                      <a:r>
                        <a:rPr kumimoji="0" lang="en-US" altLang="en-US" sz="105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 3.0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lanes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on the proc.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5/2015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Haswell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(E7-4800 v3)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22 nm 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9.6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12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??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Broadwell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24C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3xQPI 1.1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87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Purley</a:t>
                      </a:r>
                      <a:endParaRPr kumimoji="0" lang="en-US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NUMA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fully connect.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by UPI buses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Skylake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-EX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14 nm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28C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3xUPI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10.4 GT/s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DMI3 x4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(4xPCIe 3.0)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(~ 4GB/s/dir.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48 x </a:t>
                      </a:r>
                      <a:r>
                        <a:rPr kumimoji="0" lang="en-US" altLang="en-US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PCIe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lanes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on the proc.</a:t>
                      </a:r>
                    </a:p>
                  </a:txBody>
                  <a:tcPr marL="46832" marR="46832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550" y="619125"/>
            <a:ext cx="558678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2D2D8A"/>
                </a:solidFill>
                <a:latin typeface="Verdana"/>
              </a:rPr>
              <a:t>Intel’s </a:t>
            </a:r>
            <a:r>
              <a:rPr lang="en-US" b="1" dirty="0" smtClean="0">
                <a:solidFill>
                  <a:srgbClr val="2D2D8A"/>
                </a:solidFill>
                <a:latin typeface="Verdana"/>
              </a:rPr>
              <a:t>high performance MP platforms – Connectivity</a:t>
            </a:r>
            <a:endParaRPr lang="en-US" b="1" dirty="0">
              <a:solidFill>
                <a:srgbClr val="2D2D8A"/>
              </a:solidFill>
              <a:latin typeface="Verdana"/>
            </a:endParaRPr>
          </a:p>
        </p:txBody>
      </p:sp>
      <p:sp>
        <p:nvSpPr>
          <p:cNvPr id="5" name="Rectangle 72"/>
          <p:cNvSpPr>
            <a:spLocks noChangeArrowheads="1"/>
          </p:cNvSpPr>
          <p:nvPr/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Evolution of Intel’s high performance multicore MP server platforms 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(3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hu-HU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7" name="AutoShape 3"/>
          <p:cNvSpPr>
            <a:spLocks noChangeArrowheads="1"/>
          </p:cNvSpPr>
          <p:nvPr/>
        </p:nvSpPr>
        <p:spPr bwMode="auto">
          <a:xfrm>
            <a:off x="768350" y="981075"/>
            <a:ext cx="7848600" cy="6207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 Example 1: The </a:t>
            </a:r>
            <a:r>
              <a:rPr lang="en-US" altLang="en-US" sz="1900" dirty="0" err="1" smtClean="0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21188" name="Group 4"/>
          <p:cNvGrpSpPr>
            <a:grpSpLocks/>
          </p:cNvGrpSpPr>
          <p:nvPr/>
        </p:nvGrpSpPr>
        <p:grpSpPr bwMode="auto">
          <a:xfrm>
            <a:off x="916716" y="1989138"/>
            <a:ext cx="7700233" cy="463550"/>
            <a:chOff x="704" y="1638"/>
            <a:chExt cx="4443" cy="292"/>
          </a:xfrm>
        </p:grpSpPr>
        <p:sp>
          <p:nvSpPr>
            <p:cNvPr id="22119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3.1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Overview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</a:t>
              </a:r>
            </a:p>
          </p:txBody>
        </p:sp>
        <p:sp>
          <p:nvSpPr>
            <p:cNvPr id="221199" name="Text Box 6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89" name="Group 7"/>
          <p:cNvGrpSpPr>
            <a:grpSpLocks/>
          </p:cNvGrpSpPr>
          <p:nvPr/>
        </p:nvGrpSpPr>
        <p:grpSpPr bwMode="auto">
          <a:xfrm>
            <a:off x="913543" y="3231931"/>
            <a:ext cx="7703406" cy="463550"/>
            <a:chOff x="704" y="1638"/>
            <a:chExt cx="4443" cy="292"/>
          </a:xfrm>
        </p:grpSpPr>
        <p:sp>
          <p:nvSpPr>
            <p:cNvPr id="22119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Ivy Bridge-EX (E7-4800 v2) 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7" name="Text Box 9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0" name="Group 10"/>
          <p:cNvGrpSpPr>
            <a:grpSpLocks/>
          </p:cNvGrpSpPr>
          <p:nvPr/>
        </p:nvGrpSpPr>
        <p:grpSpPr bwMode="auto">
          <a:xfrm>
            <a:off x="916716" y="3771681"/>
            <a:ext cx="7700234" cy="463550"/>
            <a:chOff x="704" y="1638"/>
            <a:chExt cx="4443" cy="292"/>
          </a:xfrm>
        </p:grpSpPr>
        <p:sp>
          <p:nvSpPr>
            <p:cNvPr id="221194" name="AutoShape 11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4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Haswell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v3)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5" name="Text Box 12"/>
            <p:cNvSpPr txBox="1">
              <a:spLocks noChangeArrowheads="1"/>
            </p:cNvSpPr>
            <p:nvPr/>
          </p:nvSpPr>
          <p:spPr bwMode="auto">
            <a:xfrm>
              <a:off x="704" y="1648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221191" name="Group 13"/>
          <p:cNvGrpSpPr>
            <a:grpSpLocks/>
          </p:cNvGrpSpPr>
          <p:nvPr/>
        </p:nvGrpSpPr>
        <p:grpSpPr bwMode="auto">
          <a:xfrm>
            <a:off x="904875" y="4313019"/>
            <a:ext cx="7712530" cy="463550"/>
            <a:chOff x="699" y="1638"/>
            <a:chExt cx="4559" cy="292"/>
          </a:xfrm>
        </p:grpSpPr>
        <p:sp>
          <p:nvSpPr>
            <p:cNvPr id="221192" name="AutoShape 14"/>
            <p:cNvSpPr>
              <a:spLocks noChangeArrowheads="1"/>
            </p:cNvSpPr>
            <p:nvPr/>
          </p:nvSpPr>
          <p:spPr bwMode="auto">
            <a:xfrm>
              <a:off x="951" y="1638"/>
              <a:ext cx="4307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3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5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Broadwell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-EX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(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E7-4800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v4)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4S processor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line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221193" name="Text Box 15"/>
            <p:cNvSpPr txBox="1">
              <a:spLocks noChangeArrowheads="1"/>
            </p:cNvSpPr>
            <p:nvPr/>
          </p:nvSpPr>
          <p:spPr bwMode="auto">
            <a:xfrm>
              <a:off x="699" y="1648"/>
              <a:ext cx="2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906278" y="2517320"/>
            <a:ext cx="7700233" cy="665163"/>
            <a:chOff x="704" y="1638"/>
            <a:chExt cx="4443" cy="419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196" cy="419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endParaRPr lang="en-US" altLang="en-US" sz="1900" dirty="0" smtClean="0">
                <a:solidFill>
                  <a:srgbClr val="FFFFFF"/>
                </a:solidFill>
                <a:latin typeface="Verdana" pitchFamily="34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3.2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Key innovations of the </a:t>
              </a:r>
              <a:r>
                <a:rPr lang="en-US" altLang="en-US" sz="1900" dirty="0" err="1">
                  <a:solidFill>
                    <a:srgbClr val="FFFFFF"/>
                  </a:solidFill>
                  <a:latin typeface="Verdana" pitchFamily="34" charset="0"/>
                </a:rPr>
                <a:t>Brickland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 platform vs.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         the </a:t>
              </a:r>
              <a:r>
                <a:rPr lang="en-US" altLang="en-US" sz="1900" dirty="0">
                  <a:solidFill>
                    <a:srgbClr val="FFFFFF"/>
                  </a:solidFill>
                  <a:latin typeface="Verdana" pitchFamily="34" charset="0"/>
                </a:rPr>
                <a:t>previous Boxboro-EX platform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704" y="1712"/>
              <a:ext cx="232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3.1 Overview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of the</a:t>
            </a:r>
            <a:r>
              <a:rPr lang="hu-HU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1</a:t>
            </a:r>
            <a:r>
              <a:rPr lang="hu-HU" altLang="en-US" dirty="0" smtClean="0"/>
              <a:t>)</a:t>
            </a:r>
            <a:endParaRPr lang="en-US" dirty="0"/>
          </a:p>
        </p:txBody>
      </p:sp>
      <p:pic>
        <p:nvPicPr>
          <p:cNvPr id="145410" name="Picture 2" descr="http://www.cpu-world.com/news_2015/images/L_Purley_roadmap_positio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425575"/>
            <a:ext cx="9080500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9780" y="625223"/>
            <a:ext cx="42306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3.1 </a:t>
            </a:r>
            <a:r>
              <a:rPr lang="en-US" b="1" dirty="0">
                <a:solidFill>
                  <a:schemeClr val="accent6"/>
                </a:solidFill>
              </a:rPr>
              <a:t>Overview of the </a:t>
            </a:r>
            <a:r>
              <a:rPr lang="en-US" b="1" dirty="0" err="1">
                <a:solidFill>
                  <a:schemeClr val="accent6"/>
                </a:solidFill>
              </a:rPr>
              <a:t>Brickland</a:t>
            </a:r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263" y="882200"/>
            <a:ext cx="4281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Positioning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112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806700" y="1358900"/>
            <a:ext cx="3683000" cy="340203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ounded Rectangle 2"/>
          <p:cNvSpPr>
            <a:spLocks noChangeArrowheads="1"/>
          </p:cNvSpPr>
          <p:nvPr/>
        </p:nvSpPr>
        <p:spPr bwMode="auto">
          <a:xfrm>
            <a:off x="1498632" y="2238535"/>
            <a:ext cx="5943728" cy="729254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48050" y="1700212"/>
            <a:ext cx="993775" cy="324000"/>
          </a:xfrm>
          <a:prstGeom prst="rect">
            <a:avLst/>
          </a:prstGeom>
          <a:solidFill>
            <a:srgbClr val="CC99FF">
              <a:alpha val="43137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 E7-4800 v2</a:t>
            </a:r>
            <a:endParaRPr lang="hu-HU" altLang="en-US" sz="1000" b="1" dirty="0">
              <a:latin typeface="Verdana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661025" y="1693863"/>
            <a:ext cx="1111250" cy="324000"/>
          </a:xfrm>
          <a:prstGeom prst="rect">
            <a:avLst/>
          </a:prstGeom>
          <a:solidFill>
            <a:srgbClr val="FF6600">
              <a:alpha val="52940"/>
            </a:srgb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Xeon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latin typeface="Verdana" pitchFamily="34" charset="0"/>
              </a:rPr>
              <a:t>  E7-4800 v3</a:t>
            </a:r>
            <a:endParaRPr lang="hu-HU" altLang="en-US" sz="1000" b="1" dirty="0">
              <a:latin typeface="Verdana" pitchFamily="34" charset="0"/>
            </a:endParaRP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52875" y="1601725"/>
            <a:ext cx="58738" cy="36513"/>
            <a:chOff x="3109" y="934"/>
            <a:chExt cx="37" cy="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54045" y="1422338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5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15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3951288" y="4801664"/>
            <a:ext cx="58737" cy="36513"/>
            <a:chOff x="3126" y="2002"/>
            <a:chExt cx="37" cy="23"/>
          </a:xfrm>
        </p:grpSpPr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3126" y="2002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146" y="2002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749008" y="4603050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hu-HU" altLang="en-US" sz="1000" dirty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3386138" y="4882627"/>
            <a:ext cx="1333500" cy="233362"/>
          </a:xfrm>
          <a:prstGeom prst="parallelogram">
            <a:avLst>
              <a:gd name="adj" fmla="val 45863"/>
            </a:avLst>
          </a:prstGeom>
          <a:solidFill>
            <a:srgbClr val="CC99FF">
              <a:alpha val="41960"/>
            </a:srgbClr>
          </a:solidFill>
          <a:ln w="158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C602J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3291574" y="2098675"/>
            <a:ext cx="12557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Ivy Bridge-EX</a:t>
            </a:r>
            <a:r>
              <a:rPr lang="hu-HU" altLang="en-US" sz="1000" i="1" dirty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Ivytown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 15C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626083" y="2070100"/>
            <a:ext cx="113332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Haswell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-EX</a:t>
            </a:r>
            <a:r>
              <a:rPr lang="en-US" altLang="en-US" sz="1000" i="1" dirty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14C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3448050" y="1063625"/>
            <a:ext cx="993775" cy="246063"/>
          </a:xfrm>
          <a:prstGeom prst="roundRect">
            <a:avLst>
              <a:gd name="adj" fmla="val 50000"/>
            </a:avLst>
          </a:prstGeom>
          <a:solidFill>
            <a:srgbClr val="CC99FF">
              <a:alpha val="43137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err="1" smtClean="0">
                <a:solidFill>
                  <a:srgbClr val="000000"/>
                </a:solidFill>
                <a:latin typeface="Verdana" pitchFamily="34" charset="0"/>
              </a:rPr>
              <a:t>Brickland</a:t>
            </a:r>
            <a:endParaRPr lang="en-US" altLang="en-US" sz="10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3733133" y="804863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3491867" y="5173139"/>
            <a:ext cx="787075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(</a:t>
            </a:r>
            <a:r>
              <a:rPr lang="en-US" altLang="en-US" sz="1000" i="1" dirty="0" err="1" smtClean="0">
                <a:solidFill>
                  <a:srgbClr val="000000"/>
                </a:solidFill>
                <a:latin typeface="Verdana" pitchFamily="34" charset="0"/>
              </a:rPr>
              <a:t>Patsburg</a:t>
            </a:r>
            <a:r>
              <a:rPr lang="en-US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 J</a:t>
            </a:r>
            <a:r>
              <a:rPr lang="hu-HU" altLang="en-US" sz="1000" i="1" dirty="0" smtClean="0">
                <a:solidFill>
                  <a:srgbClr val="000000"/>
                </a:solidFill>
                <a:latin typeface="Verdana" pitchFamily="34" charset="0"/>
              </a:rPr>
              <a:t>)</a:t>
            </a:r>
            <a:endParaRPr lang="en-US" altLang="en-US" sz="10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271437" y="5420789"/>
            <a:ext cx="13962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Attached via x4 DMI2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2917003" y="235108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nm/4310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/541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37.5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 </a:t>
            </a:r>
            <a:r>
              <a:rPr lang="en-US" altLang="en-US" sz="1000" dirty="0">
                <a:latin typeface="Verdana" pitchFamily="34" charset="0"/>
              </a:rPr>
              <a:t>QPI </a:t>
            </a:r>
            <a:r>
              <a:rPr lang="en-US" altLang="en-US" sz="1000" dirty="0" smtClean="0">
                <a:latin typeface="Verdana" pitchFamily="34" charset="0"/>
              </a:rPr>
              <a:t>1.1 links 8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 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DDR3-1600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5104577" y="2344738"/>
            <a:ext cx="2106667" cy="195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nm/5560 </a:t>
            </a:r>
            <a:r>
              <a:rPr lang="en-US" altLang="en-US" sz="1000" dirty="0" err="1" smtClean="0">
                <a:latin typeface="Verdana" pitchFamily="34" charset="0"/>
              </a:rPr>
              <a:t>mtrs</a:t>
            </a:r>
            <a:r>
              <a:rPr lang="en-US" altLang="en-US" sz="1000" dirty="0" smtClean="0">
                <a:latin typeface="Verdana" pitchFamily="34" charset="0"/>
              </a:rPr>
              <a:t>/661 </a:t>
            </a:r>
            <a:r>
              <a:rPr lang="en-US" altLang="en-US" sz="1000" dirty="0">
                <a:latin typeface="Verdana" pitchFamily="34" charset="0"/>
              </a:rPr>
              <a:t>mm</a:t>
            </a:r>
            <a:r>
              <a:rPr lang="en-US" altLang="en-US" sz="1000" baseline="30000" dirty="0">
                <a:latin typeface="Verdana" pitchFamily="34" charset="0"/>
              </a:rPr>
              <a:t>2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Times New Roman" pitchFamily="18" charset="0"/>
              </a:rPr>
              <a:t>¼</a:t>
            </a:r>
            <a:r>
              <a:rPr lang="en-US" altLang="en-US" sz="1000" dirty="0">
                <a:latin typeface="Verdana" pitchFamily="34" charset="0"/>
              </a:rPr>
              <a:t> MB L2/C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35 </a:t>
            </a:r>
            <a:r>
              <a:rPr lang="en-US" altLang="en-US" sz="1000" dirty="0">
                <a:latin typeface="Verdana" pitchFamily="34" charset="0"/>
              </a:rPr>
              <a:t>MB L3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3</a:t>
            </a:r>
            <a:r>
              <a:rPr lang="en-US" altLang="en-US" sz="1000" dirty="0" smtClean="0">
                <a:latin typeface="Verdana" pitchFamily="34" charset="0"/>
              </a:rPr>
              <a:t> QPI 1.1 </a:t>
            </a:r>
            <a:r>
              <a:rPr lang="en-US" altLang="en-US" sz="1000" dirty="0">
                <a:latin typeface="Verdana" pitchFamily="34" charset="0"/>
              </a:rPr>
              <a:t>links </a:t>
            </a:r>
            <a:r>
              <a:rPr lang="en-US" altLang="en-US" sz="1000" dirty="0" smtClean="0">
                <a:latin typeface="Verdana" pitchFamily="34" charset="0"/>
              </a:rPr>
              <a:t>9.6 GT/s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4 </a:t>
            </a:r>
            <a:r>
              <a:rPr lang="en-US" altLang="en-US" sz="1000" dirty="0" smtClean="0">
                <a:latin typeface="Verdana" pitchFamily="34" charset="0"/>
              </a:rPr>
              <a:t>SMI2 links to 4 SMBs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2 mem. </a:t>
            </a:r>
            <a:r>
              <a:rPr lang="en-US" altLang="en-US" sz="1000" dirty="0" smtClean="0">
                <a:latin typeface="Verdana" pitchFamily="34" charset="0"/>
              </a:rPr>
              <a:t>channels/SMB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3 </a:t>
            </a:r>
            <a:r>
              <a:rPr lang="en-US" altLang="en-US" sz="1000" dirty="0">
                <a:latin typeface="Verdana" pitchFamily="34" charset="0"/>
              </a:rPr>
              <a:t>DIMMs/mem. channel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up to DDR4-1866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6 </a:t>
            </a:r>
            <a:r>
              <a:rPr lang="en-US" altLang="en-US" sz="1000" dirty="0">
                <a:latin typeface="Verdana" pitchFamily="34" charset="0"/>
              </a:rPr>
              <a:t>TB </a:t>
            </a:r>
            <a:r>
              <a:rPr lang="en-US" altLang="en-US" sz="1000" dirty="0" smtClean="0">
                <a:latin typeface="Verdana" pitchFamily="34" charset="0"/>
              </a:rPr>
              <a:t>(96x64 </a:t>
            </a:r>
            <a:r>
              <a:rPr lang="en-US" altLang="en-US" sz="1000" dirty="0">
                <a:latin typeface="Verdana" pitchFamily="34" charset="0"/>
              </a:rPr>
              <a:t>GB</a:t>
            </a:r>
            <a:r>
              <a:rPr lang="en-US" altLang="en-US" sz="1000" dirty="0" smtClean="0">
                <a:latin typeface="Verdana" pitchFamily="34" charset="0"/>
              </a:rPr>
              <a:t>)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32 </a:t>
            </a:r>
            <a:r>
              <a:rPr lang="en-US" altLang="en-US" sz="1000" dirty="0" err="1" smtClean="0">
                <a:latin typeface="Verdana" pitchFamily="34" charset="0"/>
              </a:rPr>
              <a:t>PCIe</a:t>
            </a:r>
            <a:r>
              <a:rPr lang="en-US" altLang="en-US" sz="1000" dirty="0" smtClean="0">
                <a:latin typeface="Verdana" pitchFamily="34" charset="0"/>
              </a:rPr>
              <a:t> 3.0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LGA 2011-1</a:t>
            </a:r>
            <a:endParaRPr lang="en-US" altLang="en-US" sz="1000" dirty="0">
              <a:latin typeface="Verdana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7514" y="6384925"/>
            <a:ext cx="15167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Bridge-EX-based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grpSp>
        <p:nvGrpSpPr>
          <p:cNvPr id="23" name="Group 26"/>
          <p:cNvGrpSpPr>
            <a:grpSpLocks/>
          </p:cNvGrpSpPr>
          <p:nvPr/>
        </p:nvGrpSpPr>
        <p:grpSpPr bwMode="auto">
          <a:xfrm>
            <a:off x="3949700" y="977900"/>
            <a:ext cx="58738" cy="36513"/>
            <a:chOff x="1673" y="934"/>
            <a:chExt cx="37" cy="23"/>
          </a:xfrm>
        </p:grpSpPr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>
              <a:off x="1673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>
              <a:off x="1692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855913" y="717550"/>
            <a:ext cx="4516437" cy="5581650"/>
          </a:xfrm>
          <a:prstGeom prst="ellipse">
            <a:avLst/>
          </a:prstGeom>
          <a:noFill/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27" name="Rectangle 32"/>
          <p:cNvSpPr>
            <a:spLocks noChangeArrowheads="1"/>
          </p:cNvSpPr>
          <p:nvPr/>
        </p:nvSpPr>
        <p:spPr bwMode="auto">
          <a:xfrm>
            <a:off x="3745833" y="1436625"/>
            <a:ext cx="4664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r>
              <a:rPr lang="hu-HU" altLang="en-US" sz="1000" dirty="0" smtClean="0">
                <a:solidFill>
                  <a:srgbClr val="000000"/>
                </a:solidFill>
                <a:latin typeface="Verdana" pitchFamily="34" charset="0"/>
              </a:rPr>
              <a:t>/20</a:t>
            </a:r>
            <a:r>
              <a:rPr lang="en-US" altLang="en-US" sz="1000" dirty="0" smtClean="0">
                <a:solidFill>
                  <a:srgbClr val="000000"/>
                </a:solidFill>
                <a:latin typeface="Verdana" pitchFamily="34" charset="0"/>
              </a:rPr>
              <a:t>14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28" name="Group 33"/>
          <p:cNvGrpSpPr>
            <a:grpSpLocks/>
          </p:cNvGrpSpPr>
          <p:nvPr/>
        </p:nvGrpSpPr>
        <p:grpSpPr bwMode="auto">
          <a:xfrm>
            <a:off x="6151563" y="1577913"/>
            <a:ext cx="58737" cy="36512"/>
            <a:chOff x="3109" y="934"/>
            <a:chExt cx="37" cy="23"/>
          </a:xfrm>
        </p:grpSpPr>
        <p:sp>
          <p:nvSpPr>
            <p:cNvPr id="29" name="Line 34"/>
            <p:cNvSpPr>
              <a:spLocks noChangeShapeType="1"/>
            </p:cNvSpPr>
            <p:nvPr/>
          </p:nvSpPr>
          <p:spPr bwMode="auto">
            <a:xfrm flipH="1">
              <a:off x="3109" y="934"/>
              <a:ext cx="17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5"/>
            <p:cNvSpPr>
              <a:spLocks noChangeShapeType="1"/>
            </p:cNvSpPr>
            <p:nvPr/>
          </p:nvSpPr>
          <p:spPr bwMode="auto">
            <a:xfrm>
              <a:off x="3128" y="934"/>
              <a:ext cx="18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5586168" y="6375991"/>
            <a:ext cx="1330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Haswell-EX based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22 </a:t>
            </a:r>
            <a:r>
              <a:rPr lang="en-US" altLang="en-US" sz="1000" dirty="0">
                <a:latin typeface="Verdana" pitchFamily="34" charset="0"/>
              </a:rPr>
              <a:t>nm</a:t>
            </a:r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1693863" y="1066800"/>
            <a:ext cx="9445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b="1" dirty="0">
                <a:solidFill>
                  <a:srgbClr val="000000"/>
                </a:solidFill>
                <a:latin typeface="Verdana" pitchFamily="34" charset="0"/>
              </a:rPr>
              <a:t>MP </a:t>
            </a:r>
            <a:r>
              <a:rPr lang="en-US" altLang="en-US" sz="1000" b="1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hu-HU" altLang="en-US" sz="1000" b="1" dirty="0" err="1">
                <a:solidFill>
                  <a:srgbClr val="000000"/>
                </a:solidFill>
                <a:latin typeface="Verdana" pitchFamily="34" charset="0"/>
              </a:rPr>
              <a:t>latforms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1692275" y="1789113"/>
            <a:ext cx="6413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000000"/>
                </a:solidFill>
                <a:latin typeface="Verdana" pitchFamily="34" charset="0"/>
              </a:rPr>
              <a:t>MP cores</a:t>
            </a:r>
            <a:endParaRPr lang="en-US" altLang="en-US" sz="10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1653543" y="4927077"/>
            <a:ext cx="29495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b="1" dirty="0" smtClean="0">
                <a:solidFill>
                  <a:srgbClr val="000000"/>
                </a:solidFill>
                <a:latin typeface="Verdana" pitchFamily="34" charset="0"/>
              </a:rPr>
              <a:t>PCH</a:t>
            </a:r>
            <a:endParaRPr lang="en-US" altLang="en-US" sz="10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59"/>
          <p:cNvSpPr>
            <a:spLocks noChangeArrowheads="1"/>
          </p:cNvSpPr>
          <p:nvPr/>
        </p:nvSpPr>
        <p:spPr bwMode="auto">
          <a:xfrm>
            <a:off x="6865938" y="5456238"/>
            <a:ext cx="596900" cy="165100"/>
          </a:xfrm>
          <a:prstGeom prst="rect">
            <a:avLst/>
          </a:prstGeom>
          <a:solidFill>
            <a:srgbClr val="CC99FF">
              <a:alpha val="43137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60"/>
          <p:cNvSpPr txBox="1">
            <a:spLocks noChangeArrowheads="1"/>
          </p:cNvSpPr>
          <p:nvPr/>
        </p:nvSpPr>
        <p:spPr bwMode="auto">
          <a:xfrm>
            <a:off x="7543512" y="5399088"/>
            <a:ext cx="150393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Ivy Bridge-EX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7" name="Rectangle 63"/>
          <p:cNvSpPr>
            <a:spLocks noChangeArrowheads="1"/>
          </p:cNvSpPr>
          <p:nvPr/>
        </p:nvSpPr>
        <p:spPr bwMode="auto">
          <a:xfrm>
            <a:off x="6880225" y="5711825"/>
            <a:ext cx="596900" cy="165100"/>
          </a:xfrm>
          <a:prstGeom prst="rect">
            <a:avLst/>
          </a:prstGeom>
          <a:solidFill>
            <a:srgbClr val="FF6600">
              <a:alpha val="52940"/>
            </a:srgbClr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8" name="Text Box 64"/>
          <p:cNvSpPr txBox="1">
            <a:spLocks noChangeArrowheads="1"/>
          </p:cNvSpPr>
          <p:nvPr/>
        </p:nvSpPr>
        <p:spPr bwMode="auto">
          <a:xfrm>
            <a:off x="7580862" y="5641975"/>
            <a:ext cx="133081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err="1" smtClean="0">
                <a:latin typeface="Verdana" pitchFamily="34" charset="0"/>
              </a:rPr>
              <a:t>Haswell</a:t>
            </a:r>
            <a:r>
              <a:rPr lang="en-US" altLang="en-US" sz="1000" dirty="0" smtClean="0">
                <a:latin typeface="Verdana" pitchFamily="34" charset="0"/>
              </a:rPr>
              <a:t>-EX </a:t>
            </a:r>
            <a:r>
              <a:rPr lang="en-US" altLang="en-US" sz="1000" dirty="0">
                <a:latin typeface="Verdana" pitchFamily="34" charset="0"/>
              </a:rPr>
              <a:t>based</a:t>
            </a:r>
          </a:p>
        </p:txBody>
      </p:sp>
      <p:sp>
        <p:nvSpPr>
          <p:cNvPr id="49" name="Oval 65"/>
          <p:cNvSpPr>
            <a:spLocks noChangeArrowheads="1"/>
          </p:cNvSpPr>
          <p:nvPr/>
        </p:nvSpPr>
        <p:spPr bwMode="auto">
          <a:xfrm>
            <a:off x="2878350" y="717550"/>
            <a:ext cx="2184400" cy="5581649"/>
          </a:xfrm>
          <a:prstGeom prst="ellipse">
            <a:avLst/>
          </a:prstGeom>
          <a:solidFill>
            <a:srgbClr val="CC99FF">
              <a:alpha val="16078"/>
            </a:srgbClr>
          </a:solidFill>
          <a:ln w="9525" algn="ctr">
            <a:solidFill>
              <a:srgbClr val="CC99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88913" y="612676"/>
            <a:ext cx="2489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/>
              <a:t>3</a:t>
            </a:r>
            <a:r>
              <a:rPr lang="hu-HU" altLang="en-US" dirty="0" smtClean="0"/>
              <a:t>.1 </a:t>
            </a:r>
            <a:r>
              <a:rPr lang="en-US" altLang="en-US" dirty="0" smtClean="0"/>
              <a:t>Overview of the </a:t>
            </a:r>
            <a:r>
              <a:rPr lang="en-US" altLang="en-US" dirty="0" err="1" smtClean="0"/>
              <a:t>Brickland</a:t>
            </a:r>
            <a:r>
              <a:rPr lang="en-US" altLang="en-US" dirty="0" smtClean="0"/>
              <a:t> platform </a:t>
            </a:r>
            <a:r>
              <a:rPr lang="hu-HU" altLang="en-US" dirty="0" smtClean="0"/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477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3</a:t>
            </a:r>
            <a:r>
              <a:rPr lang="hu-HU" altLang="en-US" dirty="0" smtClean="0"/>
              <a:t>)</a:t>
            </a:r>
            <a:endParaRPr lang="en-US" dirty="0"/>
          </a:p>
        </p:txBody>
      </p:sp>
      <p:grpSp>
        <p:nvGrpSpPr>
          <p:cNvPr id="222" name="Group 221"/>
          <p:cNvGrpSpPr/>
          <p:nvPr/>
        </p:nvGrpSpPr>
        <p:grpSpPr>
          <a:xfrm>
            <a:off x="243141" y="1419479"/>
            <a:ext cx="8541442" cy="3983038"/>
            <a:chOff x="243141" y="1635379"/>
            <a:chExt cx="8541442" cy="3983038"/>
          </a:xfrm>
        </p:grpSpPr>
        <p:sp>
          <p:nvSpPr>
            <p:cNvPr id="3" name="Téglalap 53"/>
            <p:cNvSpPr>
              <a:spLocks noChangeArrowheads="1"/>
            </p:cNvSpPr>
            <p:nvPr/>
          </p:nvSpPr>
          <p:spPr bwMode="auto">
            <a:xfrm>
              <a:off x="2755900" y="5042154"/>
              <a:ext cx="1439863" cy="576263"/>
            </a:xfrm>
            <a:prstGeom prst="rect">
              <a:avLst/>
            </a:prstGeom>
            <a:solidFill>
              <a:srgbClr val="3366FF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C602J PCH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(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Patsburg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J)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" name="Egyenes összekötő 108"/>
            <p:cNvCxnSpPr/>
            <p:nvPr/>
          </p:nvCxnSpPr>
          <p:spPr>
            <a:xfrm flipH="1" flipV="1">
              <a:off x="4200663" y="2974567"/>
              <a:ext cx="576126" cy="9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gyenes összekötő 112"/>
            <p:cNvCxnSpPr/>
            <p:nvPr/>
          </p:nvCxnSpPr>
          <p:spPr>
            <a:xfrm rot="10800000">
              <a:off x="4222750" y="4148392"/>
              <a:ext cx="57626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113"/>
            <p:cNvCxnSpPr/>
            <p:nvPr/>
          </p:nvCxnSpPr>
          <p:spPr>
            <a:xfrm rot="10800000">
              <a:off x="4222750" y="3262567"/>
              <a:ext cx="576263" cy="622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115"/>
            <p:cNvCxnSpPr/>
            <p:nvPr/>
          </p:nvCxnSpPr>
          <p:spPr>
            <a:xfrm rot="10800000" flipV="1">
              <a:off x="4222750" y="3275267"/>
              <a:ext cx="563563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118"/>
            <p:cNvCxnSpPr>
              <a:cxnSpLocks noChangeShapeType="1"/>
            </p:cNvCxnSpPr>
            <p:nvPr/>
          </p:nvCxnSpPr>
          <p:spPr bwMode="auto">
            <a:xfrm flipH="1" flipV="1">
              <a:off x="3480663" y="3262567"/>
              <a:ext cx="726" cy="584464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Egyenes összekötő 119"/>
            <p:cNvCxnSpPr>
              <a:cxnSpLocks noChangeShapeType="1"/>
            </p:cNvCxnSpPr>
            <p:nvPr/>
          </p:nvCxnSpPr>
          <p:spPr bwMode="auto">
            <a:xfrm flipV="1">
              <a:off x="5519738" y="3275267"/>
              <a:ext cx="0" cy="584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Egyenes összekötő 121"/>
            <p:cNvCxnSpPr/>
            <p:nvPr/>
          </p:nvCxnSpPr>
          <p:spPr>
            <a:xfrm rot="5400000" flipH="1" flipV="1">
              <a:off x="3153162" y="4779829"/>
              <a:ext cx="61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Szövegdoboz 70"/>
            <p:cNvSpPr txBox="1">
              <a:spLocks noChangeArrowheads="1"/>
            </p:cNvSpPr>
            <p:nvPr/>
          </p:nvSpPr>
          <p:spPr bwMode="auto">
            <a:xfrm>
              <a:off x="4257881" y="2589467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2" name="Szövegdoboz 70"/>
            <p:cNvSpPr txBox="1">
              <a:spLocks noChangeArrowheads="1"/>
            </p:cNvSpPr>
            <p:nvPr/>
          </p:nvSpPr>
          <p:spPr bwMode="auto">
            <a:xfrm>
              <a:off x="4245181" y="4173792"/>
              <a:ext cx="417101" cy="374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endParaRPr lang="en-US" altLang="en-US" sz="1000" dirty="0" smtClean="0">
                <a:latin typeface="Verdana" pitchFamily="34" charset="0"/>
              </a:endParaRPr>
            </a:p>
            <a:p>
              <a:pPr algn="ctr" eaLnBrk="1" hangingPunct="1">
                <a:lnSpc>
                  <a:spcPts val="11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3" name="Szövegdoboz 70"/>
            <p:cNvSpPr txBox="1">
              <a:spLocks noChangeArrowheads="1"/>
            </p:cNvSpPr>
            <p:nvPr/>
          </p:nvSpPr>
          <p:spPr bwMode="auto">
            <a:xfrm>
              <a:off x="5521094" y="3440367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4" name="Szövegdoboz 70"/>
            <p:cNvSpPr txBox="1">
              <a:spLocks noChangeArrowheads="1"/>
            </p:cNvSpPr>
            <p:nvPr/>
          </p:nvSpPr>
          <p:spPr bwMode="auto">
            <a:xfrm>
              <a:off x="2830281" y="3437192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5" name="Szövegdoboz 70"/>
            <p:cNvSpPr txBox="1">
              <a:spLocks noChangeArrowheads="1"/>
            </p:cNvSpPr>
            <p:nvPr/>
          </p:nvSpPr>
          <p:spPr bwMode="auto">
            <a:xfrm>
              <a:off x="3822469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6" name="Szövegdoboz 70"/>
            <p:cNvSpPr txBox="1">
              <a:spLocks noChangeArrowheads="1"/>
            </p:cNvSpPr>
            <p:nvPr/>
          </p:nvSpPr>
          <p:spPr bwMode="auto">
            <a:xfrm>
              <a:off x="4570181" y="3441954"/>
              <a:ext cx="67197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00" dirty="0" smtClean="0">
                  <a:latin typeface="Verdana" pitchFamily="34" charset="0"/>
                </a:rPr>
                <a:t>QPI</a:t>
              </a:r>
              <a:r>
                <a:rPr lang="en-US" altLang="en-US" sz="1000" dirty="0" smtClean="0">
                  <a:latin typeface="Verdana" pitchFamily="34" charset="0"/>
                </a:rPr>
                <a:t> 1.1</a:t>
              </a:r>
              <a:endParaRPr lang="hu-HU" altLang="en-US" sz="1000" dirty="0">
                <a:latin typeface="Verdana" pitchFamily="34" charset="0"/>
              </a:endParaRPr>
            </a:p>
          </p:txBody>
        </p:sp>
        <p:sp>
          <p:nvSpPr>
            <p:cNvPr id="17" name="Szövegdoboz 70"/>
            <p:cNvSpPr txBox="1">
              <a:spLocks noChangeArrowheads="1"/>
            </p:cNvSpPr>
            <p:nvPr/>
          </p:nvSpPr>
          <p:spPr bwMode="auto">
            <a:xfrm>
              <a:off x="3432498" y="4550029"/>
              <a:ext cx="72167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 smtClean="0">
                  <a:latin typeface="Verdana" pitchFamily="34" charset="0"/>
                </a:rPr>
                <a:t>DMI2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4</a:t>
              </a:r>
              <a:r>
                <a:rPr lang="en-US" altLang="en-US" sz="1000" dirty="0" smtClean="0">
                  <a:latin typeface="Verdana" pitchFamily="34" charset="0"/>
                </a:rPr>
                <a:t>xPCIe2</a:t>
              </a:r>
              <a:endParaRPr lang="hu-HU" altLang="en-US" sz="1000" dirty="0">
                <a:latin typeface="Verdana" pitchFamily="34" charset="0"/>
              </a:endParaRPr>
            </a:p>
          </p:txBody>
        </p:sp>
        <p:cxnSp>
          <p:nvCxnSpPr>
            <p:cNvPr id="18" name="Egyenes összekötő 130"/>
            <p:cNvCxnSpPr/>
            <p:nvPr/>
          </p:nvCxnSpPr>
          <p:spPr>
            <a:xfrm rot="10800000" flipH="1" flipV="1">
              <a:off x="2409825" y="4264279"/>
              <a:ext cx="35083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31"/>
            <p:cNvCxnSpPr/>
            <p:nvPr/>
          </p:nvCxnSpPr>
          <p:spPr>
            <a:xfrm rot="10800000" flipH="1" flipV="1">
              <a:off x="2409825" y="3753104"/>
              <a:ext cx="263525" cy="63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45"/>
            <p:cNvCxnSpPr/>
            <p:nvPr/>
          </p:nvCxnSpPr>
          <p:spPr>
            <a:xfrm rot="10800000" flipH="1">
              <a:off x="1502017" y="3666204"/>
              <a:ext cx="442913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églalap 146"/>
            <p:cNvSpPr/>
            <p:nvPr/>
          </p:nvSpPr>
          <p:spPr>
            <a:xfrm flipH="1">
              <a:off x="1658603" y="3487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2" name="Téglalap 147"/>
            <p:cNvSpPr/>
            <p:nvPr/>
          </p:nvSpPr>
          <p:spPr>
            <a:xfrm flipH="1">
              <a:off x="1571290" y="348799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23" name="Egyenes összekötő 150"/>
            <p:cNvCxnSpPr/>
            <p:nvPr/>
          </p:nvCxnSpPr>
          <p:spPr>
            <a:xfrm rot="10800000" flipH="1">
              <a:off x="1507955" y="3842004"/>
              <a:ext cx="4429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églalap 151"/>
            <p:cNvSpPr/>
            <p:nvPr/>
          </p:nvSpPr>
          <p:spPr>
            <a:xfrm flipH="1">
              <a:off x="1658603" y="37356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5" name="Téglalap 152"/>
            <p:cNvSpPr/>
            <p:nvPr/>
          </p:nvSpPr>
          <p:spPr>
            <a:xfrm flipH="1">
              <a:off x="1571290" y="3735642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6" name="Téglalap 155"/>
            <p:cNvSpPr/>
            <p:nvPr/>
          </p:nvSpPr>
          <p:spPr>
            <a:xfrm flipH="1">
              <a:off x="1897063" y="3608642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27" name="Egyenes összekötő 156"/>
            <p:cNvCxnSpPr/>
            <p:nvPr/>
          </p:nvCxnSpPr>
          <p:spPr>
            <a:xfrm rot="10800000" flipH="1">
              <a:off x="1502017" y="4188079"/>
              <a:ext cx="428625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églalap 157"/>
            <p:cNvSpPr/>
            <p:nvPr/>
          </p:nvSpPr>
          <p:spPr>
            <a:xfrm flipH="1">
              <a:off x="1658603" y="4086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9" name="Téglalap 158"/>
            <p:cNvSpPr/>
            <p:nvPr/>
          </p:nvSpPr>
          <p:spPr>
            <a:xfrm flipH="1">
              <a:off x="1571290" y="4086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0" name="Egyenes összekötő 161"/>
            <p:cNvCxnSpPr/>
            <p:nvPr/>
          </p:nvCxnSpPr>
          <p:spPr>
            <a:xfrm rot="10800000" flipH="1">
              <a:off x="1502017" y="4365879"/>
              <a:ext cx="442913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églalap 162"/>
            <p:cNvSpPr/>
            <p:nvPr/>
          </p:nvSpPr>
          <p:spPr>
            <a:xfrm flipH="1">
              <a:off x="1658603" y="43373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2" name="Téglalap 163"/>
            <p:cNvSpPr/>
            <p:nvPr/>
          </p:nvSpPr>
          <p:spPr>
            <a:xfrm flipH="1">
              <a:off x="1571290" y="43373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3" name="Téglalap 166"/>
            <p:cNvSpPr/>
            <p:nvPr/>
          </p:nvSpPr>
          <p:spPr>
            <a:xfrm flipH="1">
              <a:off x="1897063" y="412140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34" name="Egyenes összekötő 130"/>
            <p:cNvCxnSpPr/>
            <p:nvPr/>
          </p:nvCxnSpPr>
          <p:spPr>
            <a:xfrm rot="10800000" flipH="1" flipV="1">
              <a:off x="2436813" y="3033967"/>
              <a:ext cx="350837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131"/>
            <p:cNvCxnSpPr/>
            <p:nvPr/>
          </p:nvCxnSpPr>
          <p:spPr>
            <a:xfrm rot="10800000" flipH="1" flipV="1">
              <a:off x="2436813" y="2535492"/>
              <a:ext cx="236537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145"/>
            <p:cNvCxnSpPr/>
            <p:nvPr/>
          </p:nvCxnSpPr>
          <p:spPr>
            <a:xfrm rot="10800000" flipH="1">
              <a:off x="1525769" y="2454529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églalap 146"/>
            <p:cNvSpPr/>
            <p:nvPr/>
          </p:nvSpPr>
          <p:spPr>
            <a:xfrm flipH="1">
              <a:off x="1667210" y="22703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38" name="Téglalap 147"/>
            <p:cNvSpPr/>
            <p:nvPr/>
          </p:nvSpPr>
          <p:spPr>
            <a:xfrm flipH="1">
              <a:off x="1579898" y="22703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39" name="Egyenes összekötő 150"/>
            <p:cNvCxnSpPr/>
            <p:nvPr/>
          </p:nvCxnSpPr>
          <p:spPr>
            <a:xfrm rot="10800000" flipH="1">
              <a:off x="1525769" y="2624392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églalap 151"/>
            <p:cNvSpPr/>
            <p:nvPr/>
          </p:nvSpPr>
          <p:spPr>
            <a:xfrm flipH="1">
              <a:off x="1667210" y="251802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1" name="Téglalap 152"/>
            <p:cNvSpPr/>
            <p:nvPr/>
          </p:nvSpPr>
          <p:spPr>
            <a:xfrm flipH="1">
              <a:off x="1579898" y="251802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2" name="Téglalap 155"/>
            <p:cNvSpPr/>
            <p:nvPr/>
          </p:nvSpPr>
          <p:spPr>
            <a:xfrm flipH="1">
              <a:off x="1924050" y="2391029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43" name="Egyenes összekötő 156"/>
            <p:cNvCxnSpPr/>
            <p:nvPr/>
          </p:nvCxnSpPr>
          <p:spPr>
            <a:xfrm rot="10800000" flipH="1">
              <a:off x="1525769" y="2962529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églalap 157"/>
            <p:cNvSpPr/>
            <p:nvPr/>
          </p:nvSpPr>
          <p:spPr>
            <a:xfrm flipH="1">
              <a:off x="1667210" y="28561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5" name="Téglalap 158"/>
            <p:cNvSpPr/>
            <p:nvPr/>
          </p:nvSpPr>
          <p:spPr>
            <a:xfrm flipH="1">
              <a:off x="1579898" y="28561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46" name="Egyenes összekötő 161"/>
            <p:cNvCxnSpPr/>
            <p:nvPr/>
          </p:nvCxnSpPr>
          <p:spPr>
            <a:xfrm rot="10800000" flipH="1">
              <a:off x="1525769" y="3135567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églalap 162"/>
            <p:cNvSpPr/>
            <p:nvPr/>
          </p:nvSpPr>
          <p:spPr>
            <a:xfrm flipH="1">
              <a:off x="1667210" y="310699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8" name="Téglalap 163"/>
            <p:cNvSpPr/>
            <p:nvPr/>
          </p:nvSpPr>
          <p:spPr>
            <a:xfrm flipH="1">
              <a:off x="1579898" y="310699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49" name="Téglalap 166"/>
            <p:cNvSpPr/>
            <p:nvPr/>
          </p:nvSpPr>
          <p:spPr>
            <a:xfrm flipH="1">
              <a:off x="1924050" y="28910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0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305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25386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24577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Téglalap 173"/>
            <p:cNvSpPr>
              <a:spLocks noChangeArrowheads="1"/>
            </p:cNvSpPr>
            <p:nvPr/>
          </p:nvSpPr>
          <p:spPr bwMode="auto">
            <a:xfrm>
              <a:off x="7212013" y="22735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Téglalap 174"/>
            <p:cNvSpPr>
              <a:spLocks noChangeArrowheads="1"/>
            </p:cNvSpPr>
            <p:nvPr/>
          </p:nvSpPr>
          <p:spPr bwMode="auto">
            <a:xfrm>
              <a:off x="7297738" y="22735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55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2627567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Téglalap 178"/>
            <p:cNvSpPr>
              <a:spLocks noChangeArrowheads="1"/>
            </p:cNvSpPr>
            <p:nvPr/>
          </p:nvSpPr>
          <p:spPr bwMode="auto">
            <a:xfrm>
              <a:off x="7212013" y="25212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Téglalap 179"/>
            <p:cNvSpPr>
              <a:spLocks noChangeArrowheads="1"/>
            </p:cNvSpPr>
            <p:nvPr/>
          </p:nvSpPr>
          <p:spPr bwMode="auto">
            <a:xfrm>
              <a:off x="7297738" y="25212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Téglalap 182"/>
            <p:cNvSpPr>
              <a:spLocks noChangeArrowheads="1"/>
            </p:cNvSpPr>
            <p:nvPr/>
          </p:nvSpPr>
          <p:spPr bwMode="auto">
            <a:xfrm>
              <a:off x="6362700" y="23957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59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297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Téglalap 184"/>
            <p:cNvSpPr>
              <a:spLocks noChangeArrowheads="1"/>
            </p:cNvSpPr>
            <p:nvPr/>
          </p:nvSpPr>
          <p:spPr bwMode="auto">
            <a:xfrm>
              <a:off x="7212013" y="287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Téglalap 185"/>
            <p:cNvSpPr>
              <a:spLocks noChangeArrowheads="1"/>
            </p:cNvSpPr>
            <p:nvPr/>
          </p:nvSpPr>
          <p:spPr bwMode="auto">
            <a:xfrm>
              <a:off x="7297738" y="287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62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49070" y="3151442"/>
              <a:ext cx="457200" cy="4762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3" name="Téglalap 189"/>
            <p:cNvSpPr>
              <a:spLocks noChangeArrowheads="1"/>
            </p:cNvSpPr>
            <p:nvPr/>
          </p:nvSpPr>
          <p:spPr bwMode="auto">
            <a:xfrm>
              <a:off x="7212013" y="312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Téglalap 190"/>
            <p:cNvSpPr>
              <a:spLocks noChangeArrowheads="1"/>
            </p:cNvSpPr>
            <p:nvPr/>
          </p:nvSpPr>
          <p:spPr bwMode="auto">
            <a:xfrm>
              <a:off x="7297738" y="312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Téglalap 193"/>
            <p:cNvSpPr>
              <a:spLocks noChangeArrowheads="1"/>
            </p:cNvSpPr>
            <p:nvPr/>
          </p:nvSpPr>
          <p:spPr bwMode="auto">
            <a:xfrm>
              <a:off x="6362700" y="290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66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161088" y="4321429"/>
              <a:ext cx="35083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283325" y="3770567"/>
              <a:ext cx="228600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6955008" y="3689604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églalap 173"/>
            <p:cNvSpPr>
              <a:spLocks noChangeArrowheads="1"/>
            </p:cNvSpPr>
            <p:nvPr/>
          </p:nvSpPr>
          <p:spPr bwMode="auto">
            <a:xfrm>
              <a:off x="7212013" y="35054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Téglalap 174"/>
            <p:cNvSpPr>
              <a:spLocks noChangeArrowheads="1"/>
            </p:cNvSpPr>
            <p:nvPr/>
          </p:nvSpPr>
          <p:spPr bwMode="auto">
            <a:xfrm>
              <a:off x="7297738" y="35054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1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6955008" y="3859467"/>
              <a:ext cx="457200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2" name="Téglalap 178"/>
            <p:cNvSpPr>
              <a:spLocks noChangeArrowheads="1"/>
            </p:cNvSpPr>
            <p:nvPr/>
          </p:nvSpPr>
          <p:spPr bwMode="auto">
            <a:xfrm>
              <a:off x="7212013" y="375310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Téglalap 179"/>
            <p:cNvSpPr>
              <a:spLocks noChangeArrowheads="1"/>
            </p:cNvSpPr>
            <p:nvPr/>
          </p:nvSpPr>
          <p:spPr bwMode="auto">
            <a:xfrm>
              <a:off x="7297738" y="37531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Téglalap 182"/>
            <p:cNvSpPr>
              <a:spLocks noChangeArrowheads="1"/>
            </p:cNvSpPr>
            <p:nvPr/>
          </p:nvSpPr>
          <p:spPr bwMode="auto">
            <a:xfrm>
              <a:off x="6362700" y="3627692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75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6970883" y="4248404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Téglalap 184"/>
            <p:cNvSpPr>
              <a:spLocks noChangeArrowheads="1"/>
            </p:cNvSpPr>
            <p:nvPr/>
          </p:nvSpPr>
          <p:spPr bwMode="auto">
            <a:xfrm>
              <a:off x="7212013" y="41420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Téglalap 185"/>
            <p:cNvSpPr>
              <a:spLocks noChangeArrowheads="1"/>
            </p:cNvSpPr>
            <p:nvPr/>
          </p:nvSpPr>
          <p:spPr bwMode="auto">
            <a:xfrm>
              <a:off x="7297738" y="414204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78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6955008" y="44198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9" name="Téglalap 189"/>
            <p:cNvSpPr>
              <a:spLocks noChangeArrowheads="1"/>
            </p:cNvSpPr>
            <p:nvPr/>
          </p:nvSpPr>
          <p:spPr bwMode="auto">
            <a:xfrm>
              <a:off x="7212013" y="4392867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Téglalap 190"/>
            <p:cNvSpPr>
              <a:spLocks noChangeArrowheads="1"/>
            </p:cNvSpPr>
            <p:nvPr/>
          </p:nvSpPr>
          <p:spPr bwMode="auto">
            <a:xfrm>
              <a:off x="7297738" y="439286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Téglalap 193"/>
            <p:cNvSpPr>
              <a:spLocks noChangeArrowheads="1"/>
            </p:cNvSpPr>
            <p:nvPr/>
          </p:nvSpPr>
          <p:spPr bwMode="auto">
            <a:xfrm>
              <a:off x="6362700" y="41769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82" name="Egyenes összekötő 130"/>
            <p:cNvCxnSpPr/>
            <p:nvPr/>
          </p:nvCxnSpPr>
          <p:spPr>
            <a:xfrm rot="10800000" flipH="1" flipV="1">
              <a:off x="1193800" y="3365754"/>
              <a:ext cx="1479550" cy="1270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131"/>
            <p:cNvCxnSpPr/>
            <p:nvPr/>
          </p:nvCxnSpPr>
          <p:spPr>
            <a:xfrm rot="10800000" flipH="1" flipV="1">
              <a:off x="1193800" y="2803779"/>
              <a:ext cx="1582738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145"/>
            <p:cNvCxnSpPr/>
            <p:nvPr/>
          </p:nvCxnSpPr>
          <p:spPr>
            <a:xfrm rot="10800000" flipH="1">
              <a:off x="270881" y="2722817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églalap 146"/>
            <p:cNvSpPr/>
            <p:nvPr/>
          </p:nvSpPr>
          <p:spPr>
            <a:xfrm flipH="1">
              <a:off x="433388" y="25386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6" name="Téglalap 147"/>
            <p:cNvSpPr/>
            <p:nvPr/>
          </p:nvSpPr>
          <p:spPr>
            <a:xfrm flipH="1">
              <a:off x="346075" y="253866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87" name="Egyenes összekötő 150"/>
            <p:cNvCxnSpPr/>
            <p:nvPr/>
          </p:nvCxnSpPr>
          <p:spPr>
            <a:xfrm rot="10800000" flipH="1">
              <a:off x="270881" y="2892679"/>
              <a:ext cx="469900" cy="476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églalap 151"/>
            <p:cNvSpPr/>
            <p:nvPr/>
          </p:nvSpPr>
          <p:spPr>
            <a:xfrm flipH="1">
              <a:off x="433388" y="278631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89" name="Téglalap 152"/>
            <p:cNvSpPr/>
            <p:nvPr/>
          </p:nvSpPr>
          <p:spPr>
            <a:xfrm flipH="1">
              <a:off x="346075" y="2786317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0" name="Téglalap 155"/>
            <p:cNvSpPr/>
            <p:nvPr/>
          </p:nvSpPr>
          <p:spPr>
            <a:xfrm flipH="1">
              <a:off x="681038" y="2659317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1" name="Egyenes összekötő 156"/>
            <p:cNvCxnSpPr/>
            <p:nvPr/>
          </p:nvCxnSpPr>
          <p:spPr>
            <a:xfrm rot="10800000" flipH="1">
              <a:off x="270881" y="3307017"/>
              <a:ext cx="455612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églalap 157"/>
            <p:cNvSpPr/>
            <p:nvPr/>
          </p:nvSpPr>
          <p:spPr>
            <a:xfrm flipH="1">
              <a:off x="433388" y="32006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3" name="Téglalap 158"/>
            <p:cNvSpPr/>
            <p:nvPr/>
          </p:nvSpPr>
          <p:spPr>
            <a:xfrm flipH="1">
              <a:off x="346075" y="3200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94" name="Egyenes összekötő 161"/>
            <p:cNvCxnSpPr/>
            <p:nvPr/>
          </p:nvCxnSpPr>
          <p:spPr>
            <a:xfrm rot="10800000" flipH="1">
              <a:off x="270881" y="3480054"/>
              <a:ext cx="469900" cy="793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églalap 162"/>
            <p:cNvSpPr/>
            <p:nvPr/>
          </p:nvSpPr>
          <p:spPr>
            <a:xfrm flipH="1">
              <a:off x="433388" y="3451479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6" name="Téglalap 163"/>
            <p:cNvSpPr/>
            <p:nvPr/>
          </p:nvSpPr>
          <p:spPr>
            <a:xfrm flipH="1">
              <a:off x="346075" y="34514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97" name="Téglalap 166"/>
            <p:cNvSpPr/>
            <p:nvPr/>
          </p:nvSpPr>
          <p:spPr>
            <a:xfrm flipH="1">
              <a:off x="681038" y="32355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98" name="Egyenes összekötő 130"/>
            <p:cNvCxnSpPr/>
            <p:nvPr/>
          </p:nvCxnSpPr>
          <p:spPr>
            <a:xfrm rot="10800000" flipH="1" flipV="1">
              <a:off x="1195388" y="4610354"/>
              <a:ext cx="1477962" cy="158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131"/>
            <p:cNvCxnSpPr/>
            <p:nvPr/>
          </p:nvCxnSpPr>
          <p:spPr>
            <a:xfrm rot="10800000" flipH="1" flipV="1">
              <a:off x="1195388" y="4037267"/>
              <a:ext cx="1592262" cy="158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145"/>
            <p:cNvCxnSpPr/>
            <p:nvPr/>
          </p:nvCxnSpPr>
          <p:spPr>
            <a:xfrm rot="10800000" flipH="1">
              <a:off x="272468" y="3956304"/>
              <a:ext cx="469900" cy="317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églalap 146"/>
            <p:cNvSpPr/>
            <p:nvPr/>
          </p:nvSpPr>
          <p:spPr>
            <a:xfrm flipH="1">
              <a:off x="434975" y="377215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2" name="Téglalap 147"/>
            <p:cNvSpPr/>
            <p:nvPr/>
          </p:nvSpPr>
          <p:spPr>
            <a:xfrm flipH="1">
              <a:off x="347663" y="377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03" name="Egyenes összekötő 150"/>
            <p:cNvCxnSpPr/>
            <p:nvPr/>
          </p:nvCxnSpPr>
          <p:spPr>
            <a:xfrm rot="10800000" flipH="1">
              <a:off x="272468" y="4126167"/>
              <a:ext cx="469900" cy="476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églalap 151"/>
            <p:cNvSpPr/>
            <p:nvPr/>
          </p:nvSpPr>
          <p:spPr>
            <a:xfrm flipH="1">
              <a:off x="434975" y="4019804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5" name="Téglalap 152"/>
            <p:cNvSpPr/>
            <p:nvPr/>
          </p:nvSpPr>
          <p:spPr>
            <a:xfrm flipH="1">
              <a:off x="347663" y="40198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6" name="Téglalap 155"/>
            <p:cNvSpPr/>
            <p:nvPr/>
          </p:nvSpPr>
          <p:spPr>
            <a:xfrm flipH="1">
              <a:off x="682625" y="3892804"/>
              <a:ext cx="647700" cy="288925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07" name="Egyenes összekötő 156"/>
            <p:cNvCxnSpPr/>
            <p:nvPr/>
          </p:nvCxnSpPr>
          <p:spPr>
            <a:xfrm rot="10800000" flipH="1">
              <a:off x="272468" y="4540504"/>
              <a:ext cx="455613" cy="952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églalap 157"/>
            <p:cNvSpPr/>
            <p:nvPr/>
          </p:nvSpPr>
          <p:spPr>
            <a:xfrm flipH="1">
              <a:off x="434975" y="4434142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09" name="Téglalap 158"/>
            <p:cNvSpPr/>
            <p:nvPr/>
          </p:nvSpPr>
          <p:spPr>
            <a:xfrm flipH="1">
              <a:off x="347663" y="4434142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cxnSp>
          <p:nvCxnSpPr>
            <p:cNvPr id="110" name="Egyenes összekötő 161"/>
            <p:cNvCxnSpPr/>
            <p:nvPr/>
          </p:nvCxnSpPr>
          <p:spPr>
            <a:xfrm rot="10800000" flipH="1">
              <a:off x="272468" y="4713542"/>
              <a:ext cx="469900" cy="7937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églalap 162"/>
            <p:cNvSpPr/>
            <p:nvPr/>
          </p:nvSpPr>
          <p:spPr>
            <a:xfrm flipH="1">
              <a:off x="434975" y="4684967"/>
              <a:ext cx="44450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2" name="Téglalap 163"/>
            <p:cNvSpPr/>
            <p:nvPr/>
          </p:nvSpPr>
          <p:spPr>
            <a:xfrm flipH="1">
              <a:off x="347663" y="4684967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13" name="Téglalap 166"/>
            <p:cNvSpPr/>
            <p:nvPr/>
          </p:nvSpPr>
          <p:spPr>
            <a:xfrm flipH="1">
              <a:off x="682625" y="4469067"/>
              <a:ext cx="647700" cy="287337"/>
            </a:xfrm>
            <a:prstGeom prst="rect">
              <a:avLst/>
            </a:prstGeom>
            <a:solidFill>
              <a:srgbClr val="8EB4E3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defRPr/>
              </a:pPr>
              <a:r>
                <a:rPr lang="en-US" altLang="en-US" sz="1100" smtClean="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 flipV="1">
              <a:off x="2681288" y="3201491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24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2706688" y="32006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2687638" y="3200654"/>
              <a:ext cx="952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2687638" y="2549444"/>
              <a:ext cx="0" cy="1968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2687638" y="27561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Line 129"/>
            <p:cNvSpPr>
              <a:spLocks noChangeShapeType="1"/>
            </p:cNvSpPr>
            <p:nvPr/>
          </p:nvSpPr>
          <p:spPr bwMode="auto">
            <a:xfrm>
              <a:off x="2687638" y="4362704"/>
              <a:ext cx="0" cy="2476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2687638" y="3762294"/>
              <a:ext cx="0" cy="18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131"/>
            <p:cNvSpPr>
              <a:spLocks noChangeShapeType="1"/>
            </p:cNvSpPr>
            <p:nvPr/>
          </p:nvSpPr>
          <p:spPr bwMode="auto">
            <a:xfrm>
              <a:off x="2687638" y="43563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Line 132"/>
            <p:cNvSpPr>
              <a:spLocks noChangeShapeType="1"/>
            </p:cNvSpPr>
            <p:nvPr/>
          </p:nvSpPr>
          <p:spPr bwMode="auto">
            <a:xfrm>
              <a:off x="2687638" y="43563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Line 133"/>
            <p:cNvSpPr>
              <a:spLocks noChangeShapeType="1"/>
            </p:cNvSpPr>
            <p:nvPr/>
          </p:nvSpPr>
          <p:spPr bwMode="auto">
            <a:xfrm>
              <a:off x="2687638" y="3949954"/>
              <a:ext cx="8255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5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3639" y="3365754"/>
              <a:ext cx="15480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54738" y="2819654"/>
              <a:ext cx="1690687" cy="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27386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8" name="Téglalap 173"/>
            <p:cNvSpPr>
              <a:spLocks noChangeArrowheads="1"/>
            </p:cNvSpPr>
            <p:nvPr/>
          </p:nvSpPr>
          <p:spPr bwMode="auto">
            <a:xfrm>
              <a:off x="8559800" y="25545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Téglalap 174"/>
            <p:cNvSpPr>
              <a:spLocks noChangeArrowheads="1"/>
            </p:cNvSpPr>
            <p:nvPr/>
          </p:nvSpPr>
          <p:spPr bwMode="auto">
            <a:xfrm>
              <a:off x="8645525" y="25545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0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14671" y="2870454"/>
              <a:ext cx="457200" cy="158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1" name="Téglalap 178"/>
            <p:cNvSpPr>
              <a:spLocks noChangeArrowheads="1"/>
            </p:cNvSpPr>
            <p:nvPr/>
          </p:nvSpPr>
          <p:spPr bwMode="auto">
            <a:xfrm>
              <a:off x="8559800" y="28021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Téglalap 179"/>
            <p:cNvSpPr>
              <a:spLocks noChangeArrowheads="1"/>
            </p:cNvSpPr>
            <p:nvPr/>
          </p:nvSpPr>
          <p:spPr bwMode="auto">
            <a:xfrm>
              <a:off x="8645525" y="28021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Téglalap 182"/>
            <p:cNvSpPr>
              <a:spLocks noChangeArrowheads="1"/>
            </p:cNvSpPr>
            <p:nvPr/>
          </p:nvSpPr>
          <p:spPr bwMode="auto">
            <a:xfrm>
              <a:off x="7710488" y="26767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34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24608" y="329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Téglalap 184"/>
            <p:cNvSpPr>
              <a:spLocks noChangeArrowheads="1"/>
            </p:cNvSpPr>
            <p:nvPr/>
          </p:nvSpPr>
          <p:spPr bwMode="auto">
            <a:xfrm>
              <a:off x="8559800" y="319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Téglalap 185"/>
            <p:cNvSpPr>
              <a:spLocks noChangeArrowheads="1"/>
            </p:cNvSpPr>
            <p:nvPr/>
          </p:nvSpPr>
          <p:spPr bwMode="auto">
            <a:xfrm>
              <a:off x="8645525" y="319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37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08733" y="3470529"/>
              <a:ext cx="457200" cy="4763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8" name="Téglalap 189"/>
            <p:cNvSpPr>
              <a:spLocks noChangeArrowheads="1"/>
            </p:cNvSpPr>
            <p:nvPr/>
          </p:nvSpPr>
          <p:spPr bwMode="auto">
            <a:xfrm>
              <a:off x="8559800" y="344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39" name="Téglalap 190"/>
            <p:cNvSpPr>
              <a:spLocks noChangeArrowheads="1"/>
            </p:cNvSpPr>
            <p:nvPr/>
          </p:nvSpPr>
          <p:spPr bwMode="auto">
            <a:xfrm>
              <a:off x="8645525" y="344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Téglalap 193"/>
            <p:cNvSpPr>
              <a:spLocks noChangeArrowheads="1"/>
            </p:cNvSpPr>
            <p:nvPr/>
          </p:nvSpPr>
          <p:spPr bwMode="auto">
            <a:xfrm>
              <a:off x="7710488" y="32260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41" name="Egyenes összekötő 170"/>
            <p:cNvCxnSpPr>
              <a:cxnSpLocks noChangeShapeType="1"/>
            </p:cNvCxnSpPr>
            <p:nvPr/>
          </p:nvCxnSpPr>
          <p:spPr bwMode="auto">
            <a:xfrm rot="10800000" flipV="1">
              <a:off x="6282823" y="4665917"/>
              <a:ext cx="1576387" cy="793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2" name="Egyenes összekötő 171"/>
            <p:cNvCxnSpPr>
              <a:cxnSpLocks noChangeShapeType="1"/>
            </p:cNvCxnSpPr>
            <p:nvPr/>
          </p:nvCxnSpPr>
          <p:spPr bwMode="auto">
            <a:xfrm rot="10800000" flipV="1">
              <a:off x="6138863" y="4038854"/>
              <a:ext cx="1706562" cy="1270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Egyenes összekötő 172"/>
            <p:cNvCxnSpPr>
              <a:cxnSpLocks noChangeShapeType="1"/>
            </p:cNvCxnSpPr>
            <p:nvPr/>
          </p:nvCxnSpPr>
          <p:spPr bwMode="auto">
            <a:xfrm rot="10800000">
              <a:off x="8314671" y="3957892"/>
              <a:ext cx="457200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4" name="Téglalap 173"/>
            <p:cNvSpPr>
              <a:spLocks noChangeArrowheads="1"/>
            </p:cNvSpPr>
            <p:nvPr/>
          </p:nvSpPr>
          <p:spPr bwMode="auto">
            <a:xfrm>
              <a:off x="8559800" y="377374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Téglalap 174"/>
            <p:cNvSpPr>
              <a:spLocks noChangeArrowheads="1"/>
            </p:cNvSpPr>
            <p:nvPr/>
          </p:nvSpPr>
          <p:spPr bwMode="auto">
            <a:xfrm>
              <a:off x="8645525" y="377374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46" name="Egyenes összekötő 177"/>
            <p:cNvCxnSpPr>
              <a:cxnSpLocks noChangeShapeType="1"/>
            </p:cNvCxnSpPr>
            <p:nvPr/>
          </p:nvCxnSpPr>
          <p:spPr bwMode="auto">
            <a:xfrm rot="10800000">
              <a:off x="8308733" y="4089654"/>
              <a:ext cx="457200" cy="7938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7" name="Téglalap 178"/>
            <p:cNvSpPr>
              <a:spLocks noChangeArrowheads="1"/>
            </p:cNvSpPr>
            <p:nvPr/>
          </p:nvSpPr>
          <p:spPr bwMode="auto">
            <a:xfrm>
              <a:off x="8559800" y="4021392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Téglalap 179"/>
            <p:cNvSpPr>
              <a:spLocks noChangeArrowheads="1"/>
            </p:cNvSpPr>
            <p:nvPr/>
          </p:nvSpPr>
          <p:spPr bwMode="auto">
            <a:xfrm>
              <a:off x="8645525" y="4021392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49" name="Téglalap 182"/>
            <p:cNvSpPr>
              <a:spLocks noChangeArrowheads="1"/>
            </p:cNvSpPr>
            <p:nvPr/>
          </p:nvSpPr>
          <p:spPr bwMode="auto">
            <a:xfrm>
              <a:off x="7710488" y="3895979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cxnSp>
          <p:nvCxnSpPr>
            <p:cNvPr id="150" name="Egyenes összekötő 183"/>
            <p:cNvCxnSpPr>
              <a:cxnSpLocks noChangeShapeType="1"/>
            </p:cNvCxnSpPr>
            <p:nvPr/>
          </p:nvCxnSpPr>
          <p:spPr bwMode="auto">
            <a:xfrm rot="10800000">
              <a:off x="8330546" y="4567492"/>
              <a:ext cx="441325" cy="6350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1" name="Téglalap 184"/>
            <p:cNvSpPr>
              <a:spLocks noChangeArrowheads="1"/>
            </p:cNvSpPr>
            <p:nvPr/>
          </p:nvSpPr>
          <p:spPr bwMode="auto">
            <a:xfrm>
              <a:off x="8559800" y="4461129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2" name="Téglalap 185"/>
            <p:cNvSpPr>
              <a:spLocks noChangeArrowheads="1"/>
            </p:cNvSpPr>
            <p:nvPr/>
          </p:nvSpPr>
          <p:spPr bwMode="auto">
            <a:xfrm>
              <a:off x="8645525" y="4461129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153" name="Egyenes összekötő 188"/>
            <p:cNvCxnSpPr>
              <a:cxnSpLocks noChangeShapeType="1"/>
            </p:cNvCxnSpPr>
            <p:nvPr/>
          </p:nvCxnSpPr>
          <p:spPr bwMode="auto">
            <a:xfrm rot="10800000">
              <a:off x="8314671" y="4738942"/>
              <a:ext cx="457200" cy="1587"/>
            </a:xfrm>
            <a:prstGeom prst="line">
              <a:avLst/>
            </a:prstGeom>
            <a:noFill/>
            <a:ln w="31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4" name="Téglalap 189"/>
            <p:cNvSpPr>
              <a:spLocks noChangeArrowheads="1"/>
            </p:cNvSpPr>
            <p:nvPr/>
          </p:nvSpPr>
          <p:spPr bwMode="auto">
            <a:xfrm>
              <a:off x="8559800" y="4711954"/>
              <a:ext cx="44450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5" name="Téglalap 190"/>
            <p:cNvSpPr>
              <a:spLocks noChangeArrowheads="1"/>
            </p:cNvSpPr>
            <p:nvPr/>
          </p:nvSpPr>
          <p:spPr bwMode="auto">
            <a:xfrm>
              <a:off x="8645525" y="47119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56" name="Téglalap 193"/>
            <p:cNvSpPr>
              <a:spLocks noChangeArrowheads="1"/>
            </p:cNvSpPr>
            <p:nvPr/>
          </p:nvSpPr>
          <p:spPr bwMode="auto">
            <a:xfrm>
              <a:off x="7710488" y="4521454"/>
              <a:ext cx="647700" cy="287338"/>
            </a:xfrm>
            <a:prstGeom prst="rect">
              <a:avLst/>
            </a:prstGeom>
            <a:solidFill>
              <a:srgbClr val="8EB4E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SMB</a:t>
              </a:r>
              <a:endParaRPr lang="hu-HU" altLang="en-US" sz="11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57" name="Line 166"/>
            <p:cNvSpPr>
              <a:spLocks noChangeShapeType="1"/>
            </p:cNvSpPr>
            <p:nvPr/>
          </p:nvSpPr>
          <p:spPr bwMode="auto">
            <a:xfrm flipV="1">
              <a:off x="6283325" y="4395539"/>
              <a:ext cx="0" cy="27000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Line 167"/>
            <p:cNvSpPr>
              <a:spLocks noChangeShapeType="1"/>
            </p:cNvSpPr>
            <p:nvPr/>
          </p:nvSpPr>
          <p:spPr bwMode="auto">
            <a:xfrm>
              <a:off x="6283325" y="4394454"/>
              <a:ext cx="0" cy="0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Line 168"/>
            <p:cNvSpPr>
              <a:spLocks noChangeShapeType="1"/>
            </p:cNvSpPr>
            <p:nvPr/>
          </p:nvSpPr>
          <p:spPr bwMode="auto">
            <a:xfrm flipH="1">
              <a:off x="6146800" y="4394454"/>
              <a:ext cx="1365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Line 169"/>
            <p:cNvSpPr>
              <a:spLocks noChangeShapeType="1"/>
            </p:cNvSpPr>
            <p:nvPr/>
          </p:nvSpPr>
          <p:spPr bwMode="auto">
            <a:xfrm>
              <a:off x="6283325" y="3765804"/>
              <a:ext cx="0" cy="1587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Line 170"/>
            <p:cNvSpPr>
              <a:spLocks noChangeShapeType="1"/>
            </p:cNvSpPr>
            <p:nvPr/>
          </p:nvSpPr>
          <p:spPr bwMode="auto">
            <a:xfrm flipH="1">
              <a:off x="6131929" y="3924554"/>
              <a:ext cx="1440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Line 171"/>
            <p:cNvSpPr>
              <a:spLocks noChangeShapeType="1"/>
            </p:cNvSpPr>
            <p:nvPr/>
          </p:nvSpPr>
          <p:spPr bwMode="auto">
            <a:xfrm flipV="1">
              <a:off x="6283325" y="3181604"/>
              <a:ext cx="0" cy="1841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Line 172"/>
            <p:cNvSpPr>
              <a:spLocks noChangeShapeType="1"/>
            </p:cNvSpPr>
            <p:nvPr/>
          </p:nvSpPr>
          <p:spPr bwMode="auto">
            <a:xfrm flipH="1">
              <a:off x="6165850" y="3181604"/>
              <a:ext cx="11747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Line 173"/>
            <p:cNvSpPr>
              <a:spLocks noChangeShapeType="1"/>
            </p:cNvSpPr>
            <p:nvPr/>
          </p:nvSpPr>
          <p:spPr bwMode="auto">
            <a:xfrm>
              <a:off x="6283325" y="2534909"/>
              <a:ext cx="0" cy="22225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Line 174"/>
            <p:cNvSpPr>
              <a:spLocks noChangeShapeType="1"/>
            </p:cNvSpPr>
            <p:nvPr/>
          </p:nvSpPr>
          <p:spPr bwMode="auto">
            <a:xfrm flipH="1">
              <a:off x="6159500" y="2756154"/>
              <a:ext cx="123825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Text Box 175"/>
            <p:cNvSpPr txBox="1">
              <a:spLocks noChangeArrowheads="1"/>
            </p:cNvSpPr>
            <p:nvPr/>
          </p:nvSpPr>
          <p:spPr bwMode="auto">
            <a:xfrm>
              <a:off x="2274035" y="2000504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7" name="Text Box 176"/>
            <p:cNvSpPr txBox="1">
              <a:spLocks noChangeArrowheads="1"/>
            </p:cNvSpPr>
            <p:nvPr/>
          </p:nvSpPr>
          <p:spPr bwMode="auto">
            <a:xfrm>
              <a:off x="5925285" y="2027492"/>
              <a:ext cx="800219" cy="3539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2x4 </a:t>
              </a:r>
              <a:r>
                <a:rPr lang="en-US" altLang="en-US" sz="1000" dirty="0" smtClean="0">
                  <a:latin typeface="Verdana" pitchFamily="34" charset="0"/>
                </a:rPr>
                <a:t>SMI2</a:t>
              </a:r>
              <a:endParaRPr lang="en-US" altLang="en-US" sz="1000" dirty="0"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dirty="0">
                  <a:latin typeface="Verdana" pitchFamily="34" charset="0"/>
                </a:rPr>
                <a:t> channels</a:t>
              </a:r>
            </a:p>
          </p:txBody>
        </p:sp>
        <p:sp>
          <p:nvSpPr>
            <p:cNvPr id="168" name="Rectangle 178"/>
            <p:cNvSpPr>
              <a:spLocks noChangeArrowheads="1"/>
            </p:cNvSpPr>
            <p:nvPr/>
          </p:nvSpPr>
          <p:spPr bwMode="auto">
            <a:xfrm>
              <a:off x="3960813" y="5370767"/>
              <a:ext cx="219075" cy="227012"/>
            </a:xfrm>
            <a:prstGeom prst="rect">
              <a:avLst/>
            </a:prstGeom>
            <a:noFill/>
            <a:ln w="19050" algn="ctr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chemeClr val="bg1"/>
                  </a:solidFill>
                  <a:latin typeface="Verdana" pitchFamily="34" charset="0"/>
                </a:rPr>
                <a:t>ME</a:t>
              </a:r>
            </a:p>
          </p:txBody>
        </p:sp>
        <p:sp>
          <p:nvSpPr>
            <p:cNvPr id="169" name="Rectangle 180"/>
            <p:cNvSpPr>
              <a:spLocks noChangeArrowheads="1"/>
            </p:cNvSpPr>
            <p:nvPr/>
          </p:nvSpPr>
          <p:spPr bwMode="auto">
            <a:xfrm>
              <a:off x="28940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v2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Ivy Bridge-EX</a:t>
              </a:r>
              <a:r>
                <a:rPr lang="hu-HU" altLang="en-US" sz="1100" i="1" dirty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err="1" smtClean="0">
                  <a:solidFill>
                    <a:srgbClr val="000000"/>
                  </a:solidFill>
                  <a:latin typeface="Verdana" pitchFamily="34" charset="0"/>
                </a:rPr>
                <a:t>Ivytown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 15C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170" name="Téglalap 3"/>
            <p:cNvSpPr>
              <a:spLocks noChangeArrowheads="1"/>
            </p:cNvSpPr>
            <p:nvPr/>
          </p:nvSpPr>
          <p:spPr bwMode="auto">
            <a:xfrm>
              <a:off x="4714875" y="27005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1" name="Téglalap 3"/>
            <p:cNvSpPr>
              <a:spLocks noChangeArrowheads="1"/>
            </p:cNvSpPr>
            <p:nvPr/>
          </p:nvSpPr>
          <p:spPr bwMode="auto">
            <a:xfrm>
              <a:off x="27717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Haswell-EX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2" name="Téglalap 3"/>
            <p:cNvSpPr>
              <a:spLocks noChangeArrowheads="1"/>
            </p:cNvSpPr>
            <p:nvPr/>
          </p:nvSpPr>
          <p:spPr bwMode="auto">
            <a:xfrm>
              <a:off x="4689475" y="3856292"/>
              <a:ext cx="1439863" cy="576262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endParaRPr lang="en-US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-EX</a:t>
              </a:r>
              <a:endParaRPr lang="hu-HU" altLang="en-US" sz="1100" dirty="0" smtClean="0">
                <a:solidFill>
                  <a:schemeClr val="bg1"/>
                </a:solidFill>
                <a:latin typeface="Verdana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73" name="Téglalap 174"/>
            <p:cNvSpPr>
              <a:spLocks noChangeArrowheads="1"/>
            </p:cNvSpPr>
            <p:nvPr/>
          </p:nvSpPr>
          <p:spPr bwMode="auto">
            <a:xfrm>
              <a:off x="8738545" y="25525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4" name="Téglalap 179"/>
            <p:cNvSpPr>
              <a:spLocks noChangeArrowheads="1"/>
            </p:cNvSpPr>
            <p:nvPr/>
          </p:nvSpPr>
          <p:spPr bwMode="auto">
            <a:xfrm>
              <a:off x="8738545" y="28002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5" name="Téglalap 185"/>
            <p:cNvSpPr>
              <a:spLocks noChangeArrowheads="1"/>
            </p:cNvSpPr>
            <p:nvPr/>
          </p:nvSpPr>
          <p:spPr bwMode="auto">
            <a:xfrm>
              <a:off x="8738545" y="318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6" name="Téglalap 190"/>
            <p:cNvSpPr>
              <a:spLocks noChangeArrowheads="1"/>
            </p:cNvSpPr>
            <p:nvPr/>
          </p:nvSpPr>
          <p:spPr bwMode="auto">
            <a:xfrm>
              <a:off x="8738545" y="343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7" name="Téglalap 174"/>
            <p:cNvSpPr>
              <a:spLocks noChangeArrowheads="1"/>
            </p:cNvSpPr>
            <p:nvPr/>
          </p:nvSpPr>
          <p:spPr bwMode="auto">
            <a:xfrm>
              <a:off x="8738545" y="377175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8" name="Téglalap 179"/>
            <p:cNvSpPr>
              <a:spLocks noChangeArrowheads="1"/>
            </p:cNvSpPr>
            <p:nvPr/>
          </p:nvSpPr>
          <p:spPr bwMode="auto">
            <a:xfrm>
              <a:off x="8738545" y="4019404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79" name="Téglalap 185"/>
            <p:cNvSpPr>
              <a:spLocks noChangeArrowheads="1"/>
            </p:cNvSpPr>
            <p:nvPr/>
          </p:nvSpPr>
          <p:spPr bwMode="auto">
            <a:xfrm>
              <a:off x="8738545" y="4459141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0" name="Téglalap 190"/>
            <p:cNvSpPr>
              <a:spLocks noChangeArrowheads="1"/>
            </p:cNvSpPr>
            <p:nvPr/>
          </p:nvSpPr>
          <p:spPr bwMode="auto">
            <a:xfrm>
              <a:off x="8738545" y="4709966"/>
              <a:ext cx="46038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1" name="Téglalap 174"/>
            <p:cNvSpPr>
              <a:spLocks noChangeArrowheads="1"/>
            </p:cNvSpPr>
            <p:nvPr/>
          </p:nvSpPr>
          <p:spPr bwMode="auto">
            <a:xfrm>
              <a:off x="7390758" y="22775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2" name="Téglalap 179"/>
            <p:cNvSpPr>
              <a:spLocks noChangeArrowheads="1"/>
            </p:cNvSpPr>
            <p:nvPr/>
          </p:nvSpPr>
          <p:spPr bwMode="auto">
            <a:xfrm>
              <a:off x="7390758" y="25251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3" name="Téglalap 185"/>
            <p:cNvSpPr>
              <a:spLocks noChangeArrowheads="1"/>
            </p:cNvSpPr>
            <p:nvPr/>
          </p:nvSpPr>
          <p:spPr bwMode="auto">
            <a:xfrm>
              <a:off x="7390758" y="287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4" name="Téglalap 190"/>
            <p:cNvSpPr>
              <a:spLocks noChangeArrowheads="1"/>
            </p:cNvSpPr>
            <p:nvPr/>
          </p:nvSpPr>
          <p:spPr bwMode="auto">
            <a:xfrm>
              <a:off x="7390758" y="312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5" name="Téglalap 174"/>
            <p:cNvSpPr>
              <a:spLocks noChangeArrowheads="1"/>
            </p:cNvSpPr>
            <p:nvPr/>
          </p:nvSpPr>
          <p:spPr bwMode="auto">
            <a:xfrm>
              <a:off x="7390758" y="350940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6" name="Téglalap 179"/>
            <p:cNvSpPr>
              <a:spLocks noChangeArrowheads="1"/>
            </p:cNvSpPr>
            <p:nvPr/>
          </p:nvSpPr>
          <p:spPr bwMode="auto">
            <a:xfrm>
              <a:off x="7390758" y="3757054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7" name="Téglalap 185"/>
            <p:cNvSpPr>
              <a:spLocks noChangeArrowheads="1"/>
            </p:cNvSpPr>
            <p:nvPr/>
          </p:nvSpPr>
          <p:spPr bwMode="auto">
            <a:xfrm>
              <a:off x="7390758" y="4145992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Téglalap 190"/>
            <p:cNvSpPr>
              <a:spLocks noChangeArrowheads="1"/>
            </p:cNvSpPr>
            <p:nvPr/>
          </p:nvSpPr>
          <p:spPr bwMode="auto">
            <a:xfrm>
              <a:off x="7390758" y="4396817"/>
              <a:ext cx="46037" cy="215900"/>
            </a:xfrm>
            <a:prstGeom prst="rect">
              <a:avLst/>
            </a:prstGeom>
            <a:solidFill>
              <a:srgbClr val="B9CDE5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Téglalap 147"/>
            <p:cNvSpPr/>
            <p:nvPr/>
          </p:nvSpPr>
          <p:spPr>
            <a:xfrm flipH="1">
              <a:off x="1480232" y="348600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0" name="Téglalap 152"/>
            <p:cNvSpPr/>
            <p:nvPr/>
          </p:nvSpPr>
          <p:spPr>
            <a:xfrm flipH="1">
              <a:off x="1480232" y="3733654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1" name="Téglalap 158"/>
            <p:cNvSpPr/>
            <p:nvPr/>
          </p:nvSpPr>
          <p:spPr>
            <a:xfrm flipH="1">
              <a:off x="1480232" y="4084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2" name="Téglalap 163"/>
            <p:cNvSpPr/>
            <p:nvPr/>
          </p:nvSpPr>
          <p:spPr>
            <a:xfrm flipH="1">
              <a:off x="1480232" y="433531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3" name="Téglalap 147"/>
            <p:cNvSpPr/>
            <p:nvPr/>
          </p:nvSpPr>
          <p:spPr>
            <a:xfrm flipH="1">
              <a:off x="1488840" y="226839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4" name="Téglalap 152"/>
            <p:cNvSpPr/>
            <p:nvPr/>
          </p:nvSpPr>
          <p:spPr>
            <a:xfrm flipH="1">
              <a:off x="1488840" y="2516041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5" name="Téglalap 158"/>
            <p:cNvSpPr/>
            <p:nvPr/>
          </p:nvSpPr>
          <p:spPr>
            <a:xfrm flipH="1">
              <a:off x="1488840" y="28541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6" name="Téglalap 163"/>
            <p:cNvSpPr/>
            <p:nvPr/>
          </p:nvSpPr>
          <p:spPr>
            <a:xfrm flipH="1">
              <a:off x="1488840" y="310500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7" name="Téglalap 147"/>
            <p:cNvSpPr/>
            <p:nvPr/>
          </p:nvSpPr>
          <p:spPr>
            <a:xfrm flipH="1">
              <a:off x="243141" y="253667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8" name="Téglalap 152"/>
            <p:cNvSpPr/>
            <p:nvPr/>
          </p:nvSpPr>
          <p:spPr>
            <a:xfrm flipH="1">
              <a:off x="243141" y="2784329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199" name="Téglalap 158"/>
            <p:cNvSpPr/>
            <p:nvPr/>
          </p:nvSpPr>
          <p:spPr>
            <a:xfrm flipH="1">
              <a:off x="243141" y="3198666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0" name="Téglalap 163"/>
            <p:cNvSpPr/>
            <p:nvPr/>
          </p:nvSpPr>
          <p:spPr>
            <a:xfrm flipH="1">
              <a:off x="243141" y="3449491"/>
              <a:ext cx="46038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1" name="Téglalap 147"/>
            <p:cNvSpPr/>
            <p:nvPr/>
          </p:nvSpPr>
          <p:spPr>
            <a:xfrm flipH="1">
              <a:off x="244729" y="377016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2" name="Téglalap 152"/>
            <p:cNvSpPr/>
            <p:nvPr/>
          </p:nvSpPr>
          <p:spPr>
            <a:xfrm flipH="1">
              <a:off x="244729" y="4017816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3" name="Téglalap 158"/>
            <p:cNvSpPr/>
            <p:nvPr/>
          </p:nvSpPr>
          <p:spPr>
            <a:xfrm flipH="1">
              <a:off x="244729" y="4432154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4" name="Téglalap 163"/>
            <p:cNvSpPr/>
            <p:nvPr/>
          </p:nvSpPr>
          <p:spPr>
            <a:xfrm flipH="1">
              <a:off x="244729" y="4682979"/>
              <a:ext cx="46037" cy="2159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1800">
                <a:ln w="6350">
                  <a:solidFill>
                    <a:schemeClr val="tx1"/>
                  </a:solidFill>
                  <a:prstDash val="solid"/>
                </a:ln>
              </a:endParaRPr>
            </a:p>
          </p:txBody>
        </p:sp>
        <p:sp>
          <p:nvSpPr>
            <p:cNvPr id="205" name="Téglalap 3"/>
            <p:cNvSpPr>
              <a:spLocks noChangeArrowheads="1"/>
            </p:cNvSpPr>
            <p:nvPr/>
          </p:nvSpPr>
          <p:spPr bwMode="auto">
            <a:xfrm>
              <a:off x="2760663" y="2686567"/>
              <a:ext cx="1440000" cy="576000"/>
            </a:xfrm>
            <a:prstGeom prst="rect">
              <a:avLst/>
            </a:prstGeom>
            <a:solidFill>
              <a:srgbClr val="33CC33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Ivy Bridge-EX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dirty="0" err="1" smtClean="0">
                  <a:solidFill>
                    <a:schemeClr val="bg1"/>
                  </a:solidFill>
                  <a:latin typeface="Verdana" pitchFamily="34" charset="0"/>
                </a:rPr>
                <a:t>Haswell_EX</a:t>
              </a:r>
              <a:r>
                <a:rPr lang="en-US" altLang="en-US" sz="11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hu-HU" altLang="en-US" sz="11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089162" y="217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127608" y="24333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08" name="Up-Down Arrow 207"/>
            <p:cNvSpPr/>
            <p:nvPr/>
          </p:nvSpPr>
          <p:spPr bwMode="auto">
            <a:xfrm>
              <a:off x="3417647" y="24381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222762" y="21871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273908" y="24460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1" name="Up-Down Arrow 210"/>
            <p:cNvSpPr/>
            <p:nvPr/>
          </p:nvSpPr>
          <p:spPr bwMode="auto">
            <a:xfrm>
              <a:off x="5563947" y="24508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121162" y="47144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4664308" y="4566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4" name="Up-Down Arrow 213"/>
            <p:cNvSpPr/>
            <p:nvPr/>
          </p:nvSpPr>
          <p:spPr bwMode="auto">
            <a:xfrm>
              <a:off x="54496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2657362" y="4676339"/>
              <a:ext cx="7906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/>
                <a:t>PCIe</a:t>
              </a:r>
              <a:r>
                <a:rPr lang="en-US" sz="1100" dirty="0" smtClean="0"/>
                <a:t> 3.0</a:t>
              </a:r>
              <a:endParaRPr lang="en-US" sz="1100" dirty="0"/>
            </a:p>
          </p:txBody>
        </p:sp>
        <p:sp>
          <p:nvSpPr>
            <p:cNvPr id="216" name="Up-Down Arrow 215"/>
            <p:cNvSpPr/>
            <p:nvPr/>
          </p:nvSpPr>
          <p:spPr bwMode="auto">
            <a:xfrm>
              <a:off x="3277947" y="4457477"/>
              <a:ext cx="124619" cy="252000"/>
            </a:xfrm>
            <a:prstGeom prst="upDownArrow">
              <a:avLst/>
            </a:prstGeom>
            <a:solidFill>
              <a:srgbClr val="FF0000"/>
            </a:solidFill>
            <a:ln w="158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Times New Roman" pitchFamily="18" charset="0"/>
              </a:endParaRPr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987908" y="4439964"/>
              <a:ext cx="3642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32</a:t>
              </a:r>
              <a:endParaRPr lang="en-US" sz="1100" dirty="0"/>
            </a:p>
          </p:txBody>
        </p:sp>
        <p:sp>
          <p:nvSpPr>
            <p:cNvPr id="219" name="Rectangle 180"/>
            <p:cNvSpPr>
              <a:spLocks noChangeArrowheads="1"/>
            </p:cNvSpPr>
            <p:nvPr/>
          </p:nvSpPr>
          <p:spPr bwMode="auto">
            <a:xfrm>
              <a:off x="4710113" y="1635379"/>
              <a:ext cx="1398587" cy="43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Xeon E7-4800 v3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(</a:t>
              </a: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Haswell-EX</a:t>
              </a:r>
              <a:r>
                <a:rPr lang="hu-HU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)</a:t>
              </a:r>
              <a:endParaRPr lang="en-US" altLang="en-US" sz="1100" i="1" dirty="0" smtClean="0">
                <a:solidFill>
                  <a:srgbClr val="000000"/>
                </a:solidFill>
                <a:latin typeface="Verdana" pitchFamily="34" charset="0"/>
              </a:endParaRPr>
            </a:p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 i="1" dirty="0" smtClean="0">
                  <a:solidFill>
                    <a:srgbClr val="000000"/>
                  </a:solidFill>
                  <a:latin typeface="Verdana" pitchFamily="34" charset="0"/>
                </a:rPr>
                <a:t>14C</a:t>
              </a:r>
              <a:endParaRPr lang="en-US" altLang="en-US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422981" y="1698807"/>
              <a:ext cx="2487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/</a:t>
              </a:r>
              <a:endParaRPr lang="en-US" sz="1100" dirty="0"/>
            </a:p>
          </p:txBody>
        </p:sp>
      </p:grpSp>
      <p:sp>
        <p:nvSpPr>
          <p:cNvPr id="221" name="Text Box 177"/>
          <p:cNvSpPr txBox="1">
            <a:spLocks noChangeArrowheads="1"/>
          </p:cNvSpPr>
          <p:nvPr/>
        </p:nvSpPr>
        <p:spPr bwMode="auto">
          <a:xfrm>
            <a:off x="185738" y="636588"/>
            <a:ext cx="8894762" cy="50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Basic system architecture of the </a:t>
            </a:r>
            <a:r>
              <a:rPr lang="en-US" altLang="en-US" sz="1400" b="1" dirty="0" err="1" smtClean="0">
                <a:solidFill>
                  <a:schemeClr val="accent2"/>
                </a:solidFill>
                <a:latin typeface="Verdana" pitchFamily="34" charset="0"/>
              </a:rPr>
              <a:t>Brickland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4S </a:t>
            </a: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server </a:t>
            </a: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platform (2014/2015)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chemeClr val="accent2"/>
                </a:solidFill>
                <a:latin typeface="Verdana" pitchFamily="34" charset="0"/>
              </a:rPr>
              <a:t> </a:t>
            </a:r>
            <a:r>
              <a:rPr lang="en-US" altLang="en-US" sz="1400" dirty="0" smtClean="0">
                <a:latin typeface="Verdana" pitchFamily="34" charset="0"/>
              </a:rPr>
              <a:t>(assuming 2x3 DIMMs/SMB)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5802313" y="5608044"/>
            <a:ext cx="3235326" cy="79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altLang="en-US" sz="1100" b="1" dirty="0" smtClean="0"/>
              <a:t>SMB</a:t>
            </a:r>
            <a:r>
              <a:rPr lang="en-US" altLang="en-US" sz="1100" dirty="0"/>
              <a:t>: Scalable Memory Buffer</a:t>
            </a:r>
          </a:p>
          <a:p>
            <a:pPr algn="ctr"/>
            <a:r>
              <a:rPr lang="en-US" altLang="en-US" sz="1100" dirty="0" smtClean="0"/>
              <a:t>(</a:t>
            </a:r>
            <a:r>
              <a:rPr lang="en-US" altLang="en-US" sz="1100" dirty="0"/>
              <a:t>Performs conversion between the </a:t>
            </a:r>
          </a:p>
          <a:p>
            <a:pPr algn="ctr"/>
            <a:r>
              <a:rPr lang="en-US" altLang="en-US" sz="1100" dirty="0"/>
              <a:t>parallel SMI2 and the parallel </a:t>
            </a:r>
          </a:p>
          <a:p>
            <a:pPr algn="ctr">
              <a:spcAft>
                <a:spcPts val="300"/>
              </a:spcAft>
            </a:pPr>
            <a:r>
              <a:rPr lang="en-US" altLang="en-US" sz="1100" dirty="0" smtClean="0"/>
              <a:t>DIMM </a:t>
            </a:r>
            <a:r>
              <a:rPr lang="en-US" altLang="en-US" sz="1100" dirty="0"/>
              <a:t>interfaces)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55787" y="5689600"/>
            <a:ext cx="3038011" cy="625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1100" b="1" dirty="0"/>
              <a:t>SMI2</a:t>
            </a:r>
            <a:r>
              <a:rPr lang="en-US" sz="1100" dirty="0"/>
              <a:t>: Scalable Memory Interface 2</a:t>
            </a:r>
          </a:p>
          <a:p>
            <a:pPr algn="ctr"/>
            <a:r>
              <a:rPr lang="en-US" sz="1100" dirty="0"/>
              <a:t>(Parallel 64 bit VMSE data link between </a:t>
            </a:r>
          </a:p>
          <a:p>
            <a:pPr algn="ctr"/>
            <a:r>
              <a:rPr lang="en-US" sz="1100" dirty="0"/>
              <a:t> the processor and the SMB</a:t>
            </a:r>
            <a:r>
              <a:rPr lang="en-US" sz="1100" dirty="0" smtClean="0"/>
              <a:t>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00046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</a:t>
            </a:r>
            <a:r>
              <a:rPr lang="hu-HU" altLang="en-US" dirty="0"/>
              <a:t>.1 </a:t>
            </a:r>
            <a:r>
              <a:rPr lang="en-US" altLang="en-US" dirty="0"/>
              <a:t>Overview of the </a:t>
            </a:r>
            <a:r>
              <a:rPr lang="en-US" altLang="en-US" dirty="0" err="1"/>
              <a:t>Brickland</a:t>
            </a:r>
            <a:r>
              <a:rPr lang="en-US" altLang="en-US" dirty="0"/>
              <a:t> platform </a:t>
            </a:r>
            <a:r>
              <a:rPr lang="hu-HU" altLang="en-US" dirty="0" smtClean="0"/>
              <a:t>(</a:t>
            </a:r>
            <a:r>
              <a:rPr lang="en-US" altLang="en-US" dirty="0" smtClean="0"/>
              <a:t>4</a:t>
            </a:r>
            <a:r>
              <a:rPr lang="hu-HU" altLang="en-US" dirty="0" smtClean="0"/>
              <a:t>)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073797"/>
              </p:ext>
            </p:extLst>
          </p:nvPr>
        </p:nvGraphicFramePr>
        <p:xfrm>
          <a:off x="482601" y="1455420"/>
          <a:ext cx="8126412" cy="513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999"/>
                <a:gridCol w="3124200"/>
                <a:gridCol w="3097213"/>
              </a:tblGrid>
              <a:tr h="58584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751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Cores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LLC3 size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15x2.5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14x2.5 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QPI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8.0 GT/s in both dir.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(16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3xQPI 1.1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Up to 9.6 GT/s in both dir.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(19.2 GB/s per dir.)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8735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C102/C104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300" dirty="0" smtClean="0"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</a:p>
                    <a:p>
                      <a:pPr algn="ctr">
                        <a:spcAft>
                          <a:spcPts val="3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(Jordan Creek 2)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C102: 2 DIMMs/SMB</a:t>
                      </a:r>
                    </a:p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C103: 3 DIMMs/SMB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2926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VMSE speed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2667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Up to 3200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32237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en-US" sz="1300" dirty="0" smtClean="0">
                          <a:latin typeface="+mj-lt"/>
                        </a:rPr>
                        <a:t>Perf. mode:       up to 1600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</a:t>
                      </a:r>
                      <a:r>
                        <a:rPr lang="en-US" sz="1300" baseline="0" dirty="0" smtClean="0">
                          <a:latin typeface="+mj-lt"/>
                        </a:rPr>
                        <a:t> up 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7799" y="614690"/>
            <a:ext cx="8799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Contrasting </a:t>
            </a:r>
            <a:r>
              <a:rPr lang="en-US" b="1" dirty="0" smtClean="0">
                <a:solidFill>
                  <a:schemeClr val="accent6"/>
                </a:solidFill>
              </a:rPr>
              <a:t>differences in key features of the </a:t>
            </a:r>
            <a:r>
              <a:rPr lang="en-US" b="1" dirty="0">
                <a:solidFill>
                  <a:schemeClr val="accent6"/>
                </a:solidFill>
              </a:rPr>
              <a:t>Ivy Bridge-EX and Haswell-EX </a:t>
            </a:r>
            <a:r>
              <a:rPr lang="en-US" b="1" dirty="0" smtClean="0">
                <a:solidFill>
                  <a:schemeClr val="accent6"/>
                </a:solidFill>
              </a:rPr>
              <a:t>based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platforms </a:t>
            </a:r>
            <a:r>
              <a:rPr lang="en-US" dirty="0" smtClean="0"/>
              <a:t>[</a:t>
            </a:r>
            <a:r>
              <a:rPr lang="hu-HU" dirty="0" smtClean="0"/>
              <a:t>114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12390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6953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sz="1900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vs.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the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previous Boxboro-EX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platform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6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platform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88" y="625475"/>
            <a:ext cx="854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3.2 Key innovations of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vs. the previous Boxboro-EX platform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713" y="984250"/>
            <a:ext cx="6963829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3.2.1 Connecting </a:t>
            </a:r>
            <a:r>
              <a:rPr lang="en-US" dirty="0" err="1" smtClean="0"/>
              <a:t>PCIe</a:t>
            </a:r>
            <a:r>
              <a:rPr lang="en-US" dirty="0" smtClean="0"/>
              <a:t> links direct to the processors rather than to the MCH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3.2.2 New </a:t>
            </a:r>
            <a:r>
              <a:rPr lang="en-US" dirty="0"/>
              <a:t>memory </a:t>
            </a:r>
            <a:r>
              <a:rPr lang="en-US" dirty="0" smtClean="0"/>
              <a:t>buffer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28650"/>
            <a:ext cx="8068234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b="1" dirty="0" smtClean="0">
                <a:solidFill>
                  <a:srgbClr val="2D2D8A"/>
                </a:solidFill>
              </a:rPr>
              <a:t>3.2.1 </a:t>
            </a:r>
            <a:r>
              <a:rPr lang="en-US" b="1" dirty="0">
                <a:solidFill>
                  <a:srgbClr val="2D2D8A"/>
                </a:solidFill>
              </a:rPr>
              <a:t>Connecting </a:t>
            </a:r>
            <a:r>
              <a:rPr lang="en-US" b="1" dirty="0" err="1">
                <a:solidFill>
                  <a:srgbClr val="2D2D8A"/>
                </a:solidFill>
              </a:rPr>
              <a:t>PCIe</a:t>
            </a:r>
            <a:r>
              <a:rPr lang="en-US" b="1" dirty="0">
                <a:solidFill>
                  <a:srgbClr val="2D2D8A"/>
                </a:solidFill>
              </a:rPr>
              <a:t> links </a:t>
            </a:r>
            <a:r>
              <a:rPr lang="en-US" b="1" dirty="0" smtClean="0">
                <a:solidFill>
                  <a:srgbClr val="2D2D8A"/>
                </a:solidFill>
              </a:rPr>
              <a:t>direct </a:t>
            </a:r>
            <a:r>
              <a:rPr lang="en-US" b="1" dirty="0">
                <a:solidFill>
                  <a:srgbClr val="2D2D8A"/>
                </a:solidFill>
              </a:rPr>
              <a:t>to the </a:t>
            </a:r>
            <a:r>
              <a:rPr lang="en-US" b="1" dirty="0" smtClean="0">
                <a:solidFill>
                  <a:srgbClr val="2D2D8A"/>
                </a:solidFill>
              </a:rPr>
              <a:t>processors rather than to the MCH -1</a:t>
            </a:r>
          </a:p>
          <a:p>
            <a:r>
              <a:rPr lang="en-US" b="1" dirty="0" smtClean="0">
                <a:solidFill>
                  <a:srgbClr val="2D2D8A"/>
                </a:solidFill>
              </a:rPr>
              <a:t>3.2.1.1 Overview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5100" y="17653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9573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 bwMode="auto">
          <a:xfrm>
            <a:off x="368300" y="39243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248400" y="21042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052" y="1384300"/>
            <a:ext cx="22509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[106]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26752" y="1371600"/>
            <a:ext cx="23407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r>
              <a:rPr lang="hu-HU" sz="1200" b="1" dirty="0" smtClean="0">
                <a:solidFill>
                  <a:srgbClr val="000000"/>
                </a:solidFill>
              </a:rPr>
              <a:t> </a:t>
            </a:r>
            <a:r>
              <a:rPr lang="hu-HU" sz="1200" dirty="0" smtClean="0">
                <a:solidFill>
                  <a:srgbClr val="000000"/>
                </a:solidFill>
              </a:rPr>
              <a:t>[114]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35700" y="39457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(2)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2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11"/>
          <p:cNvSpPr>
            <a:spLocks noChangeArrowheads="1"/>
          </p:cNvSpPr>
          <p:nvPr/>
        </p:nvSpPr>
        <p:spPr bwMode="auto">
          <a:xfrm>
            <a:off x="323850" y="2209800"/>
            <a:ext cx="8629650" cy="1143000"/>
          </a:xfrm>
          <a:prstGeom prst="rect">
            <a:avLst/>
          </a:prstGeom>
          <a:solidFill>
            <a:srgbClr val="C0C0C0">
              <a:alpha val="30196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428625" y="5445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187325" y="619125"/>
            <a:ext cx="2687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accent2"/>
                </a:solidFill>
                <a:latin typeface="Verdana" pitchFamily="34" charset="0"/>
              </a:rPr>
              <a:t>1.2 The platform concept</a:t>
            </a: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323850" y="1030288"/>
            <a:ext cx="8960466" cy="68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notion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is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widely used in different segments of the IT industry </a:t>
            </a:r>
            <a:r>
              <a:rPr lang="en-US" altLang="en-US" sz="1400" dirty="0">
                <a:latin typeface="Verdana" pitchFamily="34" charset="0"/>
              </a:rPr>
              <a:t>e.g. by</a:t>
            </a:r>
          </a:p>
          <a:p>
            <a:pPr eaLnBrk="1" hangingPunct="1"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1400" dirty="0">
                <a:solidFill>
                  <a:srgbClr val="0000CC"/>
                </a:solidFill>
                <a:latin typeface="Verdana" pitchFamily="34" charset="0"/>
              </a:rPr>
              <a:t>   </a:t>
            </a:r>
            <a:r>
              <a:rPr lang="en-US" altLang="en-US" sz="1400" dirty="0">
                <a:latin typeface="Verdana" pitchFamily="34" charset="0"/>
              </a:rPr>
              <a:t>IC manufacturers, system providers or even by software suppliers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with different interpretations</a:t>
            </a:r>
            <a:r>
              <a:rPr lang="en-US" altLang="en-US" sz="1400" dirty="0" smtClean="0">
                <a:solidFill>
                  <a:srgbClr val="0033CC"/>
                </a:solidFill>
                <a:latin typeface="Verdana" pitchFamily="34" charset="0"/>
              </a:rPr>
              <a:t>.</a:t>
            </a:r>
            <a:endParaRPr lang="en-US" altLang="en-US" sz="14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Here we are focusing on the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platform concept as used by system providers</a:t>
            </a:r>
            <a:r>
              <a:rPr lang="en-US" altLang="en-US" sz="1400" dirty="0">
                <a:latin typeface="Verdana" pitchFamily="34" charset="0"/>
              </a:rPr>
              <a:t>, like Intel or AMD.</a:t>
            </a: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323850" y="2249488"/>
            <a:ext cx="805739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</a:t>
            </a: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consists of the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main components of the system architecture</a:t>
            </a:r>
            <a:r>
              <a:rPr lang="en-US" altLang="en-US" sz="1400" dirty="0">
                <a:latin typeface="Verdana" pitchFamily="34" charset="0"/>
              </a:rPr>
              <a:t>, being typically</a:t>
            </a: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323850" y="1919288"/>
            <a:ext cx="376410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The platform concept of system providers</a:t>
            </a: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641350" y="2241550"/>
            <a:ext cx="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323850" y="3468688"/>
            <a:ext cx="69294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FF0000"/>
                </a:solidFill>
                <a:latin typeface="Verdana" pitchFamily="34" charset="0"/>
              </a:rPr>
              <a:t>Remark</a:t>
            </a: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323850" y="3697288"/>
            <a:ext cx="719107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Verdana" pitchFamily="34" charset="0"/>
              </a:rPr>
              <a:t>The designation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platform</a:t>
            </a:r>
            <a:r>
              <a:rPr lang="en-US" altLang="en-US" sz="1400" dirty="0">
                <a:latin typeface="Verdana" pitchFamily="34" charset="0"/>
              </a:rPr>
              <a:t> is often understood as the entire </a:t>
            </a: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system architecture</a:t>
            </a:r>
            <a:r>
              <a:rPr lang="en-US" altLang="en-US" sz="1400" dirty="0">
                <a:latin typeface="Verdana" pitchFamily="34" charset="0"/>
              </a:rPr>
              <a:t>.</a:t>
            </a:r>
          </a:p>
        </p:txBody>
      </p:sp>
      <p:sp>
        <p:nvSpPr>
          <p:cNvPr id="46092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en-US" smtClean="0"/>
              <a:t>1.</a:t>
            </a:r>
            <a:r>
              <a:rPr lang="en-US" altLang="en-US" smtClean="0"/>
              <a:t>2</a:t>
            </a:r>
            <a:r>
              <a:rPr lang="hu-HU" altLang="en-US" smtClean="0"/>
              <a:t> </a:t>
            </a:r>
            <a:r>
              <a:rPr lang="en-US" altLang="en-US" smtClean="0"/>
              <a:t>The platform concept (1)</a:t>
            </a:r>
            <a:endParaRPr lang="hu-HU" alt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661988" y="2501900"/>
            <a:ext cx="4846198" cy="792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/>
              <a:t>the </a:t>
            </a:r>
            <a:r>
              <a:rPr lang="en-US" altLang="en-US" dirty="0">
                <a:solidFill>
                  <a:srgbClr val="0070C0"/>
                </a:solidFill>
              </a:rPr>
              <a:t>processor or </a:t>
            </a:r>
            <a:r>
              <a:rPr lang="en-US" altLang="en-US" dirty="0" smtClean="0">
                <a:solidFill>
                  <a:srgbClr val="0070C0"/>
                </a:solidFill>
              </a:rPr>
              <a:t>processors </a:t>
            </a:r>
            <a:r>
              <a:rPr lang="en-US" altLang="en-US" dirty="0" smtClean="0"/>
              <a:t>(in multiprocessors)</a:t>
            </a:r>
            <a:endParaRPr lang="en-US" altLang="en-US" dirty="0"/>
          </a:p>
          <a:p>
            <a:pPr marL="285750" indent="-285750"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en-US" dirty="0" smtClean="0"/>
              <a:t>the </a:t>
            </a:r>
            <a:r>
              <a:rPr lang="en-US" altLang="en-US" dirty="0"/>
              <a:t>related </a:t>
            </a:r>
            <a:r>
              <a:rPr lang="en-US" altLang="en-US" dirty="0">
                <a:solidFill>
                  <a:srgbClr val="0070C0"/>
                </a:solidFill>
              </a:rPr>
              <a:t>chipset </a:t>
            </a:r>
            <a:r>
              <a:rPr lang="en-US" altLang="en-US" dirty="0"/>
              <a:t>as well as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0070C0"/>
                </a:solidFill>
              </a:rPr>
              <a:t>the interfaces </a:t>
            </a:r>
            <a:r>
              <a:rPr lang="en-US" altLang="en-US" dirty="0"/>
              <a:t>(buses) </a:t>
            </a:r>
            <a:r>
              <a:rPr lang="en-US" altLang="en-US" dirty="0" smtClean="0"/>
              <a:t>interconnecting </a:t>
            </a:r>
            <a:r>
              <a:rPr lang="en-US" altLang="en-US" dirty="0"/>
              <a:t>them</a:t>
            </a:r>
            <a:r>
              <a:rPr lang="en-US" alt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 animBg="1"/>
      <p:bldP spid="46085" grpId="0"/>
      <p:bldP spid="46086" grpId="0"/>
      <p:bldP spid="46087" grpId="0"/>
      <p:bldP spid="46089" grpId="0"/>
      <p:bldP spid="46090" grpId="0"/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263" y="622300"/>
            <a:ext cx="749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Connecting </a:t>
            </a:r>
            <a:r>
              <a:rPr lang="en-US" b="1" dirty="0" err="1">
                <a:solidFill>
                  <a:srgbClr val="2D2D8A"/>
                </a:solidFill>
              </a:rPr>
              <a:t>PCIe</a:t>
            </a:r>
            <a:r>
              <a:rPr lang="en-US" b="1" dirty="0">
                <a:solidFill>
                  <a:srgbClr val="2D2D8A"/>
                </a:solidFill>
              </a:rPr>
              <a:t> links </a:t>
            </a:r>
            <a:r>
              <a:rPr lang="en-US" b="1" dirty="0" smtClean="0">
                <a:solidFill>
                  <a:srgbClr val="2D2D8A"/>
                </a:solidFill>
              </a:rPr>
              <a:t>direct </a:t>
            </a:r>
            <a:r>
              <a:rPr lang="en-US" b="1" dirty="0">
                <a:solidFill>
                  <a:srgbClr val="2D2D8A"/>
                </a:solidFill>
              </a:rPr>
              <a:t>to the </a:t>
            </a:r>
            <a:r>
              <a:rPr lang="en-US" b="1" dirty="0" smtClean="0">
                <a:solidFill>
                  <a:srgbClr val="2D2D8A"/>
                </a:solidFill>
              </a:rPr>
              <a:t>processors rather than to the MCH -2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63" y="927100"/>
            <a:ext cx="3823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It has </a:t>
            </a:r>
            <a:r>
              <a:rPr lang="en-US" dirty="0" smtClean="0">
                <a:solidFill>
                  <a:srgbClr val="0070C0"/>
                </a:solidFill>
              </a:rPr>
              <a:t>two major implications</a:t>
            </a:r>
            <a:r>
              <a:rPr lang="en-US" dirty="0" smtClean="0">
                <a:solidFill>
                  <a:srgbClr val="000000"/>
                </a:solidFill>
              </a:rPr>
              <a:t>, including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31900"/>
            <a:ext cx="9138527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Raising the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 count provided by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(see Section 3.2.1.2)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Reducing the bandwidth needed between the processors and the chipset (see Section 3.2.1.3)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(3)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23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562" y="917684"/>
            <a:ext cx="8961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long as the Boxboro-EX platform provides 36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lanes, the </a:t>
            </a:r>
            <a:r>
              <a:rPr lang="en-US" dirty="0" err="1" smtClean="0">
                <a:solidFill>
                  <a:srgbClr val="0070C0"/>
                </a:solidFill>
              </a:rPr>
              <a:t>Brickland</a:t>
            </a:r>
            <a:r>
              <a:rPr lang="en-US" dirty="0" smtClean="0">
                <a:solidFill>
                  <a:srgbClr val="0070C0"/>
                </a:solidFill>
              </a:rPr>
              <a:t> platform affords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32 </a:t>
            </a:r>
            <a:r>
              <a:rPr lang="en-US" dirty="0" err="1" smtClean="0">
                <a:solidFill>
                  <a:srgbClr val="0070C0"/>
                </a:solidFill>
              </a:rPr>
              <a:t>PCIe</a:t>
            </a:r>
            <a:r>
              <a:rPr lang="en-US" dirty="0" smtClean="0">
                <a:solidFill>
                  <a:srgbClr val="0070C0"/>
                </a:solidFill>
              </a:rPr>
              <a:t> lanes per processor,</a:t>
            </a:r>
            <a:r>
              <a:rPr lang="en-US" dirty="0" smtClean="0">
                <a:solidFill>
                  <a:srgbClr val="000000"/>
                </a:solidFill>
              </a:rPr>
              <a:t> i.e. 4 x 32 = 132 lanes in total for a 4S platform, as shown below.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200" y="631825"/>
            <a:ext cx="781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3.2.1.2 Raising the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lane count provided by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 -1  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" y="1943100"/>
            <a:ext cx="4439201" cy="4308992"/>
            <a:chOff x="1047750" y="1473200"/>
            <a:chExt cx="6521450" cy="5061490"/>
          </a:xfrm>
        </p:grpSpPr>
        <p:grpSp>
          <p:nvGrpSpPr>
            <p:cNvPr id="7" name="Group 6"/>
            <p:cNvGrpSpPr/>
            <p:nvPr/>
          </p:nvGrpSpPr>
          <p:grpSpPr>
            <a:xfrm>
              <a:off x="1047750" y="1473200"/>
              <a:ext cx="6521450" cy="5061490"/>
              <a:chOff x="1047750" y="795338"/>
              <a:chExt cx="7048500" cy="5739352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47750" y="795338"/>
                <a:ext cx="7048500" cy="5267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15875" cap="flat" cmpd="sng" algn="ctr">
                    <a:solidFill>
                      <a:srgbClr val="FF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833298" y="6273080"/>
                <a:ext cx="16241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0000"/>
                    </a:solidFill>
                  </a:rPr>
                  <a:t>36 lanes of </a:t>
                </a:r>
                <a:r>
                  <a:rPr lang="en-US" sz="1100" dirty="0" err="1" smtClean="0">
                    <a:solidFill>
                      <a:srgbClr val="000000"/>
                    </a:solidFill>
                  </a:rPr>
                  <a:t>PCIe</a:t>
                </a:r>
                <a:r>
                  <a:rPr lang="en-US" sz="1100" dirty="0" smtClean="0">
                    <a:solidFill>
                      <a:srgbClr val="000000"/>
                    </a:solidFill>
                  </a:rPr>
                  <a:t> 2.0</a:t>
                </a:r>
                <a:endParaRPr lang="en-US" sz="11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Left Brace 10"/>
              <p:cNvSpPr/>
              <p:nvPr/>
            </p:nvSpPr>
            <p:spPr bwMode="auto">
              <a:xfrm rot="5400000" flipH="1">
                <a:off x="3582567" y="4310120"/>
                <a:ext cx="200085" cy="3679826"/>
              </a:xfrm>
              <a:prstGeom prst="leftBrace">
                <a:avLst>
                  <a:gd name="adj1" fmla="val 8333"/>
                  <a:gd name="adj2" fmla="val 51035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584700" y="1841500"/>
              <a:ext cx="71205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000000"/>
                  </a:solidFill>
                </a:rPr>
                <a:t>2 x QPI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34" descr="Intel® Xeon® processor E7-8800/4800 v3 product family over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135188"/>
            <a:ext cx="3986213" cy="370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368300" y="4102100"/>
            <a:ext cx="2908300" cy="2260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48400" y="22820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052" y="1562100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Boxboro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6752" y="1549400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 smtClean="0">
                <a:solidFill>
                  <a:srgbClr val="000000"/>
                </a:solidFill>
              </a:rPr>
              <a:t>Brickland</a:t>
            </a:r>
            <a:r>
              <a:rPr lang="en-US" sz="1200" b="1" dirty="0" smtClean="0">
                <a:solidFill>
                  <a:srgbClr val="000000"/>
                </a:solidFill>
              </a:rPr>
              <a:t> platform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235700" y="4123544"/>
            <a:ext cx="1092200" cy="1197756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763" y="6515100"/>
            <a:ext cx="7271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Figure: Connecting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links </a:t>
            </a:r>
            <a:r>
              <a:rPr lang="en-US" dirty="0" smtClean="0">
                <a:solidFill>
                  <a:srgbClr val="000000"/>
                </a:solidFill>
              </a:rPr>
              <a:t>direct </a:t>
            </a:r>
            <a:r>
              <a:rPr lang="en-US" dirty="0">
                <a:solidFill>
                  <a:srgbClr val="000000"/>
                </a:solidFill>
              </a:rPr>
              <a:t>to the </a:t>
            </a:r>
            <a:r>
              <a:rPr lang="en-US" dirty="0" smtClean="0">
                <a:solidFill>
                  <a:srgbClr val="000000"/>
                </a:solidFill>
              </a:rPr>
              <a:t>processors rather than to the MCH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(4)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37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200" y="622300"/>
            <a:ext cx="7816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3.2.1.2 Raising the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lane count provided by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 -2  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(5)</a:t>
            </a:r>
            <a:endParaRPr lang="en-US" alt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9563" y="926525"/>
            <a:ext cx="8820150" cy="10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If the PCI lanes are connected directly to the processors rather than to the MCH, </a:t>
            </a:r>
            <a:r>
              <a:rPr lang="en-US" dirty="0" smtClean="0">
                <a:solidFill>
                  <a:srgbClr val="0070C0"/>
                </a:solidFill>
              </a:rPr>
              <a:t>the number of </a:t>
            </a:r>
            <a:r>
              <a:rPr lang="en-US" dirty="0" err="1" smtClean="0">
                <a:solidFill>
                  <a:srgbClr val="0070C0"/>
                </a:solidFill>
              </a:rPr>
              <a:t>PCIe</a:t>
            </a:r>
            <a:r>
              <a:rPr lang="en-US" dirty="0" smtClean="0">
                <a:solidFill>
                  <a:srgbClr val="0070C0"/>
                </a:solidFill>
              </a:rPr>
              <a:t> lanes supported by the platform will scale linearly with the number of processors.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In addition, the </a:t>
            </a:r>
            <a:r>
              <a:rPr lang="en-US" dirty="0" err="1">
                <a:solidFill>
                  <a:srgbClr val="0070C0"/>
                </a:solidFill>
              </a:rPr>
              <a:t>Brickland</a:t>
            </a:r>
            <a:r>
              <a:rPr lang="en-US" dirty="0">
                <a:solidFill>
                  <a:srgbClr val="0070C0"/>
                </a:solidFill>
              </a:rPr>
              <a:t> platform </a:t>
            </a:r>
            <a:r>
              <a:rPr lang="en-US" dirty="0">
                <a:solidFill>
                  <a:srgbClr val="000000"/>
                </a:solidFill>
              </a:rPr>
              <a:t>provides </a:t>
            </a:r>
            <a:r>
              <a:rPr lang="en-US" dirty="0" smtClean="0">
                <a:solidFill>
                  <a:srgbClr val="FF0000"/>
                </a:solidFill>
              </a:rPr>
              <a:t>faster </a:t>
            </a:r>
            <a:r>
              <a:rPr lang="en-US" dirty="0" err="1" smtClean="0">
                <a:solidFill>
                  <a:srgbClr val="FF0000"/>
                </a:solidFill>
              </a:rPr>
              <a:t>PCIe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3.0 </a:t>
            </a:r>
            <a:r>
              <a:rPr lang="en-US" dirty="0" smtClean="0">
                <a:solidFill>
                  <a:srgbClr val="FF0000"/>
                </a:solidFill>
              </a:rPr>
              <a:t>lanes </a:t>
            </a:r>
            <a:r>
              <a:rPr lang="en-US" dirty="0" smtClean="0"/>
              <a:t>instead of </a:t>
            </a:r>
            <a:r>
              <a:rPr lang="en-US" dirty="0" smtClean="0">
                <a:solidFill>
                  <a:srgbClr val="000000"/>
                </a:solidFill>
              </a:rPr>
              <a:t>PCI </a:t>
            </a:r>
            <a:r>
              <a:rPr lang="en-US" dirty="0">
                <a:solidFill>
                  <a:srgbClr val="000000"/>
                </a:solidFill>
              </a:rPr>
              <a:t>2.0 </a:t>
            </a:r>
            <a:r>
              <a:rPr lang="en-US" dirty="0" smtClean="0">
                <a:solidFill>
                  <a:srgbClr val="000000"/>
                </a:solidFill>
              </a:rPr>
              <a:t>lanes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of the previous </a:t>
            </a:r>
            <a:r>
              <a:rPr lang="en-US" dirty="0">
                <a:solidFill>
                  <a:srgbClr val="000000"/>
                </a:solidFill>
              </a:rPr>
              <a:t>Boxboro platform. </a:t>
            </a:r>
          </a:p>
        </p:txBody>
      </p:sp>
    </p:spTree>
    <p:extLst>
      <p:ext uri="{BB962C8B-B14F-4D97-AF65-F5344CB8AC3E}">
        <p14:creationId xmlns:p14="http://schemas.microsoft.com/office/powerpoint/2010/main" val="349353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263" y="621040"/>
            <a:ext cx="84915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3.2.1.3 Reducing </a:t>
            </a:r>
            <a:r>
              <a:rPr lang="en-US" b="1" dirty="0">
                <a:solidFill>
                  <a:srgbClr val="2D2D8A"/>
                </a:solidFill>
              </a:rPr>
              <a:t>the bandwidth </a:t>
            </a:r>
            <a:r>
              <a:rPr lang="en-US" b="1" dirty="0" smtClean="0">
                <a:solidFill>
                  <a:srgbClr val="2D2D8A"/>
                </a:solidFill>
              </a:rPr>
              <a:t>demand </a:t>
            </a:r>
            <a:r>
              <a:rPr lang="en-US" b="1" dirty="0">
                <a:solidFill>
                  <a:srgbClr val="2D2D8A"/>
                </a:solidFill>
              </a:rPr>
              <a:t>between the processors and the chipset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1163" y="928350"/>
            <a:ext cx="8820150" cy="224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dirty="0" smtClean="0">
                <a:solidFill>
                  <a:srgbClr val="000000"/>
                </a:solidFill>
              </a:rPr>
              <a:t>relocating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links from the </a:t>
            </a:r>
            <a:r>
              <a:rPr lang="en-US" dirty="0" smtClean="0">
                <a:solidFill>
                  <a:srgbClr val="000000"/>
                </a:solidFill>
              </a:rPr>
              <a:t>MCH </a:t>
            </a:r>
            <a:r>
              <a:rPr lang="en-US" dirty="0">
                <a:solidFill>
                  <a:srgbClr val="000000"/>
                </a:solidFill>
              </a:rPr>
              <a:t>to the processors, </a:t>
            </a:r>
            <a:r>
              <a:rPr lang="en-US" dirty="0">
                <a:solidFill>
                  <a:srgbClr val="0070C0"/>
                </a:solidFill>
              </a:rPr>
              <a:t>the bandwidth needed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between the chipset </a:t>
            </a:r>
            <a:r>
              <a:rPr lang="en-US" dirty="0">
                <a:solidFill>
                  <a:srgbClr val="0070C0"/>
                </a:solidFill>
              </a:rPr>
              <a:t>and the </a:t>
            </a:r>
            <a:r>
              <a:rPr lang="en-US" dirty="0" smtClean="0">
                <a:solidFill>
                  <a:srgbClr val="0070C0"/>
                </a:solidFill>
              </a:rPr>
              <a:t>processors becomes </a:t>
            </a:r>
            <a:r>
              <a:rPr lang="en-US" dirty="0">
                <a:solidFill>
                  <a:srgbClr val="0070C0"/>
                </a:solidFill>
              </a:rPr>
              <a:t>significantly </a:t>
            </a:r>
            <a:r>
              <a:rPr lang="en-US" dirty="0" smtClean="0">
                <a:solidFill>
                  <a:srgbClr val="0070C0"/>
                </a:solidFill>
              </a:rPr>
              <a:t>reduced,</a:t>
            </a:r>
            <a:r>
              <a:rPr lang="en-US" dirty="0" smtClean="0">
                <a:solidFill>
                  <a:srgbClr val="000000"/>
                </a:solidFill>
              </a:rPr>
              <a:t> as follows;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     In the preceding Boxboro </a:t>
            </a:r>
            <a:r>
              <a:rPr lang="en-US" dirty="0">
                <a:solidFill>
                  <a:srgbClr val="000000"/>
                </a:solidFill>
              </a:rPr>
              <a:t>platform </a:t>
            </a:r>
            <a:r>
              <a:rPr lang="en-US" dirty="0" smtClean="0">
                <a:solidFill>
                  <a:srgbClr val="000000"/>
                </a:solidFill>
              </a:rPr>
              <a:t>the MCH provides </a:t>
            </a:r>
            <a:r>
              <a:rPr lang="en-US" dirty="0">
                <a:solidFill>
                  <a:srgbClr val="000000"/>
                </a:solidFill>
              </a:rPr>
              <a:t>36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2.0 lanes with a total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bandwidth of </a:t>
            </a:r>
            <a:r>
              <a:rPr lang="en-US" dirty="0">
                <a:solidFill>
                  <a:srgbClr val="000000"/>
                </a:solidFill>
              </a:rPr>
              <a:t>36x0.5 </a:t>
            </a:r>
            <a:r>
              <a:rPr lang="en-US" dirty="0" smtClean="0">
                <a:solidFill>
                  <a:srgbClr val="000000"/>
                </a:solidFill>
              </a:rPr>
              <a:t>GB/s  </a:t>
            </a:r>
            <a:r>
              <a:rPr lang="en-US" dirty="0">
                <a:solidFill>
                  <a:srgbClr val="000000"/>
                </a:solidFill>
              </a:rPr>
              <a:t>= 18 GB/s </a:t>
            </a:r>
            <a:r>
              <a:rPr lang="en-US" dirty="0" smtClean="0">
                <a:solidFill>
                  <a:srgbClr val="000000"/>
                </a:solidFill>
              </a:rPr>
              <a:t>per direction.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    This gives rise for using a QPI 1.1 bus width the bandwidth of 16.0 GB/s per direction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between </a:t>
            </a: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MCH </a:t>
            </a:r>
            <a:r>
              <a:rPr lang="en-US" dirty="0">
                <a:solidFill>
                  <a:srgbClr val="000000"/>
                </a:solidFill>
              </a:rPr>
              <a:t>and the </a:t>
            </a:r>
            <a:r>
              <a:rPr lang="en-US" dirty="0" smtClean="0">
                <a:solidFill>
                  <a:srgbClr val="000000"/>
                </a:solidFill>
              </a:rPr>
              <a:t>processors.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By contrast, </a:t>
            </a:r>
            <a:r>
              <a:rPr lang="en-US" dirty="0" smtClean="0">
                <a:solidFill>
                  <a:srgbClr val="0070C0"/>
                </a:solidFill>
              </a:rPr>
              <a:t>in the </a:t>
            </a:r>
            <a:r>
              <a:rPr lang="en-US" dirty="0" err="1" smtClean="0">
                <a:solidFill>
                  <a:srgbClr val="0070C0"/>
                </a:solidFill>
              </a:rPr>
              <a:t>Brickland</a:t>
            </a:r>
            <a:r>
              <a:rPr lang="en-US" dirty="0" smtClean="0">
                <a:solidFill>
                  <a:srgbClr val="0070C0"/>
                </a:solidFill>
              </a:rPr>
              <a:t> platform </a:t>
            </a: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err="1" smtClean="0">
                <a:solidFill>
                  <a:srgbClr val="000000"/>
                </a:solidFill>
              </a:rPr>
              <a:t>PCIe</a:t>
            </a:r>
            <a:r>
              <a:rPr lang="en-US" dirty="0" smtClean="0">
                <a:solidFill>
                  <a:srgbClr val="000000"/>
                </a:solidFill>
              </a:rPr>
              <a:t> lanes are connected immediately to the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processors  and  </a:t>
            </a:r>
            <a:r>
              <a:rPr lang="en-US" dirty="0" smtClean="0">
                <a:solidFill>
                  <a:srgbClr val="0070C0"/>
                </a:solidFill>
              </a:rPr>
              <a:t>there </a:t>
            </a:r>
            <a:r>
              <a:rPr lang="en-US" dirty="0">
                <a:solidFill>
                  <a:srgbClr val="0070C0"/>
                </a:solidFill>
              </a:rPr>
              <a:t>is </a:t>
            </a:r>
            <a:r>
              <a:rPr lang="en-US" dirty="0" smtClean="0">
                <a:solidFill>
                  <a:srgbClr val="0070C0"/>
                </a:solidFill>
              </a:rPr>
              <a:t>no need for providing the associated bandwidth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This has </a:t>
            </a:r>
            <a:r>
              <a:rPr lang="en-US" dirty="0">
                <a:solidFill>
                  <a:srgbClr val="0070C0"/>
                </a:solidFill>
              </a:rPr>
              <a:t>three consequences</a:t>
            </a:r>
            <a:r>
              <a:rPr lang="en-US" dirty="0">
                <a:solidFill>
                  <a:srgbClr val="000000"/>
                </a:solidFill>
              </a:rPr>
              <a:t>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9000" y="3098800"/>
            <a:ext cx="7165295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300"/>
              </a:spcAft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Interconnecting </a:t>
            </a:r>
            <a:r>
              <a:rPr lang="en-US" dirty="0">
                <a:solidFill>
                  <a:srgbClr val="000000"/>
                </a:solidFill>
              </a:rPr>
              <a:t>the processors and the PCH by a DMI2 (4x </a:t>
            </a:r>
            <a:r>
              <a:rPr lang="en-US" dirty="0" err="1">
                <a:solidFill>
                  <a:srgbClr val="000000"/>
                </a:solidFill>
              </a:rPr>
              <a:t>PCIe</a:t>
            </a:r>
            <a:r>
              <a:rPr lang="en-US" dirty="0">
                <a:solidFill>
                  <a:srgbClr val="000000"/>
                </a:solidFill>
              </a:rPr>
              <a:t> 2.0) </a:t>
            </a:r>
            <a:r>
              <a:rPr lang="en-US" dirty="0" smtClean="0">
                <a:solidFill>
                  <a:srgbClr val="000000"/>
                </a:solidFill>
              </a:rPr>
              <a:t>link</a:t>
            </a:r>
          </a:p>
          <a:p>
            <a:pPr marL="342900" indent="-342900">
              <a:spcAft>
                <a:spcPts val="300"/>
              </a:spcAft>
              <a:buAutoNum type="alphaLcParenR"/>
            </a:pPr>
            <a:r>
              <a:rPr lang="en-US" dirty="0" smtClean="0">
                <a:solidFill>
                  <a:srgbClr val="000000"/>
                </a:solidFill>
              </a:rPr>
              <a:t>Providing </a:t>
            </a:r>
            <a:r>
              <a:rPr lang="en-US" dirty="0">
                <a:solidFill>
                  <a:srgbClr val="000000"/>
                </a:solidFill>
              </a:rPr>
              <a:t>only three QPI links per processor</a:t>
            </a:r>
          </a:p>
          <a:p>
            <a:pPr marL="342900" indent="-342900">
              <a:spcAft>
                <a:spcPts val="300"/>
              </a:spcAft>
              <a:buAutoNum type="alphaLcParenR" startAt="3"/>
            </a:pPr>
            <a:r>
              <a:rPr lang="en-US" dirty="0" smtClean="0">
                <a:solidFill>
                  <a:srgbClr val="000000"/>
                </a:solidFill>
              </a:rPr>
              <a:t>Implementing a single chip “chipset”,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(6)</a:t>
            </a: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36600" y="3886200"/>
            <a:ext cx="18405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discussed next.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263" y="939800"/>
            <a:ext cx="8820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Due to the reduced bandwidth demand of the </a:t>
            </a:r>
            <a:r>
              <a:rPr lang="en-US" dirty="0" smtClean="0">
                <a:solidFill>
                  <a:srgbClr val="0070C0"/>
                </a:solidFill>
              </a:rPr>
              <a:t>chipset-processor interface, </a:t>
            </a:r>
            <a:r>
              <a:rPr lang="en-US" dirty="0">
                <a:solidFill>
                  <a:srgbClr val="0070C0"/>
                </a:solidFill>
              </a:rPr>
              <a:t>it suffices </a:t>
            </a:r>
            <a:r>
              <a:rPr lang="en-US" dirty="0" smtClean="0">
                <a:solidFill>
                  <a:srgbClr val="0070C0"/>
                </a:solidFill>
              </a:rPr>
              <a:t>now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r>
              <a:rPr lang="en-US" dirty="0">
                <a:solidFill>
                  <a:srgbClr val="000000"/>
                </a:solidFill>
              </a:rPr>
              <a:t>to interconnect the PCH with a single processor via a </a:t>
            </a:r>
            <a:r>
              <a:rPr lang="en-US" dirty="0">
                <a:solidFill>
                  <a:srgbClr val="0070C0"/>
                </a:solidFill>
              </a:rPr>
              <a:t>DMI2 interface </a:t>
            </a:r>
            <a:r>
              <a:rPr lang="en-US" dirty="0" smtClean="0">
                <a:solidFill>
                  <a:srgbClr val="000000"/>
                </a:solidFill>
              </a:rPr>
              <a:t>consisting </a:t>
            </a:r>
            <a:r>
              <a:rPr lang="en-US" dirty="0" smtClean="0">
                <a:solidFill>
                  <a:srgbClr val="0070C0"/>
                </a:solidFill>
              </a:rPr>
              <a:t>of 4 </a:t>
            </a:r>
            <a:r>
              <a:rPr lang="en-US" dirty="0" err="1">
                <a:solidFill>
                  <a:srgbClr val="0070C0"/>
                </a:solidFill>
              </a:rPr>
              <a:t>PCIe</a:t>
            </a:r>
            <a:r>
              <a:rPr lang="en-US" dirty="0">
                <a:solidFill>
                  <a:srgbClr val="0070C0"/>
                </a:solidFill>
              </a:rPr>
              <a:t> 2.0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lanes that provide a bandwidth of up to </a:t>
            </a:r>
            <a:r>
              <a:rPr lang="en-US" dirty="0" smtClean="0">
                <a:solidFill>
                  <a:srgbClr val="0070C0"/>
                </a:solidFill>
              </a:rPr>
              <a:t>4x0.5=2 GB/s</a:t>
            </a:r>
            <a:r>
              <a:rPr lang="en-US" dirty="0" smtClean="0">
                <a:solidFill>
                  <a:srgbClr val="000000"/>
                </a:solidFill>
              </a:rPr>
              <a:t>, rather than using a QPI bus with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a bandwidth of 16.0 GB/s.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5263" y="631825"/>
            <a:ext cx="8730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</a:t>
            </a:r>
            <a:r>
              <a:rPr lang="en-US" b="1" dirty="0" smtClean="0">
                <a:solidFill>
                  <a:srgbClr val="2D2D8A"/>
                </a:solidFill>
              </a:rPr>
              <a:t>) Interconnecting the processors and the PCH by a DMI2 (4x </a:t>
            </a:r>
            <a:r>
              <a:rPr lang="en-US" b="1" dirty="0" err="1" smtClean="0">
                <a:solidFill>
                  <a:srgbClr val="2D2D8A"/>
                </a:solidFill>
              </a:rPr>
              <a:t>PCIe</a:t>
            </a:r>
            <a:r>
              <a:rPr lang="en-US" b="1" dirty="0" smtClean="0">
                <a:solidFill>
                  <a:srgbClr val="2D2D8A"/>
                </a:solidFill>
              </a:rPr>
              <a:t> 2.0) interface</a:t>
            </a:r>
            <a:endParaRPr lang="en-US" b="1" dirty="0">
              <a:solidFill>
                <a:srgbClr val="2D2D8A"/>
              </a:solidFill>
            </a:endParaRPr>
          </a:p>
        </p:txBody>
      </p:sp>
      <p:pic>
        <p:nvPicPr>
          <p:cNvPr id="7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0574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4978400" y="4737100"/>
            <a:ext cx="596900" cy="2476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2900" y="64770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4652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31825"/>
            <a:ext cx="5216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b</a:t>
            </a:r>
            <a:r>
              <a:rPr lang="en-US" b="1" dirty="0" smtClean="0">
                <a:solidFill>
                  <a:srgbClr val="2D2D8A"/>
                </a:solidFill>
              </a:rPr>
              <a:t>) Providing only three QPI links per processor -1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138" y="955675"/>
            <a:ext cx="85540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As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</a:t>
            </a:r>
            <a:r>
              <a:rPr lang="en-US" dirty="0" smtClean="0">
                <a:solidFill>
                  <a:srgbClr val="0070C0"/>
                </a:solidFill>
              </a:rPr>
              <a:t>does not need an extra QPI bus to interconnect the processor with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the PCH</a:t>
            </a:r>
            <a:r>
              <a:rPr lang="en-US" dirty="0" smtClean="0">
                <a:solidFill>
                  <a:srgbClr val="000000"/>
                </a:solidFill>
              </a:rPr>
              <a:t>, it has </a:t>
            </a:r>
            <a:r>
              <a:rPr lang="en-US" dirty="0" smtClean="0">
                <a:solidFill>
                  <a:srgbClr val="0070C0"/>
                </a:solidFill>
              </a:rPr>
              <a:t>only 3 QPI buses </a:t>
            </a:r>
            <a:r>
              <a:rPr lang="en-US" dirty="0" smtClean="0">
                <a:solidFill>
                  <a:srgbClr val="000000"/>
                </a:solidFill>
              </a:rPr>
              <a:t>per processor rather than four compared to the previous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 (Boxboro-EX) platform, as shown in the next Figure.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19558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12900" y="63754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556000" y="3302000"/>
            <a:ext cx="1968500" cy="10414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(8)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26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622300"/>
            <a:ext cx="493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Providing only three QPI links per processor -2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088" y="952500"/>
            <a:ext cx="86725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addition,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supports already </a:t>
            </a:r>
            <a:r>
              <a:rPr lang="en-US" dirty="0" smtClean="0">
                <a:solidFill>
                  <a:srgbClr val="0070C0"/>
                </a:solidFill>
              </a:rPr>
              <a:t>QPI 1.1 </a:t>
            </a:r>
            <a:r>
              <a:rPr lang="en-US" dirty="0" smtClean="0">
                <a:solidFill>
                  <a:srgbClr val="000000"/>
                </a:solidFill>
              </a:rPr>
              <a:t>buses with the following speeds: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6600" y="1270000"/>
            <a:ext cx="5795176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Ivy Bridge-EX </a:t>
            </a: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platforms: </a:t>
            </a:r>
            <a:r>
              <a:rPr lang="en-US" dirty="0" smtClean="0">
                <a:solidFill>
                  <a:srgbClr val="0070C0"/>
                </a:solidFill>
              </a:rPr>
              <a:t>up to 8.0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endParaRPr lang="en-US" dirty="0" smtClean="0">
              <a:solidFill>
                <a:srgbClr val="0070C0"/>
              </a:solidFill>
            </a:endParaRPr>
          </a:p>
          <a:p>
            <a:pPr marL="285750" indent="-285750"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Nehalem-EX</a:t>
            </a:r>
            <a:r>
              <a:rPr lang="en-US" dirty="0" smtClean="0">
                <a:solidFill>
                  <a:srgbClr val="000000"/>
                </a:solidFill>
              </a:rPr>
              <a:t>   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platforms: </a:t>
            </a:r>
            <a:r>
              <a:rPr lang="en-US" dirty="0" smtClean="0">
                <a:solidFill>
                  <a:srgbClr val="0070C0"/>
                </a:solidFill>
              </a:rPr>
              <a:t>up to 9.6 </a:t>
            </a:r>
            <a:r>
              <a:rPr lang="en-US" dirty="0" err="1" smtClean="0">
                <a:solidFill>
                  <a:srgbClr val="0070C0"/>
                </a:solidFill>
              </a:rPr>
              <a:t>Gbps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(9)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9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30" name="Picture 34" descr="Intel® Xeon® processor E7-8800/4800 v3 product family overvie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260" y="2159000"/>
            <a:ext cx="4183469" cy="426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5263" y="622300"/>
            <a:ext cx="4196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c</a:t>
            </a:r>
            <a:r>
              <a:rPr lang="en-US" b="1" dirty="0" smtClean="0">
                <a:solidFill>
                  <a:srgbClr val="2D2D8A"/>
                </a:solidFill>
              </a:rPr>
              <a:t>) Implementing a single chip “chipset”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062" y="908050"/>
            <a:ext cx="8999537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Inspired by the </a:t>
            </a:r>
            <a:r>
              <a:rPr lang="en-US" dirty="0">
                <a:solidFill>
                  <a:srgbClr val="000000"/>
                </a:solidFill>
              </a:rPr>
              <a:t>reduced </a:t>
            </a:r>
            <a:r>
              <a:rPr lang="en-US" dirty="0" smtClean="0">
                <a:solidFill>
                  <a:srgbClr val="000000"/>
                </a:solidFill>
              </a:rPr>
              <a:t>functionality, the </a:t>
            </a:r>
            <a:r>
              <a:rPr lang="en-US" dirty="0" smtClean="0">
                <a:solidFill>
                  <a:srgbClr val="0070C0"/>
                </a:solidFill>
              </a:rPr>
              <a:t>chipset is </a:t>
            </a:r>
            <a:r>
              <a:rPr lang="en-US" dirty="0">
                <a:solidFill>
                  <a:srgbClr val="0070C0"/>
                </a:solidFill>
              </a:rPr>
              <a:t>now </a:t>
            </a:r>
            <a:r>
              <a:rPr lang="en-US" dirty="0" smtClean="0">
                <a:solidFill>
                  <a:srgbClr val="0070C0"/>
                </a:solidFill>
              </a:rPr>
              <a:t>implemented </a:t>
            </a:r>
            <a:r>
              <a:rPr lang="en-US" dirty="0">
                <a:solidFill>
                  <a:srgbClr val="0070C0"/>
                </a:solidFill>
              </a:rPr>
              <a:t>as a single chip </a:t>
            </a:r>
            <a:r>
              <a:rPr lang="en-US" dirty="0" smtClean="0">
                <a:solidFill>
                  <a:srgbClr val="0070C0"/>
                </a:solidFill>
              </a:rPr>
              <a:t>solution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</a:t>
            </a:r>
            <a:r>
              <a:rPr lang="en-US" dirty="0" smtClean="0">
                <a:solidFill>
                  <a:srgbClr val="000000"/>
                </a:solidFill>
              </a:rPr>
              <a:t>instead </a:t>
            </a:r>
            <a:r>
              <a:rPr lang="en-US" dirty="0">
                <a:solidFill>
                  <a:srgbClr val="000000"/>
                </a:solidFill>
              </a:rPr>
              <a:t>of using two </a:t>
            </a:r>
            <a:r>
              <a:rPr lang="en-US" dirty="0" smtClean="0">
                <a:solidFill>
                  <a:srgbClr val="000000"/>
                </a:solidFill>
              </a:rPr>
              <a:t>chips, </a:t>
            </a:r>
            <a:r>
              <a:rPr lang="en-US" dirty="0">
                <a:solidFill>
                  <a:srgbClr val="000000"/>
                </a:solidFill>
              </a:rPr>
              <a:t>as in the previous Boxboro platform.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0000"/>
                </a:solidFill>
              </a:rPr>
              <a:t>single </a:t>
            </a:r>
            <a:r>
              <a:rPr lang="en-US" dirty="0">
                <a:solidFill>
                  <a:srgbClr val="000000"/>
                </a:solidFill>
              </a:rPr>
              <a:t>chip “chipset” </a:t>
            </a:r>
            <a:r>
              <a:rPr lang="en-US" dirty="0" smtClean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00"/>
                </a:solidFill>
              </a:rPr>
              <a:t>now designated as the </a:t>
            </a:r>
            <a:r>
              <a:rPr lang="en-US" dirty="0">
                <a:solidFill>
                  <a:srgbClr val="FF0000"/>
                </a:solidFill>
              </a:rPr>
              <a:t>PCH</a:t>
            </a:r>
            <a:r>
              <a:rPr lang="en-US" dirty="0">
                <a:solidFill>
                  <a:srgbClr val="000000"/>
                </a:solidFill>
              </a:rPr>
              <a:t> (</a:t>
            </a:r>
            <a:r>
              <a:rPr lang="en-US" dirty="0">
                <a:solidFill>
                  <a:srgbClr val="FF0000"/>
                </a:solidFill>
              </a:rPr>
              <a:t>Platform Controller </a:t>
            </a:r>
            <a:r>
              <a:rPr lang="en-US" dirty="0" smtClean="0">
                <a:solidFill>
                  <a:srgbClr val="FF0000"/>
                </a:solidFill>
              </a:rPr>
              <a:t>Hub</a:t>
            </a:r>
            <a:r>
              <a:rPr lang="en-US" dirty="0" smtClean="0">
                <a:solidFill>
                  <a:srgbClr val="000000"/>
                </a:solidFill>
              </a:rPr>
              <a:t>).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It is in particular the </a:t>
            </a:r>
            <a:r>
              <a:rPr lang="en-US" dirty="0" smtClean="0">
                <a:solidFill>
                  <a:srgbClr val="FF0000"/>
                </a:solidFill>
              </a:rPr>
              <a:t>C602 </a:t>
            </a:r>
            <a:r>
              <a:rPr lang="en-US" dirty="0">
                <a:solidFill>
                  <a:srgbClr val="FF0000"/>
                </a:solidFill>
              </a:rPr>
              <a:t>J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err="1" smtClean="0">
                <a:solidFill>
                  <a:srgbClr val="FF0000"/>
                </a:solidFill>
              </a:rPr>
              <a:t>Patsburg</a:t>
            </a:r>
            <a:r>
              <a:rPr lang="en-US" dirty="0" smtClean="0">
                <a:solidFill>
                  <a:srgbClr val="FF0000"/>
                </a:solidFill>
              </a:rPr>
              <a:t>-J</a:t>
            </a:r>
            <a:r>
              <a:rPr lang="en-US" dirty="0" smtClean="0">
                <a:solidFill>
                  <a:srgbClr val="000000"/>
                </a:solidFill>
              </a:rPr>
              <a:t> PCH, as shown below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5041900" y="5080000"/>
            <a:ext cx="965200" cy="685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2900" y="6515100"/>
            <a:ext cx="6643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Figure: The </a:t>
            </a:r>
            <a:r>
              <a:rPr lang="en-US" dirty="0" err="1" smtClean="0">
                <a:solidFill>
                  <a:srgbClr val="000000"/>
                </a:solidFill>
              </a:rPr>
              <a:t>Haswell</a:t>
            </a:r>
            <a:r>
              <a:rPr lang="en-US" dirty="0" smtClean="0">
                <a:solidFill>
                  <a:srgbClr val="000000"/>
                </a:solidFill>
              </a:rPr>
              <a:t>-EX implementation of the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</a:t>
            </a:r>
            <a:r>
              <a:rPr lang="hu-HU" dirty="0" smtClean="0">
                <a:solidFill>
                  <a:srgbClr val="000000"/>
                </a:solidFill>
              </a:rPr>
              <a:t> [114]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10)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28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438" y="628650"/>
            <a:ext cx="3600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3.2.2 New memory buffer design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11)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55600" y="1219200"/>
            <a:ext cx="672575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a) Redesigned, basically parallel MC-SMB interface, called SMI2 interface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b) Enhanced DRAM interface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800" y="914400"/>
            <a:ext cx="3857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has two main components, as follows: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9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12)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84369" y="608112"/>
            <a:ext cx="776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a) </a:t>
            </a:r>
            <a:r>
              <a:rPr lang="en-US" b="1" dirty="0" smtClean="0">
                <a:solidFill>
                  <a:srgbClr val="2D2D8A"/>
                </a:solidFill>
              </a:rPr>
              <a:t>Redesigned, basically parallel MC-SMB </a:t>
            </a:r>
            <a:r>
              <a:rPr lang="en-US" b="1" dirty="0">
                <a:solidFill>
                  <a:srgbClr val="2D2D8A"/>
                </a:solidFill>
              </a:rPr>
              <a:t>interface, called SMI2 </a:t>
            </a:r>
            <a:r>
              <a:rPr lang="en-US" b="1" dirty="0" smtClean="0">
                <a:solidFill>
                  <a:srgbClr val="2D2D8A"/>
                </a:solidFill>
              </a:rPr>
              <a:t>interface -1</a:t>
            </a:r>
            <a:endParaRPr lang="en-US" b="1" dirty="0">
              <a:solidFill>
                <a:srgbClr val="2D2D8A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32740" y="1536700"/>
            <a:ext cx="4156896" cy="3455170"/>
            <a:chOff x="1066800" y="1866900"/>
            <a:chExt cx="4497340" cy="3455170"/>
          </a:xfrm>
        </p:grpSpPr>
        <p:grpSp>
          <p:nvGrpSpPr>
            <p:cNvPr id="27" name="Group 26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5" name="Rectangle 4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7" name="Left-Right Arrow 6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9" name="Up-Down Arrow 8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0" name="Up-Down Arrow 9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ight Arrow 23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37132" y="1841500"/>
            <a:ext cx="3984865" cy="3163070"/>
            <a:chOff x="1143000" y="2159000"/>
            <a:chExt cx="4311221" cy="3163070"/>
          </a:xfrm>
        </p:grpSpPr>
        <p:grpSp>
          <p:nvGrpSpPr>
            <p:cNvPr id="32" name="Group 31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8" name="Up-Down Arrow 37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Up-Down Arrow 38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55" name="Right Arrow 54"/>
          <p:cNvSpPr/>
          <p:nvPr/>
        </p:nvSpPr>
        <p:spPr bwMode="auto">
          <a:xfrm>
            <a:off x="309253" y="39241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619526" y="14097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178826" y="10922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-32665" y="5397500"/>
            <a:ext cx="43299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SMI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70C0"/>
                </a:solidFill>
              </a:rPr>
              <a:t>Serial, packet </a:t>
            </a:r>
            <a:r>
              <a:rPr lang="en-US" dirty="0" smtClean="0">
                <a:solidFill>
                  <a:srgbClr val="0070C0"/>
                </a:solidFill>
              </a:rPr>
              <a:t>based</a:t>
            </a:r>
            <a:r>
              <a:rPr lang="hu-HU" dirty="0" smtClean="0">
                <a:solidFill>
                  <a:srgbClr val="0070C0"/>
                </a:solidFill>
              </a:rPr>
              <a:t>, unidirectional</a:t>
            </a:r>
            <a:r>
              <a:rPr lang="en-US" dirty="0" smtClean="0">
                <a:solidFill>
                  <a:srgbClr val="0070C0"/>
                </a:solidFill>
              </a:rPr>
              <a:t> link</a:t>
            </a:r>
            <a:r>
              <a:rPr lang="hu-HU" dirty="0" smtClean="0">
                <a:solidFill>
                  <a:srgbClr val="0070C0"/>
                </a:solidFill>
              </a:rPr>
              <a:t>s</a:t>
            </a:r>
          </a:p>
          <a:p>
            <a:r>
              <a:rPr lang="hu-HU" dirty="0">
                <a:solidFill>
                  <a:srgbClr val="0070C0"/>
                </a:solidFill>
              </a:rPr>
              <a:t> </a:t>
            </a:r>
            <a:r>
              <a:rPr lang="hu-HU" dirty="0" smtClean="0">
                <a:solidFill>
                  <a:srgbClr val="0070C0"/>
                </a:solidFill>
              </a:rPr>
              <a:t>     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with </a:t>
            </a:r>
            <a:r>
              <a:rPr lang="en-US" dirty="0" smtClean="0">
                <a:solidFill>
                  <a:srgbClr val="0070C0"/>
                </a:solidFill>
              </a:rPr>
              <a:t>differential signaling  </a:t>
            </a:r>
          </a:p>
          <a:p>
            <a:endParaRPr lang="en-US" dirty="0"/>
          </a:p>
          <a:p>
            <a:pPr>
              <a:spcAft>
                <a:spcPts val="300"/>
              </a:spcAft>
            </a:pPr>
            <a:r>
              <a:rPr lang="en-US" dirty="0" smtClean="0"/>
              <a:t>         </a:t>
            </a:r>
            <a:r>
              <a:rPr lang="en-US" sz="1300" dirty="0" smtClean="0"/>
              <a:t>Up to 6.4 </a:t>
            </a:r>
            <a:r>
              <a:rPr lang="en-US" sz="1300" dirty="0" err="1" smtClean="0"/>
              <a:t>Gbps</a:t>
            </a:r>
            <a:endParaRPr lang="en-US" sz="13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4368800" y="5411688"/>
            <a:ext cx="4820679" cy="9951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SMI 2</a:t>
            </a:r>
            <a:r>
              <a:rPr lang="en-US" sz="1300" dirty="0">
                <a:solidFill>
                  <a:srgbClr val="0070C0"/>
                </a:solidFill>
              </a:rPr>
              <a:t>: 64-bit parallel, </a:t>
            </a:r>
            <a:r>
              <a:rPr lang="en-US" sz="1300" dirty="0" smtClean="0">
                <a:solidFill>
                  <a:srgbClr val="0070C0"/>
                </a:solidFill>
              </a:rPr>
              <a:t>bidirectional data </a:t>
            </a:r>
            <a:r>
              <a:rPr lang="en-US" sz="1300" dirty="0" smtClean="0">
                <a:solidFill>
                  <a:srgbClr val="0070C0"/>
                </a:solidFill>
              </a:rPr>
              <a:t>link</a:t>
            </a:r>
            <a:r>
              <a:rPr lang="en-US" sz="1300" dirty="0" smtClean="0"/>
              <a:t> </a:t>
            </a:r>
            <a:endParaRPr lang="en-US" sz="1300" dirty="0" smtClean="0"/>
          </a:p>
          <a:p>
            <a:pPr>
              <a:spcAft>
                <a:spcPts val="400"/>
              </a:spcAft>
            </a:pPr>
            <a:r>
              <a:rPr lang="en-US" sz="1300" dirty="0" smtClean="0">
                <a:solidFill>
                  <a:srgbClr val="0070C0"/>
                </a:solidFill>
              </a:rPr>
              <a:t>          </a:t>
            </a:r>
            <a:r>
              <a:rPr lang="hu-HU" sz="1300" dirty="0" smtClean="0">
                <a:solidFill>
                  <a:srgbClr val="0070C0"/>
                </a:solidFill>
              </a:rPr>
              <a:t>with </a:t>
            </a:r>
            <a:r>
              <a:rPr lang="en-US" sz="1300" dirty="0" smtClean="0">
                <a:solidFill>
                  <a:srgbClr val="0070C0"/>
                </a:solidFill>
              </a:rPr>
              <a:t> </a:t>
            </a:r>
            <a:r>
              <a:rPr lang="en-US" sz="1300" dirty="0" smtClean="0">
                <a:solidFill>
                  <a:srgbClr val="0070C0"/>
                </a:solidFill>
              </a:rPr>
              <a:t>single-ended </a:t>
            </a:r>
            <a:r>
              <a:rPr lang="en-US" sz="1300" dirty="0">
                <a:solidFill>
                  <a:srgbClr val="0070C0"/>
                </a:solidFill>
              </a:rPr>
              <a:t>voltage </a:t>
            </a:r>
            <a:r>
              <a:rPr lang="en-US" sz="1300" dirty="0" smtClean="0">
                <a:solidFill>
                  <a:srgbClr val="0070C0"/>
                </a:solidFill>
              </a:rPr>
              <a:t>reference</a:t>
            </a:r>
            <a:r>
              <a:rPr lang="hu-HU" sz="1300" dirty="0" smtClean="0">
                <a:solidFill>
                  <a:srgbClr val="0070C0"/>
                </a:solidFill>
              </a:rPr>
              <a:t>d</a:t>
            </a:r>
            <a:r>
              <a:rPr lang="en-US" sz="1300" dirty="0" smtClean="0">
                <a:solidFill>
                  <a:srgbClr val="0070C0"/>
                </a:solidFill>
              </a:rPr>
              <a:t> </a:t>
            </a:r>
            <a:r>
              <a:rPr lang="en-US" sz="1300" dirty="0" smtClean="0">
                <a:solidFill>
                  <a:srgbClr val="0070C0"/>
                </a:solidFill>
              </a:rPr>
              <a:t>signaling</a:t>
            </a:r>
            <a:r>
              <a:rPr lang="en-US" sz="1300" dirty="0" smtClean="0"/>
              <a:t>,</a:t>
            </a:r>
            <a:endParaRPr lang="en-US" sz="1300" dirty="0"/>
          </a:p>
          <a:p>
            <a:pPr>
              <a:spcAft>
                <a:spcPts val="400"/>
              </a:spcAft>
            </a:pPr>
            <a:r>
              <a:rPr lang="en-US" sz="1300" dirty="0"/>
              <a:t>       </a:t>
            </a:r>
            <a:r>
              <a:rPr lang="en-US" sz="1300" dirty="0" smtClean="0"/>
              <a:t>    </a:t>
            </a:r>
            <a:r>
              <a:rPr lang="en-US" sz="1300" dirty="0"/>
              <a:t>(</a:t>
            </a:r>
            <a:r>
              <a:rPr lang="en-US" sz="1300" dirty="0" smtClean="0"/>
              <a:t>VMSE </a:t>
            </a:r>
            <a:r>
              <a:rPr lang="en-US" sz="1300" dirty="0"/>
              <a:t>(Voltage Mode single </a:t>
            </a:r>
            <a:r>
              <a:rPr lang="en-US" sz="1300" dirty="0" smtClean="0"/>
              <a:t>Ended) signaling)</a:t>
            </a:r>
          </a:p>
          <a:p>
            <a:pPr>
              <a:spcAft>
                <a:spcPts val="400"/>
              </a:spcAft>
            </a:pPr>
            <a:r>
              <a:rPr lang="en-US" sz="1300" dirty="0" smtClean="0"/>
              <a:t>           Up to 3200 MT/s</a:t>
            </a:r>
          </a:p>
        </p:txBody>
      </p:sp>
      <p:sp>
        <p:nvSpPr>
          <p:cNvPr id="64" name="Left Arrow 63"/>
          <p:cNvSpPr/>
          <p:nvPr/>
        </p:nvSpPr>
        <p:spPr bwMode="auto">
          <a:xfrm>
            <a:off x="283853" y="43949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4156075" y="42209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525" y="4828725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(14 lanes)</a:t>
            </a:r>
            <a:endParaRPr lang="hu-H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246188" y="3398504"/>
            <a:ext cx="979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/>
              <a:t>(11 lanes)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9233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40"/>
          <p:cNvSpPr>
            <a:spLocks noChangeArrowheads="1"/>
          </p:cNvSpPr>
          <p:nvPr/>
        </p:nvSpPr>
        <p:spPr bwMode="auto">
          <a:xfrm>
            <a:off x="2798763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 err="1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2 (</a:t>
            </a: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2C</a:t>
            </a:r>
            <a:r>
              <a:rPr lang="hu-HU" altLang="en-US" sz="1000" dirty="0">
                <a:solidFill>
                  <a:schemeClr val="bg1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5" name="Téglalap 46"/>
          <p:cNvSpPr/>
          <p:nvPr/>
        </p:nvSpPr>
        <p:spPr>
          <a:xfrm>
            <a:off x="3752850" y="2725036"/>
            <a:ext cx="1501775" cy="601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ts val="300"/>
              </a:spcAft>
              <a:defRPr/>
            </a:pPr>
            <a:r>
              <a:rPr lang="en-US" altLang="en-US" sz="1000" dirty="0" smtClean="0">
                <a:solidFill>
                  <a:schemeClr val="bg1"/>
                </a:solidFill>
                <a:latin typeface="Verdana" pitchFamily="34" charset="0"/>
              </a:rPr>
              <a:t>7200</a:t>
            </a:r>
            <a:endParaRPr lang="hu-HU" altLang="en-US" sz="1000" dirty="0" smtClean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" name="Egyenes összekötő 47"/>
          <p:cNvCxnSpPr>
            <a:cxnSpLocks noChangeShapeType="1"/>
          </p:cNvCxnSpPr>
          <p:nvPr/>
        </p:nvCxnSpPr>
        <p:spPr bwMode="auto">
          <a:xfrm flipH="1" flipV="1">
            <a:off x="4125913" y="2313874"/>
            <a:ext cx="1587" cy="4111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Egyenes összekötő 48"/>
          <p:cNvCxnSpPr>
            <a:stCxn id="8" idx="0"/>
            <a:endCxn id="5" idx="2"/>
          </p:cNvCxnSpPr>
          <p:nvPr/>
        </p:nvCxnSpPr>
        <p:spPr>
          <a:xfrm rot="5400000" flipH="1" flipV="1">
            <a:off x="4279106" y="3552918"/>
            <a:ext cx="4524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69"/>
          <p:cNvSpPr/>
          <p:nvPr/>
        </p:nvSpPr>
        <p:spPr>
          <a:xfrm>
            <a:off x="3752850" y="3779136"/>
            <a:ext cx="1501775" cy="60483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631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ESB/</a:t>
            </a:r>
            <a:b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</a:b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632</a:t>
            </a:r>
            <a:r>
              <a:rPr lang="en-US" altLang="en-US" sz="1000" smtClean="0">
                <a:solidFill>
                  <a:schemeClr val="bg1"/>
                </a:solidFill>
                <a:latin typeface="Verdana" pitchFamily="34" charset="0"/>
              </a:rPr>
              <a:t>x</a:t>
            </a:r>
            <a:r>
              <a:rPr lang="hu-HU" altLang="en-US" sz="1000" smtClean="0">
                <a:solidFill>
                  <a:schemeClr val="bg1"/>
                </a:solidFill>
                <a:latin typeface="Verdana" pitchFamily="34" charset="0"/>
              </a:rPr>
              <a:t>ESB IOH</a:t>
            </a:r>
          </a:p>
        </p:txBody>
      </p:sp>
      <p:sp>
        <p:nvSpPr>
          <p:cNvPr id="9" name="Szövegdoboz 70"/>
          <p:cNvSpPr txBox="1">
            <a:spLocks noChangeArrowheads="1"/>
          </p:cNvSpPr>
          <p:nvPr/>
        </p:nvSpPr>
        <p:spPr bwMode="auto">
          <a:xfrm>
            <a:off x="4271963" y="2294824"/>
            <a:ext cx="43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 dirty="0">
                <a:latin typeface="Verdana" pitchFamily="34" charset="0"/>
              </a:rPr>
              <a:t>FSB</a:t>
            </a:r>
          </a:p>
        </p:txBody>
      </p:sp>
      <p:sp>
        <p:nvSpPr>
          <p:cNvPr id="10" name="Téglalap 49"/>
          <p:cNvSpPr>
            <a:spLocks noChangeArrowheads="1"/>
          </p:cNvSpPr>
          <p:nvPr/>
        </p:nvSpPr>
        <p:spPr bwMode="auto">
          <a:xfrm>
            <a:off x="4673600" y="1366136"/>
            <a:ext cx="1498600" cy="603250"/>
          </a:xfrm>
          <a:prstGeom prst="rect">
            <a:avLst/>
          </a:prstGeom>
          <a:solidFill>
            <a:srgbClr val="33CC33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Core</a:t>
            </a:r>
            <a:r>
              <a:rPr lang="en-US" altLang="en-US" sz="100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hu-HU" altLang="en-US" sz="1000">
                <a:solidFill>
                  <a:schemeClr val="bg1"/>
                </a:solidFill>
                <a:latin typeface="Verdana" pitchFamily="34" charset="0"/>
              </a:rPr>
              <a:t>2 (2C)</a:t>
            </a:r>
          </a:p>
        </p:txBody>
      </p:sp>
      <p:cxnSp>
        <p:nvCxnSpPr>
          <p:cNvPr id="11" name="Egyenes összekötő 61"/>
          <p:cNvCxnSpPr>
            <a:cxnSpLocks noChangeShapeType="1"/>
          </p:cNvCxnSpPr>
          <p:nvPr/>
        </p:nvCxnSpPr>
        <p:spPr bwMode="auto">
          <a:xfrm flipV="1">
            <a:off x="5360988" y="1969386"/>
            <a:ext cx="0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Egyenes összekötő 62"/>
          <p:cNvCxnSpPr>
            <a:cxnSpLocks noChangeShapeType="1"/>
          </p:cNvCxnSpPr>
          <p:nvPr/>
        </p:nvCxnSpPr>
        <p:spPr bwMode="auto">
          <a:xfrm flipV="1">
            <a:off x="3548063" y="1956686"/>
            <a:ext cx="1587" cy="344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Egyenes összekötő 77"/>
          <p:cNvCxnSpPr>
            <a:cxnSpLocks noChangeShapeType="1"/>
          </p:cNvCxnSpPr>
          <p:nvPr/>
        </p:nvCxnSpPr>
        <p:spPr bwMode="auto">
          <a:xfrm flipH="1">
            <a:off x="3548063" y="2313874"/>
            <a:ext cx="5667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Egyenes összekötő 23"/>
          <p:cNvCxnSpPr>
            <a:cxnSpLocks noChangeShapeType="1"/>
          </p:cNvCxnSpPr>
          <p:nvPr/>
        </p:nvCxnSpPr>
        <p:spPr bwMode="auto">
          <a:xfrm flipH="1">
            <a:off x="5264150" y="2939349"/>
            <a:ext cx="83026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Egyenes összekötő 24"/>
          <p:cNvCxnSpPr>
            <a:cxnSpLocks noChangeShapeType="1"/>
          </p:cNvCxnSpPr>
          <p:nvPr/>
        </p:nvCxnSpPr>
        <p:spPr bwMode="auto">
          <a:xfrm flipH="1" flipV="1">
            <a:off x="5487988" y="2337686"/>
            <a:ext cx="603250" cy="1588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Egyenes összekötő 25"/>
          <p:cNvCxnSpPr>
            <a:cxnSpLocks noChangeShapeType="1"/>
          </p:cNvCxnSpPr>
          <p:nvPr/>
        </p:nvCxnSpPr>
        <p:spPr bwMode="auto">
          <a:xfrm flipH="1">
            <a:off x="5254625" y="2775836"/>
            <a:ext cx="223838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gyenes összekötő 26"/>
          <p:cNvCxnSpPr>
            <a:cxnSpLocks noChangeShapeType="1"/>
          </p:cNvCxnSpPr>
          <p:nvPr/>
        </p:nvCxnSpPr>
        <p:spPr bwMode="auto">
          <a:xfrm flipH="1">
            <a:off x="5264150" y="3113974"/>
            <a:ext cx="823913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églalap 27"/>
          <p:cNvSpPr>
            <a:spLocks noChangeArrowheads="1"/>
          </p:cNvSpPr>
          <p:nvPr/>
        </p:nvSpPr>
        <p:spPr bwMode="auto">
          <a:xfrm flipV="1">
            <a:off x="5765800" y="259644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Téglalap 28"/>
          <p:cNvSpPr>
            <a:spLocks noChangeArrowheads="1"/>
          </p:cNvSpPr>
          <p:nvPr/>
        </p:nvSpPr>
        <p:spPr bwMode="auto">
          <a:xfrm flipV="1">
            <a:off x="5605463" y="2596449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0" name="Téglalap 29"/>
          <p:cNvSpPr>
            <a:spLocks noChangeArrowheads="1"/>
          </p:cNvSpPr>
          <p:nvPr/>
        </p:nvSpPr>
        <p:spPr bwMode="auto">
          <a:xfrm flipV="1">
            <a:off x="576897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1" name="Téglalap 30"/>
          <p:cNvSpPr>
            <a:spLocks noChangeArrowheads="1"/>
          </p:cNvSpPr>
          <p:nvPr/>
        </p:nvSpPr>
        <p:spPr bwMode="auto">
          <a:xfrm flipV="1">
            <a:off x="5608638" y="2131311"/>
            <a:ext cx="90487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2" name="Egyenes összekötő 31"/>
          <p:cNvCxnSpPr>
            <a:cxnSpLocks noChangeShapeType="1"/>
          </p:cNvCxnSpPr>
          <p:nvPr/>
        </p:nvCxnSpPr>
        <p:spPr bwMode="auto">
          <a:xfrm flipH="1" flipV="1">
            <a:off x="5491163" y="3748974"/>
            <a:ext cx="604837" cy="158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Téglalap 32"/>
          <p:cNvSpPr>
            <a:spLocks noChangeArrowheads="1"/>
          </p:cNvSpPr>
          <p:nvPr/>
        </p:nvSpPr>
        <p:spPr bwMode="auto">
          <a:xfrm flipV="1">
            <a:off x="5765800" y="353942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4" name="Téglalap 33"/>
          <p:cNvSpPr>
            <a:spLocks noChangeArrowheads="1"/>
          </p:cNvSpPr>
          <p:nvPr/>
        </p:nvSpPr>
        <p:spPr bwMode="auto">
          <a:xfrm flipV="1">
            <a:off x="5605463" y="353942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25" name="Egyenes összekötő 34"/>
          <p:cNvCxnSpPr>
            <a:cxnSpLocks noChangeShapeType="1"/>
          </p:cNvCxnSpPr>
          <p:nvPr/>
        </p:nvCxnSpPr>
        <p:spPr bwMode="auto">
          <a:xfrm flipH="1" flipV="1">
            <a:off x="5484813" y="3280661"/>
            <a:ext cx="1587" cy="466725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Egyenes összekötő 35"/>
          <p:cNvCxnSpPr>
            <a:cxnSpLocks noChangeShapeType="1"/>
          </p:cNvCxnSpPr>
          <p:nvPr/>
        </p:nvCxnSpPr>
        <p:spPr bwMode="auto">
          <a:xfrm flipH="1">
            <a:off x="5262563" y="3267961"/>
            <a:ext cx="223837" cy="0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Egyenes összekötő 36"/>
          <p:cNvCxnSpPr>
            <a:cxnSpLocks noChangeShapeType="1"/>
          </p:cNvCxnSpPr>
          <p:nvPr/>
        </p:nvCxnSpPr>
        <p:spPr bwMode="auto">
          <a:xfrm flipV="1">
            <a:off x="5483225" y="2323399"/>
            <a:ext cx="0" cy="452437"/>
          </a:xfrm>
          <a:prstGeom prst="line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églalap 37"/>
          <p:cNvSpPr>
            <a:spLocks noChangeArrowheads="1"/>
          </p:cNvSpPr>
          <p:nvPr/>
        </p:nvSpPr>
        <p:spPr bwMode="auto">
          <a:xfrm flipV="1">
            <a:off x="5926138" y="2599624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29" name="Téglalap 38"/>
          <p:cNvSpPr>
            <a:spLocks noChangeArrowheads="1"/>
          </p:cNvSpPr>
          <p:nvPr/>
        </p:nvSpPr>
        <p:spPr bwMode="auto">
          <a:xfrm flipV="1">
            <a:off x="5927725" y="2131311"/>
            <a:ext cx="88900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0" name="Téglalap 39"/>
          <p:cNvSpPr>
            <a:spLocks noChangeArrowheads="1"/>
          </p:cNvSpPr>
          <p:nvPr/>
        </p:nvSpPr>
        <p:spPr bwMode="auto">
          <a:xfrm flipV="1">
            <a:off x="5926138" y="3541011"/>
            <a:ext cx="87312" cy="414338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1" name="Téglalap 41"/>
          <p:cNvSpPr>
            <a:spLocks noChangeArrowheads="1"/>
          </p:cNvSpPr>
          <p:nvPr/>
        </p:nvSpPr>
        <p:spPr bwMode="auto">
          <a:xfrm flipV="1">
            <a:off x="5765800" y="3075874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2" name="Téglalap 42"/>
          <p:cNvSpPr>
            <a:spLocks noChangeArrowheads="1"/>
          </p:cNvSpPr>
          <p:nvPr/>
        </p:nvSpPr>
        <p:spPr bwMode="auto">
          <a:xfrm flipV="1">
            <a:off x="5605463" y="3075874"/>
            <a:ext cx="90487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3" name="Téglalap 43"/>
          <p:cNvSpPr>
            <a:spLocks noChangeArrowheads="1"/>
          </p:cNvSpPr>
          <p:nvPr/>
        </p:nvSpPr>
        <p:spPr bwMode="auto">
          <a:xfrm flipV="1">
            <a:off x="5926138" y="3079049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4" name="Téglalap 37"/>
          <p:cNvSpPr>
            <a:spLocks noChangeArrowheads="1"/>
          </p:cNvSpPr>
          <p:nvPr/>
        </p:nvSpPr>
        <p:spPr bwMode="auto">
          <a:xfrm flipV="1">
            <a:off x="6084888" y="2599624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" name="Téglalap 38"/>
          <p:cNvSpPr>
            <a:spLocks noChangeArrowheads="1"/>
          </p:cNvSpPr>
          <p:nvPr/>
        </p:nvSpPr>
        <p:spPr bwMode="auto">
          <a:xfrm flipV="1">
            <a:off x="6086475" y="2132899"/>
            <a:ext cx="88900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6" name="Téglalap 39"/>
          <p:cNvSpPr>
            <a:spLocks noChangeArrowheads="1"/>
          </p:cNvSpPr>
          <p:nvPr/>
        </p:nvSpPr>
        <p:spPr bwMode="auto">
          <a:xfrm flipV="1">
            <a:off x="6084888" y="3542599"/>
            <a:ext cx="87312" cy="414337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7" name="Téglalap 43"/>
          <p:cNvSpPr>
            <a:spLocks noChangeArrowheads="1"/>
          </p:cNvSpPr>
          <p:nvPr/>
        </p:nvSpPr>
        <p:spPr bwMode="auto">
          <a:xfrm flipV="1">
            <a:off x="6084888" y="3080636"/>
            <a:ext cx="87312" cy="412750"/>
          </a:xfrm>
          <a:prstGeom prst="rect">
            <a:avLst/>
          </a:prstGeom>
          <a:solidFill>
            <a:srgbClr val="B9CDE5"/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000">
              <a:ln w="6350">
                <a:solidFill>
                  <a:schemeClr val="tx1"/>
                </a:solidFill>
                <a:prstDash val="solid"/>
              </a:ln>
              <a:solidFill>
                <a:schemeClr val="lt1"/>
              </a:solidFill>
              <a:latin typeface="+mn-lt"/>
              <a:cs typeface="+mn-cs"/>
            </a:endParaRPr>
          </a:p>
        </p:txBody>
      </p:sp>
      <p:cxnSp>
        <p:nvCxnSpPr>
          <p:cNvPr id="38" name="Egyenes összekötő 47"/>
          <p:cNvCxnSpPr>
            <a:cxnSpLocks noChangeShapeType="1"/>
          </p:cNvCxnSpPr>
          <p:nvPr/>
        </p:nvCxnSpPr>
        <p:spPr bwMode="auto">
          <a:xfrm flipV="1">
            <a:off x="4870450" y="2313874"/>
            <a:ext cx="0" cy="4000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Line 84"/>
          <p:cNvSpPr>
            <a:spLocks noChangeShapeType="1"/>
          </p:cNvSpPr>
          <p:nvPr/>
        </p:nvSpPr>
        <p:spPr bwMode="auto">
          <a:xfrm>
            <a:off x="4883150" y="2313874"/>
            <a:ext cx="4778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85"/>
          <p:cNvSpPr txBox="1">
            <a:spLocks noChangeArrowheads="1"/>
          </p:cNvSpPr>
          <p:nvPr/>
        </p:nvSpPr>
        <p:spPr bwMode="auto">
          <a:xfrm>
            <a:off x="5408613" y="4085524"/>
            <a:ext cx="10112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FB-DIMM</a:t>
            </a:r>
            <a:endParaRPr lang="en-US" altLang="en-US" sz="10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latin typeface="Verdana" pitchFamily="34" charset="0"/>
              </a:rPr>
              <a:t>w/DDR2-533</a:t>
            </a:r>
          </a:p>
        </p:txBody>
      </p:sp>
      <p:sp>
        <p:nvSpPr>
          <p:cNvPr id="41" name="Oval 86"/>
          <p:cNvSpPr>
            <a:spLocks noChangeArrowheads="1"/>
          </p:cNvSpPr>
          <p:nvPr/>
        </p:nvSpPr>
        <p:spPr bwMode="auto">
          <a:xfrm>
            <a:off x="3197225" y="2007486"/>
            <a:ext cx="2403475" cy="730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2" name="Text Box 87"/>
          <p:cNvSpPr txBox="1">
            <a:spLocks noChangeArrowheads="1"/>
          </p:cNvSpPr>
          <p:nvPr/>
        </p:nvSpPr>
        <p:spPr bwMode="auto">
          <a:xfrm>
            <a:off x="4494213" y="3442586"/>
            <a:ext cx="40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latin typeface="Verdana" pitchFamily="34" charset="0"/>
              </a:rPr>
              <a:t>ESI</a:t>
            </a:r>
          </a:p>
        </p:txBody>
      </p:sp>
      <p:sp>
        <p:nvSpPr>
          <p:cNvPr id="43" name="Oval 88"/>
          <p:cNvSpPr>
            <a:spLocks noChangeArrowheads="1"/>
          </p:cNvSpPr>
          <p:nvPr/>
        </p:nvSpPr>
        <p:spPr bwMode="auto">
          <a:xfrm>
            <a:off x="4379913" y="3193349"/>
            <a:ext cx="541337" cy="700087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400">
              <a:latin typeface="Verdana" pitchFamily="34" charset="0"/>
            </a:endParaRPr>
          </a:p>
        </p:txBody>
      </p:sp>
      <p:sp>
        <p:nvSpPr>
          <p:cNvPr id="44" name="Text Box 89"/>
          <p:cNvSpPr txBox="1">
            <a:spLocks noChangeArrowheads="1"/>
          </p:cNvSpPr>
          <p:nvPr/>
        </p:nvSpPr>
        <p:spPr bwMode="auto">
          <a:xfrm>
            <a:off x="4141788" y="2123374"/>
            <a:ext cx="682879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latin typeface="Verdana" pitchFamily="34" charset="0"/>
              </a:rPr>
              <a:t>1066 </a:t>
            </a:r>
            <a:r>
              <a:rPr lang="en-US" altLang="en-US" sz="1000" dirty="0">
                <a:latin typeface="Verdana" pitchFamily="34" charset="0"/>
              </a:rPr>
              <a:t>MT/s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97364" y="618182"/>
            <a:ext cx="6934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1: A simple traditional DC DP (2S) server platform (2007)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6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1.</a:t>
            </a:r>
            <a:r>
              <a:rPr lang="en-US" altLang="en-US" dirty="0" smtClean="0"/>
              <a:t>2</a:t>
            </a:r>
            <a:r>
              <a:rPr lang="hu-HU" altLang="en-US" dirty="0" smtClean="0"/>
              <a:t> </a:t>
            </a:r>
            <a:r>
              <a:rPr lang="en-US" altLang="en-US" dirty="0" smtClean="0"/>
              <a:t>The platform concept (</a:t>
            </a:r>
            <a:r>
              <a:rPr lang="hu-HU" altLang="en-US" dirty="0" smtClean="0"/>
              <a:t>2</a:t>
            </a:r>
            <a:r>
              <a:rPr lang="en-US" altLang="en-US" dirty="0" smtClean="0"/>
              <a:t>)</a:t>
            </a:r>
            <a:endParaRPr lang="hu-HU" altLang="en-US" dirty="0" smtClean="0"/>
          </a:p>
        </p:txBody>
      </p:sp>
      <p:sp>
        <p:nvSpPr>
          <p:cNvPr id="2" name="Oval 1"/>
          <p:cNvSpPr/>
          <p:nvPr/>
        </p:nvSpPr>
        <p:spPr bwMode="auto">
          <a:xfrm>
            <a:off x="5264150" y="2549617"/>
            <a:ext cx="227013" cy="89296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963" y="990600"/>
            <a:ext cx="8701485" cy="2210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SMI link </a:t>
            </a:r>
            <a:r>
              <a:rPr lang="en-US" dirty="0" smtClean="0">
                <a:solidFill>
                  <a:srgbClr val="000000"/>
                </a:solidFill>
              </a:rPr>
              <a:t>of the Boxboro-EX platform was a </a:t>
            </a:r>
            <a:r>
              <a:rPr lang="en-US" dirty="0" smtClean="0">
                <a:solidFill>
                  <a:srgbClr val="0070C0"/>
                </a:solidFill>
              </a:rPr>
              <a:t>serial, packet </a:t>
            </a:r>
            <a:r>
              <a:rPr lang="en-US" dirty="0" smtClean="0">
                <a:solidFill>
                  <a:srgbClr val="0070C0"/>
                </a:solidFill>
              </a:rPr>
              <a:t>based,</a:t>
            </a:r>
            <a:r>
              <a:rPr lang="hu-HU" dirty="0" smtClean="0">
                <a:solidFill>
                  <a:srgbClr val="0070C0"/>
                </a:solidFill>
              </a:rPr>
              <a:t>unidirectional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link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</a:t>
            </a:r>
            <a:r>
              <a:rPr lang="hu-HU" dirty="0" smtClean="0">
                <a:solidFill>
                  <a:srgbClr val="000000"/>
                </a:solidFill>
              </a:rPr>
              <a:t>with </a:t>
            </a:r>
            <a:r>
              <a:rPr lang="hu-HU" dirty="0" smtClean="0">
                <a:solidFill>
                  <a:srgbClr val="0070C0"/>
                </a:solidFill>
              </a:rPr>
              <a:t>differential signaling</a:t>
            </a:r>
            <a:r>
              <a:rPr lang="hu-HU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including </a:t>
            </a:r>
            <a:r>
              <a:rPr lang="en-US" dirty="0" smtClean="0">
                <a:solidFill>
                  <a:srgbClr val="000000"/>
                </a:solidFill>
              </a:rPr>
              <a:t>about </a:t>
            </a:r>
            <a:r>
              <a:rPr lang="en-US" dirty="0" smtClean="0">
                <a:solidFill>
                  <a:srgbClr val="0070C0"/>
                </a:solidFill>
              </a:rPr>
              <a:t>70 signal lines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By contrast, as far as the </a:t>
            </a:r>
            <a:r>
              <a:rPr lang="en-US" dirty="0" smtClean="0">
                <a:solidFill>
                  <a:srgbClr val="0070C0"/>
                </a:solidFill>
              </a:rPr>
              <a:t>data transfer </a:t>
            </a:r>
            <a:r>
              <a:rPr lang="en-US" dirty="0" smtClean="0">
                <a:solidFill>
                  <a:srgbClr val="000000"/>
                </a:solidFill>
              </a:rPr>
              <a:t>is concerned, </a:t>
            </a:r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SMI2 link </a:t>
            </a:r>
            <a:r>
              <a:rPr lang="en-US" dirty="0" smtClean="0"/>
              <a:t>Intel changed to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64-bit parallel, bidirectional communication using single-ended voltage reference signals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>
              <a:spcAft>
                <a:spcPts val="400"/>
              </a:spcAft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called </a:t>
            </a:r>
            <a:r>
              <a:rPr lang="en-US" dirty="0" smtClean="0">
                <a:solidFill>
                  <a:srgbClr val="FF0000"/>
                </a:solidFill>
              </a:rPr>
              <a:t>VMSE (Voltage Mode Single Ended) signaling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</a:p>
          <a:p>
            <a:pPr>
              <a:spcAft>
                <a:spcPts val="600"/>
              </a:spcAft>
              <a:buClr>
                <a:srgbClr val="000000"/>
              </a:buClr>
            </a:pPr>
            <a:r>
              <a:rPr lang="hu-HU" dirty="0" smtClean="0"/>
              <a:t>     </a:t>
            </a:r>
            <a:r>
              <a:rPr lang="en-US" dirty="0" smtClean="0"/>
              <a:t>SMI </a:t>
            </a:r>
            <a:r>
              <a:rPr lang="en-US" dirty="0" smtClean="0"/>
              <a:t>2 requires altogether about</a:t>
            </a:r>
            <a:r>
              <a:rPr lang="en-US" dirty="0" smtClean="0">
                <a:solidFill>
                  <a:srgbClr val="0070C0"/>
                </a:solidFill>
              </a:rPr>
              <a:t> 110 signal lines</a:t>
            </a:r>
            <a:r>
              <a:rPr lang="en-US" dirty="0" smtClean="0">
                <a:solidFill>
                  <a:srgbClr val="000000"/>
                </a:solidFill>
              </a:rPr>
              <a:t>, that is </a:t>
            </a:r>
            <a:r>
              <a:rPr lang="en-US" dirty="0" smtClean="0">
                <a:solidFill>
                  <a:srgbClr val="0070C0"/>
                </a:solidFill>
              </a:rPr>
              <a:t>about 50 % more lines than SMI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0070C0"/>
                </a:solidFill>
              </a:rPr>
              <a:t>reason</a:t>
            </a:r>
            <a:r>
              <a:rPr lang="en-US" dirty="0" smtClean="0">
                <a:solidFill>
                  <a:srgbClr val="000000"/>
                </a:solidFill>
              </a:rPr>
              <a:t> for changing from serial transfer to parallel transfer in case of the data lines is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presumably the fact, that in this case </a:t>
            </a:r>
            <a:r>
              <a:rPr lang="en-US" dirty="0" smtClean="0">
                <a:solidFill>
                  <a:srgbClr val="0070C0"/>
                </a:solidFill>
              </a:rPr>
              <a:t>AD/DA converting of data becomes superfluous</a:t>
            </a:r>
            <a:r>
              <a:rPr lang="en-US" dirty="0" smtClean="0">
                <a:solidFill>
                  <a:srgbClr val="000000"/>
                </a:solidFill>
              </a:rPr>
              <a:t> and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this results </a:t>
            </a:r>
            <a:r>
              <a:rPr lang="en-US" dirty="0" smtClean="0">
                <a:solidFill>
                  <a:srgbClr val="0070C0"/>
                </a:solidFill>
              </a:rPr>
              <a:t>in </a:t>
            </a:r>
            <a:r>
              <a:rPr lang="en-US" dirty="0" smtClean="0">
                <a:solidFill>
                  <a:srgbClr val="FF0000"/>
                </a:solidFill>
              </a:rPr>
              <a:t>reduced dissipation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13)</a:t>
            </a:r>
            <a:endParaRPr lang="en-US" alt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96888" y="3171092"/>
            <a:ext cx="2236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SMI 2 </a:t>
            </a:r>
            <a:r>
              <a:rPr lang="en-US" dirty="0" smtClean="0">
                <a:solidFill>
                  <a:srgbClr val="000000"/>
                </a:solidFill>
              </a:rPr>
              <a:t>operates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415079"/>
            <a:ext cx="7731925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 smtClean="0">
                <a:solidFill>
                  <a:srgbClr val="0070C0"/>
                </a:solidFill>
              </a:rPr>
              <a:t>Ivy Town-EX </a:t>
            </a:r>
            <a:r>
              <a:rPr lang="en-US" dirty="0" smtClean="0">
                <a:solidFill>
                  <a:srgbClr val="000000"/>
                </a:solidFill>
              </a:rPr>
              <a:t>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at a speed of </a:t>
            </a:r>
            <a:r>
              <a:rPr lang="en-US" dirty="0" smtClean="0">
                <a:solidFill>
                  <a:srgbClr val="0070C0"/>
                </a:solidFill>
              </a:rPr>
              <a:t>up to 2667 MT/s </a:t>
            </a:r>
            <a:r>
              <a:rPr lang="en-US" dirty="0" smtClean="0">
                <a:solidFill>
                  <a:srgbClr val="000000"/>
                </a:solidFill>
              </a:rPr>
              <a:t>and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 the </a:t>
            </a:r>
            <a:r>
              <a:rPr lang="en-US" dirty="0" err="1" smtClean="0">
                <a:solidFill>
                  <a:srgbClr val="0070C0"/>
                </a:solidFill>
              </a:rPr>
              <a:t>Haswell</a:t>
            </a:r>
            <a:r>
              <a:rPr lang="en-US" dirty="0" smtClean="0">
                <a:solidFill>
                  <a:srgbClr val="0070C0"/>
                </a:solidFill>
              </a:rPr>
              <a:t>-EX</a:t>
            </a:r>
            <a:r>
              <a:rPr lang="en-US" dirty="0" smtClean="0">
                <a:solidFill>
                  <a:srgbClr val="000000"/>
                </a:solidFill>
              </a:rPr>
              <a:t> based </a:t>
            </a:r>
            <a:r>
              <a:rPr lang="en-US" dirty="0" err="1" smtClean="0">
                <a:solidFill>
                  <a:srgbClr val="000000"/>
                </a:solidFill>
              </a:rPr>
              <a:t>Brickland</a:t>
            </a:r>
            <a:r>
              <a:rPr lang="en-US" dirty="0" smtClean="0">
                <a:solidFill>
                  <a:srgbClr val="000000"/>
                </a:solidFill>
              </a:rPr>
              <a:t> platform at a speed of </a:t>
            </a:r>
            <a:r>
              <a:rPr lang="en-US" dirty="0" smtClean="0">
                <a:solidFill>
                  <a:srgbClr val="0070C0"/>
                </a:solidFill>
              </a:rPr>
              <a:t>up to 3200 MT/s</a:t>
            </a:r>
            <a:r>
              <a:rPr lang="en-US" dirty="0" smtClean="0">
                <a:solidFill>
                  <a:srgbClr val="000000"/>
                </a:solidFill>
              </a:rPr>
              <a:t>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369" y="608112"/>
            <a:ext cx="77684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D2D8A"/>
                </a:solidFill>
              </a:rPr>
              <a:t>a) </a:t>
            </a:r>
            <a:r>
              <a:rPr lang="en-US" b="1" dirty="0" smtClean="0">
                <a:solidFill>
                  <a:srgbClr val="2D2D8A"/>
                </a:solidFill>
              </a:rPr>
              <a:t>Redesigned, basically parallel MC-SMB </a:t>
            </a:r>
            <a:r>
              <a:rPr lang="en-US" b="1" dirty="0">
                <a:solidFill>
                  <a:srgbClr val="2D2D8A"/>
                </a:solidFill>
              </a:rPr>
              <a:t>interface, called SMI2 </a:t>
            </a:r>
            <a:r>
              <a:rPr lang="en-US" b="1" dirty="0" smtClean="0">
                <a:solidFill>
                  <a:srgbClr val="2D2D8A"/>
                </a:solidFill>
              </a:rPr>
              <a:t>interface -2</a:t>
            </a:r>
            <a:endParaRPr lang="en-US" b="1" dirty="0">
              <a:solidFill>
                <a:srgbClr val="2D2D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14)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" y="623888"/>
            <a:ext cx="3066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b) Enhanced DRAM </a:t>
            </a:r>
            <a:r>
              <a:rPr lang="en-US" b="1" dirty="0" smtClean="0">
                <a:solidFill>
                  <a:schemeClr val="accent6"/>
                </a:solidFill>
              </a:rPr>
              <a:t>interface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32740" y="1549400"/>
            <a:ext cx="4156896" cy="3455170"/>
            <a:chOff x="1066800" y="1866900"/>
            <a:chExt cx="4497340" cy="3455170"/>
          </a:xfrm>
        </p:grpSpPr>
        <p:grpSp>
          <p:nvGrpSpPr>
            <p:cNvPr id="6" name="Group 5"/>
            <p:cNvGrpSpPr/>
            <p:nvPr/>
          </p:nvGrpSpPr>
          <p:grpSpPr>
            <a:xfrm>
              <a:off x="1066800" y="1866900"/>
              <a:ext cx="3924300" cy="3455170"/>
              <a:chOff x="469900" y="698500"/>
              <a:chExt cx="3924300" cy="345517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10" name="Left-Right Arrow 9"/>
              <p:cNvSpPr/>
              <p:nvPr/>
            </p:nvSpPr>
            <p:spPr bwMode="auto">
              <a:xfrm>
                <a:off x="469900" y="3073400"/>
                <a:ext cx="1224000" cy="252000"/>
              </a:xfrm>
              <a:prstGeom prst="leftRightArrow">
                <a:avLst/>
              </a:prstGeom>
              <a:solidFill>
                <a:srgbClr val="FF5B5B"/>
              </a:solidFill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88020" y="2779713"/>
                <a:ext cx="110799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SMI2 data</a:t>
                </a:r>
                <a:endParaRPr lang="en-US" dirty="0"/>
              </a:p>
            </p:txBody>
          </p:sp>
          <p:sp>
            <p:nvSpPr>
              <p:cNvPr id="12" name="Up-Down Arrow 11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3" name="Up-Down Arrow 12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20701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860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175000" y="7127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390900" y="6985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4" name="Rectangle 23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26" name="Right Arrow 25"/>
              <p:cNvSpPr/>
              <p:nvPr/>
            </p:nvSpPr>
            <p:spPr bwMode="auto">
              <a:xfrm>
                <a:off x="515938" y="3530479"/>
                <a:ext cx="1173162" cy="252000"/>
              </a:xfrm>
              <a:prstGeom prst="rightArrow">
                <a:avLst/>
              </a:prstGeom>
              <a:solidFill>
                <a:srgbClr val="FF5B5B"/>
              </a:solidFill>
              <a:ln w="63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46100" y="3759200"/>
                <a:ext cx="101021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CMD</a:t>
                </a:r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571780" y="34290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DDR3/4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37132" y="1854200"/>
            <a:ext cx="3984865" cy="3163070"/>
            <a:chOff x="1143000" y="2159000"/>
            <a:chExt cx="4311221" cy="3163070"/>
          </a:xfrm>
        </p:grpSpPr>
        <p:grpSp>
          <p:nvGrpSpPr>
            <p:cNvPr id="29" name="Group 28"/>
            <p:cNvGrpSpPr/>
            <p:nvPr/>
          </p:nvGrpSpPr>
          <p:grpSpPr>
            <a:xfrm>
              <a:off x="1143000" y="2159000"/>
              <a:ext cx="3848100" cy="3163070"/>
              <a:chOff x="546100" y="990600"/>
              <a:chExt cx="3848100" cy="3163070"/>
            </a:xfrm>
          </p:grpSpPr>
          <p:sp>
            <p:nvSpPr>
              <p:cNvPr id="31" name="Rectangle 30"/>
              <p:cNvSpPr/>
              <p:nvPr/>
            </p:nvSpPr>
            <p:spPr bwMode="auto">
              <a:xfrm>
                <a:off x="1689100" y="2754313"/>
                <a:ext cx="2705100" cy="1399357"/>
              </a:xfrm>
              <a:prstGeom prst="rect">
                <a:avLst/>
              </a:prstGeom>
              <a:solidFill>
                <a:schemeClr val="accent1">
                  <a:lumMod val="90000"/>
                </a:schemeClr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92300" y="3174591"/>
                <a:ext cx="2412840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00" b="1" dirty="0" smtClean="0"/>
                  <a:t>Scalable Memory Buffer</a:t>
                </a:r>
              </a:p>
              <a:p>
                <a:pPr algn="ctr"/>
                <a:r>
                  <a:rPr lang="en-US" sz="1300" b="1" dirty="0" smtClean="0"/>
                  <a:t>(SMB)</a:t>
                </a:r>
                <a:endParaRPr lang="en-US" sz="13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84200" y="2767013"/>
                <a:ext cx="85014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In</a:t>
                </a:r>
                <a:endParaRPr lang="en-US" dirty="0"/>
              </a:p>
            </p:txBody>
          </p:sp>
          <p:sp>
            <p:nvSpPr>
              <p:cNvPr id="34" name="Up-Down Arrow 33"/>
              <p:cNvSpPr/>
              <p:nvPr/>
            </p:nvSpPr>
            <p:spPr bwMode="auto">
              <a:xfrm>
                <a:off x="2413000" y="10033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5" name="Up-Down Arrow 34"/>
              <p:cNvSpPr/>
              <p:nvPr/>
            </p:nvSpPr>
            <p:spPr bwMode="auto">
              <a:xfrm>
                <a:off x="3517900" y="990600"/>
                <a:ext cx="317500" cy="1727200"/>
              </a:xfrm>
              <a:prstGeom prst="upDownArrow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58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0574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73300" y="1320800"/>
                <a:ext cx="627095" cy="2769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3162300" y="13350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378200" y="13208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574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2733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3162300" y="1957388"/>
                <a:ext cx="1028700" cy="262711"/>
              </a:xfrm>
              <a:prstGeom prst="rect">
                <a:avLst/>
              </a:prstGeom>
              <a:solidFill>
                <a:srgbClr val="92D050"/>
              </a:solidFill>
              <a:ln w="158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cs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378200" y="1943100"/>
                <a:ext cx="6270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DIMM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6100" y="3759200"/>
                <a:ext cx="9975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SMI Out</a:t>
                </a:r>
                <a:endParaRPr lang="en-US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461861" y="3403600"/>
              <a:ext cx="99236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dirty="0" smtClean="0"/>
                <a:t>DDR3</a:t>
              </a:r>
            </a:p>
            <a:p>
              <a:pPr algn="ctr"/>
              <a:r>
                <a:rPr lang="en-US" sz="1300" dirty="0" smtClean="0"/>
                <a:t>interface</a:t>
              </a:r>
              <a:endParaRPr lang="en-US" sz="1300" dirty="0"/>
            </a:p>
          </p:txBody>
        </p:sp>
      </p:grpSp>
      <p:sp>
        <p:nvSpPr>
          <p:cNvPr id="45" name="Right Arrow 44"/>
          <p:cNvSpPr/>
          <p:nvPr/>
        </p:nvSpPr>
        <p:spPr bwMode="auto">
          <a:xfrm>
            <a:off x="309253" y="3936879"/>
            <a:ext cx="1084355" cy="252000"/>
          </a:xfrm>
          <a:prstGeom prst="rightArrow">
            <a:avLst/>
          </a:prstGeom>
          <a:solidFill>
            <a:srgbClr val="FF5B5B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9526" y="1422400"/>
            <a:ext cx="214834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/>
              <a:t>Boxboro-EX platform</a:t>
            </a:r>
            <a:endParaRPr lang="en-US" sz="13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6178826" y="1104900"/>
            <a:ext cx="192873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err="1" smtClean="0"/>
              <a:t>Brickland</a:t>
            </a:r>
            <a:r>
              <a:rPr lang="en-US" sz="1300" b="1" dirty="0" smtClean="0"/>
              <a:t> platform</a:t>
            </a:r>
            <a:endParaRPr lang="en-US" sz="13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906153" y="5334000"/>
            <a:ext cx="3512500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300" dirty="0" smtClean="0"/>
              <a:t>Up to DDR3-1333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Up to 2 DIMMs per memory channel</a:t>
            </a:r>
            <a:endParaRPr lang="en-US" sz="1300" dirty="0"/>
          </a:p>
        </p:txBody>
      </p:sp>
      <p:sp>
        <p:nvSpPr>
          <p:cNvPr id="49" name="TextBox 48"/>
          <p:cNvSpPr txBox="1"/>
          <p:nvPr/>
        </p:nvSpPr>
        <p:spPr>
          <a:xfrm>
            <a:off x="5499100" y="5348188"/>
            <a:ext cx="3512500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DDR4-1866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rgbClr val="0070C0"/>
                </a:solidFill>
              </a:rPr>
              <a:t>Up to 3 DIMMs </a:t>
            </a:r>
            <a:r>
              <a:rPr lang="en-US" sz="1300" dirty="0" smtClean="0"/>
              <a:t>per memory channel</a:t>
            </a:r>
            <a:endParaRPr lang="en-US" sz="1300" dirty="0"/>
          </a:p>
        </p:txBody>
      </p:sp>
      <p:sp>
        <p:nvSpPr>
          <p:cNvPr id="50" name="Left Arrow 49"/>
          <p:cNvSpPr/>
          <p:nvPr/>
        </p:nvSpPr>
        <p:spPr bwMode="auto">
          <a:xfrm>
            <a:off x="283853" y="4407670"/>
            <a:ext cx="1084355" cy="252000"/>
          </a:xfrm>
          <a:prstGeom prst="leftArrow">
            <a:avLst/>
          </a:prstGeom>
          <a:solidFill>
            <a:srgbClr val="FF5B5B"/>
          </a:solidFill>
          <a:ln w="15875" cap="flat" cmpd="sng" algn="ctr">
            <a:solidFill>
              <a:srgbClr val="FF5B5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4156075" y="4233612"/>
            <a:ext cx="492125" cy="123258"/>
          </a:xfrm>
          <a:prstGeom prst="rightArrow">
            <a:avLst/>
          </a:prstGeom>
          <a:solidFill>
            <a:srgbClr val="FF5B5B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15)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1613" y="619125"/>
            <a:ext cx="6439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Operation modes of the SMBs in the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[113]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2150" y="1241425"/>
            <a:ext cx="3168650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200" b="1" dirty="0" smtClean="0">
                <a:latin typeface="Verdana" pitchFamily="34" charset="0"/>
              </a:rPr>
              <a:t>Operation modes of the SMBs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51600" y="1935163"/>
            <a:ext cx="14847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Lockstep mode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47693" y="1916113"/>
            <a:ext cx="2555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en-US" sz="1200" b="1" dirty="0" smtClean="0">
                <a:latin typeface="Verdana" pitchFamily="34" charset="0"/>
              </a:rPr>
              <a:t>Independent channel mode</a:t>
            </a:r>
          </a:p>
          <a:p>
            <a:pPr algn="ctr"/>
            <a:r>
              <a:rPr lang="en-US" altLang="en-US" sz="1200" b="1" dirty="0" smtClean="0">
                <a:latin typeface="Verdana" pitchFamily="34" charset="0"/>
              </a:rPr>
              <a:t>(aka Performance mode)</a:t>
            </a:r>
            <a:endParaRPr lang="hu-HU" altLang="en-US" sz="1200" b="1" dirty="0">
              <a:latin typeface="Verdana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373313" y="182721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rot="-5400000" flipH="1" flipV="1">
            <a:off x="3336924" y="628652"/>
            <a:ext cx="295275" cy="218122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6680200" y="1827213"/>
            <a:ext cx="69850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endParaRPr lang="hu-HU" altLang="en-US">
              <a:solidFill>
                <a:srgbClr val="3333CC"/>
              </a:solidFill>
              <a:latin typeface="Verdana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4591843" y="1571625"/>
            <a:ext cx="2123281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01613" y="2451100"/>
            <a:ext cx="4390230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lockstep mode the same command is sent  </a:t>
            </a:r>
          </a:p>
          <a:p>
            <a:pPr>
              <a:spcAft>
                <a:spcPts val="400"/>
              </a:spcAft>
            </a:pPr>
            <a:r>
              <a:rPr lang="en-US" sz="1200" dirty="0"/>
              <a:t> </a:t>
            </a:r>
            <a:r>
              <a:rPr lang="en-US" sz="1200" dirty="0" smtClean="0"/>
              <a:t>    on both DRAM buses.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The read or write commands are issued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simultaneously to the referenced  DIMMs, </a:t>
            </a:r>
          </a:p>
          <a:p>
            <a:r>
              <a:rPr lang="en-US" sz="1200" dirty="0"/>
              <a:t> </a:t>
            </a:r>
            <a:r>
              <a:rPr lang="en-US" sz="1200" dirty="0" smtClean="0"/>
              <a:t>    and the SMB interleaves the data on the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9163" y="2451100"/>
            <a:ext cx="418465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 the independent channel mode commands</a:t>
            </a:r>
          </a:p>
          <a:p>
            <a:pPr>
              <a:spcAft>
                <a:spcPts val="0"/>
              </a:spcAft>
            </a:pPr>
            <a:r>
              <a:rPr lang="en-US" sz="1200" dirty="0" smtClean="0"/>
              <a:t>     sent to both DRAM channels are independent</a:t>
            </a:r>
          </a:p>
          <a:p>
            <a:pPr>
              <a:spcAft>
                <a:spcPts val="600"/>
              </a:spcAft>
            </a:pPr>
            <a:r>
              <a:rPr lang="en-US" sz="1200" dirty="0" smtClean="0"/>
              <a:t>     from each other. </a:t>
            </a:r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6078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212" y="623788"/>
            <a:ext cx="4129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D2D8A"/>
                </a:solidFill>
              </a:rPr>
              <a:t>DRAM speeds of the </a:t>
            </a:r>
            <a:r>
              <a:rPr lang="en-US" b="1" dirty="0" err="1" smtClean="0">
                <a:solidFill>
                  <a:srgbClr val="2D2D8A"/>
                </a:solidFill>
              </a:rPr>
              <a:t>Brickland</a:t>
            </a:r>
            <a:r>
              <a:rPr lang="en-US" b="1" dirty="0" smtClean="0">
                <a:solidFill>
                  <a:srgbClr val="2D2D8A"/>
                </a:solidFill>
              </a:rPr>
              <a:t> platform</a:t>
            </a:r>
            <a:endParaRPr lang="en-US" b="1" dirty="0">
              <a:solidFill>
                <a:srgbClr val="2D2D8A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16)</a:t>
            </a:r>
            <a:endParaRPr lang="en-US" alt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099083"/>
              </p:ext>
            </p:extLst>
          </p:nvPr>
        </p:nvGraphicFramePr>
        <p:xfrm>
          <a:off x="109537" y="1423844"/>
          <a:ext cx="8890001" cy="236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5704"/>
                <a:gridCol w="3492584"/>
                <a:gridCol w="3541713"/>
              </a:tblGrid>
              <a:tr h="583689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Feature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Ivy Bridge-EX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v2)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Haswell-EX based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(E7-4800 v3)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40604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SMB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C102C104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C112/C114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659822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DDR4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err="1" smtClean="0">
                          <a:latin typeface="+mj-lt"/>
                        </a:rPr>
                        <a:t>n.a</a:t>
                      </a:r>
                      <a:r>
                        <a:rPr lang="en-US" sz="1300" dirty="0" smtClean="0">
                          <a:latin typeface="+mj-lt"/>
                        </a:rPr>
                        <a:t>.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 Independent</a:t>
                      </a:r>
                      <a:r>
                        <a:rPr lang="en-US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mode: </a:t>
                      </a:r>
                      <a:r>
                        <a:rPr lang="hu-HU" sz="1300" dirty="0" smtClean="0">
                          <a:latin typeface="+mj-lt"/>
                        </a:rPr>
                        <a:t> u</a:t>
                      </a:r>
                      <a:r>
                        <a:rPr lang="en-US" sz="1300" dirty="0" smtClean="0">
                          <a:latin typeface="+mj-lt"/>
                        </a:rPr>
                        <a:t>p </a:t>
                      </a:r>
                      <a:r>
                        <a:rPr lang="en-US" sz="1300" dirty="0" smtClean="0">
                          <a:latin typeface="+mj-lt"/>
                        </a:rPr>
                        <a:t>to 1600 MT/s</a:t>
                      </a:r>
                    </a:p>
                    <a:p>
                      <a:pPr algn="l"/>
                      <a:r>
                        <a:rPr lang="hu-HU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Lockstep </a:t>
                      </a:r>
                      <a:r>
                        <a:rPr lang="en-US" sz="1300" dirty="0" smtClean="0">
                          <a:latin typeface="+mj-lt"/>
                        </a:rPr>
                        <a:t>mode:</a:t>
                      </a:r>
                      <a:r>
                        <a:rPr lang="en-US" sz="1300" baseline="0" dirty="0" smtClean="0">
                          <a:latin typeface="+mj-lt"/>
                        </a:rPr>
                        <a:t> </a:t>
                      </a:r>
                      <a:r>
                        <a:rPr lang="hu-HU" sz="1300" baseline="0" dirty="0" smtClean="0">
                          <a:latin typeface="+mj-lt"/>
                        </a:rPr>
                        <a:t>       </a:t>
                      </a:r>
                      <a:r>
                        <a:rPr lang="en-US" sz="1300" baseline="0" dirty="0" smtClean="0">
                          <a:latin typeface="+mj-lt"/>
                        </a:rPr>
                        <a:t>up </a:t>
                      </a:r>
                      <a:r>
                        <a:rPr lang="en-US" sz="1300" baseline="0" dirty="0" smtClean="0">
                          <a:latin typeface="+mj-lt"/>
                        </a:rPr>
                        <a:t>to 1866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  <a:tr h="711056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DDR3 speed 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Independent</a:t>
                      </a:r>
                      <a:r>
                        <a:rPr lang="en-US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mode:  </a:t>
                      </a:r>
                      <a:r>
                        <a:rPr lang="en-US" sz="1300" dirty="0" smtClean="0">
                          <a:latin typeface="+mj-lt"/>
                        </a:rPr>
                        <a:t>up </a:t>
                      </a:r>
                      <a:r>
                        <a:rPr lang="en-US" sz="1300" dirty="0" smtClean="0">
                          <a:latin typeface="+mj-lt"/>
                        </a:rPr>
                        <a:t>to 1333 MT/s</a:t>
                      </a:r>
                    </a:p>
                    <a:p>
                      <a:pPr algn="ctr"/>
                      <a:r>
                        <a:rPr lang="en-US" sz="1300" dirty="0" smtClean="0">
                          <a:latin typeface="+mj-lt"/>
                        </a:rPr>
                        <a:t>Lockstep mode: </a:t>
                      </a:r>
                      <a:r>
                        <a:rPr lang="hu-HU" sz="1300" dirty="0" smtClean="0">
                          <a:latin typeface="+mj-lt"/>
                        </a:rPr>
                        <a:t>       </a:t>
                      </a:r>
                      <a:r>
                        <a:rPr lang="en-US" sz="1300" dirty="0" smtClean="0">
                          <a:latin typeface="+mj-lt"/>
                        </a:rPr>
                        <a:t>up </a:t>
                      </a:r>
                      <a:r>
                        <a:rPr lang="en-US" sz="1300" dirty="0" smtClean="0">
                          <a:latin typeface="+mj-lt"/>
                        </a:rPr>
                        <a:t>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hu-HU" sz="1300" dirty="0" smtClean="0">
                          <a:latin typeface="+mj-lt"/>
                        </a:rPr>
                        <a:t> Independent </a:t>
                      </a:r>
                      <a:r>
                        <a:rPr lang="en-US" sz="1300" dirty="0" smtClean="0">
                          <a:latin typeface="+mj-lt"/>
                        </a:rPr>
                        <a:t>mode</a:t>
                      </a:r>
                      <a:r>
                        <a:rPr lang="en-US" sz="1300" dirty="0" smtClean="0">
                          <a:latin typeface="+mj-lt"/>
                        </a:rPr>
                        <a:t>: </a:t>
                      </a:r>
                      <a:r>
                        <a:rPr lang="en-US" sz="1300" dirty="0" smtClean="0">
                          <a:latin typeface="+mj-lt"/>
                        </a:rPr>
                        <a:t> up </a:t>
                      </a:r>
                      <a:r>
                        <a:rPr lang="en-US" sz="1300" dirty="0" smtClean="0">
                          <a:latin typeface="+mj-lt"/>
                        </a:rPr>
                        <a:t>to 1600 MT/s</a:t>
                      </a:r>
                    </a:p>
                    <a:p>
                      <a:pPr algn="l"/>
                      <a:r>
                        <a:rPr lang="hu-HU" sz="1300" dirty="0" smtClean="0">
                          <a:latin typeface="+mj-lt"/>
                        </a:rPr>
                        <a:t> </a:t>
                      </a:r>
                      <a:r>
                        <a:rPr lang="en-US" sz="1300" dirty="0" smtClean="0">
                          <a:latin typeface="+mj-lt"/>
                        </a:rPr>
                        <a:t>Lockstep </a:t>
                      </a:r>
                      <a:r>
                        <a:rPr lang="en-US" sz="1300" dirty="0" smtClean="0">
                          <a:latin typeface="+mj-lt"/>
                        </a:rPr>
                        <a:t>mode:</a:t>
                      </a:r>
                      <a:r>
                        <a:rPr lang="en-US" sz="1300" baseline="0" dirty="0" smtClean="0">
                          <a:latin typeface="+mj-lt"/>
                        </a:rPr>
                        <a:t> </a:t>
                      </a:r>
                      <a:r>
                        <a:rPr lang="hu-HU" sz="1300" baseline="0" dirty="0" smtClean="0">
                          <a:latin typeface="+mj-lt"/>
                        </a:rPr>
                        <a:t>       </a:t>
                      </a:r>
                      <a:r>
                        <a:rPr lang="en-US" sz="1300" baseline="0" dirty="0" smtClean="0">
                          <a:latin typeface="+mj-lt"/>
                        </a:rPr>
                        <a:t>up </a:t>
                      </a:r>
                      <a:r>
                        <a:rPr lang="en-US" sz="1300" baseline="0" dirty="0" smtClean="0">
                          <a:latin typeface="+mj-lt"/>
                        </a:rPr>
                        <a:t>to 1600 MT/s</a:t>
                      </a:r>
                      <a:endParaRPr lang="en-US" sz="13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74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9417" r="14138" b="5242"/>
          <a:stretch/>
        </p:blipFill>
        <p:spPr bwMode="auto">
          <a:xfrm>
            <a:off x="190500" y="1282699"/>
            <a:ext cx="8560693" cy="534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15875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4414" y="5881852"/>
            <a:ext cx="3320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E7-8800 v3 /E7-4800 v3 family</a:t>
            </a:r>
          </a:p>
          <a:p>
            <a:r>
              <a:rPr lang="en-US" dirty="0" smtClean="0"/>
              <a:t> (18-Core), w/ QPI up to 9.6 GT/s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5588000"/>
            <a:ext cx="11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Haswell</a:t>
            </a:r>
            <a:r>
              <a:rPr lang="en-US" dirty="0" smtClean="0"/>
              <a:t>-EX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88" y="619125"/>
            <a:ext cx="6070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Example for a </a:t>
            </a:r>
            <a:r>
              <a:rPr lang="en-US" b="1" dirty="0" err="1" smtClean="0">
                <a:solidFill>
                  <a:schemeClr val="accent6"/>
                </a:solidFill>
              </a:rPr>
              <a:t>Haswell</a:t>
            </a:r>
            <a:r>
              <a:rPr lang="en-US" b="1" dirty="0" smtClean="0">
                <a:solidFill>
                  <a:schemeClr val="accent6"/>
                </a:solidFill>
              </a:rPr>
              <a:t>-EX based </a:t>
            </a:r>
            <a:r>
              <a:rPr lang="en-US" b="1" dirty="0" err="1" smtClean="0">
                <a:solidFill>
                  <a:schemeClr val="accent6"/>
                </a:solidFill>
              </a:rPr>
              <a:t>Brickland</a:t>
            </a:r>
            <a:r>
              <a:rPr lang="en-US" b="1" dirty="0" smtClean="0">
                <a:solidFill>
                  <a:schemeClr val="accent6"/>
                </a:solidFill>
              </a:rPr>
              <a:t> platform </a:t>
            </a:r>
            <a:r>
              <a:rPr lang="en-US" dirty="0" smtClean="0"/>
              <a:t>[</a:t>
            </a:r>
            <a:r>
              <a:rPr lang="hu-HU" dirty="0" smtClean="0"/>
              <a:t>115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3.2 Key innovations of the </a:t>
            </a:r>
            <a:r>
              <a:rPr lang="en-US" altLang="en-US" dirty="0" err="1">
                <a:solidFill>
                  <a:srgbClr val="FFFFFF"/>
                </a:solidFill>
                <a:latin typeface="Verdana" pitchFamily="34" charset="0"/>
              </a:rPr>
              <a:t>Brickland</a:t>
            </a:r>
            <a:r>
              <a:rPr lang="en-US" altLang="en-US" dirty="0">
                <a:solidFill>
                  <a:srgbClr val="FFFFFF"/>
                </a:solidFill>
                <a:latin typeface="Verdana" pitchFamily="34" charset="0"/>
              </a:rPr>
              <a:t> platform (</a:t>
            </a:r>
            <a:r>
              <a:rPr lang="en-US" altLang="en-US" dirty="0" smtClean="0">
                <a:solidFill>
                  <a:srgbClr val="FFFFFF"/>
                </a:solidFill>
                <a:latin typeface="Verdana" pitchFamily="34" charset="0"/>
              </a:rPr>
              <a:t>17)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3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AutoShape 3"/>
          <p:cNvSpPr>
            <a:spLocks noChangeArrowheads="1"/>
          </p:cNvSpPr>
          <p:nvPr/>
        </p:nvSpPr>
        <p:spPr bwMode="auto">
          <a:xfrm>
            <a:off x="971550" y="981075"/>
            <a:ext cx="7661275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3.3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The Ivy Bridge-EX (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E7-4800 </a:t>
            </a:r>
            <a:r>
              <a:rPr lang="en-US" altLang="en-US" sz="1900" dirty="0">
                <a:solidFill>
                  <a:srgbClr val="FFFFFF"/>
                </a:solidFill>
                <a:latin typeface="Verdana" pitchFamily="34" charset="0"/>
              </a:rPr>
              <a:t>v2) </a:t>
            </a: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4S processor line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063" y="940155"/>
            <a:ext cx="886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Intel developed a single processor to </a:t>
            </a:r>
            <a:r>
              <a:rPr lang="en-US" dirty="0" smtClean="0">
                <a:solidFill>
                  <a:srgbClr val="0070C0"/>
                </a:solidFill>
              </a:rPr>
              <a:t>cover all server market segments </a:t>
            </a:r>
            <a:r>
              <a:rPr lang="en-US" dirty="0" smtClean="0"/>
              <a:t>from 1S to 8S, called</a:t>
            </a:r>
          </a:p>
          <a:p>
            <a:pPr>
              <a:spcAft>
                <a:spcPts val="400"/>
              </a:spcAft>
            </a:pPr>
            <a:r>
              <a:rPr lang="en-US" dirty="0" smtClean="0"/>
              <a:t>      the </a:t>
            </a:r>
            <a:r>
              <a:rPr lang="en-US" dirty="0" err="1" smtClean="0">
                <a:solidFill>
                  <a:srgbClr val="FF0000"/>
                </a:solidFill>
              </a:rPr>
              <a:t>Ivytown</a:t>
            </a:r>
            <a:r>
              <a:rPr lang="en-US" dirty="0" smtClean="0"/>
              <a:t> processor.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364" y="621538"/>
            <a:ext cx="5965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3.3 The Ivy Bridge-EX (4800 v2) 4S processor line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6063" y="1503296"/>
            <a:ext cx="8772914" cy="14619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manufactured on the </a:t>
            </a:r>
            <a:r>
              <a:rPr lang="en-US" dirty="0" smtClean="0">
                <a:solidFill>
                  <a:srgbClr val="0070C0"/>
                </a:solidFill>
              </a:rPr>
              <a:t>22 nm </a:t>
            </a:r>
            <a:r>
              <a:rPr lang="en-US" dirty="0" smtClean="0"/>
              <a:t>technology, includes </a:t>
            </a:r>
            <a:r>
              <a:rPr lang="en-US" dirty="0" smtClean="0">
                <a:solidFill>
                  <a:srgbClr val="0070C0"/>
                </a:solidFill>
              </a:rPr>
              <a:t>up to 15 cores </a:t>
            </a:r>
            <a:r>
              <a:rPr lang="en-US" dirty="0" smtClean="0"/>
              <a:t>built up </a:t>
            </a:r>
            <a:r>
              <a:rPr lang="en-US" dirty="0" smtClean="0">
                <a:solidFill>
                  <a:srgbClr val="0070C0"/>
                </a:solidFill>
              </a:rPr>
              <a:t>on 4.31 </a:t>
            </a:r>
            <a:r>
              <a:rPr lang="en-US" dirty="0" smtClean="0">
                <a:solidFill>
                  <a:srgbClr val="0070C0"/>
                </a:solidFill>
              </a:rPr>
              <a:t>billion</a:t>
            </a:r>
          </a:p>
          <a:p>
            <a:pPr>
              <a:spcAft>
                <a:spcPts val="400"/>
              </a:spcAft>
            </a:pPr>
            <a:r>
              <a:rPr lang="en-US" dirty="0" smtClean="0">
                <a:solidFill>
                  <a:srgbClr val="0070C0"/>
                </a:solidFill>
              </a:rPr>
              <a:t>       transistors</a:t>
            </a:r>
            <a:r>
              <a:rPr lang="en-US" dirty="0" smtClean="0"/>
              <a:t> on a </a:t>
            </a:r>
            <a:r>
              <a:rPr lang="en-US" dirty="0" smtClean="0">
                <a:solidFill>
                  <a:srgbClr val="0070C0"/>
                </a:solidFill>
              </a:rPr>
              <a:t>die of 541 mm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Ivytown</a:t>
            </a:r>
            <a:r>
              <a:rPr lang="en-US" dirty="0" smtClean="0"/>
              <a:t> </a:t>
            </a:r>
            <a:r>
              <a:rPr lang="en-US" dirty="0" smtClean="0"/>
              <a:t>processor versions have a </a:t>
            </a:r>
            <a:r>
              <a:rPr lang="en-US" dirty="0" smtClean="0">
                <a:solidFill>
                  <a:srgbClr val="0070C0"/>
                </a:solidFill>
              </a:rPr>
              <a:t>TDP of 40 to 150 W</a:t>
            </a:r>
            <a:r>
              <a:rPr lang="en-US" dirty="0" smtClean="0"/>
              <a:t> and operate at frequencies ranging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from </a:t>
            </a:r>
            <a:r>
              <a:rPr lang="en-US" dirty="0" smtClean="0">
                <a:solidFill>
                  <a:srgbClr val="0070C0"/>
                </a:solidFill>
              </a:rPr>
              <a:t>1.4 to 3.8 GHz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Ivytown</a:t>
            </a:r>
            <a:r>
              <a:rPr lang="en-US" dirty="0" smtClean="0"/>
              <a:t> processor was </a:t>
            </a:r>
            <a:r>
              <a:rPr lang="en-US" dirty="0" smtClean="0">
                <a:solidFill>
                  <a:srgbClr val="0070C0"/>
                </a:solidFill>
              </a:rPr>
              <a:t>launched</a:t>
            </a:r>
            <a:r>
              <a:rPr lang="en-US" dirty="0" smtClean="0"/>
              <a:t> along with the </a:t>
            </a:r>
            <a:r>
              <a:rPr lang="en-US" dirty="0" err="1" smtClean="0"/>
              <a:t>Romley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2S</a:t>
            </a:r>
            <a:r>
              <a:rPr lang="en-US" dirty="0" smtClean="0"/>
              <a:t> server platform in </a:t>
            </a:r>
            <a:r>
              <a:rPr lang="en-US" dirty="0" smtClean="0">
                <a:solidFill>
                  <a:srgbClr val="0070C0"/>
                </a:solidFill>
              </a:rPr>
              <a:t>9/2013</a:t>
            </a:r>
          </a:p>
          <a:p>
            <a:r>
              <a:rPr lang="en-US" dirty="0"/>
              <a:t> </a:t>
            </a:r>
            <a:r>
              <a:rPr lang="en-US" dirty="0" smtClean="0"/>
              <a:t>      followed by the </a:t>
            </a:r>
            <a:r>
              <a:rPr lang="en-US" dirty="0" err="1" smtClean="0"/>
              <a:t>Brickland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4S</a:t>
            </a:r>
            <a:r>
              <a:rPr lang="en-US" dirty="0" smtClean="0"/>
              <a:t> platform in </a:t>
            </a:r>
            <a:r>
              <a:rPr lang="en-US" dirty="0" smtClean="0">
                <a:solidFill>
                  <a:srgbClr val="0070C0"/>
                </a:solidFill>
              </a:rPr>
              <a:t>2/2014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88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3.3</a:t>
            </a:r>
            <a:r>
              <a:rPr lang="hu-HU" dirty="0"/>
              <a:t> </a:t>
            </a:r>
            <a:r>
              <a:rPr lang="en-US" dirty="0"/>
              <a:t>The Ivy Bridge-EX (E7-4800 v2) 4S processor line </a:t>
            </a:r>
            <a:r>
              <a:rPr lang="hu-HU" dirty="0" smtClean="0"/>
              <a:t>(</a:t>
            </a:r>
            <a:r>
              <a:rPr lang="en-US" dirty="0" smtClean="0"/>
              <a:t>2</a:t>
            </a:r>
            <a:r>
              <a:rPr lang="hu-HU" dirty="0" smtClean="0"/>
              <a:t>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01"/>
          <a:stretch/>
        </p:blipFill>
        <p:spPr bwMode="auto">
          <a:xfrm>
            <a:off x="2800289" y="1127342"/>
            <a:ext cx="5895975" cy="3579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718" y="621226"/>
            <a:ext cx="6984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accent6"/>
                </a:solidFill>
              </a:rPr>
              <a:t>Ivytown processor alternatives for different s</a:t>
            </a:r>
            <a:r>
              <a:rPr lang="en-US" b="1" dirty="0" err="1" smtClean="0">
                <a:solidFill>
                  <a:schemeClr val="accent6"/>
                </a:solidFill>
              </a:rPr>
              <a:t>erver</a:t>
            </a:r>
            <a:r>
              <a:rPr lang="en-US" b="1" dirty="0" smtClean="0">
                <a:solidFill>
                  <a:schemeClr val="accent6"/>
                </a:solidFill>
              </a:rPr>
              <a:t> platforms</a:t>
            </a:r>
            <a:r>
              <a:rPr lang="hu-HU" b="1" dirty="0" smtClean="0">
                <a:solidFill>
                  <a:schemeClr val="accent6"/>
                </a:solidFill>
              </a:rPr>
              <a:t> 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7195233" y="6206558"/>
            <a:ext cx="1623090" cy="528034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729" y="1816274"/>
            <a:ext cx="2363019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Entry level</a:t>
            </a:r>
          </a:p>
          <a:p>
            <a:r>
              <a:rPr lang="en-US" dirty="0" smtClean="0"/>
              <a:t>E5 </a:t>
            </a:r>
            <a:r>
              <a:rPr lang="hu-HU" dirty="0" smtClean="0"/>
              <a:t>v2 </a:t>
            </a:r>
            <a:r>
              <a:rPr lang="en-US" dirty="0" smtClean="0"/>
              <a:t>2400 </a:t>
            </a:r>
            <a:r>
              <a:rPr lang="en-US" dirty="0" smtClean="0"/>
              <a:t>1, 2 sockets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343" y="3371586"/>
            <a:ext cx="2605072" cy="548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Performance level</a:t>
            </a:r>
          </a:p>
          <a:p>
            <a:r>
              <a:rPr lang="en-US" dirty="0" smtClean="0"/>
              <a:t>E5 </a:t>
            </a:r>
            <a:r>
              <a:rPr lang="hu-HU" dirty="0" smtClean="0"/>
              <a:t>v2 </a:t>
            </a:r>
            <a:r>
              <a:rPr lang="en-US" dirty="0" smtClean="0"/>
              <a:t>2600 </a:t>
            </a:r>
            <a:r>
              <a:rPr lang="en-US" dirty="0" smtClean="0"/>
              <a:t>1, 2. 4 sockets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343" y="5334475"/>
            <a:ext cx="2299027" cy="764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 smtClean="0">
                <a:solidFill>
                  <a:srgbClr val="0070C0"/>
                </a:solidFill>
              </a:rPr>
              <a:t>High-performance level</a:t>
            </a:r>
          </a:p>
          <a:p>
            <a:r>
              <a:rPr lang="en-US" dirty="0" smtClean="0"/>
              <a:t>E7 </a:t>
            </a:r>
            <a:r>
              <a:rPr lang="hu-HU" dirty="0" smtClean="0"/>
              <a:t>v2 </a:t>
            </a:r>
            <a:r>
              <a:rPr lang="en-US" dirty="0" smtClean="0"/>
              <a:t>4800/8800 </a:t>
            </a:r>
            <a:endParaRPr lang="hu-HU" dirty="0" smtClean="0"/>
          </a:p>
          <a:p>
            <a:r>
              <a:rPr lang="en-US" dirty="0" smtClean="0"/>
              <a:t> </a:t>
            </a:r>
            <a:r>
              <a:rPr lang="en-US" dirty="0" smtClean="0"/>
              <a:t>2, 4, 8 sockets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6492" y="1159842"/>
            <a:ext cx="2049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E5 platform: </a:t>
            </a:r>
            <a:r>
              <a:rPr lang="en-US" dirty="0" err="1" smtClean="0">
                <a:solidFill>
                  <a:srgbClr val="FF0000"/>
                </a:solidFill>
              </a:rPr>
              <a:t>Romley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8580" y="4669210"/>
            <a:ext cx="221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E7 platform: </a:t>
            </a:r>
            <a:r>
              <a:rPr lang="en-US" dirty="0" err="1" smtClean="0">
                <a:solidFill>
                  <a:srgbClr val="FF0000"/>
                </a:solidFill>
              </a:rPr>
              <a:t>Brickland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8"/>
          <a:stretch/>
        </p:blipFill>
        <p:spPr bwMode="auto">
          <a:xfrm>
            <a:off x="2952689" y="4818528"/>
            <a:ext cx="5895975" cy="2053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 bwMode="auto">
          <a:xfrm>
            <a:off x="7347633" y="6358958"/>
            <a:ext cx="1623090" cy="528034"/>
          </a:xfrm>
          <a:prstGeom prst="round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10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8" grpId="0"/>
      <p:bldP spid="9" grpId="0"/>
      <p:bldP spid="7" grpId="0"/>
      <p:bldP spid="11" grpId="0"/>
      <p:bldP spid="1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43" y="955865"/>
            <a:ext cx="8693239" cy="576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364" y="617987"/>
            <a:ext cx="6793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E5, E7 platform alternatives built up of </a:t>
            </a:r>
            <a:r>
              <a:rPr lang="en-US" b="1" dirty="0" err="1" smtClean="0">
                <a:solidFill>
                  <a:schemeClr val="accent6"/>
                </a:solidFill>
              </a:rPr>
              <a:t>Ivytown</a:t>
            </a:r>
            <a:r>
              <a:rPr lang="en-US" b="1" dirty="0" smtClean="0">
                <a:solidFill>
                  <a:schemeClr val="accent6"/>
                </a:solidFill>
              </a:rPr>
              <a:t> processors </a:t>
            </a:r>
            <a:r>
              <a:rPr lang="en-US" dirty="0" smtClean="0"/>
              <a:t>[</a:t>
            </a:r>
            <a:r>
              <a:rPr lang="hu-HU" dirty="0" smtClean="0"/>
              <a:t>117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78839" y="6479838"/>
            <a:ext cx="1365161" cy="315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(3)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97364" y="98091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Romley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Entry and Performance level platform alternatives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49556" y="3137477"/>
            <a:ext cx="5577135" cy="50968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Brickland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 High performance platform alternatives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164921" y="1361358"/>
            <a:ext cx="0" cy="22944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51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9" t="9758" r="20800" b="5920"/>
          <a:stretch/>
        </p:blipFill>
        <p:spPr bwMode="auto">
          <a:xfrm>
            <a:off x="3315980" y="1603328"/>
            <a:ext cx="5783016" cy="454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957" y="626302"/>
            <a:ext cx="4386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Block diagram of the Ivy Town processor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544" y="1609834"/>
            <a:ext cx="3706464" cy="3808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dirty="0" smtClean="0"/>
              <a:t>PCU:    Power Control Unit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TAP:    Test Access Port</a:t>
            </a:r>
          </a:p>
          <a:p>
            <a:r>
              <a:rPr lang="en-US" dirty="0" smtClean="0"/>
              <a:t>FUSE:  Fuse block, to configure the die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i.e. to have various core and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           cache sizes as well as</a:t>
            </a:r>
          </a:p>
          <a:p>
            <a:pPr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          different frequency and TDP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levels</a:t>
            </a:r>
          </a:p>
          <a:p>
            <a:r>
              <a:rPr lang="en-US" dirty="0" smtClean="0"/>
              <a:t>DRNG: Digital Random Number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Generator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IIO:     Integrated I/O block</a:t>
            </a:r>
          </a:p>
          <a:p>
            <a:r>
              <a:rPr lang="en-US" dirty="0" smtClean="0"/>
              <a:t>HA:      Home Agent providing</a:t>
            </a:r>
          </a:p>
          <a:p>
            <a:pPr>
              <a:spcAft>
                <a:spcPts val="300"/>
              </a:spcAft>
            </a:pPr>
            <a:r>
              <a:rPr lang="en-US" dirty="0"/>
              <a:t> </a:t>
            </a:r>
            <a:r>
              <a:rPr lang="en-US" dirty="0" smtClean="0"/>
              <a:t>            memory coherency</a:t>
            </a:r>
          </a:p>
          <a:p>
            <a:pPr>
              <a:spcAft>
                <a:spcPts val="300"/>
              </a:spcAft>
            </a:pPr>
            <a:r>
              <a:rPr lang="en-US" dirty="0" smtClean="0"/>
              <a:t>MC:      Memory Controller</a:t>
            </a:r>
          </a:p>
          <a:p>
            <a:r>
              <a:rPr lang="en-US" dirty="0" smtClean="0"/>
              <a:t>VMSE:  Voltage-Mode Single-Ended</a:t>
            </a:r>
          </a:p>
          <a:p>
            <a:r>
              <a:rPr lang="en-US" dirty="0" smtClean="0"/>
              <a:t>              Interface (actually the</a:t>
            </a:r>
          </a:p>
          <a:p>
            <a:r>
              <a:rPr lang="en-US" dirty="0"/>
              <a:t> </a:t>
            </a:r>
            <a:r>
              <a:rPr lang="en-US" dirty="0" smtClean="0"/>
              <a:t>             SMB)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656" y="927277"/>
            <a:ext cx="9140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processor consists of </a:t>
            </a:r>
            <a:r>
              <a:rPr lang="en-US" dirty="0" smtClean="0">
                <a:solidFill>
                  <a:srgbClr val="0070C0"/>
                </a:solidFill>
              </a:rPr>
              <a:t>3 slices</a:t>
            </a:r>
            <a:r>
              <a:rPr lang="en-US" dirty="0" smtClean="0"/>
              <a:t>, each with </a:t>
            </a:r>
            <a:r>
              <a:rPr lang="en-US" dirty="0" smtClean="0">
                <a:solidFill>
                  <a:srgbClr val="0070C0"/>
                </a:solidFill>
              </a:rPr>
              <a:t>5 cores </a:t>
            </a:r>
            <a:r>
              <a:rPr lang="en-US" dirty="0" smtClean="0"/>
              <a:t>and associated </a:t>
            </a:r>
            <a:r>
              <a:rPr lang="en-US" dirty="0" smtClean="0">
                <a:solidFill>
                  <a:srgbClr val="0070C0"/>
                </a:solidFill>
              </a:rPr>
              <a:t>LLC segments</a:t>
            </a:r>
            <a:r>
              <a:rPr lang="en-US" dirty="0" smtClean="0"/>
              <a:t>, as seen below.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70090" y="6426558"/>
            <a:ext cx="5197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Figure: Block diagram of the Ivy Town processor </a:t>
            </a:r>
            <a:r>
              <a:rPr lang="en-US" dirty="0" smtClean="0"/>
              <a:t>[</a:t>
            </a:r>
            <a:r>
              <a:rPr lang="hu-HU" dirty="0" smtClean="0"/>
              <a:t>116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dirty="0" smtClean="0"/>
              <a:t>3.3</a:t>
            </a:r>
            <a:r>
              <a:rPr lang="hu-HU" dirty="0" smtClean="0"/>
              <a:t> </a:t>
            </a:r>
            <a:r>
              <a:rPr lang="en-US" dirty="0" smtClean="0"/>
              <a:t>The Ivy Bridge-EX (E7-4800 v2) 4S processor line </a:t>
            </a:r>
            <a:r>
              <a:rPr lang="hu-HU" dirty="0" smtClean="0"/>
              <a:t>(4)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50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sion09_Public_BLK_WIDE">
  <a:themeElements>
    <a:clrScheme name="Fusion09_Public_BLK_WIDE 1">
      <a:dk1>
        <a:srgbClr val="009966"/>
      </a:dk1>
      <a:lt1>
        <a:srgbClr val="FFFFFF"/>
      </a:lt1>
      <a:dk2>
        <a:srgbClr val="000000"/>
      </a:dk2>
      <a:lt2>
        <a:srgbClr val="A4ACB4"/>
      </a:lt2>
      <a:accent1>
        <a:srgbClr val="D31919"/>
      </a:accent1>
      <a:accent2>
        <a:srgbClr val="767DC5"/>
      </a:accent2>
      <a:accent3>
        <a:srgbClr val="AAAAAA"/>
      </a:accent3>
      <a:accent4>
        <a:srgbClr val="DADADA"/>
      </a:accent4>
      <a:accent5>
        <a:srgbClr val="E6ABAB"/>
      </a:accent5>
      <a:accent6>
        <a:srgbClr val="6A71B2"/>
      </a:accent6>
      <a:hlink>
        <a:srgbClr val="00A8DC"/>
      </a:hlink>
      <a:folHlink>
        <a:srgbClr val="008254"/>
      </a:folHlink>
    </a:clrScheme>
    <a:fontScheme name="Fusion09_Public_BLK_WID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Fusion09_Public_BLK_WIDE 1">
        <a:dk1>
          <a:srgbClr val="009966"/>
        </a:dk1>
        <a:lt1>
          <a:srgbClr val="FFFFFF"/>
        </a:lt1>
        <a:dk2>
          <a:srgbClr val="000000"/>
        </a:dk2>
        <a:lt2>
          <a:srgbClr val="A4ACB4"/>
        </a:lt2>
        <a:accent1>
          <a:srgbClr val="D31919"/>
        </a:accent1>
        <a:accent2>
          <a:srgbClr val="767DC5"/>
        </a:accent2>
        <a:accent3>
          <a:srgbClr val="AAAAAA"/>
        </a:accent3>
        <a:accent4>
          <a:srgbClr val="DADADA"/>
        </a:accent4>
        <a:accent5>
          <a:srgbClr val="E6ABAB"/>
        </a:accent5>
        <a:accent6>
          <a:srgbClr val="6A71B2"/>
        </a:accent6>
        <a:hlink>
          <a:srgbClr val="00A8DC"/>
        </a:hlink>
        <a:folHlink>
          <a:srgbClr val="00825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9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0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9933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181763</TotalTime>
  <Words>15130</Words>
  <Application>Microsoft Office PowerPoint</Application>
  <PresentationFormat>On-screen Show (4:3)</PresentationFormat>
  <Paragraphs>2939</Paragraphs>
  <Slides>145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145</vt:i4>
      </vt:variant>
    </vt:vector>
  </HeadingPairs>
  <TitlesOfParts>
    <vt:vector size="167" baseType="lpstr">
      <vt:lpstr>Arial</vt:lpstr>
      <vt:lpstr>Calibri</vt:lpstr>
      <vt:lpstr>Symbol</vt:lpstr>
      <vt:lpstr>Times New Roman</vt:lpstr>
      <vt:lpstr>Verdana</vt:lpstr>
      <vt:lpstr>Wingdings</vt:lpstr>
      <vt:lpstr>2_Default Design</vt:lpstr>
      <vt:lpstr>Fusion09_Public_BLK_WIDE</vt:lpstr>
      <vt:lpstr>1_Default Design</vt:lpstr>
      <vt:lpstr>7_Default Design</vt:lpstr>
      <vt:lpstr>9_Default Design</vt:lpstr>
      <vt:lpstr>18_Default Design</vt:lpstr>
      <vt:lpstr>19_Default Design</vt:lpstr>
      <vt:lpstr>20_Default Design</vt:lpstr>
      <vt:lpstr>3_Default Design</vt:lpstr>
      <vt:lpstr>21_Default Design</vt:lpstr>
      <vt:lpstr>22_Default Design</vt:lpstr>
      <vt:lpstr>23_Default Design</vt:lpstr>
      <vt:lpstr>24_Default Design</vt:lpstr>
      <vt:lpstr>25_Default Design</vt:lpstr>
      <vt:lpstr>4_Default Design</vt:lpstr>
      <vt:lpstr>5_Default Design</vt:lpstr>
      <vt:lpstr>PowerPoint Presentation</vt:lpstr>
      <vt:lpstr>PowerPoint Presentation</vt:lpstr>
      <vt:lpstr>Intel’s high performance MP platforms</vt:lpstr>
      <vt:lpstr>PowerPoint Presentation</vt:lpstr>
      <vt:lpstr>PowerPoint Presentation</vt:lpstr>
      <vt:lpstr>1.1 The worldwide 4S (4 Socket) server market (1)</vt:lpstr>
      <vt:lpstr>PowerPoint Presentation</vt:lpstr>
      <vt:lpstr>1.2 The platform concept (1)</vt:lpstr>
      <vt:lpstr>1.2 The platform concept (2)</vt:lpstr>
      <vt:lpstr>1.2 The platform concept (3)</vt:lpstr>
      <vt:lpstr>1.2 The platform concept (4)</vt:lpstr>
      <vt:lpstr>1.2 The platform concept (5)</vt:lpstr>
      <vt:lpstr>PowerPoint Presentation</vt:lpstr>
      <vt:lpstr>1.3 Server platforms classified according to the number of processors supported (1)</vt:lpstr>
      <vt:lpstr>PowerPoint Presentation</vt:lpstr>
      <vt:lpstr>1.4 Multiprocessor server platforms classified according to their memory arch. (1)</vt:lpstr>
      <vt:lpstr>1.4 Multiprocessor server platforms classified according to their memory arch. (2)</vt:lpstr>
      <vt:lpstr>1.4 Multiprocessor server platforms classified according to their memory arch. (3)</vt:lpstr>
      <vt:lpstr>1.4 Multiprocessor server platforms classified according to their memory arch. (4)</vt:lpstr>
      <vt:lpstr>PowerPoint Presentation</vt:lpstr>
      <vt:lpstr>1.5 Platforms classified according to the number of chips constituting the chipset (1)</vt:lpstr>
      <vt:lpstr>1.5 Platforms classified according to the number of chips constituting the chipset (2)</vt:lpstr>
      <vt:lpstr>1.5 Platforms classified according to the number of chips constituting the chipset (3)</vt:lpstr>
      <vt:lpstr>PowerPoint Presentation</vt:lpstr>
      <vt:lpstr>1.6 Naming scheme of Intel’s servers (1)</vt:lpstr>
      <vt:lpstr>1.6 Naming scheme of Intel’s servers (2)</vt:lpstr>
      <vt:lpstr>1.6 Naming scheme of Intel’s servers (3)</vt:lpstr>
      <vt:lpstr>1.6 Naming scheme of Intel’s servers (4)</vt:lpstr>
      <vt:lpstr>1.6 Naming scheme of Intel’s servers (5)</vt:lpstr>
      <vt:lpstr>PowerPoint Presentation</vt:lpstr>
      <vt:lpstr>1.7 Overview of Intel’s high performance multicore MP servers and platforms (1)</vt:lpstr>
      <vt:lpstr>PowerPoint Presentation</vt:lpstr>
      <vt:lpstr>1.7 Overview of Intel’s high performance multicore MP servers and platforms (3)</vt:lpstr>
      <vt:lpstr>PowerPoint Presentation</vt:lpstr>
      <vt:lpstr>PowerPoint Presentation</vt:lpstr>
      <vt:lpstr>2. Evolution of Intel’s high performance multicore MP server platforms (2)</vt:lpstr>
      <vt:lpstr>2. Evolution of Intel’s high performance multicore MP server platforms (3)</vt:lpstr>
      <vt:lpstr>2. Evolution of Intel’s high performance multicore MP server platforms (4)</vt:lpstr>
      <vt:lpstr>2. Evolution of Intel’s high performance multicore MP server platforms (5)</vt:lpstr>
      <vt:lpstr>2. Evolution of Intel’s high performance multicore MP server platforms (6)</vt:lpstr>
      <vt:lpstr>2. Evolution of Intel’s high performance multicore MP server platforms (7)</vt:lpstr>
      <vt:lpstr>2. Evolution of Intel’s high performance multicore MP server platforms (8)</vt:lpstr>
      <vt:lpstr>2. Evolution of Intel’s high performance multicore MP server platforms (9)</vt:lpstr>
      <vt:lpstr>2. Evolution of Intel’s high performance multicore MP server platforms (10)</vt:lpstr>
      <vt:lpstr>2. Evolution of Intel’s high performance multicore MP server platforms (11)</vt:lpstr>
      <vt:lpstr>2. Evolution of Intel’s high performance multicore MP server platforms (12)</vt:lpstr>
      <vt:lpstr>2. Evolution of Intel’s high performance multicore MP server platforms (13)</vt:lpstr>
      <vt:lpstr>2. Evolution of Intel’s high performance multicore MP server platforms (14)</vt:lpstr>
      <vt:lpstr>2. Evolution of Intel’s high performance multicore MP server platforms (15)</vt:lpstr>
      <vt:lpstr>2. Evolution of Intel’s high performance multicore MP server platforms (16)</vt:lpstr>
      <vt:lpstr>2. Evolution of Intel’s high performance multicore MP server platforms (17)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Evolution of Intel’s high performance multicore MP server platforms (23)</vt:lpstr>
      <vt:lpstr>2. Evolution of Intel’s high performance multicore MP server platforms (24)</vt:lpstr>
      <vt:lpstr>2. Evolution of Intel’s high performance multicore MP server platforms (25)</vt:lpstr>
      <vt:lpstr>2. Evolution of Intel’s high performance multicore MP server platforms (26)</vt:lpstr>
      <vt:lpstr>2. Evolution of Intel’s high performance multicore MP server platforms (27)</vt:lpstr>
      <vt:lpstr>2. Evolution of Intel’s high performance multicore MP server platforms (28)</vt:lpstr>
      <vt:lpstr>PowerPoint Presentation</vt:lpstr>
      <vt:lpstr>2. Evolution of Intel’s high performance multicore MP server platforms (30)</vt:lpstr>
      <vt:lpstr>2. Evolution of Intel’s high performance multicore MP server platforms (31)</vt:lpstr>
      <vt:lpstr>2. Evolution of Intel’s high performance multicore MP server platforms (32)</vt:lpstr>
      <vt:lpstr>2. Evolution of Intel’s high performance multicore MP server platforms (33)</vt:lpstr>
      <vt:lpstr>2. Evolution of Intel’s high performance multicore MP server platforms (34)</vt:lpstr>
      <vt:lpstr>PowerPoint Presentation</vt:lpstr>
      <vt:lpstr>PowerPoint Presentation</vt:lpstr>
      <vt:lpstr>PowerPoint Presentation</vt:lpstr>
      <vt:lpstr>PowerPoint Presentation</vt:lpstr>
      <vt:lpstr>3.1 Overview of the Brickland platform (1)</vt:lpstr>
      <vt:lpstr>3.1 Overview of the Brickland platform (2)</vt:lpstr>
      <vt:lpstr>3.1 Overview of the Brickland platform (3)</vt:lpstr>
      <vt:lpstr>3.1 Overview of the Brickland platform (4)</vt:lpstr>
      <vt:lpstr>PowerPoint Presentation</vt:lpstr>
      <vt:lpstr>3.2 Key innovations of the Brickland platform (1)</vt:lpstr>
      <vt:lpstr>3.2 Key innovations of the Brickland platform (2)</vt:lpstr>
      <vt:lpstr>3.2 Key innovations of the Brickland platform (3)</vt:lpstr>
      <vt:lpstr>3.2 Key innovations of the Brickland platform (4)</vt:lpstr>
      <vt:lpstr>3.2 Key innovations of the Brickland platform (5)</vt:lpstr>
      <vt:lpstr>3.2 Key innovations of the Brickland platform (6)</vt:lpstr>
      <vt:lpstr>3.2 Key innovations of the Brickland platform (7)</vt:lpstr>
      <vt:lpstr>3.2 Key innovations of the Brickland platform (8)</vt:lpstr>
      <vt:lpstr>3.2 Key innovations of the Brickland platform (9)</vt:lpstr>
      <vt:lpstr>3.2 Key innovations of the Brickland platform (10)</vt:lpstr>
      <vt:lpstr>3.2 Key innovations of the Brickland platform (11)</vt:lpstr>
      <vt:lpstr>3.2 Key innovations of the Brickland platform (12)</vt:lpstr>
      <vt:lpstr>3.2 Key innovations of the Brickland platform (13)</vt:lpstr>
      <vt:lpstr>3.2 Key innovations of the Brickland platform (14)</vt:lpstr>
      <vt:lpstr>3.2 Key innovations of the Brickland platform (15)</vt:lpstr>
      <vt:lpstr>3.2 Key innovations of the Brickland platform (16)</vt:lpstr>
      <vt:lpstr>3.2 Key innovations of the Brickland platform (17)</vt:lpstr>
      <vt:lpstr>PowerPoint Presentation</vt:lpstr>
      <vt:lpstr>3.3 The Ivy Bridge-EX (E7-4800 v2) 4S processor line (1)</vt:lpstr>
      <vt:lpstr>3.3 The Ivy Bridge-EX (E7-4800 v2) 4S processor line (2)</vt:lpstr>
      <vt:lpstr>3.3 The Ivy Bridge-EX (E7-4800 v2) 4S processor line (3)</vt:lpstr>
      <vt:lpstr>3.3 The Ivy Bridge-EX (E7-4800 v2) 4S processor line (4)</vt:lpstr>
      <vt:lpstr>3.3 The Ivy Bridge-EX (E7-4800 v2) 4S processor line (5)</vt:lpstr>
      <vt:lpstr>3.3 The Ivy Bridge-EX (E7-4800 v2) 4S processor line (6)</vt:lpstr>
      <vt:lpstr>3.3 The Ivy Bridge-EX (E7-4800 v2) 4S processor line (7)</vt:lpstr>
      <vt:lpstr>3.3 The Ivy Bridge-EX (E7-4800 v2) 4S processor line (8)</vt:lpstr>
      <vt:lpstr>3.3 The Ivy Bridge-EX (E7-4800 v2) 4S processor line (9)</vt:lpstr>
      <vt:lpstr>PowerPoint Presentation</vt:lpstr>
      <vt:lpstr>3.4 The Haswell-EX (E7-4800 v3) 4S processor line (1)</vt:lpstr>
      <vt:lpstr>3.4 The Haswell-EX (E7-4800 v3) 4S processor line (2)</vt:lpstr>
      <vt:lpstr>3.4 The Haswell-EX (E7-4800 v3) 4S processor line (3)</vt:lpstr>
      <vt:lpstr>3.4 The Haswell-EX (E7-4800 v3) 4S processor line (4)</vt:lpstr>
      <vt:lpstr>3.4 The Haswell-EX (E7-4800 v3) 4S processor line (5)</vt:lpstr>
      <vt:lpstr>3.4 The Haswell-EX (E7-4800 v3) 4S processor line (6)</vt:lpstr>
      <vt:lpstr>3.4 The Haswell-EX (E7-4800 v3) 4S processor line (7)</vt:lpstr>
      <vt:lpstr>3.4 The Haswell-EX (E7-4800 v3) 4S processor line (8)</vt:lpstr>
      <vt:lpstr>3.4 The Haswell-EX (E7-4800 v3) 4S processor line (9)</vt:lpstr>
      <vt:lpstr>3.4 The Haswell-EX (E7-4800 v3) 4S processor line (10)</vt:lpstr>
      <vt:lpstr>3.4 The Haswell-EX (E7-4800 v3) 4S processor line (11)</vt:lpstr>
      <vt:lpstr>3.4 The Haswell-EX (E7-4800 v3) 4S processor line (12)</vt:lpstr>
      <vt:lpstr>3.4 The Haswell-EX (E7-4800 v3) 4S processor line (13)</vt:lpstr>
      <vt:lpstr>3.4 The Haswell-EX (E7-4800 v3) 4S processor line (14)</vt:lpstr>
      <vt:lpstr>PowerPoint Presentation</vt:lpstr>
      <vt:lpstr>3.5 The Broadwell-EX (E7-4800 v4) 4S processor line (1)</vt:lpstr>
      <vt:lpstr>3.5 The Broadwell-EX (E7-4800 v4) 4S processor line (2)</vt:lpstr>
      <vt:lpstr>3.5 The Broadwell-EX (E7-4800 v4) 4S processor line (3)</vt:lpstr>
      <vt:lpstr>PowerPoint Presentation</vt:lpstr>
      <vt:lpstr>4. Example 2:. The Purley platform (1)</vt:lpstr>
      <vt:lpstr>4. Example 2:. The Purley platform (2)</vt:lpstr>
      <vt:lpstr>4. Example 2:. The Purley platform (3)</vt:lpstr>
      <vt:lpstr>4. Example 2:. The Purley platform (4)</vt:lpstr>
      <vt:lpstr>4. Example 2:. The Purley platform (5)</vt:lpstr>
      <vt:lpstr>PowerPoint Presentation</vt:lpstr>
      <vt:lpstr>5. References (1)</vt:lpstr>
      <vt:lpstr>5. References (2)</vt:lpstr>
      <vt:lpstr>5. References (3)</vt:lpstr>
      <vt:lpstr>5. References (4)</vt:lpstr>
      <vt:lpstr>5. References (5)</vt:lpstr>
      <vt:lpstr>5. References (6)</vt:lpstr>
      <vt:lpstr>5. References (7)</vt:lpstr>
      <vt:lpstr>5. References (8)</vt:lpstr>
      <vt:lpstr>5. References (9)</vt:lpstr>
      <vt:lpstr>5. References (10)</vt:lpstr>
      <vt:lpstr>5. References (11)</vt:lpstr>
      <vt:lpstr>5. References (12)</vt:lpstr>
      <vt:lpstr>5. References (13)</vt:lpstr>
      <vt:lpstr>5. References (14)</vt:lpstr>
      <vt:lpstr>5. References (15)</vt:lpstr>
    </vt:vector>
  </TitlesOfParts>
  <Company>BMF/NIK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 Dezso</dc:creator>
  <cp:lastModifiedBy>sima</cp:lastModifiedBy>
  <cp:revision>2975</cp:revision>
  <dcterms:created xsi:type="dcterms:W3CDTF">2007-11-09T14:18:24Z</dcterms:created>
  <dcterms:modified xsi:type="dcterms:W3CDTF">2015-10-21T05:33:20Z</dcterms:modified>
</cp:coreProperties>
</file>