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2" r:id="rId2"/>
    <p:sldMasterId id="2147483684" r:id="rId3"/>
    <p:sldMasterId id="2147483697" r:id="rId4"/>
    <p:sldMasterId id="2147483710" r:id="rId5"/>
  </p:sldMasterIdLst>
  <p:notesMasterIdLst>
    <p:notesMasterId r:id="rId168"/>
  </p:notesMasterIdLst>
  <p:sldIdLst>
    <p:sldId id="796" r:id="rId6"/>
    <p:sldId id="798" r:id="rId7"/>
    <p:sldId id="1072" r:id="rId8"/>
    <p:sldId id="805" r:id="rId9"/>
    <p:sldId id="712" r:id="rId10"/>
    <p:sldId id="800" r:id="rId11"/>
    <p:sldId id="851" r:id="rId12"/>
    <p:sldId id="825" r:id="rId13"/>
    <p:sldId id="852" r:id="rId14"/>
    <p:sldId id="806" r:id="rId15"/>
    <p:sldId id="703" r:id="rId16"/>
    <p:sldId id="853" r:id="rId17"/>
    <p:sldId id="854" r:id="rId18"/>
    <p:sldId id="721" r:id="rId19"/>
    <p:sldId id="710" r:id="rId20"/>
    <p:sldId id="711" r:id="rId21"/>
    <p:sldId id="423" r:id="rId22"/>
    <p:sldId id="723" r:id="rId23"/>
    <p:sldId id="807" r:id="rId24"/>
    <p:sldId id="707" r:id="rId25"/>
    <p:sldId id="462" r:id="rId26"/>
    <p:sldId id="714" r:id="rId27"/>
    <p:sldId id="929" r:id="rId28"/>
    <p:sldId id="931" r:id="rId29"/>
    <p:sldId id="858" r:id="rId30"/>
    <p:sldId id="862" r:id="rId31"/>
    <p:sldId id="859" r:id="rId32"/>
    <p:sldId id="1092" r:id="rId33"/>
    <p:sldId id="932" r:id="rId34"/>
    <p:sldId id="1094" r:id="rId35"/>
    <p:sldId id="1095" r:id="rId36"/>
    <p:sldId id="1096" r:id="rId37"/>
    <p:sldId id="959" r:id="rId38"/>
    <p:sldId id="935" r:id="rId39"/>
    <p:sldId id="709" r:id="rId40"/>
    <p:sldId id="724" r:id="rId41"/>
    <p:sldId id="961" r:id="rId42"/>
    <p:sldId id="725" r:id="rId43"/>
    <p:sldId id="331" r:id="rId44"/>
    <p:sldId id="971" r:id="rId45"/>
    <p:sldId id="405" r:id="rId46"/>
    <p:sldId id="406" r:id="rId47"/>
    <p:sldId id="422" r:id="rId48"/>
    <p:sldId id="437" r:id="rId49"/>
    <p:sldId id="438" r:id="rId50"/>
    <p:sldId id="445" r:id="rId51"/>
    <p:sldId id="446" r:id="rId52"/>
    <p:sldId id="449" r:id="rId53"/>
    <p:sldId id="421" r:id="rId54"/>
    <p:sldId id="420" r:id="rId55"/>
    <p:sldId id="448" r:id="rId56"/>
    <p:sldId id="484" r:id="rId57"/>
    <p:sldId id="529" r:id="rId58"/>
    <p:sldId id="532" r:id="rId59"/>
    <p:sldId id="520" r:id="rId60"/>
    <p:sldId id="530" r:id="rId61"/>
    <p:sldId id="450" r:id="rId62"/>
    <p:sldId id="454" r:id="rId63"/>
    <p:sldId id="802" r:id="rId64"/>
    <p:sldId id="943" r:id="rId65"/>
    <p:sldId id="332" r:id="rId66"/>
    <p:sldId id="972" r:id="rId67"/>
    <p:sldId id="962" r:id="rId68"/>
    <p:sldId id="955" r:id="rId69"/>
    <p:sldId id="333" r:id="rId70"/>
    <p:sldId id="973" r:id="rId71"/>
    <p:sldId id="682" r:id="rId72"/>
    <p:sldId id="683" r:id="rId73"/>
    <p:sldId id="726" r:id="rId74"/>
    <p:sldId id="684" r:id="rId75"/>
    <p:sldId id="685" r:id="rId76"/>
    <p:sldId id="688" r:id="rId77"/>
    <p:sldId id="693" r:id="rId78"/>
    <p:sldId id="699" r:id="rId79"/>
    <p:sldId id="696" r:id="rId80"/>
    <p:sldId id="697" r:id="rId81"/>
    <p:sldId id="698" r:id="rId82"/>
    <p:sldId id="701" r:id="rId83"/>
    <p:sldId id="702" r:id="rId84"/>
    <p:sldId id="334" r:id="rId85"/>
    <p:sldId id="974" r:id="rId86"/>
    <p:sldId id="704" r:id="rId87"/>
    <p:sldId id="476" r:id="rId88"/>
    <p:sldId id="727" r:id="rId89"/>
    <p:sldId id="739" r:id="rId90"/>
    <p:sldId id="734" r:id="rId91"/>
    <p:sldId id="736" r:id="rId92"/>
    <p:sldId id="1058" r:id="rId93"/>
    <p:sldId id="1059" r:id="rId94"/>
    <p:sldId id="1079" r:id="rId95"/>
    <p:sldId id="1060" r:id="rId96"/>
    <p:sldId id="1066" r:id="rId97"/>
    <p:sldId id="1063" r:id="rId98"/>
    <p:sldId id="1064" r:id="rId99"/>
    <p:sldId id="963" r:id="rId100"/>
    <p:sldId id="964" r:id="rId101"/>
    <p:sldId id="965" r:id="rId102"/>
    <p:sldId id="1043" r:id="rId103"/>
    <p:sldId id="987" r:id="rId104"/>
    <p:sldId id="1069" r:id="rId105"/>
    <p:sldId id="988" r:id="rId106"/>
    <p:sldId id="1081" r:id="rId107"/>
    <p:sldId id="996" r:id="rId108"/>
    <p:sldId id="989" r:id="rId109"/>
    <p:sldId id="995" r:id="rId110"/>
    <p:sldId id="997" r:id="rId111"/>
    <p:sldId id="1012" r:id="rId112"/>
    <p:sldId id="1013" r:id="rId113"/>
    <p:sldId id="1014" r:id="rId114"/>
    <p:sldId id="1084" r:id="rId115"/>
    <p:sldId id="1085" r:id="rId116"/>
    <p:sldId id="1087" r:id="rId117"/>
    <p:sldId id="1088" r:id="rId118"/>
    <p:sldId id="1089" r:id="rId119"/>
    <p:sldId id="1090" r:id="rId120"/>
    <p:sldId id="1091" r:id="rId121"/>
    <p:sldId id="1015" r:id="rId122"/>
    <p:sldId id="1017" r:id="rId123"/>
    <p:sldId id="1018" r:id="rId124"/>
    <p:sldId id="1019" r:id="rId125"/>
    <p:sldId id="1023" r:id="rId126"/>
    <p:sldId id="1078" r:id="rId127"/>
    <p:sldId id="1022" r:id="rId128"/>
    <p:sldId id="813" r:id="rId129"/>
    <p:sldId id="1070" r:id="rId130"/>
    <p:sldId id="648" r:id="rId131"/>
    <p:sldId id="651" r:id="rId132"/>
    <p:sldId id="653" r:id="rId133"/>
    <p:sldId id="652" r:id="rId134"/>
    <p:sldId id="656" r:id="rId135"/>
    <p:sldId id="654" r:id="rId136"/>
    <p:sldId id="655" r:id="rId137"/>
    <p:sldId id="658" r:id="rId138"/>
    <p:sldId id="1035" r:id="rId139"/>
    <p:sldId id="1036" r:id="rId140"/>
    <p:sldId id="1037" r:id="rId141"/>
    <p:sldId id="1073" r:id="rId142"/>
    <p:sldId id="1038" r:id="rId143"/>
    <p:sldId id="1039" r:id="rId144"/>
    <p:sldId id="1024" r:id="rId145"/>
    <p:sldId id="1045" r:id="rId146"/>
    <p:sldId id="1071" r:id="rId147"/>
    <p:sldId id="1044" r:id="rId148"/>
    <p:sldId id="1046" r:id="rId149"/>
    <p:sldId id="1047" r:id="rId150"/>
    <p:sldId id="1048" r:id="rId151"/>
    <p:sldId id="1049" r:id="rId152"/>
    <p:sldId id="1050" r:id="rId153"/>
    <p:sldId id="1055" r:id="rId154"/>
    <p:sldId id="804" r:id="rId155"/>
    <p:sldId id="312" r:id="rId156"/>
    <p:sldId id="826" r:id="rId157"/>
    <p:sldId id="830" r:id="rId158"/>
    <p:sldId id="831" r:id="rId159"/>
    <p:sldId id="832" r:id="rId160"/>
    <p:sldId id="833" r:id="rId161"/>
    <p:sldId id="1075" r:id="rId162"/>
    <p:sldId id="1076" r:id="rId163"/>
    <p:sldId id="1083" r:id="rId164"/>
    <p:sldId id="1097" r:id="rId165"/>
    <p:sldId id="1098" r:id="rId166"/>
    <p:sldId id="1099" r:id="rId16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7FBA66-9939-4A79-9CFE-D70FCE8BABC8}">
          <p14:sldIdLst>
            <p14:sldId id="796"/>
            <p14:sldId id="798"/>
            <p14:sldId id="1072"/>
            <p14:sldId id="805"/>
            <p14:sldId id="712"/>
            <p14:sldId id="800"/>
            <p14:sldId id="851"/>
            <p14:sldId id="825"/>
            <p14:sldId id="852"/>
            <p14:sldId id="806"/>
            <p14:sldId id="703"/>
            <p14:sldId id="853"/>
            <p14:sldId id="854"/>
            <p14:sldId id="721"/>
            <p14:sldId id="710"/>
            <p14:sldId id="711"/>
            <p14:sldId id="423"/>
            <p14:sldId id="723"/>
            <p14:sldId id="807"/>
            <p14:sldId id="707"/>
            <p14:sldId id="462"/>
            <p14:sldId id="714"/>
            <p14:sldId id="929"/>
            <p14:sldId id="931"/>
            <p14:sldId id="858"/>
            <p14:sldId id="862"/>
            <p14:sldId id="859"/>
            <p14:sldId id="1092"/>
            <p14:sldId id="932"/>
            <p14:sldId id="1094"/>
            <p14:sldId id="1095"/>
            <p14:sldId id="1096"/>
            <p14:sldId id="959"/>
            <p14:sldId id="935"/>
            <p14:sldId id="709"/>
            <p14:sldId id="724"/>
            <p14:sldId id="961"/>
            <p14:sldId id="725"/>
            <p14:sldId id="331"/>
            <p14:sldId id="971"/>
            <p14:sldId id="405"/>
            <p14:sldId id="406"/>
            <p14:sldId id="422"/>
            <p14:sldId id="437"/>
            <p14:sldId id="438"/>
            <p14:sldId id="445"/>
            <p14:sldId id="446"/>
            <p14:sldId id="449"/>
            <p14:sldId id="421"/>
            <p14:sldId id="420"/>
            <p14:sldId id="448"/>
            <p14:sldId id="484"/>
            <p14:sldId id="529"/>
            <p14:sldId id="532"/>
            <p14:sldId id="520"/>
            <p14:sldId id="530"/>
            <p14:sldId id="450"/>
            <p14:sldId id="454"/>
            <p14:sldId id="802"/>
            <p14:sldId id="943"/>
            <p14:sldId id="332"/>
            <p14:sldId id="972"/>
            <p14:sldId id="962"/>
            <p14:sldId id="955"/>
            <p14:sldId id="333"/>
            <p14:sldId id="973"/>
            <p14:sldId id="682"/>
            <p14:sldId id="683"/>
            <p14:sldId id="726"/>
            <p14:sldId id="684"/>
            <p14:sldId id="685"/>
            <p14:sldId id="688"/>
            <p14:sldId id="693"/>
            <p14:sldId id="699"/>
            <p14:sldId id="696"/>
            <p14:sldId id="697"/>
            <p14:sldId id="698"/>
            <p14:sldId id="701"/>
            <p14:sldId id="702"/>
            <p14:sldId id="334"/>
            <p14:sldId id="974"/>
            <p14:sldId id="704"/>
            <p14:sldId id="476"/>
            <p14:sldId id="727"/>
            <p14:sldId id="739"/>
            <p14:sldId id="734"/>
            <p14:sldId id="736"/>
            <p14:sldId id="1058"/>
            <p14:sldId id="1059"/>
            <p14:sldId id="1079"/>
            <p14:sldId id="1060"/>
            <p14:sldId id="1066"/>
            <p14:sldId id="1063"/>
            <p14:sldId id="1064"/>
            <p14:sldId id="963"/>
            <p14:sldId id="964"/>
            <p14:sldId id="965"/>
            <p14:sldId id="1043"/>
            <p14:sldId id="987"/>
            <p14:sldId id="1069"/>
            <p14:sldId id="988"/>
            <p14:sldId id="1081"/>
            <p14:sldId id="996"/>
            <p14:sldId id="989"/>
            <p14:sldId id="995"/>
            <p14:sldId id="997"/>
            <p14:sldId id="1012"/>
            <p14:sldId id="1013"/>
            <p14:sldId id="1014"/>
            <p14:sldId id="1084"/>
            <p14:sldId id="1085"/>
            <p14:sldId id="1087"/>
            <p14:sldId id="1088"/>
            <p14:sldId id="1089"/>
            <p14:sldId id="1090"/>
            <p14:sldId id="1091"/>
            <p14:sldId id="1015"/>
            <p14:sldId id="1017"/>
            <p14:sldId id="1018"/>
            <p14:sldId id="1019"/>
            <p14:sldId id="1023"/>
            <p14:sldId id="1078"/>
            <p14:sldId id="1022"/>
            <p14:sldId id="813"/>
            <p14:sldId id="1070"/>
            <p14:sldId id="648"/>
            <p14:sldId id="651"/>
            <p14:sldId id="653"/>
            <p14:sldId id="652"/>
            <p14:sldId id="656"/>
            <p14:sldId id="654"/>
            <p14:sldId id="655"/>
            <p14:sldId id="658"/>
            <p14:sldId id="1035"/>
            <p14:sldId id="1036"/>
            <p14:sldId id="1037"/>
            <p14:sldId id="1073"/>
            <p14:sldId id="1038"/>
            <p14:sldId id="1039"/>
            <p14:sldId id="1024"/>
            <p14:sldId id="1045"/>
            <p14:sldId id="1071"/>
            <p14:sldId id="1044"/>
            <p14:sldId id="1046"/>
            <p14:sldId id="1047"/>
            <p14:sldId id="1048"/>
            <p14:sldId id="1049"/>
            <p14:sldId id="1050"/>
            <p14:sldId id="1055"/>
            <p14:sldId id="804"/>
            <p14:sldId id="312"/>
            <p14:sldId id="826"/>
            <p14:sldId id="830"/>
            <p14:sldId id="831"/>
            <p14:sldId id="832"/>
            <p14:sldId id="833"/>
            <p14:sldId id="1075"/>
            <p14:sldId id="1076"/>
            <p14:sldId id="1083"/>
            <p14:sldId id="1097"/>
            <p14:sldId id="1098"/>
            <p14:sldId id="10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orient="horz" pos="459" userDrawn="1">
          <p15:clr>
            <a:srgbClr val="A4A3A4"/>
          </p15:clr>
        </p15:guide>
        <p15:guide id="3" orient="horz" pos="1990" userDrawn="1">
          <p15:clr>
            <a:srgbClr val="A4A3A4"/>
          </p15:clr>
        </p15:guide>
        <p15:guide id="4" pos="4411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867" userDrawn="1">
          <p15:clr>
            <a:srgbClr val="A4A3A4"/>
          </p15:clr>
        </p15:guide>
        <p15:guide id="7" pos="5715" userDrawn="1">
          <p15:clr>
            <a:srgbClr val="A4A3A4"/>
          </p15:clr>
        </p15:guide>
        <p15:guide id="8" pos="2738" userDrawn="1">
          <p15:clr>
            <a:srgbClr val="A4A3A4"/>
          </p15:clr>
        </p15:guide>
        <p15:guide id="9" pos="187">
          <p15:clr>
            <a:srgbClr val="A4A3A4"/>
          </p15:clr>
        </p15:guide>
        <p15:guide id="10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8CD"/>
    <a:srgbClr val="FF0000"/>
    <a:srgbClr val="0070C0"/>
    <a:srgbClr val="CCECFF"/>
    <a:srgbClr val="FFEAD5"/>
    <a:srgbClr val="FF7C80"/>
    <a:srgbClr val="FF00FF"/>
    <a:srgbClr val="0000FF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Objects="1" showGuides="1">
      <p:cViewPr varScale="1">
        <p:scale>
          <a:sx n="70" d="100"/>
          <a:sy n="70" d="100"/>
        </p:scale>
        <p:origin x="654" y="72"/>
      </p:cViewPr>
      <p:guideLst>
        <p:guide orient="horz" pos="828"/>
        <p:guide orient="horz" pos="459"/>
        <p:guide orient="horz" pos="1990"/>
        <p:guide pos="4411"/>
        <p:guide pos="158"/>
        <p:guide pos="867"/>
        <p:guide pos="5715"/>
        <p:guide pos="2738"/>
        <p:guide pos="187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viewProps" Target="viewProps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theme" Target="theme/theme1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2" Type="http://schemas.openxmlformats.org/officeDocument/2006/relationships/tableStyles" Target="tableStyle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A839ABD5-D077-422C-AAB8-D5C2E5EC11B5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0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2E094A1-8217-420B-8DE2-22CCCF18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9" y="4714541"/>
            <a:ext cx="5438451" cy="4468385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0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90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00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5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8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4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8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41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73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153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81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0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9514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40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84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49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94A1-8217-420B-8DE2-22CCCF1802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7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9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3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2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6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6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6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6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7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9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2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1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5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2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0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8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2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6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4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6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3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7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6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0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1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F8872-0256-484B-A85D-1BD136EA6F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29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4BDC8-DD8A-43D2-9D37-2E180AC9038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7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00B28-53B2-4806-B163-B0C4C1FA4FA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29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9D98A-794E-42B2-B1F5-F79D650647B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29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88FC-61DC-4DE1-AB32-27ABEF52F81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78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FDEF4-083C-46A6-A850-E9B7B221E7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46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25B8-5B5C-4601-9512-432D95714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73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E1E03-D6D4-42B5-8EB6-403AD3F1B28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7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245B6-838F-4931-B1BA-CED29D3EA8F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70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5CDF-8177-4685-B783-D7E5093D590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31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7F51-F2C9-45C9-9599-E9E9C76E7C2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44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6600" y="25400"/>
            <a:ext cx="762000" cy="273050"/>
          </a:xfrm>
        </p:spPr>
        <p:txBody>
          <a:bodyPr/>
          <a:lstStyle>
            <a:lvl1pPr>
              <a:defRPr/>
            </a:lvl1pPr>
          </a:lstStyle>
          <a:p>
            <a:fld id="{C8E3A120-C7BB-4AC0-B283-ECCB026497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964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1E916-4547-4E16-952B-66DBBCA38FB3}" type="slidenum">
              <a:rPr lang="en-US" altLang="en-US" sz="1400">
                <a:solidFill>
                  <a:srgbClr val="FFFFFF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40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images.anandtech.com/doci/6768/Screen%20Shot%202013-02-20%20at%2012.42.41%20PM.png" TargetMode="Externa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linaro.org/wp-content/uploads/2015/09/ARM-voltage-EAS-blog.jpg" TargetMode="Externa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lazure2.files.wordpress.com/2013/07/image31.png" TargetMode="Externa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mmunity.arm.com/servlet/JiveServlet/showImage/38-1507-2885/blogentry-107443-025420200+1375802671_thumb.png" TargetMode="Externa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2873582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Sima</a:t>
            </a: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35877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err="1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big.LITTLE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technology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49361" y="6208713"/>
            <a:ext cx="264527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December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1.2 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Principle of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processing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</a:t>
            </a:r>
            <a:r>
              <a:rPr lang="en-US" dirty="0" smtClean="0"/>
              <a:t>ARM/</a:t>
            </a:r>
            <a:r>
              <a:rPr lang="en-US" dirty="0" err="1" smtClean="0"/>
              <a:t>Linaro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576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 OS support for GTS provided by ARM/Linaro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935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313765"/>
            <a:ext cx="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1309101"/>
            <a:ext cx="6615735" cy="133417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605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6.2.1 ARM big.LITTLE MP (Global Task Scheduling)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043735"/>
            <a:ext cx="84509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scheduling tasks on big.LITTLE mobile systems ARM developed a </a:t>
            </a:r>
            <a:r>
              <a:rPr lang="hu-HU" sz="1600" dirty="0" smtClean="0">
                <a:solidFill>
                  <a:srgbClr val="0070C0"/>
                </a:solidFill>
              </a:rPr>
              <a:t>Linux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kernel </a:t>
            </a:r>
            <a:r>
              <a:rPr lang="hu-HU" sz="1600" dirty="0" smtClean="0">
                <a:solidFill>
                  <a:srgbClr val="0070C0"/>
                </a:solidFill>
              </a:rPr>
              <a:t>modification,</a:t>
            </a:r>
            <a:r>
              <a:rPr lang="hu-HU" sz="1600" dirty="0" smtClean="0"/>
              <a:t> </a:t>
            </a:r>
            <a:r>
              <a:rPr lang="hu-HU" sz="1600" dirty="0"/>
              <a:t>called the </a:t>
            </a:r>
            <a:r>
              <a:rPr lang="hu-HU" sz="1600" dirty="0">
                <a:solidFill>
                  <a:srgbClr val="FF0000"/>
                </a:solidFill>
              </a:rPr>
              <a:t>ARM MP patch </a:t>
            </a:r>
            <a:r>
              <a:rPr lang="hu-HU" sz="1600" dirty="0" smtClean="0">
                <a:solidFill>
                  <a:srgbClr val="FF0000"/>
                </a:solidFill>
              </a:rPr>
              <a:t>set, </a:t>
            </a:r>
            <a:r>
              <a:rPr lang="hu-HU" sz="1600" dirty="0" smtClean="0"/>
              <a:t>that became subsequently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</a:t>
            </a:r>
            <a:r>
              <a:rPr lang="hu-HU" sz="1600" dirty="0" smtClean="0"/>
              <a:t> </a:t>
            </a:r>
            <a:r>
              <a:rPr lang="hu-HU" sz="1600" dirty="0" smtClean="0"/>
              <a:t>included into </a:t>
            </a:r>
            <a:r>
              <a:rPr lang="hu-HU" sz="1600" dirty="0" smtClean="0"/>
              <a:t>the Linux </a:t>
            </a:r>
            <a:r>
              <a:rPr lang="hu-HU" sz="1600" dirty="0" smtClean="0"/>
              <a:t>3.10.33 (03/2014</a:t>
            </a:r>
            <a:r>
              <a:rPr lang="hu-HU" sz="1600" dirty="0" smtClean="0"/>
              <a:t>).</a:t>
            </a:r>
            <a:endParaRPr lang="hu-HU" sz="1600" dirty="0" smtClean="0"/>
          </a:p>
          <a:p>
            <a:pPr>
              <a:spcAft>
                <a:spcPts val="600"/>
              </a:spcAft>
            </a:pPr>
            <a:r>
              <a:rPr lang="hu-HU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846920"/>
            <a:ext cx="675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There is also an </a:t>
            </a:r>
            <a:r>
              <a:rPr lang="hu-HU" sz="1600" dirty="0" smtClean="0">
                <a:solidFill>
                  <a:srgbClr val="FF0000"/>
                </a:solidFill>
              </a:rPr>
              <a:t>Android v3.10 patch set </a:t>
            </a:r>
            <a:r>
              <a:rPr lang="hu-HU" sz="1600" dirty="0" smtClean="0"/>
              <a:t>for GTS from AOSP.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6129300"/>
            <a:ext cx="819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AOSP: Android Open Source Project (L</a:t>
            </a:r>
            <a:r>
              <a:rPr lang="en-US" sz="1600" dirty="0" err="1" smtClean="0"/>
              <a:t>ed</a:t>
            </a:r>
            <a:r>
              <a:rPr lang="en-US" sz="1600" dirty="0" smtClean="0"/>
              <a:t> </a:t>
            </a:r>
            <a:r>
              <a:rPr lang="en-US" sz="1600" dirty="0"/>
              <a:t>by Google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r>
              <a:rPr lang="en-US" sz="1600" dirty="0" smtClean="0"/>
              <a:t> </a:t>
            </a:r>
            <a:r>
              <a:rPr lang="hu-HU" sz="1600" dirty="0" smtClean="0"/>
              <a:t>         </a:t>
            </a:r>
            <a:r>
              <a:rPr lang="en-US" sz="1600" dirty="0" smtClean="0"/>
              <a:t>This </a:t>
            </a:r>
            <a:r>
              <a:rPr lang="en-US" sz="1600" dirty="0"/>
              <a:t>site offers the information and source code </a:t>
            </a:r>
            <a:r>
              <a:rPr lang="hu-HU" sz="1600" dirty="0" smtClean="0"/>
              <a:t>to customize Android).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02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4279" y="1268760"/>
            <a:ext cx="8003156" cy="5095630"/>
            <a:chOff x="484279" y="1268760"/>
            <a:chExt cx="8003156" cy="5095630"/>
          </a:xfrm>
        </p:grpSpPr>
        <p:pic>
          <p:nvPicPr>
            <p:cNvPr id="3" name="Picture 2" descr="Android framework detai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79" y="1268760"/>
              <a:ext cx="8003156" cy="509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9276" y="4684691"/>
              <a:ext cx="1757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/>
                <a:t>HAL: Hardware </a:t>
              </a:r>
            </a:p>
            <a:p>
              <a:r>
                <a:rPr lang="hu-HU" sz="1400" dirty="0" smtClean="0"/>
                <a:t>Abstraction Layer</a:t>
              </a:r>
              <a:endParaRPr lang="en-US" sz="1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4293" y="654667"/>
            <a:ext cx="393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Android software stack [66]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746" y="629165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530" y="998765"/>
            <a:ext cx="896572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Since release 2.6.23 (2009) Linux's scheduler </a:t>
            </a:r>
            <a:r>
              <a:rPr lang="hu-HU" sz="1600" dirty="0" smtClean="0"/>
              <a:t>is the </a:t>
            </a:r>
            <a:r>
              <a:rPr lang="hu-HU" sz="1600" dirty="0" smtClean="0">
                <a:solidFill>
                  <a:srgbClr val="FF0000"/>
                </a:solidFill>
              </a:rPr>
              <a:t>Completely Faire Scheduler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(CFS), </a:t>
            </a:r>
            <a:r>
              <a:rPr lang="hu-HU" sz="1600" dirty="0" smtClean="0"/>
              <a:t>which tries to spit runtime equally between runnable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ARM </a:t>
            </a:r>
            <a:r>
              <a:rPr lang="hu-HU" sz="1600" dirty="0" smtClean="0"/>
              <a:t>developed </a:t>
            </a:r>
            <a:r>
              <a:rPr lang="hu-HU" sz="1600" dirty="0" smtClean="0">
                <a:solidFill>
                  <a:srgbClr val="FF0000"/>
                </a:solidFill>
              </a:rPr>
              <a:t>patch set </a:t>
            </a:r>
            <a:r>
              <a:rPr lang="hu-HU" sz="1600" dirty="0" smtClean="0">
                <a:solidFill>
                  <a:srgbClr val="0070C0"/>
                </a:solidFill>
              </a:rPr>
              <a:t>disables the classic load balancing between the CPU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CPU cores </a:t>
            </a:r>
            <a:r>
              <a:rPr lang="hu-HU" sz="1600" dirty="0" smtClean="0"/>
              <a:t>(done by CFS)</a:t>
            </a:r>
            <a:r>
              <a:rPr lang="hu-HU" sz="1600" dirty="0" smtClean="0">
                <a:solidFill>
                  <a:srgbClr val="0070C0"/>
                </a:solidFill>
              </a:rPr>
              <a:t> and substitutes it by a big.LITTLE  specific routine</a:t>
            </a:r>
            <a:r>
              <a:rPr lang="hu-HU" sz="1600" dirty="0" smtClean="0"/>
              <a:t>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 as indicated below. 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11" y="2753925"/>
            <a:ext cx="6164119" cy="3167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545" y="6129300"/>
            <a:ext cx="7984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Figure: Disabling </a:t>
            </a:r>
            <a:r>
              <a:rPr lang="hu-HU" sz="1600" dirty="0"/>
              <a:t>the</a:t>
            </a:r>
            <a:r>
              <a:rPr lang="hu-HU" sz="1600" dirty="0" smtClean="0"/>
              <a:t> classic load balancing in Linux and substituting it by a</a:t>
            </a:r>
          </a:p>
          <a:p>
            <a:pPr algn="ctr"/>
            <a:r>
              <a:rPr lang="hu-HU" sz="1600" dirty="0" smtClean="0"/>
              <a:t>big.LITTLE  specific </a:t>
            </a:r>
            <a:r>
              <a:rPr lang="hu-HU" sz="1600" dirty="0" err="1" smtClean="0"/>
              <a:t>routine</a:t>
            </a:r>
            <a:r>
              <a:rPr lang="hu-HU" sz="1600" dirty="0" smtClean="0"/>
              <a:t> [54]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61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746" y="629165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088740"/>
            <a:ext cx="8995411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scheduling is based on a </a:t>
            </a:r>
            <a:r>
              <a:rPr lang="hu-HU" sz="1600" dirty="0" smtClean="0">
                <a:solidFill>
                  <a:srgbClr val="FF0000"/>
                </a:solidFill>
              </a:rPr>
              <a:t>load tracker, </a:t>
            </a:r>
            <a:r>
              <a:rPr lang="hu-HU" sz="1600" dirty="0" smtClean="0"/>
              <a:t>that is the </a:t>
            </a:r>
            <a:r>
              <a:rPr lang="hu-HU" sz="1600" dirty="0" smtClean="0">
                <a:solidFill>
                  <a:srgbClr val="0070C0"/>
                </a:solidFill>
              </a:rPr>
              <a:t>scheduling decisions will be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accomplished on the sensed 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tracker performs a </a:t>
            </a:r>
            <a:r>
              <a:rPr lang="hu-HU" sz="1600" dirty="0" smtClean="0">
                <a:solidFill>
                  <a:srgbClr val="0070C0"/>
                </a:solidFill>
              </a:rPr>
              <a:t>per-entity (task), window based load tracking </a:t>
            </a:r>
            <a:r>
              <a:rPr lang="hu-HU" sz="1600" dirty="0" smtClean="0"/>
              <a:t>and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calculates the load as outlined below.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4042" r="14563" b="15772"/>
          <a:stretch/>
        </p:blipFill>
        <p:spPr>
          <a:xfrm>
            <a:off x="971600" y="2258870"/>
            <a:ext cx="6840760" cy="103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28058" r="40156" b="42101"/>
          <a:stretch/>
        </p:blipFill>
        <p:spPr>
          <a:xfrm>
            <a:off x="1826695" y="3338990"/>
            <a:ext cx="5310590" cy="1530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8555" y="4959170"/>
            <a:ext cx="541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Widow based per entitiy load </a:t>
            </a:r>
            <a:r>
              <a:rPr lang="hu-HU" sz="1600" dirty="0" err="1" smtClean="0"/>
              <a:t>tracking</a:t>
            </a:r>
            <a:r>
              <a:rPr lang="hu-HU" sz="1600" dirty="0" smtClean="0"/>
              <a:t> [55]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535" y="5454225"/>
            <a:ext cx="8440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(task demand) over the windows is </a:t>
            </a:r>
            <a:r>
              <a:rPr lang="hu-HU" sz="1600" dirty="0" smtClean="0">
                <a:solidFill>
                  <a:srgbClr val="0070C0"/>
                </a:solidFill>
              </a:rPr>
              <a:t>weighted</a:t>
            </a:r>
            <a:r>
              <a:rPr lang="hu-HU" sz="1600" dirty="0" smtClean="0"/>
              <a:t> such that that the last</a:t>
            </a:r>
          </a:p>
          <a:p>
            <a:r>
              <a:rPr lang="hu-HU" sz="1600" dirty="0" smtClean="0"/>
              <a:t>      window is weighted highest and previous loads by a given decay factors.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41830" y="4477763"/>
            <a:ext cx="112512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90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560" y="629165"/>
            <a:ext cx="514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Illustration of calculated avarage </a:t>
            </a:r>
            <a:r>
              <a:rPr lang="hu-HU" dirty="0" err="1" smtClean="0">
                <a:solidFill>
                  <a:schemeClr val="accent6"/>
                </a:solidFill>
              </a:rPr>
              <a:t>load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[54]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" y="1042604"/>
            <a:ext cx="8907934" cy="52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065" y="634026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37" y="994611"/>
            <a:ext cx="864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There are </a:t>
            </a:r>
            <a:r>
              <a:rPr lang="hu-HU" sz="1600" dirty="0" smtClean="0">
                <a:solidFill>
                  <a:srgbClr val="FF0000"/>
                </a:solidFill>
              </a:rPr>
              <a:t>two migration thresholds </a:t>
            </a:r>
            <a:r>
              <a:rPr lang="hu-HU" sz="1600" dirty="0" smtClean="0"/>
              <a:t>on the task load and the scheduler operates </a:t>
            </a:r>
          </a:p>
          <a:p>
            <a:r>
              <a:rPr lang="hu-HU" sz="1600" dirty="0" smtClean="0"/>
              <a:t>  accordingly, as indicated in the Figure.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76645" y="4824155"/>
            <a:ext cx="645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Figure: Basic principle of migrating tasks in GTS [54]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1519"/>
          <a:stretch/>
        </p:blipFill>
        <p:spPr>
          <a:xfrm>
            <a:off x="161510" y="1763815"/>
            <a:ext cx="8893175" cy="29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38690"/>
            <a:ext cx="531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6.2.2 ARM IPA (Intelligent Power Allocation)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29" y="991825"/>
            <a:ext cx="8123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It is </a:t>
            </a:r>
            <a:r>
              <a:rPr lang="hu-HU" sz="1600" dirty="0" smtClean="0">
                <a:solidFill>
                  <a:srgbClr val="FF0000"/>
                </a:solidFill>
              </a:rPr>
              <a:t>a thermal management based </a:t>
            </a:r>
            <a:r>
              <a:rPr lang="hu-HU" sz="1600" dirty="0" smtClean="0">
                <a:solidFill>
                  <a:srgbClr val="0070C0"/>
                </a:solidFill>
              </a:rPr>
              <a:t>scheduling approach </a:t>
            </a:r>
            <a:r>
              <a:rPr lang="hu-HU" sz="1600" dirty="0" smtClean="0"/>
              <a:t>for big-LITTLE mobil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topologies covering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6545" y="1573631"/>
            <a:ext cx="384605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all the </a:t>
            </a:r>
            <a:r>
              <a:rPr lang="hu-HU" dirty="0">
                <a:solidFill>
                  <a:srgbClr val="0070C0"/>
                </a:solidFill>
              </a:rPr>
              <a:t>big.LITTLE </a:t>
            </a:r>
            <a:r>
              <a:rPr lang="hu-HU" dirty="0" smtClean="0">
                <a:solidFill>
                  <a:srgbClr val="0070C0"/>
                </a:solidFill>
              </a:rPr>
              <a:t>CPU-cores,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the </a:t>
            </a:r>
            <a:r>
              <a:rPr lang="hu-HU" dirty="0">
                <a:solidFill>
                  <a:srgbClr val="0070C0"/>
                </a:solidFill>
              </a:rPr>
              <a:t>GPU </a:t>
            </a:r>
            <a:r>
              <a:rPr lang="hu-HU" dirty="0" smtClean="0">
                <a:solidFill>
                  <a:srgbClr val="0070C0"/>
                </a:solidFill>
              </a:rPr>
              <a:t>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available data accelerators</a:t>
            </a:r>
            <a:r>
              <a:rPr lang="hu-HU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580" y="626092"/>
            <a:ext cx="374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IPA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97" y="1043735"/>
            <a:ext cx="8701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</a:t>
            </a:r>
            <a:r>
              <a:rPr lang="hu-HU" sz="1600" dirty="0" smtClean="0">
                <a:solidFill>
                  <a:srgbClr val="0070C0"/>
                </a:solidFill>
              </a:rPr>
              <a:t>tracks the performance requests of the actors </a:t>
            </a:r>
            <a:r>
              <a:rPr lang="hu-HU" sz="1600" dirty="0" smtClean="0"/>
              <a:t>(everything that dissipates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heat, like the CPU cores, the GPU, the modem etc.) derived from clock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frequency and utilization, as indicated in the Figure below. 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63546" y="6390038"/>
            <a:ext cx="490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Figure: Principle of operation of IPA [56]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29"/>
          <a:stretch/>
        </p:blipFill>
        <p:spPr>
          <a:xfrm>
            <a:off x="190086" y="2033845"/>
            <a:ext cx="8767812" cy="42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580" y="631785"/>
            <a:ext cx="448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IPA </a:t>
            </a:r>
            <a:r>
              <a:rPr lang="hu-HU" dirty="0" smtClean="0">
                <a:solidFill>
                  <a:schemeClr val="accent6"/>
                </a:solidFill>
              </a:rPr>
              <a:t>-2 </a:t>
            </a:r>
            <a:r>
              <a:rPr lang="hu-HU" dirty="0" smtClean="0"/>
              <a:t>[58]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662" y="995341"/>
            <a:ext cx="8809848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The performance requests of the threads are first converted into power requests</a:t>
            </a: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based on a power model.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power model </a:t>
            </a:r>
            <a:r>
              <a:rPr lang="hu-HU" sz="1600" dirty="0" smtClean="0"/>
              <a:t>used gives an </a:t>
            </a:r>
            <a:r>
              <a:rPr lang="hu-HU" sz="1600" dirty="0" smtClean="0">
                <a:solidFill>
                  <a:srgbClr val="0070C0"/>
                </a:solidFill>
              </a:rPr>
              <a:t>interrelationsship between the clock frequency </a:t>
            </a: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and the related power consumption. 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(1)</a:t>
            </a:r>
            <a:endParaRPr lang="en-US" dirty="0"/>
          </a:p>
        </p:txBody>
      </p:sp>
      <p:pic>
        <p:nvPicPr>
          <p:cNvPr id="39939" name="Picture 3" descr="big-dog-little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80" y="1313765"/>
            <a:ext cx="3968440" cy="42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115" y="613290"/>
            <a:ext cx="497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1.2 Principle of </a:t>
            </a:r>
            <a:r>
              <a:rPr lang="en-US" dirty="0" err="1" smtClean="0">
                <a:solidFill>
                  <a:srgbClr val="2D2D8A"/>
                </a:solidFill>
              </a:rPr>
              <a:t>big.LITTLE</a:t>
            </a:r>
            <a:r>
              <a:rPr lang="en-US" dirty="0" smtClean="0">
                <a:solidFill>
                  <a:srgbClr val="2D2D8A"/>
                </a:solidFill>
              </a:rPr>
              <a:t> processing </a:t>
            </a:r>
            <a:r>
              <a:rPr lang="en-US" dirty="0" smtClean="0"/>
              <a:t>[</a:t>
            </a:r>
            <a:r>
              <a:rPr lang="hu-HU" dirty="0" smtClean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12)</a:t>
            </a:r>
            <a:endParaRPr lang="en-US" dirty="0"/>
          </a:p>
        </p:txBody>
      </p:sp>
      <p:pic>
        <p:nvPicPr>
          <p:cNvPr id="5122" name="Picture 2" descr="http://i0.wp.com/images.anandtech.com/doci/8718/Power_model20nm_575px.png?zoom=1.5&amp;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133745"/>
            <a:ext cx="8460940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679" y="638690"/>
            <a:ext cx="893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Power models of the Samsung Exynos 5422 and 5433 SOCs [67]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225" y="1043735"/>
            <a:ext cx="8499250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Based on the readings of the available temperature sensors </a:t>
            </a:r>
            <a:r>
              <a:rPr lang="hu-HU" sz="1600" dirty="0" smtClean="0"/>
              <a:t>(Tdie, Tskin), </a:t>
            </a:r>
            <a:r>
              <a:rPr lang="hu-HU" sz="1600" dirty="0" smtClean="0">
                <a:solidFill>
                  <a:srgbClr val="0070C0"/>
                </a:solidFill>
              </a:rPr>
              <a:t>IPA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estimates the available power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then </a:t>
            </a:r>
            <a:r>
              <a:rPr lang="hu-HU" sz="1600" dirty="0" smtClean="0">
                <a:solidFill>
                  <a:srgbClr val="0070C0"/>
                </a:solidFill>
              </a:rPr>
              <a:t>allocates the available power budget to each actor based on the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requested performance.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80" y="631785"/>
            <a:ext cx="448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IPA </a:t>
            </a:r>
            <a:r>
              <a:rPr lang="hu-HU" dirty="0" smtClean="0">
                <a:solidFill>
                  <a:schemeClr val="accent6"/>
                </a:solidFill>
              </a:rPr>
              <a:t>-3 </a:t>
            </a:r>
            <a:r>
              <a:rPr lang="hu-HU" dirty="0" smtClean="0"/>
              <a:t>[58]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762" r="1290"/>
          <a:stretch/>
        </p:blipFill>
        <p:spPr>
          <a:xfrm>
            <a:off x="91442" y="1178750"/>
            <a:ext cx="9026063" cy="4245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14)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510" y="5808747"/>
            <a:ext cx="634994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400" dirty="0" smtClean="0"/>
              <a:t>GLB T-Rex is a mobile benchmark based on OpenGL ES.</a:t>
            </a:r>
          </a:p>
          <a:p>
            <a:pPr>
              <a:spcAft>
                <a:spcPts val="300"/>
              </a:spcAft>
            </a:pPr>
            <a:r>
              <a:rPr lang="hu-HU" sz="1400" dirty="0" smtClean="0"/>
              <a:t>OpenGL ES is OpenGL for Embedded Systems</a:t>
            </a:r>
          </a:p>
          <a:p>
            <a:pPr>
              <a:spcAft>
                <a:spcPts val="300"/>
              </a:spcAft>
            </a:pPr>
            <a:r>
              <a:rPr lang="hu-HU" sz="1400" dirty="0" smtClean="0"/>
              <a:t>OpenGL is a computer graphics API (application Program Interface).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500" y="1176285"/>
            <a:ext cx="9072500" cy="4725525"/>
            <a:chOff x="16689" y="1493785"/>
            <a:chExt cx="9179170" cy="4725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3322"/>
            <a:stretch/>
          </p:blipFill>
          <p:spPr>
            <a:xfrm>
              <a:off x="16689" y="1493785"/>
              <a:ext cx="9179170" cy="457331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 bwMode="auto">
            <a:xfrm>
              <a:off x="8082390" y="5769260"/>
              <a:ext cx="1061610" cy="4500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204" y="1124238"/>
            <a:ext cx="9144000" cy="4780037"/>
            <a:chOff x="0" y="1124238"/>
            <a:chExt cx="9144000" cy="47800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24238"/>
              <a:ext cx="9144000" cy="4609524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 bwMode="auto">
            <a:xfrm>
              <a:off x="8082390" y="5454225"/>
              <a:ext cx="1061610" cy="4500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7" y="1089314"/>
            <a:ext cx="9027495" cy="46285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8082390" y="5454225"/>
            <a:ext cx="1061610" cy="45005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-4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403" y="1062333"/>
            <a:ext cx="9067107" cy="4976957"/>
            <a:chOff x="116506" y="1062333"/>
            <a:chExt cx="8851751" cy="49769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983"/>
            <a:stretch/>
          </p:blipFill>
          <p:spPr>
            <a:xfrm>
              <a:off x="116506" y="1062333"/>
              <a:ext cx="8851751" cy="4733333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 bwMode="auto">
            <a:xfrm>
              <a:off x="7825919" y="5454225"/>
              <a:ext cx="1061610" cy="4500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61510" y="5589240"/>
              <a:ext cx="1061610" cy="4500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563" y="64091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Operation of IPA [68] -5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320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Availability and use of IPA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468" y="1825164"/>
            <a:ext cx="7490897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It</a:t>
            </a:r>
            <a:r>
              <a:rPr lang="en-US" sz="1600" dirty="0" smtClean="0"/>
              <a:t> </a:t>
            </a:r>
            <a:r>
              <a:rPr lang="hu-HU" sz="1600" dirty="0" smtClean="0"/>
              <a:t>may</a:t>
            </a:r>
            <a:r>
              <a:rPr lang="en-US" sz="1600" dirty="0" smtClean="0"/>
              <a:t> </a:t>
            </a:r>
            <a:r>
              <a:rPr lang="en-US" sz="1600" dirty="0"/>
              <a:t>easily </a:t>
            </a:r>
            <a:r>
              <a:rPr lang="hu-HU" sz="1600" dirty="0" smtClean="0"/>
              <a:t>be </a:t>
            </a:r>
            <a:r>
              <a:rPr lang="en-US" sz="1600" dirty="0" smtClean="0"/>
              <a:t>deployed </a:t>
            </a:r>
            <a:r>
              <a:rPr lang="en-US" sz="1600" dirty="0"/>
              <a:t>in Linux-based devices including Android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is typically used in Samsung's Exynos models, starting with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Exynos 5 5422 (2014).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73" y="971532"/>
            <a:ext cx="8621719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As open source software IPA has been </a:t>
            </a:r>
            <a:r>
              <a:rPr lang="hu-HU" sz="1600" dirty="0" smtClean="0">
                <a:solidFill>
                  <a:srgbClr val="FF0000"/>
                </a:solidFill>
              </a:rPr>
              <a:t>released as the big.LITTLE MP patch set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from Linaro in 5/2013.</a:t>
            </a:r>
          </a:p>
          <a:p>
            <a:r>
              <a:rPr lang="hu-HU" sz="1600" dirty="0" smtClean="0"/>
              <a:t>    It became later included also into </a:t>
            </a:r>
            <a:r>
              <a:rPr lang="hu-HU" sz="1600" dirty="0" smtClean="0">
                <a:solidFill>
                  <a:srgbClr val="0070C0"/>
                </a:solidFill>
              </a:rPr>
              <a:t>mainline Linux 4.2 in 08/2015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08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327" y="632946"/>
            <a:ext cx="895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6.2.3 Energy Aware </a:t>
            </a:r>
            <a:r>
              <a:rPr lang="hu-HU" dirty="0">
                <a:solidFill>
                  <a:schemeClr val="accent6"/>
                </a:solidFill>
              </a:rPr>
              <a:t>S</a:t>
            </a:r>
            <a:r>
              <a:rPr lang="hu-HU" dirty="0" smtClean="0">
                <a:solidFill>
                  <a:schemeClr val="accent6"/>
                </a:solidFill>
              </a:rPr>
              <a:t>cheduling (EAS) from ARM and </a:t>
            </a:r>
            <a:r>
              <a:rPr lang="hu-HU" dirty="0" smtClean="0">
                <a:solidFill>
                  <a:schemeClr val="accent6"/>
                </a:solidFill>
              </a:rPr>
              <a:t>Linaro </a:t>
            </a:r>
            <a:r>
              <a:rPr lang="hu-HU" dirty="0" smtClean="0">
                <a:solidFill>
                  <a:srgbClr val="FF0000"/>
                </a:solidFill>
              </a:rPr>
              <a:t>Not discussed</a:t>
            </a:r>
            <a:r>
              <a:rPr lang="hu-HU" dirty="0" smtClean="0">
                <a:solidFill>
                  <a:schemeClr val="accent6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571" y="981645"/>
            <a:ext cx="3838680" cy="252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Motivation for the EAS project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4284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825" y="1337863"/>
            <a:ext cx="848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It became recognized in 2013 that </a:t>
            </a:r>
            <a:r>
              <a:rPr lang="hu-HU" sz="1600" dirty="0" smtClean="0">
                <a:solidFill>
                  <a:srgbClr val="0070C0"/>
                </a:solidFill>
              </a:rPr>
              <a:t>power management in Linux is implemented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by different, largely uncordinated kernel routins</a:t>
            </a:r>
            <a:r>
              <a:rPr lang="hu-HU" sz="1600" dirty="0" smtClean="0"/>
              <a:t>, such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902" y="3270466"/>
            <a:ext cx="630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This </a:t>
            </a:r>
            <a:r>
              <a:rPr lang="hu-HU" sz="1600" dirty="0"/>
              <a:t>makes platform adaptation difficult and tuning </a:t>
            </a:r>
            <a:r>
              <a:rPr lang="hu-HU" sz="1600" dirty="0" smtClean="0"/>
              <a:t>difficult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1830" y="1943835"/>
            <a:ext cx="531748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task scheduler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routine managing idle states (CPUidle)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routine performing DVFS (CPUFreq),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56" y="2888940"/>
            <a:ext cx="339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indicated in the next Figure.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40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(21)</a:t>
            </a:r>
            <a:endParaRPr lang="en-US" dirty="0"/>
          </a:p>
        </p:txBody>
      </p:sp>
      <p:pic>
        <p:nvPicPr>
          <p:cNvPr id="2048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5" y="1088740"/>
            <a:ext cx="7620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510" y="629165"/>
            <a:ext cx="92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Uncordinated operation of the Scheduler, </a:t>
            </a:r>
            <a:r>
              <a:rPr lang="hu-HU" dirty="0" smtClean="0">
                <a:solidFill>
                  <a:schemeClr val="accent6"/>
                </a:solidFill>
              </a:rPr>
              <a:t>CPUIdle </a:t>
            </a:r>
            <a:r>
              <a:rPr lang="hu-HU" dirty="0">
                <a:solidFill>
                  <a:schemeClr val="accent6"/>
                </a:solidFill>
              </a:rPr>
              <a:t>and CPUFreq routines </a:t>
            </a:r>
            <a:r>
              <a:rPr lang="hu-HU" dirty="0" smtClean="0"/>
              <a:t>[59]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415" y="5319210"/>
            <a:ext cx="8677184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</a:t>
            </a:r>
            <a:r>
              <a:rPr lang="hu-HU" sz="1600" dirty="0" smtClean="0"/>
              <a:t>indicated</a:t>
            </a:r>
            <a:r>
              <a:rPr lang="en-US" sz="1600" dirty="0" smtClean="0"/>
              <a:t> </a:t>
            </a:r>
            <a:r>
              <a:rPr lang="en-US" sz="1600" dirty="0"/>
              <a:t>in the </a:t>
            </a:r>
            <a:r>
              <a:rPr lang="hu-HU" sz="1600" dirty="0" smtClean="0"/>
              <a:t>F</a:t>
            </a:r>
            <a:r>
              <a:rPr lang="en-US" sz="1600" dirty="0" err="1" smtClean="0"/>
              <a:t>igure</a:t>
            </a:r>
            <a:r>
              <a:rPr lang="en-US" sz="1600" dirty="0" smtClean="0"/>
              <a:t>, </a:t>
            </a:r>
            <a:r>
              <a:rPr lang="en-US" sz="1600" dirty="0">
                <a:solidFill>
                  <a:srgbClr val="0070C0"/>
                </a:solidFill>
              </a:rPr>
              <a:t>the scheduler, </a:t>
            </a:r>
            <a:r>
              <a:rPr lang="hu-HU" sz="1600" dirty="0" smtClean="0">
                <a:solidFill>
                  <a:srgbClr val="0070C0"/>
                </a:solidFill>
              </a:rPr>
              <a:t>CPUF</a:t>
            </a:r>
            <a:r>
              <a:rPr lang="en-US" sz="1600" dirty="0" err="1" smtClean="0">
                <a:solidFill>
                  <a:srgbClr val="0070C0"/>
                </a:solidFill>
              </a:rPr>
              <a:t>req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and </a:t>
            </a:r>
            <a:r>
              <a:rPr lang="hu-HU" sz="1600" dirty="0" smtClean="0">
                <a:solidFill>
                  <a:srgbClr val="0070C0"/>
                </a:solidFill>
              </a:rPr>
              <a:t>CPUI</a:t>
            </a:r>
            <a:r>
              <a:rPr lang="en-US" sz="1600" dirty="0" err="1" smtClean="0">
                <a:solidFill>
                  <a:srgbClr val="0070C0"/>
                </a:solidFill>
              </a:rPr>
              <a:t>dle</a:t>
            </a:r>
            <a:r>
              <a:rPr lang="en-US" sz="1600" dirty="0" smtClean="0">
                <a:solidFill>
                  <a:srgbClr val="0070C0"/>
                </a:solidFill>
              </a:rPr>
              <a:t> subsystems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work in </a:t>
            </a:r>
            <a:r>
              <a:rPr lang="en-US" sz="1600" dirty="0" smtClean="0">
                <a:solidFill>
                  <a:srgbClr val="0070C0"/>
                </a:solidFill>
              </a:rPr>
              <a:t>isolation</a:t>
            </a:r>
            <a:r>
              <a:rPr lang="hu-HU" sz="1600" dirty="0" smtClean="0"/>
              <a:t>, i.e. uncorrellated </a:t>
            </a:r>
            <a:r>
              <a:rPr lang="en-US" sz="1600" dirty="0" smtClean="0"/>
              <a:t>with </a:t>
            </a:r>
            <a:r>
              <a:rPr lang="en-US" sz="1600" dirty="0"/>
              <a:t>each other.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scheduler tries </a:t>
            </a:r>
            <a:r>
              <a:rPr lang="en-US" sz="1600" dirty="0" smtClean="0"/>
              <a:t>to </a:t>
            </a:r>
            <a:r>
              <a:rPr lang="en-US" sz="1600" dirty="0"/>
              <a:t>balance the load across all </a:t>
            </a:r>
            <a:r>
              <a:rPr lang="hu-HU" sz="1600" dirty="0" smtClean="0"/>
              <a:t>cores,</a:t>
            </a:r>
            <a:r>
              <a:rPr lang="en-US" sz="1600" dirty="0" smtClean="0"/>
              <a:t> </a:t>
            </a:r>
            <a:r>
              <a:rPr lang="hu-HU" sz="1600" dirty="0" smtClean="0"/>
              <a:t>unregarded the</a:t>
            </a:r>
            <a:r>
              <a:rPr lang="en-US" sz="1600" dirty="0" smtClean="0"/>
              <a:t>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power costs</a:t>
            </a:r>
            <a:r>
              <a:rPr lang="hu-HU" sz="1600" dirty="0" smtClean="0"/>
              <a:t>, </a:t>
            </a:r>
            <a:r>
              <a:rPr lang="en-US" sz="1600" dirty="0" smtClean="0"/>
              <a:t>while the </a:t>
            </a:r>
            <a:r>
              <a:rPr lang="en-US" sz="1600" dirty="0" err="1"/>
              <a:t>CPUFreq</a:t>
            </a:r>
            <a:r>
              <a:rPr lang="en-US" sz="1600" dirty="0"/>
              <a:t> and </a:t>
            </a:r>
            <a:r>
              <a:rPr lang="en-US" sz="1600" dirty="0" err="1"/>
              <a:t>CPUIdle</a:t>
            </a:r>
            <a:r>
              <a:rPr lang="en-US" sz="1600" dirty="0"/>
              <a:t> subsystems are trying </a:t>
            </a:r>
            <a:r>
              <a:rPr lang="hu-HU" sz="1600" dirty="0" smtClean="0"/>
              <a:t>to save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power </a:t>
            </a:r>
            <a:r>
              <a:rPr lang="en-US" sz="1600" dirty="0"/>
              <a:t>by scaling down </a:t>
            </a:r>
            <a:r>
              <a:rPr lang="hu-HU" sz="1600" dirty="0" smtClean="0"/>
              <a:t>fc of the cores </a:t>
            </a:r>
            <a:r>
              <a:rPr lang="en-US" sz="1600" dirty="0" smtClean="0"/>
              <a:t>or </a:t>
            </a:r>
            <a:r>
              <a:rPr lang="en-US" sz="1600" dirty="0"/>
              <a:t>idling them</a:t>
            </a:r>
            <a:r>
              <a:rPr lang="en-US" sz="1600" dirty="0" smtClean="0"/>
              <a:t>,</a:t>
            </a:r>
            <a:r>
              <a:rPr lang="hu-HU" sz="1600" dirty="0" smtClean="0"/>
              <a:t> </a:t>
            </a:r>
            <a:r>
              <a:rPr lang="en-US" sz="1600" dirty="0" smtClean="0"/>
              <a:t>respectively.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46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22815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2D2D8A"/>
                </a:solidFill>
              </a:rPr>
              <a:t>A</a:t>
            </a:r>
            <a:r>
              <a:rPr lang="hu-HU" dirty="0" smtClean="0">
                <a:solidFill>
                  <a:srgbClr val="2D2D8A"/>
                </a:solidFill>
              </a:rPr>
              <a:t>ssumed platform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998730"/>
            <a:ext cx="8363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Let’s have </a:t>
            </a:r>
            <a:r>
              <a:rPr lang="en-US" sz="1600" dirty="0" smtClean="0">
                <a:solidFill>
                  <a:srgbClr val="0070C0"/>
                </a:solidFill>
              </a:rPr>
              <a:t>two </a:t>
            </a:r>
            <a:r>
              <a:rPr lang="hu-HU" sz="1600" dirty="0" smtClean="0">
                <a:solidFill>
                  <a:srgbClr val="0070C0"/>
                </a:solidFill>
              </a:rPr>
              <a:t>or more </a:t>
            </a:r>
            <a:r>
              <a:rPr lang="en-US" sz="1600" dirty="0" smtClean="0">
                <a:solidFill>
                  <a:srgbClr val="0070C0"/>
                </a:solidFill>
              </a:rPr>
              <a:t>clusters </a:t>
            </a:r>
            <a:r>
              <a:rPr lang="en-US" sz="1600" dirty="0" smtClean="0">
                <a:solidFill>
                  <a:srgbClr val="000000"/>
                </a:solidFill>
              </a:rPr>
              <a:t>of </a:t>
            </a:r>
            <a:r>
              <a:rPr lang="hu-HU" sz="1600" dirty="0" smtClean="0">
                <a:solidFill>
                  <a:srgbClr val="0070C0"/>
                </a:solidFill>
              </a:rPr>
              <a:t>architecturally identical </a:t>
            </a:r>
            <a:r>
              <a:rPr lang="en-US" sz="1600" dirty="0" smtClean="0">
                <a:solidFill>
                  <a:srgbClr val="0070C0"/>
                </a:solidFill>
              </a:rPr>
              <a:t>cores</a:t>
            </a:r>
            <a:r>
              <a:rPr lang="en-US" sz="1600" dirty="0" smtClean="0">
                <a:solidFill>
                  <a:srgbClr val="000000"/>
                </a:solidFill>
              </a:rPr>
              <a:t> in a processor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hu-HU" sz="1600" dirty="0" smtClean="0">
                <a:solidFill>
                  <a:srgbClr val="000000"/>
                </a:solidFill>
              </a:rPr>
              <a:t>As an example let’s take two clusters</a:t>
            </a:r>
            <a:r>
              <a:rPr lang="en-US" sz="1600" dirty="0" smtClean="0">
                <a:solidFill>
                  <a:srgbClr val="000000"/>
                </a:solidFill>
              </a:rPr>
              <a:t>;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55" y="6219600"/>
            <a:ext cx="825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Let’s </a:t>
            </a:r>
            <a:r>
              <a:rPr lang="hu-HU" sz="1600" dirty="0" smtClean="0">
                <a:solidFill>
                  <a:srgbClr val="0070C0"/>
                </a:solidFill>
              </a:rPr>
              <a:t>interconnect these clusters by a cache coherent interconnect </a:t>
            </a:r>
            <a:r>
              <a:rPr lang="hu-HU" sz="1600" dirty="0" smtClean="0">
                <a:solidFill>
                  <a:srgbClr val="000000"/>
                </a:solidFill>
              </a:rPr>
              <a:t>to have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a multicore processor, as indicated in the Figure.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96309" y="2708920"/>
            <a:ext cx="3246121" cy="3249505"/>
            <a:chOff x="5481753" y="2843935"/>
            <a:chExt cx="3246121" cy="3249505"/>
          </a:xfrm>
        </p:grpSpPr>
        <p:sp>
          <p:nvSpPr>
            <p:cNvPr id="11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7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0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2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5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6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7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7355" y="5729910"/>
              <a:ext cx="9605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</a:rPr>
                <a:t>To memory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31540" y="1511592"/>
            <a:ext cx="8630311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>
                <a:solidFill>
                  <a:srgbClr val="000000"/>
                </a:solidFill>
              </a:rPr>
              <a:t>low </a:t>
            </a:r>
            <a:r>
              <a:rPr lang="hu-HU" sz="1600" dirty="0" smtClean="0">
                <a:solidFill>
                  <a:srgbClr val="000000"/>
                </a:solidFill>
              </a:rPr>
              <a:t>performance</a:t>
            </a:r>
            <a:r>
              <a:rPr lang="en-US" sz="1600" dirty="0" smtClean="0">
                <a:solidFill>
                  <a:srgbClr val="000000"/>
                </a:solidFill>
              </a:rPr>
              <a:t>/l</a:t>
            </a:r>
            <a:r>
              <a:rPr lang="hu-HU" sz="1600" dirty="0" smtClean="0">
                <a:solidFill>
                  <a:srgbClr val="000000"/>
                </a:solidFill>
              </a:rPr>
              <a:t>ow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power</a:t>
            </a:r>
            <a:r>
              <a:rPr lang="en-US" sz="1600" dirty="0" smtClean="0">
                <a:solidFill>
                  <a:srgbClr val="000000"/>
                </a:solidFill>
              </a:rPr>
              <a:t> cores, termed as the </a:t>
            </a:r>
            <a:r>
              <a:rPr lang="en-US" sz="1600" dirty="0" smtClean="0">
                <a:solidFill>
                  <a:srgbClr val="FF0000"/>
                </a:solidFill>
              </a:rPr>
              <a:t>LITTLE cores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>
                <a:solidFill>
                  <a:srgbClr val="000000"/>
                </a:solidFill>
              </a:rPr>
              <a:t>high</a:t>
            </a:r>
            <a:r>
              <a:rPr lang="hu-HU" sz="1600" dirty="0" smtClean="0">
                <a:solidFill>
                  <a:srgbClr val="000000"/>
                </a:solidFill>
              </a:rPr>
              <a:t>er</a:t>
            </a:r>
            <a:r>
              <a:rPr lang="en-US" sz="1600" dirty="0" smtClean="0">
                <a:solidFill>
                  <a:srgbClr val="000000"/>
                </a:solidFill>
              </a:rPr>
              <a:t> performance high</a:t>
            </a:r>
            <a:r>
              <a:rPr lang="hu-HU" sz="1600" dirty="0" smtClean="0">
                <a:solidFill>
                  <a:srgbClr val="000000"/>
                </a:solidFill>
              </a:rPr>
              <a:t>er</a:t>
            </a:r>
            <a:r>
              <a:rPr lang="en-US" sz="1600" dirty="0" smtClean="0">
                <a:solidFill>
                  <a:srgbClr val="000000"/>
                </a:solidFill>
              </a:rPr>
              <a:t> power cores,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termed as the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big cores</a:t>
            </a:r>
            <a:r>
              <a:rPr lang="hu-HU" sz="1600" dirty="0" smtClean="0">
                <a:solidFill>
                  <a:srgbClr val="000000"/>
                </a:solidFill>
              </a:rPr>
              <a:t>,</a:t>
            </a:r>
          </a:p>
          <a:p>
            <a:pPr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as seen in the Figure below.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3076" y="4104365"/>
            <a:ext cx="3703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Figure: A big.LITTLE configuration</a:t>
            </a:r>
          </a:p>
          <a:p>
            <a:pPr algn="ctr"/>
            <a:r>
              <a:rPr lang="hu-HU" sz="1600" dirty="0" smtClean="0"/>
              <a:t>consisting of two clusters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5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9" grpId="0"/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962" y="956627"/>
            <a:ext cx="8872557" cy="2436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EAS is aimed to provide a </a:t>
            </a:r>
            <a:r>
              <a:rPr lang="hu-HU" sz="1600" dirty="0" smtClean="0">
                <a:solidFill>
                  <a:srgbClr val="FF0000"/>
                </a:solidFill>
              </a:rPr>
              <a:t>generic, energy aware task scheduling</a:t>
            </a:r>
            <a:r>
              <a:rPr lang="hu-HU" sz="1600" dirty="0" smtClean="0">
                <a:solidFill>
                  <a:srgbClr val="0070C0"/>
                </a:solidFill>
              </a:rPr>
              <a:t>, based on a 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well grounded energy model</a:t>
            </a:r>
            <a:r>
              <a:rPr lang="hu-HU" sz="1600" dirty="0" smtClean="0"/>
              <a:t> rather than on magic tunables present in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recent power managenent framework (like upper and lower limits for migrating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tasks between cores, etc..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generic energy model based approach is expected to support a broad range of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current </a:t>
            </a:r>
            <a:r>
              <a:rPr lang="en-US" sz="1600" dirty="0"/>
              <a:t>and future CPU topologies, including SMP, multi-cluster </a:t>
            </a:r>
            <a:r>
              <a:rPr lang="en-US" sz="1600" dirty="0" smtClean="0"/>
              <a:t>SMP</a:t>
            </a:r>
            <a:endParaRPr lang="hu-HU" sz="1600" dirty="0" smtClean="0"/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(e.g. </a:t>
            </a:r>
            <a:r>
              <a:rPr lang="en-US" sz="1600" dirty="0" smtClean="0"/>
              <a:t>8-core</a:t>
            </a:r>
            <a:r>
              <a:rPr lang="hu-HU" sz="1600" dirty="0" smtClean="0"/>
              <a:t> </a:t>
            </a:r>
            <a:r>
              <a:rPr lang="en-US" sz="1600" dirty="0" smtClean="0"/>
              <a:t>Cortex-A53 </a:t>
            </a:r>
            <a:r>
              <a:rPr lang="en-US" sz="1600" dirty="0"/>
              <a:t>products), as well as traditional ARM </a:t>
            </a:r>
            <a:r>
              <a:rPr lang="en-US" sz="1600" dirty="0" err="1"/>
              <a:t>big.LITTLE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In this model the </a:t>
            </a:r>
            <a:r>
              <a:rPr lang="hu-HU" sz="1600" dirty="0">
                <a:solidFill>
                  <a:srgbClr val="0070C0"/>
                </a:solidFill>
              </a:rPr>
              <a:t>scheduler directs both the CPUFreq and CPUIdle subsystems</a:t>
            </a:r>
            <a:r>
              <a:rPr lang="hu-HU" sz="1600" dirty="0"/>
              <a:t>, </a:t>
            </a:r>
          </a:p>
          <a:p>
            <a:r>
              <a:rPr lang="hu-HU" sz="1600" dirty="0"/>
              <a:t>      as seen in the next Figure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0085" y="629165"/>
            <a:ext cx="19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aim of EAS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(23)</a:t>
            </a:r>
            <a:endParaRPr lang="en-US" dirty="0"/>
          </a:p>
        </p:txBody>
      </p:sp>
      <p:pic>
        <p:nvPicPr>
          <p:cNvPr id="3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10" y="1493785"/>
            <a:ext cx="6724255" cy="51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874" y="629334"/>
            <a:ext cx="782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Coordinated operation of the scheduler, the CPUIdle and CPUFreq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 subsystems in EAS </a:t>
            </a:r>
            <a:r>
              <a:rPr lang="hu-HU" dirty="0" smtClean="0"/>
              <a:t>[59]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474" y="625865"/>
            <a:ext cx="752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Joint development of EAS subsystems by ARM and </a:t>
            </a:r>
            <a:r>
              <a:rPr lang="hu-HU" dirty="0" err="1" smtClean="0">
                <a:solidFill>
                  <a:schemeClr val="accent6"/>
                </a:solidFill>
              </a:rPr>
              <a:t>Linaro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[59]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11" y="1180389"/>
            <a:ext cx="5730699" cy="52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Status of the EAS development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998730"/>
            <a:ext cx="6202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At present (11/2015) EAS development is in progress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05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6.3 </a:t>
            </a:r>
            <a:r>
              <a:rPr lang="en-US" sz="1900" dirty="0" err="1" smtClean="0">
                <a:solidFill>
                  <a:srgbClr val="FFFFFF"/>
                </a:solidFill>
              </a:rPr>
              <a:t>MediaTek’s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</a:rPr>
              <a:t>CorePilot</a:t>
            </a:r>
            <a:r>
              <a:rPr lang="hu-HU" sz="1900" dirty="0" smtClean="0">
                <a:solidFill>
                  <a:srgbClr val="FFFFFF"/>
                </a:solidFill>
              </a:rPr>
              <a:t> releases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890" y="239388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6.3 MediaTek's CorePilot releases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 Mediatek's CorePilot releases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1511660" y="1313765"/>
            <a:ext cx="45005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2634887"/>
            <a:ext cx="8775975" cy="14561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845" y="634560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6.3.1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(1.)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678" y="998730"/>
            <a:ext cx="8547148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is </a:t>
            </a:r>
            <a:r>
              <a:rPr lang="en-US" sz="1600" dirty="0" smtClean="0">
                <a:solidFill>
                  <a:srgbClr val="0070C0"/>
                </a:solidFill>
              </a:rPr>
              <a:t>based on the </a:t>
            </a:r>
            <a:r>
              <a:rPr lang="en-US" sz="1600" dirty="0" smtClean="0"/>
              <a:t>open-source </a:t>
            </a:r>
            <a:r>
              <a:rPr lang="hu-HU" sz="1600" dirty="0" smtClean="0"/>
              <a:t>GTS</a:t>
            </a:r>
            <a:r>
              <a:rPr lang="en-US" sz="1600" dirty="0" smtClean="0"/>
              <a:t> technology, </a:t>
            </a:r>
            <a:r>
              <a:rPr lang="hu-HU" sz="1600" dirty="0" smtClean="0"/>
              <a:t>designated </a:t>
            </a:r>
            <a:r>
              <a:rPr lang="hu-HU" sz="1600" dirty="0" smtClean="0">
                <a:solidFill>
                  <a:srgbClr val="0070C0"/>
                </a:solidFill>
              </a:rPr>
              <a:t>big.LITTLE MP,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developed by</a:t>
            </a:r>
            <a:r>
              <a:rPr lang="hu-HU" sz="1600" dirty="0" smtClean="0">
                <a:solidFill>
                  <a:srgbClr val="0070C0"/>
                </a:solidFill>
              </a:rPr>
              <a:t> ARM.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hu-HU" sz="1600" dirty="0" smtClean="0"/>
              <a:t>It was introduced along with the MT8135 in 07/2013.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CorePilot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integrates thermal and power management </a:t>
            </a:r>
            <a:r>
              <a:rPr lang="hu-HU" sz="1600" dirty="0" smtClean="0">
                <a:solidFill>
                  <a:srgbClr val="FF0000"/>
                </a:solidFill>
              </a:rPr>
              <a:t>into</a:t>
            </a:r>
            <a:r>
              <a:rPr lang="en-US" sz="1600" dirty="0" smtClean="0">
                <a:solidFill>
                  <a:srgbClr val="FF0000"/>
                </a:solidFill>
              </a:rPr>
              <a:t> task scheduling </a:t>
            </a:r>
            <a:r>
              <a:rPr lang="en-US" sz="1600" dirty="0" smtClean="0"/>
              <a:t>and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consists accordingly of the following three parts: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3079" y="2438890"/>
            <a:ext cx="4143507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adaptive thermal management </a:t>
            </a:r>
            <a:endParaRPr lang="en-US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interactive </a:t>
            </a:r>
            <a:r>
              <a:rPr lang="en-US" sz="1600" dirty="0"/>
              <a:t>power </a:t>
            </a:r>
            <a:r>
              <a:rPr lang="en-US" sz="1600" dirty="0" smtClean="0"/>
              <a:t>management and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advanced scheduler algorithms,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4846" y="3347079"/>
            <a:ext cx="339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indicated in the next Figure.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4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57" y="1178750"/>
            <a:ext cx="6492403" cy="539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020" y="628610"/>
            <a:ext cx="520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Overview of the operation of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731" y="641865"/>
            <a:ext cx="479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a)</a:t>
            </a:r>
            <a:r>
              <a:rPr lang="en-US" dirty="0" smtClean="0">
                <a:solidFill>
                  <a:schemeClr val="accent6"/>
                </a:solidFill>
              </a:rPr>
              <a:t> Adaptive </a:t>
            </a:r>
            <a:r>
              <a:rPr lang="en-US" dirty="0">
                <a:solidFill>
                  <a:schemeClr val="accent6"/>
                </a:solidFill>
              </a:rPr>
              <a:t>Thermal </a:t>
            </a:r>
            <a:r>
              <a:rPr lang="en-US" dirty="0" smtClean="0">
                <a:solidFill>
                  <a:schemeClr val="accent6"/>
                </a:solidFill>
              </a:rPr>
              <a:t>Management </a:t>
            </a:r>
            <a:r>
              <a:rPr lang="en-US" dirty="0" smtClean="0"/>
              <a:t>[</a:t>
            </a:r>
            <a:r>
              <a:rPr lang="hu-HU" dirty="0" smtClean="0"/>
              <a:t>37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847" y="1077994"/>
            <a:ext cx="85032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Power, thermal and performance </a:t>
            </a:r>
            <a:r>
              <a:rPr lang="en-US" sz="1600" dirty="0"/>
              <a:t>(</a:t>
            </a:r>
            <a:r>
              <a:rPr lang="en-US" sz="1600" dirty="0" smtClean="0"/>
              <a:t>PTP) </a:t>
            </a:r>
            <a:r>
              <a:rPr lang="en-US" sz="1600" dirty="0" smtClean="0">
                <a:solidFill>
                  <a:srgbClr val="0070C0"/>
                </a:solidFill>
              </a:rPr>
              <a:t>detectors </a:t>
            </a:r>
            <a:r>
              <a:rPr lang="en-US" sz="1600" dirty="0">
                <a:solidFill>
                  <a:srgbClr val="0070C0"/>
                </a:solidFill>
              </a:rPr>
              <a:t>are </a:t>
            </a:r>
            <a:r>
              <a:rPr lang="en-US" sz="1600" dirty="0" smtClean="0">
                <a:solidFill>
                  <a:srgbClr val="0070C0"/>
                </a:solidFill>
              </a:rPr>
              <a:t>placed within </a:t>
            </a:r>
            <a:r>
              <a:rPr lang="en-US" sz="1600" dirty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CPU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to sense operating conditions.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Adaptive Thermal Management </a:t>
            </a:r>
            <a:r>
              <a:rPr lang="en-US" sz="1600" dirty="0" smtClean="0">
                <a:solidFill>
                  <a:srgbClr val="0070C0"/>
                </a:solidFill>
              </a:rPr>
              <a:t>monitors sensed data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allows </a:t>
            </a:r>
            <a:r>
              <a:rPr lang="en-US" sz="1600" dirty="0">
                <a:solidFill>
                  <a:srgbClr val="0070C0"/>
                </a:solidFill>
              </a:rPr>
              <a:t>the device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to use  the </a:t>
            </a:r>
            <a:r>
              <a:rPr lang="en-US" sz="1600" dirty="0">
                <a:solidFill>
                  <a:srgbClr val="0070C0"/>
                </a:solidFill>
              </a:rPr>
              <a:t>available </a:t>
            </a:r>
            <a:r>
              <a:rPr lang="en-US" sz="1600" dirty="0" smtClean="0">
                <a:solidFill>
                  <a:srgbClr val="0070C0"/>
                </a:solidFill>
              </a:rPr>
              <a:t>voltage  margin either to </a:t>
            </a:r>
            <a:r>
              <a:rPr lang="en-US" sz="1600" dirty="0">
                <a:solidFill>
                  <a:srgbClr val="0070C0"/>
                </a:solidFill>
              </a:rPr>
              <a:t>increase performance or </a:t>
            </a:r>
            <a:r>
              <a:rPr lang="en-US" sz="1600" dirty="0" smtClean="0">
                <a:solidFill>
                  <a:srgbClr val="0070C0"/>
                </a:solidFill>
              </a:rPr>
              <a:t>lower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</a:rPr>
              <a:t>     power consumption </a:t>
            </a:r>
            <a:r>
              <a:rPr lang="en-US" sz="1600" dirty="0"/>
              <a:t>when </a:t>
            </a:r>
            <a:r>
              <a:rPr lang="en-US" sz="1600" dirty="0" smtClean="0"/>
              <a:t>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According to MediaTek t</a:t>
            </a:r>
            <a:r>
              <a:rPr lang="en-US" sz="1600" dirty="0" smtClean="0"/>
              <a:t>his technology </a:t>
            </a:r>
            <a:r>
              <a:rPr lang="en-US" sz="1600" dirty="0"/>
              <a:t>allows for a 23% </a:t>
            </a:r>
            <a:r>
              <a:rPr lang="en-US" sz="1600" dirty="0" smtClean="0"/>
              <a:t>increase </a:t>
            </a:r>
            <a:r>
              <a:rPr lang="en-US" sz="1600" dirty="0"/>
              <a:t>in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clock </a:t>
            </a:r>
            <a:r>
              <a:rPr lang="en-US" sz="1600" dirty="0"/>
              <a:t>speed or </a:t>
            </a:r>
            <a:r>
              <a:rPr lang="en-US" sz="1600" dirty="0" smtClean="0"/>
              <a:t>up to </a:t>
            </a:r>
            <a:r>
              <a:rPr lang="en-US" sz="1600" dirty="0"/>
              <a:t>41% </a:t>
            </a:r>
            <a:r>
              <a:rPr lang="en-US" sz="1600" dirty="0" smtClean="0"/>
              <a:t>power</a:t>
            </a:r>
            <a:r>
              <a:rPr lang="hu-HU" sz="1600" dirty="0" smtClean="0"/>
              <a:t> </a:t>
            </a:r>
            <a:r>
              <a:rPr lang="en-US" sz="1600" dirty="0" smtClean="0"/>
              <a:t>savings, </a:t>
            </a:r>
            <a:r>
              <a:rPr lang="en-US" sz="1600" dirty="0"/>
              <a:t>depending on the </a:t>
            </a:r>
            <a:r>
              <a:rPr lang="en-US" sz="1600" dirty="0" err="1"/>
              <a:t>SoC</a:t>
            </a:r>
            <a:r>
              <a:rPr lang="en-US" sz="1600" dirty="0"/>
              <a:t> </a:t>
            </a:r>
            <a:r>
              <a:rPr lang="en-US" sz="1600" dirty="0" smtClean="0"/>
              <a:t>operating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conditions.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2" y="2663915"/>
            <a:ext cx="7646628" cy="22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162" y="1115451"/>
            <a:ext cx="874271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CorePilot’s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Interactive Power Manager </a:t>
            </a:r>
            <a:r>
              <a:rPr lang="en-US" sz="1600" dirty="0">
                <a:solidFill>
                  <a:srgbClr val="0070C0"/>
                </a:solidFill>
              </a:rPr>
              <a:t>reduces the amount of power and </a:t>
            </a:r>
            <a:r>
              <a:rPr lang="en-US" sz="1600" dirty="0" smtClean="0">
                <a:solidFill>
                  <a:srgbClr val="0070C0"/>
                </a:solidFill>
              </a:rPr>
              <a:t>heat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generated by the cores </a:t>
            </a:r>
            <a:r>
              <a:rPr lang="en-US" sz="1600" dirty="0"/>
              <a:t>via two main modules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DVFS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Dynamic </a:t>
            </a:r>
            <a:r>
              <a:rPr lang="en-US" sz="1600" dirty="0">
                <a:solidFill>
                  <a:srgbClr val="FF0000"/>
                </a:solidFill>
              </a:rPr>
              <a:t>Voltage and Frequency </a:t>
            </a:r>
            <a:r>
              <a:rPr lang="en-US" sz="1600" dirty="0" smtClean="0">
                <a:solidFill>
                  <a:srgbClr val="FF0000"/>
                </a:solidFill>
              </a:rPr>
              <a:t>Scaling</a:t>
            </a:r>
            <a:r>
              <a:rPr lang="en-US" sz="1600" dirty="0" smtClean="0"/>
              <a:t>) module </a:t>
            </a:r>
            <a:r>
              <a:rPr lang="en-US" sz="1600" dirty="0" smtClean="0">
                <a:solidFill>
                  <a:srgbClr val="0070C0"/>
                </a:solidFill>
              </a:rPr>
              <a:t>automatically 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    adjusts the frequency </a:t>
            </a:r>
            <a:r>
              <a:rPr lang="en-US" sz="1600" dirty="0">
                <a:solidFill>
                  <a:srgbClr val="0070C0"/>
                </a:solidFill>
              </a:rPr>
              <a:t>and voltage of </a:t>
            </a:r>
            <a:r>
              <a:rPr lang="en-US" sz="1600" dirty="0" smtClean="0">
                <a:solidFill>
                  <a:srgbClr val="0070C0"/>
                </a:solidFill>
              </a:rPr>
              <a:t>cores </a:t>
            </a:r>
            <a:r>
              <a:rPr lang="en-US" sz="1600" dirty="0">
                <a:solidFill>
                  <a:srgbClr val="0070C0"/>
                </a:solidFill>
              </a:rPr>
              <a:t>on the fly</a:t>
            </a:r>
            <a:r>
              <a:rPr lang="en-US" sz="1600" dirty="0"/>
              <a:t>, while the </a:t>
            </a:r>
            <a:r>
              <a:rPr lang="en-US" sz="1600" dirty="0">
                <a:solidFill>
                  <a:srgbClr val="FF0000"/>
                </a:solidFill>
              </a:rPr>
              <a:t>CPU Hot </a:t>
            </a:r>
            <a:r>
              <a:rPr lang="en-US" sz="1600" dirty="0" smtClean="0">
                <a:solidFill>
                  <a:srgbClr val="FF0000"/>
                </a:solidFill>
              </a:rPr>
              <a:t>Plug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module </a:t>
            </a:r>
            <a:r>
              <a:rPr lang="en-US" sz="1600" dirty="0" smtClean="0">
                <a:solidFill>
                  <a:srgbClr val="0070C0"/>
                </a:solidFill>
              </a:rPr>
              <a:t>switches cores </a:t>
            </a:r>
            <a:r>
              <a:rPr lang="en-US" sz="1600" dirty="0">
                <a:solidFill>
                  <a:srgbClr val="0070C0"/>
                </a:solidFill>
              </a:rPr>
              <a:t>on and off on </a:t>
            </a:r>
            <a:r>
              <a:rPr lang="en-US" sz="1600" dirty="0" smtClean="0">
                <a:solidFill>
                  <a:srgbClr val="0070C0"/>
                </a:solidFill>
              </a:rPr>
              <a:t>demand</a:t>
            </a:r>
            <a:r>
              <a:rPr lang="en-US" sz="1600" dirty="0" smtClean="0"/>
              <a:t>, as summarized below.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1590" y="641865"/>
            <a:ext cx="471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Interactive Power Management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385" y="619085"/>
            <a:ext cx="34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P</a:t>
            </a:r>
            <a:r>
              <a:rPr lang="en-US" dirty="0" smtClean="0">
                <a:solidFill>
                  <a:srgbClr val="2D2D8A"/>
                </a:solidFill>
              </a:rPr>
              <a:t>rinciple of operation</a:t>
            </a:r>
            <a:r>
              <a:rPr lang="hu-HU" dirty="0" smtClean="0">
                <a:solidFill>
                  <a:srgbClr val="2D2D8A"/>
                </a:solidFill>
              </a:rPr>
              <a:t> -1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085" y="953725"/>
            <a:ext cx="8924238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are a </a:t>
            </a:r>
            <a:r>
              <a:rPr lang="hu-HU" sz="1600" dirty="0" smtClean="0"/>
              <a:t>number of</a:t>
            </a:r>
            <a:r>
              <a:rPr lang="en-US" sz="1600" dirty="0" smtClean="0">
                <a:solidFill>
                  <a:srgbClr val="0070C0"/>
                </a:solidFill>
              </a:rPr>
              <a:t> different alternatives </a:t>
            </a:r>
            <a:r>
              <a:rPr lang="en-US" sz="1600" dirty="0" smtClean="0"/>
              <a:t>how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can be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implemented, as discussed </a:t>
            </a:r>
            <a:r>
              <a:rPr lang="hu-HU" sz="1600" dirty="0" smtClean="0"/>
              <a:t>in the next Section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Nevertheless, </a:t>
            </a:r>
            <a:r>
              <a:rPr lang="en-US" sz="1600" dirty="0"/>
              <a:t>to give a </a:t>
            </a:r>
            <a:r>
              <a:rPr lang="en-US" sz="1600" dirty="0" smtClean="0"/>
              <a:t>co</a:t>
            </a:r>
            <a:r>
              <a:rPr lang="hu-HU" sz="1600" dirty="0" smtClean="0"/>
              <a:t>nceivable</a:t>
            </a:r>
            <a:r>
              <a:rPr lang="en-US" sz="1600" dirty="0" smtClean="0"/>
              <a:t> </a:t>
            </a:r>
            <a:r>
              <a:rPr lang="en-US" sz="1600" dirty="0"/>
              <a:t>description of the </a:t>
            </a:r>
            <a:r>
              <a:rPr lang="hu-HU" sz="1600" dirty="0" smtClean="0"/>
              <a:t>principle of operation of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 technology, </a:t>
            </a:r>
            <a:r>
              <a:rPr lang="en-US" sz="1600" dirty="0" smtClean="0">
                <a:solidFill>
                  <a:srgbClr val="0070C0"/>
                </a:solidFill>
              </a:rPr>
              <a:t>we will restrict ourselves to a specific implementation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hu-HU" sz="1600" dirty="0" smtClean="0"/>
              <a:t>as detailed subsequently.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We take for granted that </a:t>
            </a:r>
            <a:r>
              <a:rPr lang="en-US" sz="1600" dirty="0" smtClean="0">
                <a:solidFill>
                  <a:srgbClr val="0070C0"/>
                </a:solidFill>
              </a:rPr>
              <a:t>there are two clusters of cores</a:t>
            </a:r>
            <a:r>
              <a:rPr lang="en-US" sz="1600" dirty="0" smtClean="0"/>
              <a:t>, one with</a:t>
            </a:r>
            <a:r>
              <a:rPr lang="hu-HU" sz="1600" dirty="0" smtClean="0"/>
              <a:t> less powerful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but more power efficient </a:t>
            </a:r>
            <a:r>
              <a:rPr lang="en-US" sz="1600" dirty="0" smtClean="0">
                <a:solidFill>
                  <a:srgbClr val="0070C0"/>
                </a:solidFill>
              </a:rPr>
              <a:t>LITTLE cores </a:t>
            </a:r>
            <a:r>
              <a:rPr lang="en-US" sz="1600" dirty="0" smtClean="0"/>
              <a:t>and another one with more</a:t>
            </a:r>
            <a:r>
              <a:rPr lang="hu-HU" sz="1600" dirty="0" smtClean="0"/>
              <a:t> powerful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big cores </a:t>
            </a:r>
            <a:r>
              <a:rPr lang="en-US" sz="1600" dirty="0" smtClean="0"/>
              <a:t>that consume more power.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From a number of fesible task scheduling </a:t>
            </a:r>
            <a:r>
              <a:rPr lang="hu-HU" sz="1600" dirty="0" smtClean="0">
                <a:solidFill>
                  <a:srgbClr val="000000"/>
                </a:solidFill>
              </a:rPr>
              <a:t>algorithms, to be discussed in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 Section 1.3, here </a:t>
            </a:r>
            <a:r>
              <a:rPr lang="hu-HU" sz="1600" dirty="0">
                <a:solidFill>
                  <a:srgbClr val="000000"/>
                </a:solidFill>
              </a:rPr>
              <a:t>we outline </a:t>
            </a:r>
            <a:r>
              <a:rPr lang="hu-HU" sz="1600" dirty="0" smtClean="0">
                <a:solidFill>
                  <a:srgbClr val="000000"/>
                </a:solidFill>
              </a:rPr>
              <a:t>the so </a:t>
            </a:r>
            <a:r>
              <a:rPr lang="hu-HU" sz="1600" dirty="0">
                <a:solidFill>
                  <a:srgbClr val="000000"/>
                </a:solidFill>
              </a:rPr>
              <a:t>called </a:t>
            </a:r>
            <a:r>
              <a:rPr lang="hu-HU" sz="1600" dirty="0">
                <a:solidFill>
                  <a:srgbClr val="0070C0"/>
                </a:solidFill>
              </a:rPr>
              <a:t>exclusive cluster switching </a:t>
            </a:r>
            <a:r>
              <a:rPr lang="hu-HU" sz="1600" dirty="0" smtClean="0">
                <a:solidFill>
                  <a:srgbClr val="0070C0"/>
                </a:solidFill>
              </a:rPr>
              <a:t>one.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Furthermore let us suppose that </a:t>
            </a:r>
            <a:r>
              <a:rPr lang="hu-HU" sz="1600" dirty="0">
                <a:solidFill>
                  <a:srgbClr val="0070C0"/>
                </a:solidFill>
              </a:rPr>
              <a:t>all cores of a cluster </a:t>
            </a:r>
            <a:r>
              <a:rPr lang="hu-HU" sz="1600" dirty="0" smtClean="0">
                <a:solidFill>
                  <a:srgbClr val="0070C0"/>
                </a:solidFill>
              </a:rPr>
              <a:t>operate at </a:t>
            </a:r>
            <a:r>
              <a:rPr lang="hu-HU" sz="1600" dirty="0">
                <a:solidFill>
                  <a:srgbClr val="0070C0"/>
                </a:solidFill>
              </a:rPr>
              <a:t>the same 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operating point </a:t>
            </a:r>
            <a:r>
              <a:rPr lang="hu-HU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>
                <a:solidFill>
                  <a:srgbClr val="000000"/>
                </a:solidFill>
              </a:rPr>
              <a:t>i.e. at the same clock frequency and </a:t>
            </a:r>
            <a:r>
              <a:rPr lang="hu-HU" sz="1600" dirty="0" smtClean="0">
                <a:solidFill>
                  <a:srgbClr val="000000"/>
                </a:solidFill>
              </a:rPr>
              <a:t>core voltage) while 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there are a few operating points </a:t>
            </a:r>
            <a:r>
              <a:rPr lang="hu-HU" sz="1600" dirty="0" smtClean="0">
                <a:solidFill>
                  <a:srgbClr val="000000"/>
                </a:solidFill>
              </a:rPr>
              <a:t>available for both the LITTLE and the big core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clusters, as indicated in the next Figure.     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45" y="633413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Scheduler </a:t>
            </a:r>
            <a:r>
              <a:rPr lang="en-US" dirty="0" smtClean="0">
                <a:solidFill>
                  <a:schemeClr val="accent6"/>
                </a:solidFill>
              </a:rPr>
              <a:t>Algorithms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43735"/>
            <a:ext cx="88924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</a:t>
            </a:r>
            <a:r>
              <a:rPr lang="en-US" sz="1600" dirty="0">
                <a:solidFill>
                  <a:srgbClr val="FF0000"/>
                </a:solidFill>
              </a:rPr>
              <a:t>Symmetric Multi-Processing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FF0000"/>
                </a:solidFill>
              </a:rPr>
              <a:t>SMP</a:t>
            </a:r>
            <a:r>
              <a:rPr lang="en-US" sz="1600" dirty="0"/>
              <a:t>), the </a:t>
            </a:r>
            <a:r>
              <a:rPr lang="en-US" sz="1600" dirty="0">
                <a:solidFill>
                  <a:srgbClr val="FF0000"/>
                </a:solidFill>
              </a:rPr>
              <a:t>Completely </a:t>
            </a:r>
            <a:r>
              <a:rPr lang="en-US" sz="1600" dirty="0" smtClean="0">
                <a:solidFill>
                  <a:srgbClr val="FF0000"/>
                </a:solidFill>
              </a:rPr>
              <a:t>Fair Scheduler </a:t>
            </a:r>
            <a:r>
              <a:rPr lang="en-US" sz="1600" dirty="0"/>
              <a:t>(CFS) </a:t>
            </a:r>
            <a:r>
              <a:rPr lang="en-US" sz="1600" dirty="0" smtClean="0"/>
              <a:t>of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Linux kernel implements currently </a:t>
            </a:r>
            <a:r>
              <a:rPr lang="en-US" sz="1600" dirty="0">
                <a:solidFill>
                  <a:srgbClr val="0070C0"/>
                </a:solidFill>
              </a:rPr>
              <a:t>the most common scheduling </a:t>
            </a:r>
            <a:r>
              <a:rPr lang="en-US" sz="1600" dirty="0" smtClean="0">
                <a:solidFill>
                  <a:srgbClr val="0070C0"/>
                </a:solidFill>
              </a:rPr>
              <a:t>algorithm</a:t>
            </a:r>
            <a:r>
              <a:rPr lang="en-US" sz="1600" dirty="0" smtClean="0"/>
              <a:t>,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it </a:t>
            </a:r>
            <a:r>
              <a:rPr lang="en-US" sz="1600" dirty="0">
                <a:solidFill>
                  <a:srgbClr val="0070C0"/>
                </a:solidFill>
              </a:rPr>
              <a:t>distributes </a:t>
            </a:r>
            <a:r>
              <a:rPr lang="en-US" sz="1600" dirty="0" smtClean="0">
                <a:solidFill>
                  <a:srgbClr val="0070C0"/>
                </a:solidFill>
              </a:rPr>
              <a:t>the workload equally </a:t>
            </a:r>
            <a:r>
              <a:rPr lang="en-US" sz="1600" dirty="0">
                <a:solidFill>
                  <a:srgbClr val="0070C0"/>
                </a:solidFill>
              </a:rPr>
              <a:t>among CPU cores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case of </a:t>
            </a:r>
            <a:r>
              <a:rPr lang="en-US" sz="1600" dirty="0" smtClean="0">
                <a:solidFill>
                  <a:srgbClr val="FF0000"/>
                </a:solidFill>
              </a:rPr>
              <a:t>Heterogeneous </a:t>
            </a:r>
            <a:r>
              <a:rPr lang="en-US" sz="1600" dirty="0">
                <a:solidFill>
                  <a:srgbClr val="FF0000"/>
                </a:solidFill>
              </a:rPr>
              <a:t>Multi-Processing</a:t>
            </a:r>
            <a:r>
              <a:rPr lang="en-US" sz="1600" dirty="0"/>
              <a:t>, however, </a:t>
            </a:r>
            <a:r>
              <a:rPr lang="en-US" sz="1600" dirty="0" smtClean="0">
                <a:solidFill>
                  <a:srgbClr val="0070C0"/>
                </a:solidFill>
              </a:rPr>
              <a:t>employing CFS </a:t>
            </a:r>
            <a:r>
              <a:rPr lang="en-US" sz="1600" dirty="0">
                <a:solidFill>
                  <a:srgbClr val="0070C0"/>
                </a:solidFill>
              </a:rPr>
              <a:t>can </a:t>
            </a:r>
            <a:r>
              <a:rPr lang="en-US" sz="1600" dirty="0" smtClean="0">
                <a:solidFill>
                  <a:srgbClr val="0070C0"/>
                </a:solidFill>
              </a:rPr>
              <a:t>cause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performance degradation</a:t>
            </a:r>
            <a:r>
              <a:rPr lang="en-US" sz="1600" dirty="0" smtClean="0"/>
              <a:t>, since </a:t>
            </a:r>
            <a:r>
              <a:rPr lang="en-US" sz="1600" dirty="0"/>
              <a:t>tasks </a:t>
            </a:r>
            <a:r>
              <a:rPr lang="en-US" sz="1600" dirty="0" smtClean="0"/>
              <a:t>do </a:t>
            </a:r>
            <a:r>
              <a:rPr lang="en-US" sz="1600" dirty="0"/>
              <a:t>not efficiently </a:t>
            </a:r>
            <a:r>
              <a:rPr lang="en-US" sz="1600" dirty="0" smtClean="0"/>
              <a:t>match </a:t>
            </a:r>
            <a:r>
              <a:rPr lang="en-US" sz="1600" dirty="0"/>
              <a:t>to CPU core 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capabilities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MediaTek’s</a:t>
            </a: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CorePilot</a:t>
            </a:r>
            <a:r>
              <a:rPr lang="en-US" sz="1600" dirty="0"/>
              <a:t>, on </a:t>
            </a:r>
            <a:r>
              <a:rPr lang="en-US" sz="1600" dirty="0" smtClean="0"/>
              <a:t>the other </a:t>
            </a:r>
            <a:r>
              <a:rPr lang="en-US" sz="1600" dirty="0"/>
              <a:t>hand, </a:t>
            </a:r>
            <a:r>
              <a:rPr lang="en-US" sz="1600" dirty="0" smtClean="0"/>
              <a:t>is based on a </a:t>
            </a:r>
            <a:r>
              <a:rPr lang="en-US" sz="1600" dirty="0"/>
              <a:t>true heterogeneous 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compute model </a:t>
            </a:r>
            <a:r>
              <a:rPr lang="en-US" sz="1600" dirty="0"/>
              <a:t>by </a:t>
            </a:r>
            <a:r>
              <a:rPr lang="en-US" sz="1600" dirty="0">
                <a:solidFill>
                  <a:srgbClr val="0070C0"/>
                </a:solidFill>
              </a:rPr>
              <a:t>using a scheduling </a:t>
            </a:r>
            <a:r>
              <a:rPr lang="en-US" sz="1600" dirty="0" smtClean="0">
                <a:solidFill>
                  <a:srgbClr val="0070C0"/>
                </a:solidFill>
              </a:rPr>
              <a:t>algorithm that </a:t>
            </a:r>
            <a:r>
              <a:rPr lang="en-US" sz="1600" dirty="0">
                <a:solidFill>
                  <a:srgbClr val="0070C0"/>
                </a:solidFill>
              </a:rPr>
              <a:t>assigns tasks to two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different schedulers</a:t>
            </a:r>
            <a:r>
              <a:rPr lang="en-US" sz="1600" dirty="0">
                <a:solidFill>
                  <a:srgbClr val="0070C0"/>
                </a:solidFill>
              </a:rPr>
              <a:t>, according to their priority </a:t>
            </a:r>
            <a:r>
              <a:rPr lang="en-US" sz="1600" dirty="0"/>
              <a:t>— </a:t>
            </a: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Heterogeneous Multi-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Processing 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FF0000"/>
                </a:solidFill>
              </a:rPr>
              <a:t>HMP</a:t>
            </a:r>
            <a:r>
              <a:rPr lang="en-US" sz="1600" dirty="0"/>
              <a:t>) </a:t>
            </a:r>
            <a:r>
              <a:rPr lang="en-US" sz="1600" dirty="0">
                <a:solidFill>
                  <a:srgbClr val="FF0000"/>
                </a:solidFill>
              </a:rPr>
              <a:t>scheduler</a:t>
            </a:r>
            <a:r>
              <a:rPr lang="en-US" sz="1600" dirty="0"/>
              <a:t> </a:t>
            </a:r>
            <a:r>
              <a:rPr lang="en-US" sz="1600" dirty="0" smtClean="0"/>
              <a:t>and the </a:t>
            </a:r>
            <a:r>
              <a:rPr lang="en-US" sz="1600" dirty="0">
                <a:solidFill>
                  <a:srgbClr val="FF0000"/>
                </a:solidFill>
              </a:rPr>
              <a:t>Real-Time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0000"/>
                </a:solidFill>
              </a:rPr>
              <a:t>RT</a:t>
            </a:r>
            <a:r>
              <a:rPr lang="en-US" sz="1600" dirty="0"/>
              <a:t>) </a:t>
            </a:r>
            <a:r>
              <a:rPr lang="en-US" sz="1600" dirty="0" smtClean="0">
                <a:solidFill>
                  <a:srgbClr val="FF0000"/>
                </a:solidFill>
              </a:rPr>
              <a:t>scheduler.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65" y="979125"/>
            <a:ext cx="893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It </a:t>
            </a:r>
            <a:r>
              <a:rPr lang="en-US" sz="1600" dirty="0"/>
              <a:t>is responsible for assigning normal-priority tasks to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 CPU core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clusters and performs four main </a:t>
            </a:r>
            <a:r>
              <a:rPr lang="en-US" sz="1600" dirty="0" smtClean="0"/>
              <a:t>functions, as follows.</a:t>
            </a:r>
            <a:endParaRPr lang="en-US" sz="1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5"/>
          <a:stretch/>
        </p:blipFill>
        <p:spPr bwMode="auto">
          <a:xfrm>
            <a:off x="476545" y="1853825"/>
            <a:ext cx="8010890" cy="39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80" y="632340"/>
            <a:ext cx="3250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MediaTek’s</a:t>
            </a:r>
            <a:r>
              <a:rPr lang="en-US" dirty="0">
                <a:solidFill>
                  <a:schemeClr val="accent6"/>
                </a:solidFill>
              </a:rPr>
              <a:t> HMP Scheduler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6129300"/>
            <a:ext cx="624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Key components of </a:t>
            </a:r>
            <a:r>
              <a:rPr lang="en-US" sz="1600" dirty="0" err="1" smtClean="0"/>
              <a:t>MediaTek’s</a:t>
            </a:r>
            <a:r>
              <a:rPr lang="en-US" sz="1600" dirty="0" smtClean="0"/>
              <a:t> HPM scheduler [</a:t>
            </a:r>
            <a:r>
              <a:rPr lang="hu-HU" sz="1600" dirty="0" smtClean="0"/>
              <a:t>33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025" y="998730"/>
            <a:ext cx="89374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>
                <a:solidFill>
                  <a:srgbClr val="FF0000"/>
                </a:solidFill>
              </a:rPr>
              <a:t>RT scheduler </a:t>
            </a:r>
            <a:r>
              <a:rPr lang="en-US" sz="1600" dirty="0">
                <a:solidFill>
                  <a:srgbClr val="0070C0"/>
                </a:solidFill>
              </a:rPr>
              <a:t>assigns high-priority real-time tasks </a:t>
            </a:r>
            <a:r>
              <a:rPr lang="en-US" sz="1600" dirty="0"/>
              <a:t>that require a fast </a:t>
            </a:r>
            <a:r>
              <a:rPr lang="en-US" sz="1600" dirty="0" smtClean="0"/>
              <a:t>response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solidFill>
                  <a:srgbClr val="0070C0"/>
                </a:solidFill>
              </a:rPr>
              <a:t>to </a:t>
            </a:r>
            <a:r>
              <a:rPr lang="en-US" sz="1600" dirty="0">
                <a:solidFill>
                  <a:srgbClr val="0070C0"/>
                </a:solidFill>
              </a:rPr>
              <a:t>the </a:t>
            </a:r>
            <a:r>
              <a:rPr lang="en-US" sz="1600" dirty="0" err="1">
                <a:solidFill>
                  <a:srgbClr val="0070C0"/>
                </a:solidFill>
              </a:rPr>
              <a:t>big.LITTLE</a:t>
            </a:r>
            <a:r>
              <a:rPr lang="en-US" sz="1600" dirty="0">
                <a:solidFill>
                  <a:srgbClr val="0070C0"/>
                </a:solidFill>
              </a:rPr>
              <a:t> cluster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RT scheduler </a:t>
            </a:r>
            <a:r>
              <a:rPr lang="en-US" sz="1600" dirty="0">
                <a:solidFill>
                  <a:srgbClr val="0070C0"/>
                </a:solidFill>
              </a:rPr>
              <a:t>has </a:t>
            </a:r>
            <a:r>
              <a:rPr lang="en-US" sz="1600" dirty="0" smtClean="0">
                <a:solidFill>
                  <a:srgbClr val="0070C0"/>
                </a:solidFill>
              </a:rPr>
              <a:t>a higher priority than the HMP scheduler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MediaTek</a:t>
            </a:r>
            <a:r>
              <a:rPr lang="en-US" sz="1600" dirty="0" smtClean="0"/>
              <a:t> </a:t>
            </a:r>
            <a:r>
              <a:rPr lang="en-US" sz="1600" dirty="0"/>
              <a:t>has </a:t>
            </a:r>
            <a:r>
              <a:rPr lang="en-US" sz="1600" dirty="0" smtClean="0"/>
              <a:t>modified </a:t>
            </a:r>
            <a:r>
              <a:rPr lang="en-US" sz="1600" dirty="0"/>
              <a:t>its design </a:t>
            </a:r>
            <a:r>
              <a:rPr lang="en-US" sz="1600" dirty="0" smtClean="0"/>
              <a:t>such </a:t>
            </a:r>
            <a:r>
              <a:rPr lang="en-US" sz="1600" dirty="0"/>
              <a:t>that the </a:t>
            </a:r>
            <a:r>
              <a:rPr lang="en-US" sz="1600" dirty="0">
                <a:solidFill>
                  <a:srgbClr val="0070C0"/>
                </a:solidFill>
              </a:rPr>
              <a:t>highest priority tasks are </a:t>
            </a:r>
            <a:r>
              <a:rPr lang="en-US" sz="1600" dirty="0" smtClean="0">
                <a:solidFill>
                  <a:srgbClr val="0070C0"/>
                </a:solidFill>
              </a:rPr>
              <a:t>assigned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to high performance CPU cores</a:t>
            </a:r>
            <a:r>
              <a:rPr lang="en-US" sz="1600" dirty="0" smtClean="0"/>
              <a:t> whereas </a:t>
            </a:r>
            <a:r>
              <a:rPr lang="en-US" sz="1600" dirty="0" smtClean="0">
                <a:solidFill>
                  <a:srgbClr val="0070C0"/>
                </a:solidFill>
              </a:rPr>
              <a:t>lesser </a:t>
            </a:r>
            <a:r>
              <a:rPr lang="en-US" sz="1600" dirty="0">
                <a:solidFill>
                  <a:srgbClr val="0070C0"/>
                </a:solidFill>
              </a:rPr>
              <a:t>priority real-time tasks </a:t>
            </a:r>
            <a:r>
              <a:rPr lang="en-US" sz="1600" dirty="0" smtClean="0">
                <a:solidFill>
                  <a:srgbClr val="0070C0"/>
                </a:solidFill>
              </a:rPr>
              <a:t>to other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available CPU cores.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590" y="633413"/>
            <a:ext cx="362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MediaTek’s</a:t>
            </a:r>
            <a:r>
              <a:rPr lang="en-US" dirty="0" smtClean="0">
                <a:solidFill>
                  <a:schemeClr val="accent6"/>
                </a:solidFill>
              </a:rPr>
              <a:t> RT Scheduler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32340"/>
            <a:ext cx="794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First use cases of </a:t>
            </a:r>
            <a:r>
              <a:rPr lang="en-US" dirty="0" err="1" smtClean="0">
                <a:solidFill>
                  <a:schemeClr val="accent6"/>
                </a:solidFill>
              </a:rPr>
              <a:t>MediaTek’s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in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539" y="1056331"/>
            <a:ext cx="872007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MT8135</a:t>
            </a:r>
            <a:r>
              <a:rPr lang="en-US" sz="1600" dirty="0" smtClean="0"/>
              <a:t> 2xCortex-A15 + 2x Cortex-A7 (7/2013) for Android tablets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  World’s first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chipset with inclusive core migration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MT6592</a:t>
            </a:r>
            <a:r>
              <a:rPr lang="en-US" sz="1600" dirty="0" smtClean="0"/>
              <a:t> 8x Cortex-A7 (Q4/2013) </a:t>
            </a:r>
            <a:r>
              <a:rPr lang="en-US" sz="1600" dirty="0"/>
              <a:t>for smartphones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     World’s first </a:t>
            </a:r>
            <a:r>
              <a:rPr lang="en-US" sz="1600" dirty="0" err="1"/>
              <a:t>octa</a:t>
            </a:r>
            <a:r>
              <a:rPr lang="en-US" sz="1600" dirty="0"/>
              <a:t> </a:t>
            </a:r>
            <a:r>
              <a:rPr lang="en-US" sz="1600" dirty="0" smtClean="0"/>
              <a:t>core symmetrical multicore chipset with HSPA+ connectivity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MT6595</a:t>
            </a:r>
            <a:r>
              <a:rPr lang="en-US" sz="1600" dirty="0" smtClean="0"/>
              <a:t> 4x Cortex-A17 + 4x Cortex-A7 (7/2014) for smartphones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World’s </a:t>
            </a:r>
            <a:r>
              <a:rPr lang="en-US" sz="1600" dirty="0"/>
              <a:t>first </a:t>
            </a:r>
            <a:r>
              <a:rPr lang="en-US" sz="1600" dirty="0" err="1" smtClean="0"/>
              <a:t>octa</a:t>
            </a:r>
            <a:r>
              <a:rPr lang="en-US" sz="1600" dirty="0" smtClean="0"/>
              <a:t> core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4G LTE chipset with inclusive core migration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31194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6.3.2 CorePilot 2.0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48" y="1001531"/>
            <a:ext cx="8757526" cy="2164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Introduced along with MediaTek's first 64-bit SOC</a:t>
            </a:r>
            <a:r>
              <a:rPr lang="hu-HU" sz="1600" dirty="0" smtClean="0"/>
              <a:t>, the Helio </a:t>
            </a:r>
            <a:r>
              <a:rPr lang="hu-HU" sz="1600" dirty="0"/>
              <a:t>X10 (MT6795</a:t>
            </a:r>
            <a:r>
              <a:rPr lang="hu-HU" sz="1600" dirty="0" smtClean="0"/>
              <a:t>)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in 3/2015.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</a:t>
            </a:r>
            <a:r>
              <a:rPr lang="hu-HU" sz="1600" dirty="0" smtClean="0">
                <a:solidFill>
                  <a:srgbClr val="0070C0"/>
                </a:solidFill>
              </a:rPr>
              <a:t>extends the scope of the scheduler also to the GPU</a:t>
            </a:r>
            <a:r>
              <a:rPr lang="hu-HU" sz="1600" dirty="0" smtClean="0"/>
              <a:t> by including the </a:t>
            </a:r>
            <a:r>
              <a:rPr lang="en-US" sz="1600" dirty="0">
                <a:solidFill>
                  <a:srgbClr val="FF0000"/>
                </a:solidFill>
              </a:rPr>
              <a:t>Device 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</a:rPr>
              <a:t>Fusion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technology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With the Device Fusion technology CorePilot 2.0 decides </a:t>
            </a:r>
            <a:r>
              <a:rPr lang="en-US" sz="1600" dirty="0">
                <a:solidFill>
                  <a:srgbClr val="0070C0"/>
                </a:solidFill>
              </a:rPr>
              <a:t>which task will </a:t>
            </a:r>
            <a:r>
              <a:rPr lang="en-US" sz="1600" dirty="0" smtClean="0">
                <a:solidFill>
                  <a:srgbClr val="0070C0"/>
                </a:solidFill>
              </a:rPr>
              <a:t>perform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better </a:t>
            </a:r>
            <a:r>
              <a:rPr lang="en-US" sz="1600" dirty="0">
                <a:solidFill>
                  <a:srgbClr val="0070C0"/>
                </a:solidFill>
              </a:rPr>
              <a:t>on which computing </a:t>
            </a:r>
            <a:r>
              <a:rPr lang="en-US" sz="1600" dirty="0" smtClean="0">
                <a:solidFill>
                  <a:srgbClr val="0070C0"/>
                </a:solidFill>
              </a:rPr>
              <a:t>device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/>
              <a:t>and</a:t>
            </a:r>
            <a:r>
              <a:rPr lang="en-US" sz="1600" dirty="0" smtClean="0"/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dispatches </a:t>
            </a:r>
            <a:r>
              <a:rPr lang="en-US" sz="1600" dirty="0" smtClean="0">
                <a:solidFill>
                  <a:srgbClr val="0070C0"/>
                </a:solidFill>
              </a:rPr>
              <a:t>workloads</a:t>
            </a:r>
            <a:r>
              <a:rPr lang="hu-HU" sz="1600" dirty="0" smtClean="0">
                <a:solidFill>
                  <a:srgbClr val="0070C0"/>
                </a:solidFill>
              </a:rPr>
              <a:t> expressed in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OpenCL </a:t>
            </a:r>
            <a:r>
              <a:rPr lang="en-US" sz="1600" dirty="0" smtClean="0">
                <a:solidFill>
                  <a:srgbClr val="0070C0"/>
                </a:solidFill>
              </a:rPr>
              <a:t>to </a:t>
            </a:r>
            <a:r>
              <a:rPr lang="en-US" sz="1600" dirty="0">
                <a:solidFill>
                  <a:srgbClr val="0070C0"/>
                </a:solidFill>
              </a:rPr>
              <a:t>the suitable computing device </a:t>
            </a:r>
            <a:r>
              <a:rPr lang="hu-HU" sz="1600" dirty="0" smtClean="0"/>
              <a:t>(CPU cores or GPU) </a:t>
            </a:r>
            <a:r>
              <a:rPr lang="en-US" sz="1600" dirty="0" smtClean="0"/>
              <a:t>or</a:t>
            </a:r>
            <a:r>
              <a:rPr lang="hu-HU" sz="1600" dirty="0" smtClean="0"/>
              <a:t> </a:t>
            </a:r>
            <a:r>
              <a:rPr lang="en-US" sz="1600" dirty="0" smtClean="0"/>
              <a:t>to both</a:t>
            </a:r>
            <a:r>
              <a:rPr lang="hu-HU" sz="1600" dirty="0" smtClean="0"/>
              <a:t> types,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shown below.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76645" y="6177106"/>
            <a:ext cx="647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Dispatch options in the Deive Fusion </a:t>
            </a:r>
            <a:r>
              <a:rPr lang="hu-HU" sz="1600" dirty="0" err="1" smtClean="0"/>
              <a:t>technology</a:t>
            </a:r>
            <a:r>
              <a:rPr lang="hu-HU" sz="1600" dirty="0" smtClean="0"/>
              <a:t> [60]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4" y="3068960"/>
            <a:ext cx="7755861" cy="29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35" y="629165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Expected benefits of CorePilot 2.0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79" y="998730"/>
            <a:ext cx="9041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MediaTek states that CorePilot </a:t>
            </a:r>
            <a:r>
              <a:rPr lang="en-US" sz="1600" dirty="0"/>
              <a:t>promises </a:t>
            </a:r>
            <a:r>
              <a:rPr lang="en-US" sz="1600" dirty="0">
                <a:solidFill>
                  <a:srgbClr val="0070C0"/>
                </a:solidFill>
              </a:rPr>
              <a:t>up to 146% performance </a:t>
            </a:r>
            <a:r>
              <a:rPr lang="hu-HU" sz="1600" dirty="0" smtClean="0">
                <a:solidFill>
                  <a:srgbClr val="0070C0"/>
                </a:solidFill>
              </a:rPr>
              <a:t>increase and up to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18 % lower energy consumtion </a:t>
            </a:r>
            <a:r>
              <a:rPr lang="hu-HU" sz="1600" dirty="0" smtClean="0"/>
              <a:t>when compared to using CPU or GPU only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</a:t>
            </a:r>
            <a:r>
              <a:rPr lang="hu-HU" sz="1600" dirty="0" err="1" smtClean="0"/>
              <a:t>architectures</a:t>
            </a:r>
            <a:r>
              <a:rPr lang="hu-HU" sz="1600" dirty="0" smtClean="0"/>
              <a:t> [60].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06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31194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6.3.3 CorePilot 3.0 </a:t>
            </a:r>
            <a:r>
              <a:rPr lang="hu-HU" dirty="0" smtClean="0"/>
              <a:t>[61]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535" y="999020"/>
            <a:ext cx="875746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</a:rPr>
              <a:t>Introduced along with MediaTek's first </a:t>
            </a:r>
            <a:r>
              <a:rPr lang="hu-HU" sz="1600" dirty="0" smtClean="0">
                <a:solidFill>
                  <a:srgbClr val="0070C0"/>
                </a:solidFill>
              </a:rPr>
              <a:t>three cluster SOC</a:t>
            </a:r>
            <a:r>
              <a:rPr lang="hu-HU" sz="1600" dirty="0"/>
              <a:t>, the Helio </a:t>
            </a:r>
            <a:r>
              <a:rPr lang="hu-HU" sz="1600" dirty="0" smtClean="0"/>
              <a:t>X20 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(MT6797) in 05/2015.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CorePilot 3.0 enhances the scheduler </a:t>
            </a:r>
            <a:r>
              <a:rPr lang="hu-HU" sz="1600" dirty="0" smtClean="0">
                <a:solidFill>
                  <a:srgbClr val="FF0000"/>
                </a:solidFill>
              </a:rPr>
              <a:t>to cope with three clusters of CPU cores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well as with the GPU while managing related power and temperature issues,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before (see the subsequent Figures).</a:t>
            </a:r>
            <a:endParaRPr lang="hu-H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4401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615" y="5481790"/>
            <a:ext cx="714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 MediaTek's three cluster big.LITTLE </a:t>
            </a:r>
            <a:r>
              <a:rPr lang="hu-HU" dirty="0" err="1" smtClean="0"/>
              <a:t>architecture</a:t>
            </a:r>
            <a:r>
              <a:rPr lang="hu-HU" dirty="0" smtClean="0"/>
              <a:t> [47]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11" y="2646475"/>
            <a:ext cx="6254829" cy="26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084" r="8657" b="2865"/>
          <a:stretch/>
        </p:blipFill>
        <p:spPr>
          <a:xfrm>
            <a:off x="431540" y="1943835"/>
            <a:ext cx="7920880" cy="4230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77" y="634291"/>
            <a:ext cx="798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First implementation of MediaTek's 10 core (deka core) processor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 (the Helio X20 (MT6797)) </a:t>
            </a:r>
            <a:r>
              <a:rPr lang="hu-HU" dirty="0" smtClean="0"/>
              <a:t>[46]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485" y="1387374"/>
            <a:ext cx="7455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Announced in 05/2015, first apppearance in smartphones in Q4/2015.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28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813" y="634154"/>
            <a:ext cx="429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Block diagram of CorePilot 3.0 </a:t>
            </a:r>
            <a:r>
              <a:rPr lang="hu-HU" dirty="0" smtClean="0"/>
              <a:t>[47]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" y="1133745"/>
            <a:ext cx="9028282" cy="55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266" y="626952"/>
            <a:ext cx="510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CorePilot 3.0 </a:t>
            </a:r>
            <a:r>
              <a:rPr lang="hu-HU" dirty="0" smtClean="0"/>
              <a:t>[47]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510" y="1043735"/>
            <a:ext cx="8955400" cy="219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CorePilot 3.0 </a:t>
            </a:r>
            <a:r>
              <a:rPr lang="hu-HU" sz="1600" dirty="0" smtClean="0">
                <a:solidFill>
                  <a:srgbClr val="0070C0"/>
                </a:solidFill>
              </a:rPr>
              <a:t>periodically calculates the allowable power budget of the SOC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components based on temperature data and form factor (e.g. smartphone)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heat up conditions and </a:t>
            </a:r>
            <a:r>
              <a:rPr lang="hu-HU" sz="1600" dirty="0" smtClean="0">
                <a:solidFill>
                  <a:srgbClr val="0070C0"/>
                </a:solidFill>
              </a:rPr>
              <a:t>allocates it to the CPU cores available in three clusters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and the GPU </a:t>
            </a:r>
            <a:r>
              <a:rPr lang="hu-HU" sz="1600" dirty="0" smtClean="0"/>
              <a:t>in a similar way, as before.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addition</a:t>
            </a:r>
            <a:r>
              <a:rPr lang="hu-HU" sz="1600" dirty="0"/>
              <a:t>,</a:t>
            </a:r>
            <a:r>
              <a:rPr lang="hu-HU" sz="1600" dirty="0" smtClean="0">
                <a:solidFill>
                  <a:srgbClr val="FF0000"/>
                </a:solidFill>
              </a:rPr>
              <a:t> thermal management prevents temperature spikes </a:t>
            </a:r>
            <a:r>
              <a:rPr lang="hu-HU" sz="1600" dirty="0" smtClean="0"/>
              <a:t>by proactively</a:t>
            </a:r>
          </a:p>
          <a:p>
            <a:pPr>
              <a:spcAft>
                <a:spcPts val="400"/>
              </a:spcAft>
            </a:pPr>
            <a:r>
              <a:rPr lang="hu-HU" sz="1600" dirty="0" smtClean="0"/>
              <a:t>       predicting temperature-rise bursts and limiting the temperature-rise speed.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Furthermore, CorePilot 3.0 introduces the </a:t>
            </a:r>
            <a:r>
              <a:rPr lang="hu-HU" sz="1600" dirty="0" smtClean="0">
                <a:solidFill>
                  <a:srgbClr val="FF0000"/>
                </a:solidFill>
              </a:rPr>
              <a:t>Fast DVFS technology </a:t>
            </a:r>
            <a:r>
              <a:rPr lang="hu-HU" sz="1600" dirty="0" smtClean="0"/>
              <a:t>by increasing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samplinng rate up to 40 times.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66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823913" y="1718810"/>
            <a:ext cx="7496175" cy="4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037" y="625990"/>
            <a:ext cx="896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</a:t>
            </a:r>
            <a:r>
              <a:rPr lang="en-US" dirty="0" err="1" smtClean="0">
                <a:solidFill>
                  <a:schemeClr val="accent6"/>
                </a:solidFill>
              </a:rPr>
              <a:t>perating</a:t>
            </a:r>
            <a:r>
              <a:rPr lang="en-US" dirty="0" smtClean="0">
                <a:solidFill>
                  <a:schemeClr val="accent6"/>
                </a:solidFill>
              </a:rPr>
              <a:t> points of </a:t>
            </a:r>
            <a:r>
              <a:rPr lang="hu-HU" dirty="0" smtClean="0">
                <a:solidFill>
                  <a:schemeClr val="accent6"/>
                </a:solidFill>
              </a:rPr>
              <a:t>a multiprocessor built up of two core clusters: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 one of</a:t>
            </a:r>
            <a:r>
              <a:rPr lang="en-US" dirty="0" smtClean="0">
                <a:solidFill>
                  <a:schemeClr val="accent6"/>
                </a:solidFill>
              </a:rPr>
              <a:t> LITTLE </a:t>
            </a:r>
            <a:r>
              <a:rPr lang="hu-HU" dirty="0" smtClean="0">
                <a:solidFill>
                  <a:schemeClr val="accent6"/>
                </a:solidFill>
              </a:rPr>
              <a:t>cores </a:t>
            </a:r>
            <a:r>
              <a:rPr lang="en-US" dirty="0" smtClean="0">
                <a:solidFill>
                  <a:schemeClr val="accent6"/>
                </a:solidFill>
              </a:rPr>
              <a:t>(Cortex-A7) and </a:t>
            </a:r>
            <a:r>
              <a:rPr lang="hu-HU" dirty="0" smtClean="0">
                <a:solidFill>
                  <a:schemeClr val="accent6"/>
                </a:solidFill>
              </a:rPr>
              <a:t>one of </a:t>
            </a:r>
            <a:r>
              <a:rPr lang="en-US" dirty="0" smtClean="0">
                <a:solidFill>
                  <a:schemeClr val="accent6"/>
                </a:solidFill>
              </a:rPr>
              <a:t>big</a:t>
            </a:r>
            <a:r>
              <a:rPr lang="hu-HU" dirty="0" smtClean="0">
                <a:solidFill>
                  <a:schemeClr val="accent6"/>
                </a:solidFill>
              </a:rPr>
              <a:t> cores </a:t>
            </a:r>
            <a:r>
              <a:rPr lang="en-US" dirty="0" smtClean="0">
                <a:solidFill>
                  <a:schemeClr val="accent6"/>
                </a:solidFill>
              </a:rPr>
              <a:t>(Cortex-A15)</a:t>
            </a:r>
            <a:r>
              <a:rPr lang="hu-HU" dirty="0" smtClean="0">
                <a:solidFill>
                  <a:schemeClr val="accent6"/>
                </a:solidFill>
              </a:rPr>
              <a:t>, as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described above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718" y="625591"/>
            <a:ext cx="329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Fast DVFS technology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7226" y="4104075"/>
            <a:ext cx="533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Benefits of the Fast DVFS </a:t>
            </a:r>
            <a:r>
              <a:rPr lang="hu-HU" sz="1600" dirty="0" err="1" smtClean="0"/>
              <a:t>technology</a:t>
            </a:r>
            <a:r>
              <a:rPr lang="hu-HU" sz="1600" dirty="0" smtClean="0"/>
              <a:t> [47]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90" y="4599130"/>
            <a:ext cx="8893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Fast DVFS technology </a:t>
            </a:r>
            <a:r>
              <a:rPr lang="hu-HU" sz="1600" dirty="0" smtClean="0">
                <a:solidFill>
                  <a:srgbClr val="0070C0"/>
                </a:solidFill>
              </a:rPr>
              <a:t>more rapidly increases clock frequency if needed to execute 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higher workload </a:t>
            </a:r>
            <a:r>
              <a:rPr lang="hu-HU" sz="1600" dirty="0" smtClean="0"/>
              <a:t>- providing better responsiveness, and more swiftly reduces clock </a:t>
            </a:r>
          </a:p>
          <a:p>
            <a:r>
              <a:rPr lang="hu-HU" sz="1600" dirty="0" smtClean="0"/>
              <a:t>  frequency - if workload decreases - that results in power saving, as the above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figure demonstrates.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5" y="1043735"/>
            <a:ext cx="7723809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45155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6.4 Qualcomm's big.LITTLE schedulers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890" y="2505381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6.4 Qualcomm's big.LITTLE schedulers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467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 Qualcomm's big.LITTLE schedulers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291262"/>
            <a:ext cx="1" cy="49905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4120053"/>
            <a:ext cx="8775975" cy="11091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398"/>
            <a:ext cx="505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6.4.1 Qualcomm's Power aware scheduler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1043735"/>
            <a:ext cx="7810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was </a:t>
            </a:r>
            <a:r>
              <a:rPr lang="hu-HU" sz="1600" dirty="0" smtClean="0">
                <a:solidFill>
                  <a:srgbClr val="0070C0"/>
                </a:solidFill>
              </a:rPr>
              <a:t>introduced with the Snapdragoon 610/615 </a:t>
            </a:r>
            <a:r>
              <a:rPr lang="hu-HU" sz="1600" dirty="0" smtClean="0"/>
              <a:t>processors in </a:t>
            </a:r>
            <a:r>
              <a:rPr lang="hu-HU" sz="1600" dirty="0" smtClean="0">
                <a:solidFill>
                  <a:srgbClr val="0070C0"/>
                </a:solidFill>
              </a:rPr>
              <a:t>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is an </a:t>
            </a:r>
            <a:r>
              <a:rPr lang="hu-HU" sz="1600" dirty="0" smtClean="0">
                <a:solidFill>
                  <a:srgbClr val="0070C0"/>
                </a:solidFill>
              </a:rPr>
              <a:t>enhancement of the ARM/Linaro GTS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Qualcomm's Power aware scheduler covers three tasks, as follows: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46575" y="1898830"/>
            <a:ext cx="199445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600" dirty="0" smtClean="0"/>
              <a:t>a) load tracking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b) power module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c) hmp scheduler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6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922" y="638690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a) Load tracking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998730"/>
            <a:ext cx="8920391" cy="1918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Tracking CPU demand is critical for an efficient scheduling.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GTS determines per task CPU demand by tracking CPU load in the N most recent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non-empty windows </a:t>
            </a:r>
            <a:r>
              <a:rPr lang="hu-HU" sz="1600" dirty="0" smtClean="0"/>
              <a:t>(for e.g. N = 5 with a window size of 20 ms) and calculates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the CPU load by decaying subsequent CPU loads e.g. by geometric weights of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1/2</a:t>
            </a:r>
            <a:r>
              <a:rPr lang="hu-HU" sz="1600" baseline="30000" dirty="0" smtClean="0"/>
              <a:t>i</a:t>
            </a:r>
            <a:r>
              <a:rPr lang="hu-HU" sz="1600" dirty="0" smtClean="0"/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calculation will be performed according to </a:t>
            </a:r>
            <a:r>
              <a:rPr lang="hu-HU" sz="1600" dirty="0" smtClean="0">
                <a:solidFill>
                  <a:srgbClr val="0070C0"/>
                </a:solidFill>
              </a:rPr>
              <a:t>given policies</a:t>
            </a:r>
            <a:r>
              <a:rPr lang="hu-HU" sz="1600" dirty="0" smtClean="0"/>
              <a:t>, e.g.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max. battery life, etc.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6565" y="4104075"/>
            <a:ext cx="840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Principle of calculating task loads in N-subsequent windows in GTS [62]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0825" y="500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825" y="4644135"/>
            <a:ext cx="5116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drawback </a:t>
            </a:r>
            <a:r>
              <a:rPr lang="hu-HU" sz="1600" dirty="0" smtClean="0"/>
              <a:t>of this kind of load tracking is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545" y="5004175"/>
            <a:ext cx="5400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too long ramp-up time </a:t>
            </a:r>
            <a:r>
              <a:rPr lang="hu-HU" sz="1600" dirty="0" smtClean="0"/>
              <a:t>for cpu-bound tasks 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too long decay time </a:t>
            </a:r>
            <a:r>
              <a:rPr lang="hu-HU" sz="1600" dirty="0" smtClean="0"/>
              <a:t>for idle tasks.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0825" y="5589240"/>
            <a:ext cx="671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this reason Qualcomm modified load tracking as follows.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0" y="2994090"/>
            <a:ext cx="7800000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625" y="619640"/>
            <a:ext cx="646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Load tracking in Qualcomm's Energy Aware Scheduler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60" y="1088740"/>
            <a:ext cx="7949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Qualcomm's Energy Aware Scheduler </a:t>
            </a:r>
            <a:r>
              <a:rPr lang="hu-HU" sz="1600" dirty="0" smtClean="0">
                <a:solidFill>
                  <a:srgbClr val="0070C0"/>
                </a:solidFill>
              </a:rPr>
              <a:t>does not make use of decaying loads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measured in the windows, but calculates loads according to a number of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policies, as indicated in the next Figure.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37941" y="6399330"/>
            <a:ext cx="7099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Load tracking in Qualcomm's Energy Aware </a:t>
            </a:r>
            <a:r>
              <a:rPr lang="hu-HU" sz="1600" dirty="0" err="1" smtClean="0"/>
              <a:t>Scheduler</a:t>
            </a:r>
            <a:r>
              <a:rPr lang="hu-HU" sz="1600" dirty="0" smtClean="0"/>
              <a:t> [62]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943835"/>
            <a:ext cx="7428571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065" y="633087"/>
            <a:ext cx="20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b) Power model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22749" r="11117" b="8684"/>
          <a:stretch/>
        </p:blipFill>
        <p:spPr>
          <a:xfrm>
            <a:off x="296525" y="2033844"/>
            <a:ext cx="8558451" cy="409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10" y="998730"/>
            <a:ext cx="8403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This model provides the interrelationsship between the core frequency and the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execution efficiency in terms of mW/MIPS, as shown below.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61673" y="6309320"/>
            <a:ext cx="7030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Power model in Qualcomm's Energy Aware </a:t>
            </a:r>
            <a:r>
              <a:rPr lang="hu-HU" sz="1600" dirty="0" err="1" smtClean="0"/>
              <a:t>Scheduler</a:t>
            </a:r>
            <a:r>
              <a:rPr lang="hu-HU" sz="1600" dirty="0" smtClean="0"/>
              <a:t> [62]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92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404" y="62916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c) The hmc scheduler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40" y="998730"/>
            <a:ext cx="818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Based on the available information on computing demand, energy impact on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core performance etc. the </a:t>
            </a:r>
            <a:r>
              <a:rPr lang="hu-HU" sz="1600" dirty="0" smtClean="0">
                <a:solidFill>
                  <a:srgbClr val="FF0000"/>
                </a:solidFill>
              </a:rPr>
              <a:t>hmc scheduler </a:t>
            </a:r>
            <a:r>
              <a:rPr lang="hu-HU" sz="1600" dirty="0" smtClean="0">
                <a:solidFill>
                  <a:srgbClr val="0070C0"/>
                </a:solidFill>
              </a:rPr>
              <a:t>allocates tasks to the cores and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migrates the tasks between cores if necssary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76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29165"/>
            <a:ext cx="733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6.4.2 Qualcomm's Symphony System Manager (SSM) -1 </a:t>
            </a:r>
            <a:r>
              <a:rPr lang="hu-HU" dirty="0" smtClean="0"/>
              <a:t>[63]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1043735"/>
            <a:ext cx="899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was </a:t>
            </a:r>
            <a:r>
              <a:rPr lang="hu-HU" sz="1600" dirty="0" smtClean="0">
                <a:solidFill>
                  <a:srgbClr val="0070C0"/>
                </a:solidFill>
              </a:rPr>
              <a:t>introduced along with the Kryo core based Snapdragoon 820 in 11/2015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Snapdragoon 820 is built up as a quad core big.LITTLE configuration including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8853" y="1628800"/>
            <a:ext cx="4873257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2 Kryo cores running at up to 2.2 GHz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2 Kryo cores running at up to 1.7 GHz.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6535" y="4959170"/>
            <a:ext cx="940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825" y="2303875"/>
            <a:ext cx="874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820 uses Qualcomm's </a:t>
            </a:r>
            <a:r>
              <a:rPr lang="hu-HU" sz="1600" dirty="0" smtClean="0">
                <a:solidFill>
                  <a:srgbClr val="FF0000"/>
                </a:solidFill>
              </a:rPr>
              <a:t>SSM</a:t>
            </a:r>
            <a:r>
              <a:rPr lang="hu-HU" sz="1600" dirty="0" smtClean="0"/>
              <a:t> as an </a:t>
            </a:r>
            <a:r>
              <a:rPr lang="hu-HU" sz="1600" dirty="0" smtClean="0">
                <a:solidFill>
                  <a:srgbClr val="0070C0"/>
                </a:solidFill>
              </a:rPr>
              <a:t>intelligent resource manager </a:t>
            </a:r>
            <a:r>
              <a:rPr lang="hu-HU" sz="1600" dirty="0" smtClean="0"/>
              <a:t>that </a:t>
            </a:r>
            <a:r>
              <a:rPr lang="hu-HU" sz="1600" dirty="0" smtClean="0">
                <a:solidFill>
                  <a:srgbClr val="0070C0"/>
                </a:solidFill>
              </a:rPr>
              <a:t>spreads</a:t>
            </a:r>
          </a:p>
          <a:p>
            <a:r>
              <a:rPr lang="hu-HU" sz="1600" dirty="0" smtClean="0"/>
              <a:t>      </a:t>
            </a:r>
            <a:r>
              <a:rPr lang="hu-HU" sz="1600" dirty="0" smtClean="0">
                <a:solidFill>
                  <a:srgbClr val="0070C0"/>
                </a:solidFill>
              </a:rPr>
              <a:t>control of task scheduling and power management to the entire chip</a:t>
            </a:r>
            <a:r>
              <a:rPr lang="hu-HU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8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461" y="1043735"/>
            <a:ext cx="882036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SSM achieves this </a:t>
            </a:r>
            <a:r>
              <a:rPr lang="hu-HU" sz="1600" dirty="0" smtClean="0">
                <a:solidFill>
                  <a:srgbClr val="0070C0"/>
                </a:solidFill>
              </a:rPr>
              <a:t>by scheduling tasks to the right computing resources</a:t>
            </a:r>
            <a:r>
              <a:rPr lang="hu-HU" sz="1600" dirty="0" smtClean="0"/>
              <a:t>, such as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(big or LITTLE Kryo cores, GPU or accelerators) </a:t>
            </a:r>
            <a:r>
              <a:rPr lang="hu-HU" sz="1600" dirty="0" smtClean="0">
                <a:solidFill>
                  <a:srgbClr val="0070C0"/>
                </a:solidFill>
              </a:rPr>
              <a:t>by taking into account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the required load and needed energy consumption to perform it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example, when a user is taking a picture, </a:t>
            </a:r>
            <a:r>
              <a:rPr lang="hu-HU" sz="1600" dirty="0" smtClean="0"/>
              <a:t>SSM</a:t>
            </a:r>
            <a:r>
              <a:rPr lang="en-US" sz="1600" dirty="0" smtClean="0"/>
              <a:t> </a:t>
            </a:r>
            <a:r>
              <a:rPr lang="hu-HU" sz="1600" dirty="0" smtClean="0"/>
              <a:t>powers up </a:t>
            </a:r>
            <a:r>
              <a:rPr lang="en-US" sz="1600" dirty="0" smtClean="0"/>
              <a:t>the right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components </a:t>
            </a:r>
            <a:r>
              <a:rPr lang="hu-HU" sz="1600" dirty="0" smtClean="0"/>
              <a:t>(</a:t>
            </a:r>
            <a:r>
              <a:rPr lang="en-US" sz="1600" dirty="0"/>
              <a:t>CPU, Spectra ISP, </a:t>
            </a:r>
            <a:r>
              <a:rPr lang="en-US" sz="1600" dirty="0" smtClean="0"/>
              <a:t>GPU</a:t>
            </a:r>
            <a:r>
              <a:rPr lang="hu-HU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memory </a:t>
            </a:r>
            <a:r>
              <a:rPr lang="en-US" sz="1600" dirty="0" smtClean="0"/>
              <a:t>system</a:t>
            </a:r>
            <a:r>
              <a:rPr lang="hu-HU" sz="1600" dirty="0" smtClean="0"/>
              <a:t>) and directs them to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run </a:t>
            </a:r>
            <a:r>
              <a:rPr lang="en-US" sz="1600" dirty="0"/>
              <a:t>at the needed frequency </a:t>
            </a:r>
            <a:r>
              <a:rPr lang="en-US" sz="1600" dirty="0" smtClean="0"/>
              <a:t>as </a:t>
            </a:r>
            <a:r>
              <a:rPr lang="en-US" sz="1600" dirty="0"/>
              <a:t>long as </a:t>
            </a:r>
            <a:r>
              <a:rPr lang="hu-HU" sz="1600" dirty="0" smtClean="0"/>
              <a:t>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this way </a:t>
            </a:r>
            <a:r>
              <a:rPr lang="hu-HU" sz="1600" dirty="0" smtClean="0">
                <a:solidFill>
                  <a:srgbClr val="0070C0"/>
                </a:solidFill>
              </a:rPr>
              <a:t>SSM chooses </a:t>
            </a:r>
            <a:r>
              <a:rPr lang="en-US" sz="1600" dirty="0" smtClean="0">
                <a:solidFill>
                  <a:srgbClr val="0070C0"/>
                </a:solidFill>
              </a:rPr>
              <a:t>the </a:t>
            </a:r>
            <a:r>
              <a:rPr lang="en-US" sz="1600" dirty="0">
                <a:solidFill>
                  <a:srgbClr val="0070C0"/>
                </a:solidFill>
              </a:rPr>
              <a:t>most efficient and effective combination </a:t>
            </a:r>
            <a:r>
              <a:rPr lang="en-US" sz="1600" dirty="0" smtClean="0">
                <a:solidFill>
                  <a:srgbClr val="0070C0"/>
                </a:solidFill>
              </a:rPr>
              <a:t>of</a:t>
            </a:r>
            <a:r>
              <a:rPr lang="hu-HU" sz="1600" dirty="0" smtClean="0">
                <a:solidFill>
                  <a:srgbClr val="0070C0"/>
                </a:solidFill>
              </a:rPr>
              <a:t> cores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and accelerators to perform a task as </a:t>
            </a:r>
            <a:r>
              <a:rPr lang="en-US" sz="1600" dirty="0" smtClean="0">
                <a:solidFill>
                  <a:srgbClr val="0070C0"/>
                </a:solidFill>
              </a:rPr>
              <a:t>quickly </a:t>
            </a:r>
            <a:r>
              <a:rPr lang="en-US" sz="1600" dirty="0">
                <a:solidFill>
                  <a:srgbClr val="0070C0"/>
                </a:solidFill>
              </a:rPr>
              <a:t>as possible, with </a:t>
            </a:r>
            <a:r>
              <a:rPr lang="hu-HU" sz="1600" dirty="0" smtClean="0">
                <a:solidFill>
                  <a:srgbClr val="0070C0"/>
                </a:solidFill>
              </a:rPr>
              <a:t>the least power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consumption.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At the time of writing this Section no detailed information is available of SSM.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9193" y="629165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Qualcomm's Symphony System Manager (SSM) -2 </a:t>
            </a:r>
            <a:r>
              <a:rPr lang="hu-HU" dirty="0" smtClean="0"/>
              <a:t>[64]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5" y="3699225"/>
            <a:ext cx="84963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0" y="1061315"/>
            <a:ext cx="4210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035" y="634452"/>
            <a:ext cx="716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</a:t>
            </a:r>
            <a:r>
              <a:rPr lang="en-US" dirty="0" err="1" smtClean="0">
                <a:solidFill>
                  <a:schemeClr val="accent6"/>
                </a:solidFill>
              </a:rPr>
              <a:t>xample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big (</a:t>
            </a:r>
            <a:r>
              <a:rPr lang="en-US" dirty="0" smtClean="0">
                <a:solidFill>
                  <a:schemeClr val="accent6"/>
                </a:solidFill>
              </a:rPr>
              <a:t>Cortex-A</a:t>
            </a:r>
            <a:r>
              <a:rPr lang="hu-HU" dirty="0" smtClean="0">
                <a:solidFill>
                  <a:schemeClr val="accent6"/>
                </a:solidFill>
              </a:rPr>
              <a:t>15) and LITTLE</a:t>
            </a:r>
            <a:r>
              <a:rPr lang="en-US" dirty="0" smtClean="0">
                <a:solidFill>
                  <a:schemeClr val="accent6"/>
                </a:solidFill>
              </a:rPr>
              <a:t> cores </a:t>
            </a:r>
            <a:r>
              <a:rPr lang="hu-HU" dirty="0" smtClean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Cortex-A7</a:t>
            </a:r>
            <a:r>
              <a:rPr lang="hu-HU" dirty="0" smtClean="0">
                <a:solidFill>
                  <a:schemeClr val="accent6"/>
                </a:solidFill>
              </a:rPr>
              <a:t>)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7</a:t>
            </a:r>
            <a:r>
              <a:rPr lang="en-US" sz="1900" dirty="0" smtClean="0">
                <a:solidFill>
                  <a:srgbClr val="FFFFFF"/>
                </a:solidFill>
              </a:rPr>
              <a:t>. References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33280"/>
            <a:ext cx="9317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[</a:t>
            </a:r>
            <a:r>
              <a:rPr lang="hu-HU" dirty="0"/>
              <a:t>2</a:t>
            </a:r>
            <a:r>
              <a:rPr lang="en-US" dirty="0" smtClean="0"/>
              <a:t>]: </a:t>
            </a:r>
            <a:r>
              <a:rPr lang="hu-HU" dirty="0" err="1" smtClean="0"/>
              <a:t>Flautner</a:t>
            </a:r>
            <a:r>
              <a:rPr lang="hu-HU" dirty="0" smtClean="0"/>
              <a:t> K., </a:t>
            </a:r>
            <a:r>
              <a:rPr lang="hu-HU" dirty="0" err="1"/>
              <a:t>Heterogeneity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rescue</a:t>
            </a:r>
            <a:r>
              <a:rPr lang="hu-HU" dirty="0" smtClean="0"/>
              <a:t>, 2011,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/>
              <a:t>          </a:t>
            </a:r>
            <a:r>
              <a:rPr lang="en-US" sz="1370" dirty="0"/>
              <a:t>https://www.bscmsrc.eu/sites/default/files/media/arm-heterogenous-mp-november-2011.pdf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1828425"/>
            <a:ext cx="835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Greenhalgh</a:t>
            </a:r>
            <a:r>
              <a:rPr lang="hu-HU" dirty="0" smtClean="0">
                <a:solidFill>
                  <a:srgbClr val="000000"/>
                </a:solidFill>
              </a:rPr>
              <a:t> P.,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Processing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 ARM Cortex-A15 &amp; Cortex-A7,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2011, http://www.arm.com/files/downloads/big.LITTLE_Final.pdf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434945"/>
            <a:ext cx="88794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Variable</a:t>
            </a:r>
            <a:r>
              <a:rPr lang="hu-HU" dirty="0" smtClean="0">
                <a:solidFill>
                  <a:srgbClr val="000000"/>
                </a:solidFill>
              </a:rPr>
              <a:t> SMP – A </a:t>
            </a:r>
            <a:r>
              <a:rPr lang="hu-HU" dirty="0" err="1" smtClean="0">
                <a:solidFill>
                  <a:srgbClr val="000000"/>
                </a:solidFill>
              </a:rPr>
              <a:t>Multi-Core</a:t>
            </a:r>
            <a:r>
              <a:rPr lang="hu-HU" dirty="0" smtClean="0">
                <a:solidFill>
                  <a:srgbClr val="000000"/>
                </a:solidFill>
              </a:rPr>
              <a:t> CPU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Low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  <a:r>
              <a:rPr lang="hu-HU" dirty="0" err="1" smtClean="0">
                <a:solidFill>
                  <a:srgbClr val="000000"/>
                </a:solidFill>
              </a:rPr>
              <a:t>High</a:t>
            </a:r>
            <a:r>
              <a:rPr lang="hu-HU" dirty="0" smtClean="0">
                <a:solidFill>
                  <a:srgbClr val="000000"/>
                </a:solidFill>
              </a:rPr>
              <a:t> Performance, </a:t>
            </a:r>
            <a:r>
              <a:rPr lang="hu-HU" dirty="0" err="1" smtClean="0">
                <a:solidFill>
                  <a:srgbClr val="000000"/>
                </a:solidFill>
              </a:rPr>
              <a:t>Nvidia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Whitepaper</a:t>
            </a:r>
            <a:r>
              <a:rPr lang="hu-HU" dirty="0">
                <a:solidFill>
                  <a:srgbClr val="000000"/>
                </a:solidFill>
              </a:rPr>
              <a:t>, 2011, http://</a:t>
            </a:r>
            <a:r>
              <a:rPr lang="hu-HU" dirty="0" smtClean="0">
                <a:solidFill>
                  <a:srgbClr val="000000"/>
                </a:solidFill>
              </a:rPr>
              <a:t>www.nvidia.com/content/PDF/tegra_white_papers/tegra-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whitepaper-0911b.pdf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[</a:t>
            </a:r>
            <a:r>
              <a:rPr lang="hu-HU" sz="1400" dirty="0" smtClean="0"/>
              <a:t>1</a:t>
            </a:r>
            <a:r>
              <a:rPr lang="en-US" sz="1400" dirty="0" smtClean="0"/>
              <a:t>]: </a:t>
            </a:r>
            <a:r>
              <a:rPr lang="hu-HU" sz="1400" dirty="0" smtClean="0"/>
              <a:t>ARM, </a:t>
            </a:r>
            <a:r>
              <a:rPr lang="hu-HU" sz="1400" dirty="0" err="1"/>
              <a:t>big.LITTLE</a:t>
            </a:r>
            <a:r>
              <a:rPr lang="hu-HU" sz="1400" dirty="0"/>
              <a:t> </a:t>
            </a:r>
            <a:r>
              <a:rPr lang="hu-HU" sz="1400" dirty="0" err="1"/>
              <a:t>Technology</a:t>
            </a:r>
            <a:r>
              <a:rPr lang="en-US" sz="1400" dirty="0" smtClean="0"/>
              <a:t>,</a:t>
            </a:r>
            <a:r>
              <a:rPr lang="hu-HU" sz="1400" dirty="0" smtClean="0"/>
              <a:t> 2014,</a:t>
            </a:r>
            <a:endParaRPr lang="en-US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          </a:t>
            </a:r>
            <a:r>
              <a:rPr lang="hu-HU" sz="1400" dirty="0"/>
              <a:t>http://www.arm.com/products/processors/technologies/biglittleprocessing.php</a:t>
            </a:r>
            <a:endParaRPr lang="en-US" sz="1400" dirty="0" smtClean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37390"/>
            <a:ext cx="85733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Klug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en-US" dirty="0"/>
              <a:t>Samsung Announces </a:t>
            </a:r>
            <a:r>
              <a:rPr lang="en-US" dirty="0" err="1"/>
              <a:t>big.LITTLE</a:t>
            </a:r>
            <a:r>
              <a:rPr lang="en-US" dirty="0"/>
              <a:t> MP Support in </a:t>
            </a:r>
            <a:r>
              <a:rPr lang="en-US" dirty="0" err="1"/>
              <a:t>Exynos</a:t>
            </a:r>
            <a:r>
              <a:rPr lang="en-US" dirty="0"/>
              <a:t> </a:t>
            </a:r>
            <a:r>
              <a:rPr lang="en-US" dirty="0" smtClean="0"/>
              <a:t>5420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11 2013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www.anandtech.com/show/7313/samsung-announces-biglittle-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mp-support-in-exynos-5420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035801"/>
            <a:ext cx="7791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[</a:t>
            </a:r>
            <a:r>
              <a:rPr lang="hu-HU" dirty="0"/>
              <a:t>6</a:t>
            </a:r>
            <a:r>
              <a:rPr lang="en-US" dirty="0" smtClean="0"/>
              <a:t>]: </a:t>
            </a:r>
            <a:r>
              <a:rPr lang="hu-HU" dirty="0" err="1"/>
              <a:t>big.LITTLE</a:t>
            </a:r>
            <a:r>
              <a:rPr lang="hu-HU" dirty="0"/>
              <a:t> </a:t>
            </a:r>
            <a:r>
              <a:rPr lang="hu-HU" dirty="0" smtClean="0"/>
              <a:t>MP, </a:t>
            </a:r>
            <a:r>
              <a:rPr lang="hu-HU" dirty="0" err="1" smtClean="0"/>
              <a:t>Linaro</a:t>
            </a:r>
            <a:r>
              <a:rPr lang="hu-HU" dirty="0"/>
              <a:t>, https://wiki.linaro.org/projects/big.LITTLE.MP#Overview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427680"/>
            <a:ext cx="88378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[</a:t>
            </a:r>
            <a:r>
              <a:rPr lang="hu-HU" dirty="0"/>
              <a:t>7</a:t>
            </a:r>
            <a:r>
              <a:rPr lang="en-US" dirty="0" smtClean="0"/>
              <a:t>]: </a:t>
            </a:r>
            <a:r>
              <a:rPr lang="hu-HU" dirty="0" err="1" smtClean="0"/>
              <a:t>Randhawa</a:t>
            </a:r>
            <a:r>
              <a:rPr lang="hu-HU" dirty="0" smtClean="0"/>
              <a:t> R., </a:t>
            </a:r>
            <a:r>
              <a:rPr lang="en-US" dirty="0"/>
              <a:t>ARM's </a:t>
            </a:r>
            <a:r>
              <a:rPr lang="en-US" dirty="0" err="1"/>
              <a:t>big.LITTLE</a:t>
            </a:r>
            <a:r>
              <a:rPr lang="en-US" dirty="0"/>
              <a:t> systems provide more processing power for less </a:t>
            </a:r>
            <a:r>
              <a:rPr lang="en-US" dirty="0" smtClean="0"/>
              <a:t>energy</a:t>
            </a:r>
            <a:r>
              <a:rPr lang="hu-HU" dirty="0" smtClean="0"/>
              <a:t>,</a:t>
            </a:r>
          </a:p>
          <a:p>
            <a:r>
              <a:rPr lang="hu-HU" dirty="0"/>
              <a:t> </a:t>
            </a:r>
            <a:r>
              <a:rPr lang="hu-HU" dirty="0" smtClean="0"/>
              <a:t>         New Electronics, </a:t>
            </a:r>
            <a:r>
              <a:rPr lang="hu-HU" dirty="0" err="1" smtClean="0"/>
              <a:t>July</a:t>
            </a:r>
            <a:r>
              <a:rPr lang="hu-HU" dirty="0"/>
              <a:t> 10 2012, http://www.newelectronics.co.uk/electronics-technology</a:t>
            </a:r>
            <a:r>
              <a:rPr lang="hu-HU" dirty="0" smtClean="0"/>
              <a:t>/</a:t>
            </a:r>
          </a:p>
          <a:p>
            <a:r>
              <a:rPr lang="hu-HU" dirty="0"/>
              <a:t> </a:t>
            </a:r>
            <a:r>
              <a:rPr lang="hu-HU" dirty="0" smtClean="0"/>
              <a:t>         arms-big-little-systems-provide-more-processing-power-for-less-energy/43563</a:t>
            </a:r>
            <a:r>
              <a:rPr lang="hu-HU" dirty="0"/>
              <a:t>/</a:t>
            </a:r>
            <a:endParaRPr lang="en-US" dirty="0" smtClean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228645"/>
            <a:ext cx="91391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Enables</a:t>
            </a:r>
            <a:r>
              <a:rPr lang="hu-HU" dirty="0" smtClean="0">
                <a:solidFill>
                  <a:srgbClr val="000000"/>
                </a:solidFill>
              </a:rPr>
              <a:t> ARM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Heterogeneous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Multi-Processing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Mobile </a:t>
            </a:r>
            <a:r>
              <a:rPr lang="hu-HU" dirty="0" err="1" smtClean="0">
                <a:solidFill>
                  <a:srgbClr val="000000"/>
                </a:solidFill>
              </a:rPr>
              <a:t>SoCs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http://www.mediatek.com/_</a:t>
            </a:r>
            <a:r>
              <a:rPr lang="hu-HU" dirty="0" smtClean="0">
                <a:solidFill>
                  <a:srgbClr val="000000"/>
                </a:solidFill>
              </a:rPr>
              <a:t>en/Event/201307_TrueOctaCore/MediaTekEnablesARM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bigLITTLEHMPTechnology.pdf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7465" y="6032296"/>
            <a:ext cx="85268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Jeff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hu-HU" dirty="0" err="1" smtClean="0">
                <a:solidFill>
                  <a:srgbClr val="000000"/>
                </a:solidFill>
              </a:rPr>
              <a:t>Advances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  <a:r>
              <a:rPr lang="hu-HU" dirty="0" err="1" smtClean="0">
                <a:solidFill>
                  <a:srgbClr val="000000"/>
                </a:solidFill>
              </a:rPr>
              <a:t>Energy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Savings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2012, http://www.arm.com/files/pdf/Advances_in_big.LITTLE_Technology_for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_and_</a:t>
            </a:r>
            <a:r>
              <a:rPr lang="hu-HU" dirty="0" err="1" smtClean="0">
                <a:solidFill>
                  <a:srgbClr val="000000"/>
                </a:solidFill>
              </a:rPr>
              <a:t>Energy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Savings.pdf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85281"/>
            <a:ext cx="8416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Kim M., Kim H., </a:t>
            </a:r>
            <a:r>
              <a:rPr lang="hu-HU" dirty="0" err="1" smtClean="0">
                <a:solidFill>
                  <a:srgbClr val="000000"/>
                </a:solidFill>
              </a:rPr>
              <a:t>Chung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H</a:t>
            </a:r>
            <a:r>
              <a:rPr lang="hu-HU" dirty="0" smtClean="0">
                <a:solidFill>
                  <a:srgbClr val="000000"/>
                </a:solidFill>
              </a:rPr>
              <a:t>., </a:t>
            </a:r>
            <a:r>
              <a:rPr lang="hu-HU" dirty="0" err="1" smtClean="0">
                <a:solidFill>
                  <a:srgbClr val="000000"/>
                </a:solidFill>
              </a:rPr>
              <a:t>Lim</a:t>
            </a:r>
            <a:r>
              <a:rPr lang="hu-HU" dirty="0" smtClean="0">
                <a:solidFill>
                  <a:srgbClr val="000000"/>
                </a:solidFill>
              </a:rPr>
              <a:t> K., Samsung </a:t>
            </a:r>
            <a:r>
              <a:rPr lang="hu-HU" dirty="0" err="1" smtClean="0">
                <a:solidFill>
                  <a:srgbClr val="000000"/>
                </a:solidFill>
              </a:rPr>
              <a:t>Exynos</a:t>
            </a:r>
            <a:r>
              <a:rPr lang="hu-HU" dirty="0" smtClean="0">
                <a:solidFill>
                  <a:srgbClr val="000000"/>
                </a:solidFill>
              </a:rPr>
              <a:t> 5410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 – </a:t>
            </a:r>
            <a:r>
              <a:rPr lang="hu-HU" dirty="0" err="1" smtClean="0">
                <a:solidFill>
                  <a:srgbClr val="000000"/>
                </a:solidFill>
              </a:rPr>
              <a:t>Experience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the</a:t>
            </a:r>
            <a:endParaRPr lang="hu-H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Ultimate</a:t>
            </a:r>
            <a:r>
              <a:rPr lang="hu-HU" dirty="0" smtClean="0">
                <a:solidFill>
                  <a:srgbClr val="000000"/>
                </a:solidFill>
              </a:rPr>
              <a:t> Performance and </a:t>
            </a:r>
            <a:r>
              <a:rPr lang="hu-HU" dirty="0" err="1" smtClean="0">
                <a:solidFill>
                  <a:srgbClr val="000000"/>
                </a:solidFill>
              </a:rPr>
              <a:t>Versatility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080426"/>
            <a:ext cx="8956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Shin</a:t>
            </a:r>
            <a:r>
              <a:rPr lang="hu-HU" dirty="0" smtClean="0">
                <a:solidFill>
                  <a:srgbClr val="000000"/>
                </a:solidFill>
              </a:rPr>
              <a:t> Y., </a:t>
            </a:r>
            <a:r>
              <a:rPr lang="hu-HU" dirty="0" err="1" smtClean="0">
                <a:solidFill>
                  <a:srgbClr val="000000"/>
                </a:solidFill>
              </a:rPr>
              <a:t>Shin</a:t>
            </a:r>
            <a:r>
              <a:rPr lang="hu-HU" dirty="0" smtClean="0">
                <a:solidFill>
                  <a:srgbClr val="000000"/>
                </a:solidFill>
              </a:rPr>
              <a:t> K., </a:t>
            </a:r>
            <a:r>
              <a:rPr lang="hu-HU" dirty="0" err="1" smtClean="0">
                <a:solidFill>
                  <a:srgbClr val="000000"/>
                </a:solidFill>
              </a:rPr>
              <a:t>Kenkare</a:t>
            </a:r>
            <a:r>
              <a:rPr lang="hu-HU" dirty="0" smtClean="0">
                <a:solidFill>
                  <a:srgbClr val="000000"/>
                </a:solidFill>
              </a:rPr>
              <a:t> P., </a:t>
            </a:r>
            <a:r>
              <a:rPr lang="hu-HU" dirty="0" err="1" smtClean="0">
                <a:solidFill>
                  <a:srgbClr val="000000"/>
                </a:solidFill>
              </a:rPr>
              <a:t>Kashyap</a:t>
            </a:r>
            <a:r>
              <a:rPr lang="hu-HU" dirty="0" smtClean="0">
                <a:solidFill>
                  <a:srgbClr val="000000"/>
                </a:solidFill>
              </a:rPr>
              <a:t> R., </a:t>
            </a:r>
            <a:r>
              <a:rPr lang="en-US" dirty="0"/>
              <a:t>28nm high- metal-gate heterogeneous quad-core </a:t>
            </a:r>
            <a:endParaRPr lang="hu-HU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CPUs </a:t>
            </a:r>
            <a:r>
              <a:rPr lang="en-US" dirty="0"/>
              <a:t>for high-performance and energy-efficient mobile application </a:t>
            </a:r>
            <a:r>
              <a:rPr lang="en-US" dirty="0" smtClean="0"/>
              <a:t>processor</a:t>
            </a:r>
            <a:r>
              <a:rPr lang="hu-HU" dirty="0" smtClean="0">
                <a:solidFill>
                  <a:srgbClr val="000000"/>
                </a:solidFill>
              </a:rPr>
              <a:t>, IEEE, 2013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86946"/>
            <a:ext cx="90665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Whitwam</a:t>
            </a:r>
            <a:r>
              <a:rPr lang="hu-HU" dirty="0" smtClean="0">
                <a:solidFill>
                  <a:srgbClr val="000000"/>
                </a:solidFill>
              </a:rPr>
              <a:t> R., </a:t>
            </a:r>
            <a:r>
              <a:rPr lang="en-US" dirty="0"/>
              <a:t>Samsung </a:t>
            </a:r>
            <a:r>
              <a:rPr lang="en-US" dirty="0" err="1"/>
              <a:t>Exynos</a:t>
            </a:r>
            <a:r>
              <a:rPr lang="en-US" dirty="0"/>
              <a:t> 5 </a:t>
            </a:r>
            <a:r>
              <a:rPr lang="en-US" dirty="0" err="1"/>
              <a:t>Octa</a:t>
            </a:r>
            <a:r>
              <a:rPr lang="en-US" dirty="0"/>
              <a:t> 5420 looks to correct past mistakes, shoddy </a:t>
            </a:r>
            <a:r>
              <a:rPr lang="en-US" dirty="0" smtClean="0"/>
              <a:t>graphics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Extreme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>
                <a:solidFill>
                  <a:srgbClr val="000000"/>
                </a:solidFill>
              </a:rPr>
              <a:t> 23 2013, http://</a:t>
            </a:r>
            <a:r>
              <a:rPr lang="hu-HU" dirty="0" smtClean="0">
                <a:solidFill>
                  <a:srgbClr val="000000"/>
                </a:solidFill>
              </a:rPr>
              <a:t>www.extremetech.com/computing/162090-samsung-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looks-to-correct-past-mistake-with-updated-exynos-5-octa-5420-arm-chip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10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 err="1"/>
              <a:t>CoreTile</a:t>
            </a:r>
            <a:r>
              <a:rPr lang="en-US" sz="1400" dirty="0"/>
              <a:t> Express </a:t>
            </a:r>
            <a:r>
              <a:rPr lang="en-US" sz="1400" dirty="0" smtClean="0"/>
              <a:t>A15x2</a:t>
            </a:r>
            <a:r>
              <a:rPr lang="hu-HU" sz="1400" dirty="0" smtClean="0"/>
              <a:t> </a:t>
            </a:r>
            <a:r>
              <a:rPr lang="en-US" sz="1400" dirty="0" smtClean="0"/>
              <a:t>A7x3</a:t>
            </a:r>
            <a:r>
              <a:rPr lang="hu-HU" sz="1400" dirty="0" smtClean="0"/>
              <a:t> </a:t>
            </a:r>
            <a:r>
              <a:rPr lang="en-US" sz="1400" dirty="0" smtClean="0"/>
              <a:t>Power Management</a:t>
            </a:r>
            <a:r>
              <a:rPr lang="hu-HU" sz="1400" dirty="0" smtClean="0"/>
              <a:t>, </a:t>
            </a:r>
            <a:r>
              <a:rPr lang="hu-HU" sz="1400" dirty="0" err="1" smtClean="0"/>
              <a:t>Application</a:t>
            </a:r>
            <a:r>
              <a:rPr lang="hu-HU" sz="1400" dirty="0" smtClean="0"/>
              <a:t> </a:t>
            </a:r>
            <a:r>
              <a:rPr lang="hu-HU" sz="1400" dirty="0" err="1" smtClean="0"/>
              <a:t>Note</a:t>
            </a:r>
            <a:r>
              <a:rPr lang="hu-HU" sz="1400" dirty="0" smtClean="0"/>
              <a:t> 318, </a:t>
            </a:r>
            <a:r>
              <a:rPr lang="hu-HU" sz="1400" dirty="0" err="1" smtClean="0"/>
              <a:t>April</a:t>
            </a:r>
            <a:r>
              <a:rPr lang="hu-HU" sz="1400" dirty="0" smtClean="0"/>
              <a:t> 2013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http://infocenter.arm.com/help/topic/com.arm.doc.dai0318e/DAI0318E_v2p_ca15_a7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hu-HU" sz="1400" dirty="0" err="1" smtClean="0">
                <a:solidFill>
                  <a:srgbClr val="000000"/>
                </a:solidFill>
              </a:rPr>
              <a:t>power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</a:rPr>
              <a:t>management.pdf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489391"/>
            <a:ext cx="809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Smith C., </a:t>
            </a:r>
            <a:r>
              <a:rPr lang="en-US" dirty="0"/>
              <a:t>These are the Galaxy S5’s next-gen </a:t>
            </a:r>
            <a:r>
              <a:rPr lang="en-US" dirty="0" smtClean="0"/>
              <a:t>processors</a:t>
            </a:r>
            <a:r>
              <a:rPr lang="hu-HU" dirty="0" smtClean="0">
                <a:solidFill>
                  <a:srgbClr val="000000"/>
                </a:solidFill>
              </a:rPr>
              <a:t>, BGR, Febr. 26 2014,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http://bgr.com/2014/02/26/galaxy-s5-processor-snapdragon-801-exynos-5422/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091375"/>
            <a:ext cx="7369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[15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Grey G.,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Software Update,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 smtClean="0">
                <a:solidFill>
                  <a:srgbClr val="000000"/>
                </a:solidFill>
              </a:rPr>
              <a:t> 10 2013,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://www.linaro.org/blog/hardware-update/big-little-software-update/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679681"/>
            <a:ext cx="85189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Poirier</a:t>
            </a:r>
            <a:r>
              <a:rPr lang="hu-HU" dirty="0" smtClean="0">
                <a:solidFill>
                  <a:srgbClr val="000000"/>
                </a:solidFill>
              </a:rPr>
              <a:t> M.,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Kernel </a:t>
            </a:r>
            <a:r>
              <a:rPr lang="hu-HU" dirty="0" err="1" smtClean="0">
                <a:solidFill>
                  <a:srgbClr val="000000"/>
                </a:solidFill>
              </a:rPr>
              <a:t>Switcher</a:t>
            </a:r>
            <a:r>
              <a:rPr lang="hu-HU" dirty="0" smtClean="0">
                <a:solidFill>
                  <a:srgbClr val="000000"/>
                </a:solidFill>
              </a:rPr>
              <a:t>: A </a:t>
            </a:r>
            <a:r>
              <a:rPr lang="hu-HU" dirty="0" err="1" smtClean="0">
                <a:solidFill>
                  <a:srgbClr val="000000"/>
                </a:solidFill>
              </a:rPr>
              <a:t>solution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to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support</a:t>
            </a:r>
            <a:r>
              <a:rPr lang="hu-HU" dirty="0" smtClean="0">
                <a:solidFill>
                  <a:srgbClr val="000000"/>
                </a:solidFill>
              </a:rPr>
              <a:t> ARM’s </a:t>
            </a:r>
            <a:r>
              <a:rPr lang="hu-HU" dirty="0" err="1" smtClean="0">
                <a:solidFill>
                  <a:srgbClr val="000000"/>
                </a:solidFill>
              </a:rPr>
              <a:t>new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Embedded</a:t>
            </a:r>
            <a:r>
              <a:rPr lang="hu-HU" dirty="0" smtClean="0">
                <a:solidFill>
                  <a:srgbClr val="000000"/>
                </a:solidFill>
              </a:rPr>
              <a:t> Linux </a:t>
            </a:r>
            <a:r>
              <a:rPr lang="hu-HU" dirty="0" err="1" smtClean="0">
                <a:solidFill>
                  <a:srgbClr val="000000"/>
                </a:solidFill>
              </a:rPr>
              <a:t>Conference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March</a:t>
            </a:r>
            <a:r>
              <a:rPr lang="hu-HU" dirty="0" smtClean="0">
                <a:solidFill>
                  <a:srgbClr val="000000"/>
                </a:solidFill>
              </a:rPr>
              <a:t> 1 2013,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://events.linuxfoundation.org/images/stories/slides/elc2013_poirier.pdf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480646"/>
            <a:ext cx="8949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Jeff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en-US" dirty="0" smtClean="0"/>
              <a:t>Moves Towards Fully Heterogeneous </a:t>
            </a:r>
            <a:r>
              <a:rPr lang="en-US" dirty="0"/>
              <a:t>Global Task </a:t>
            </a:r>
            <a:r>
              <a:rPr lang="en-US" dirty="0" smtClean="0"/>
              <a:t>Scheduling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ARM </a:t>
            </a:r>
            <a:r>
              <a:rPr lang="hu-HU" dirty="0" err="1" smtClean="0">
                <a:solidFill>
                  <a:srgbClr val="000000"/>
                </a:solidFill>
              </a:rPr>
              <a:t>TechCon</a:t>
            </a:r>
            <a:r>
              <a:rPr lang="hu-HU" dirty="0" smtClean="0">
                <a:solidFill>
                  <a:srgbClr val="000000"/>
                </a:solidFill>
              </a:rPr>
              <a:t>, Nov. </a:t>
            </a:r>
            <a:r>
              <a:rPr lang="hu-HU" dirty="0">
                <a:solidFill>
                  <a:srgbClr val="000000"/>
                </a:solidFill>
              </a:rPr>
              <a:t>2013, http://community.arm.com/servlet/JiveServlet/previewBody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7763-102-1-12076/big.LITTLE%20technology%20moves%20towards%20fully%20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heterogeneous%20Global%20Task%20Scheduling_final%20%28pdf%29.pdf</a:t>
            </a:r>
          </a:p>
        </p:txBody>
      </p:sp>
    </p:spTree>
    <p:extLst>
      <p:ext uri="{BB962C8B-B14F-4D97-AF65-F5344CB8AC3E}">
        <p14:creationId xmlns:p14="http://schemas.microsoft.com/office/powerpoint/2010/main" val="31904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62965"/>
            <a:ext cx="91640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/>
              <a:t>Enabling the Next Mobile </a:t>
            </a:r>
            <a:r>
              <a:rPr lang="en-US" dirty="0" smtClean="0"/>
              <a:t>Computing </a:t>
            </a:r>
            <a:r>
              <a:rPr lang="en-US" dirty="0"/>
              <a:t>Revolution with </a:t>
            </a:r>
            <a:r>
              <a:rPr lang="en-US" dirty="0" smtClean="0"/>
              <a:t>Highly</a:t>
            </a:r>
            <a:r>
              <a:rPr lang="hu-HU" dirty="0" smtClean="0"/>
              <a:t> </a:t>
            </a:r>
            <a:r>
              <a:rPr lang="en-US" dirty="0" smtClean="0"/>
              <a:t>Integrated </a:t>
            </a:r>
            <a:r>
              <a:rPr lang="en-US" dirty="0"/>
              <a:t>ARMv8-A based </a:t>
            </a:r>
            <a:r>
              <a:rPr lang="en-US" dirty="0" err="1" smtClean="0"/>
              <a:t>SoCs</a:t>
            </a:r>
            <a:r>
              <a:rPr lang="hu-HU" dirty="0" smtClean="0"/>
              <a:t>,</a:t>
            </a: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ARM and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>
                <a:solidFill>
                  <a:srgbClr val="000000"/>
                </a:solidFill>
              </a:rPr>
              <a:t>, 2014, </a:t>
            </a:r>
            <a:endParaRPr lang="hu-H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://www.arm.com/files/pdf/ARM_Qualcomm_White_paper_Final.pdf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080426"/>
            <a:ext cx="8474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Exynos</a:t>
            </a:r>
            <a:r>
              <a:rPr lang="hu-HU" dirty="0"/>
              <a:t> 5 </a:t>
            </a:r>
            <a:r>
              <a:rPr lang="hu-HU" dirty="0" err="1" smtClean="0"/>
              <a:t>Hexa</a:t>
            </a:r>
            <a:r>
              <a:rPr lang="hu-HU" dirty="0" smtClean="0"/>
              <a:t>, Samsung,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://www.samsung.com/global/business/semiconductor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product/application/</a:t>
            </a:r>
            <a:r>
              <a:rPr lang="en-US" dirty="0" err="1" smtClean="0">
                <a:solidFill>
                  <a:srgbClr val="000000"/>
                </a:solidFill>
              </a:rPr>
              <a:t>detail?productId</a:t>
            </a:r>
            <a:r>
              <a:rPr lang="en-US" dirty="0" smtClean="0">
                <a:solidFill>
                  <a:srgbClr val="000000"/>
                </a:solidFill>
              </a:rPr>
              <a:t>=7979&amp;iaId=2341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86946"/>
            <a:ext cx="8430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Exynos</a:t>
            </a:r>
            <a:r>
              <a:rPr lang="hu-HU" dirty="0"/>
              <a:t> 5 </a:t>
            </a:r>
            <a:r>
              <a:rPr lang="hu-HU" dirty="0" err="1" smtClean="0"/>
              <a:t>Octa</a:t>
            </a:r>
            <a:r>
              <a:rPr lang="hu-HU" dirty="0">
                <a:solidFill>
                  <a:srgbClr val="000000"/>
                </a:solidFill>
              </a:rPr>
              <a:t>, Samsung, http://www.samsung.com/global/business/semiconductor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minisite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  <a:r>
              <a:rPr lang="hu-HU" dirty="0" err="1" smtClean="0">
                <a:solidFill>
                  <a:srgbClr val="000000"/>
                </a:solidFill>
              </a:rPr>
              <a:t>Exynos</a:t>
            </a:r>
            <a:r>
              <a:rPr lang="hu-HU" dirty="0" smtClean="0">
                <a:solidFill>
                  <a:srgbClr val="000000"/>
                </a:solidFill>
              </a:rPr>
              <a:t>/w/</a:t>
            </a:r>
            <a:r>
              <a:rPr lang="hu-HU" dirty="0" err="1" smtClean="0">
                <a:solidFill>
                  <a:srgbClr val="000000"/>
                </a:solidFill>
              </a:rPr>
              <a:t>solution.html</a:t>
            </a:r>
            <a:r>
              <a:rPr lang="hu-HU" dirty="0">
                <a:solidFill>
                  <a:srgbClr val="000000"/>
                </a:solidFill>
              </a:rPr>
              <a:t>#?</a:t>
            </a:r>
            <a:r>
              <a:rPr lang="hu-HU" dirty="0" smtClean="0">
                <a:solidFill>
                  <a:srgbClr val="000000"/>
                </a:solidFill>
              </a:rPr>
              <a:t>v=</a:t>
            </a:r>
            <a:r>
              <a:rPr lang="hu-HU" dirty="0" err="1" smtClean="0">
                <a:solidFill>
                  <a:srgbClr val="000000"/>
                </a:solidFill>
              </a:rPr>
              <a:t>octa</a:t>
            </a:r>
            <a:r>
              <a:rPr lang="hu-HU" dirty="0" smtClean="0">
                <a:solidFill>
                  <a:srgbClr val="000000"/>
                </a:solidFill>
              </a:rPr>
              <a:t>_5430</a:t>
            </a: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Boudra</a:t>
            </a:r>
            <a:r>
              <a:rPr lang="hu-HU" sz="1400" dirty="0" smtClean="0">
                <a:solidFill>
                  <a:srgbClr val="000000"/>
                </a:solidFill>
              </a:rPr>
              <a:t> F., The </a:t>
            </a:r>
            <a:r>
              <a:rPr lang="hu-HU" sz="1400" dirty="0" err="1" smtClean="0">
                <a:solidFill>
                  <a:srgbClr val="000000"/>
                </a:solidFill>
              </a:rPr>
              <a:t>Linaro</a:t>
            </a:r>
            <a:r>
              <a:rPr lang="hu-HU" sz="1400" dirty="0" smtClean="0">
                <a:solidFill>
                  <a:srgbClr val="000000"/>
                </a:solidFill>
              </a:rPr>
              <a:t> IKS </a:t>
            </a:r>
            <a:r>
              <a:rPr lang="hu-HU" sz="1400" dirty="0" err="1" smtClean="0">
                <a:solidFill>
                  <a:srgbClr val="000000"/>
                </a:solidFill>
              </a:rPr>
              <a:t>code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now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publicly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available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Linaro</a:t>
            </a:r>
            <a:r>
              <a:rPr lang="hu-HU" sz="1400" dirty="0" smtClean="0">
                <a:solidFill>
                  <a:srgbClr val="000000"/>
                </a:solidFill>
              </a:rPr>
              <a:t>, May 2 2013,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http://www.linaro.org/blog/releases-blog/the-linaro-iks-code-now-publicly-available/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88190"/>
            <a:ext cx="88976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/>
              <a:t>Jonnalagadda</a:t>
            </a:r>
            <a:r>
              <a:rPr lang="hu-HU" dirty="0" smtClean="0"/>
              <a:t> H</a:t>
            </a:r>
            <a:r>
              <a:rPr lang="hu-HU" dirty="0" smtClean="0">
                <a:solidFill>
                  <a:srgbClr val="000000"/>
                </a:solidFill>
              </a:rPr>
              <a:t>., </a:t>
            </a:r>
            <a:r>
              <a:rPr lang="en-US" dirty="0"/>
              <a:t>Samsung announces 64-bit </a:t>
            </a:r>
            <a:r>
              <a:rPr lang="en-US" dirty="0" err="1"/>
              <a:t>Exynos</a:t>
            </a:r>
            <a:r>
              <a:rPr lang="en-US" dirty="0"/>
              <a:t> 7 </a:t>
            </a:r>
            <a:r>
              <a:rPr lang="en-US" dirty="0" err="1"/>
              <a:t>Octa</a:t>
            </a:r>
            <a:r>
              <a:rPr lang="en-US" dirty="0"/>
              <a:t> with significant performance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improvements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Android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Central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Oct</a:t>
            </a:r>
            <a:r>
              <a:rPr lang="hu-HU" dirty="0" smtClean="0">
                <a:solidFill>
                  <a:srgbClr val="000000"/>
                </a:solidFill>
              </a:rPr>
              <a:t>. 16 </a:t>
            </a:r>
            <a:r>
              <a:rPr lang="hu-HU" dirty="0">
                <a:solidFill>
                  <a:srgbClr val="000000"/>
                </a:solidFill>
              </a:rPr>
              <a:t>2014, http://</a:t>
            </a:r>
            <a:r>
              <a:rPr lang="hu-HU" dirty="0" smtClean="0">
                <a:solidFill>
                  <a:srgbClr val="000000"/>
                </a:solidFill>
              </a:rPr>
              <a:t>www.androidcentral.com/samsung-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officially-announces-64-bit-exynos-7-octa-significant-performance-improvements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091375"/>
            <a:ext cx="9036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[23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/>
              <a:t>Samsung's </a:t>
            </a:r>
            <a:r>
              <a:rPr lang="en-US" dirty="0" err="1"/>
              <a:t>Exynos</a:t>
            </a:r>
            <a:r>
              <a:rPr lang="en-US" dirty="0"/>
              <a:t> 5433 is an A57/A53 ARM </a:t>
            </a:r>
            <a:r>
              <a:rPr lang="en-US" dirty="0" err="1" smtClean="0"/>
              <a:t>SoC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16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://www.anandtech.com/show/8537/samsungs-exynos-5433-is-an-a57a53-arm-soc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679681"/>
            <a:ext cx="9347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Sawant</a:t>
            </a:r>
            <a:r>
              <a:rPr lang="hu-HU" dirty="0" smtClean="0">
                <a:solidFill>
                  <a:srgbClr val="000000"/>
                </a:solidFill>
              </a:rPr>
              <a:t> N., </a:t>
            </a:r>
            <a:r>
              <a:rPr lang="en-US" dirty="0"/>
              <a:t>From 10 million chipsets to 350 million: Decoding </a:t>
            </a:r>
            <a:r>
              <a:rPr lang="en-US" dirty="0" err="1"/>
              <a:t>MediaTek’s</a:t>
            </a:r>
            <a:r>
              <a:rPr lang="en-US" dirty="0"/>
              <a:t> amazing </a:t>
            </a:r>
            <a:r>
              <a:rPr lang="en-US" dirty="0" smtClean="0"/>
              <a:t>rise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Tech2, Nov. 25 2014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tech.firstpost.com/news-analysis/interview-dr-finbarr-moynihan-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discusses-mediateks-future-plans-india-rd-centres-expanding-verticals-242436.html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480646"/>
            <a:ext cx="8750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Blancas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es-ES" dirty="0"/>
              <a:t>MediaTek prepara arsenal para el 2015, incluye SoCs de </a:t>
            </a:r>
            <a:r>
              <a:rPr lang="es-ES" dirty="0" smtClean="0"/>
              <a:t>64-bits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Xataka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Aug. 18 2014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www.xataka.com.mx/celulares-y-smartphones/mediatek-prepara-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arsenal-para-el-2015-incluye-socs-de-64-bits</a:t>
            </a:r>
          </a:p>
        </p:txBody>
      </p:sp>
    </p:spTree>
    <p:extLst>
      <p:ext uri="{BB962C8B-B14F-4D97-AF65-F5344CB8AC3E}">
        <p14:creationId xmlns:p14="http://schemas.microsoft.com/office/powerpoint/2010/main" val="15359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74067"/>
            <a:ext cx="88429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Tu</a:t>
            </a:r>
            <a:r>
              <a:rPr lang="hu-HU" dirty="0" smtClean="0">
                <a:solidFill>
                  <a:srgbClr val="000000"/>
                </a:solidFill>
              </a:rPr>
              <a:t> F., </a:t>
            </a:r>
            <a:r>
              <a:rPr lang="en-US" dirty="0"/>
              <a:t>An analysis of next-gen CPUs: </a:t>
            </a:r>
            <a:r>
              <a:rPr lang="en-US" dirty="0" err="1"/>
              <a:t>MediaTek</a:t>
            </a:r>
            <a:r>
              <a:rPr lang="en-US" dirty="0"/>
              <a:t> MT6732 MT6752 and </a:t>
            </a:r>
            <a:r>
              <a:rPr lang="en-US" dirty="0" smtClean="0"/>
              <a:t>MT6595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Gizmochina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June</a:t>
            </a:r>
            <a:r>
              <a:rPr lang="hu-HU" dirty="0">
                <a:solidFill>
                  <a:srgbClr val="000000"/>
                </a:solidFill>
              </a:rPr>
              <a:t> 23 2014, http://</a:t>
            </a:r>
            <a:r>
              <a:rPr lang="hu-HU" dirty="0" smtClean="0">
                <a:solidFill>
                  <a:srgbClr val="000000"/>
                </a:solidFill>
              </a:rPr>
              <a:t>www.gizmochina.com/2014/06/23/an-analysis-of-next-gen-cpus-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mediatek-mt6732-mt6752-and-mt6595/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291528"/>
            <a:ext cx="84850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/>
              <a:t>MT6595 </a:t>
            </a:r>
            <a:r>
              <a:rPr lang="en-US" dirty="0" err="1"/>
              <a:t>Octa</a:t>
            </a:r>
            <a:r>
              <a:rPr lang="en-US" dirty="0"/>
              <a:t>-Core Smartphone Application </a:t>
            </a:r>
            <a:r>
              <a:rPr lang="en-US" dirty="0" smtClean="0"/>
              <a:t>Processor</a:t>
            </a:r>
            <a:r>
              <a:rPr lang="hu-HU" dirty="0" smtClean="0"/>
              <a:t>,</a:t>
            </a:r>
            <a:r>
              <a:rPr lang="en-US" b="1" dirty="0"/>
              <a:t> </a:t>
            </a:r>
            <a:r>
              <a:rPr lang="en-US" dirty="0"/>
              <a:t>Technical </a:t>
            </a:r>
            <a:r>
              <a:rPr lang="en-US" dirty="0" smtClean="0"/>
              <a:t>Brief</a:t>
            </a:r>
            <a:r>
              <a:rPr lang="hu-HU" dirty="0" smtClean="0">
                <a:solidFill>
                  <a:srgbClr val="000000"/>
                </a:solidFill>
              </a:rPr>
              <a:t>, Dec. 31 2013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86946"/>
            <a:ext cx="8095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/>
              <a:t>MT6589 HSPA+ </a:t>
            </a:r>
            <a:r>
              <a:rPr lang="hu-HU" dirty="0" err="1" smtClean="0"/>
              <a:t>Smartphone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Processor</a:t>
            </a:r>
            <a:r>
              <a:rPr lang="hu-HU" dirty="0" smtClean="0"/>
              <a:t>,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Brief</a:t>
            </a:r>
            <a:r>
              <a:rPr lang="hu-HU" dirty="0" smtClean="0"/>
              <a:t>, </a:t>
            </a:r>
            <a:r>
              <a:rPr lang="hu-HU" dirty="0" err="1" smtClean="0"/>
              <a:t>Sept</a:t>
            </a:r>
            <a:r>
              <a:rPr lang="hu-HU" dirty="0" smtClean="0"/>
              <a:t>. 26 2012,</a:t>
            </a:r>
            <a:endParaRPr lang="hu-HU" dirty="0"/>
          </a:p>
          <a:p>
            <a:r>
              <a:rPr lang="hu-HU" dirty="0">
                <a:solidFill>
                  <a:srgbClr val="000000"/>
                </a:solidFill>
              </a:rPr>
              <a:t>          http://www.datasheet4u.com/</a:t>
            </a:r>
            <a:r>
              <a:rPr lang="hu-HU" dirty="0" err="1">
                <a:solidFill>
                  <a:srgbClr val="000000"/>
                </a:solidFill>
              </a:rPr>
              <a:t>datasheet</a:t>
            </a:r>
            <a:r>
              <a:rPr lang="hu-HU" dirty="0">
                <a:solidFill>
                  <a:srgbClr val="000000"/>
                </a:solidFill>
              </a:rPr>
              <a:t>/M/T/6/MT6589_</a:t>
            </a:r>
            <a:r>
              <a:rPr lang="hu-HU" dirty="0" err="1">
                <a:solidFill>
                  <a:srgbClr val="000000"/>
                </a:solidFill>
              </a:rPr>
              <a:t>MediaTek.pdf.html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/>
              <a:t>China Smartphone chips: LTE changes the balance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/>
              <a:t>Global </a:t>
            </a:r>
            <a:r>
              <a:rPr lang="hu-HU" sz="1400" dirty="0" err="1"/>
              <a:t>Markets</a:t>
            </a:r>
            <a:r>
              <a:rPr lang="hu-HU" sz="1400" dirty="0"/>
              <a:t> </a:t>
            </a:r>
            <a:r>
              <a:rPr lang="hu-HU" sz="1400" dirty="0" smtClean="0"/>
              <a:t>Research, </a:t>
            </a:r>
            <a:r>
              <a:rPr lang="hu-HU" sz="1400" dirty="0" err="1" smtClean="0"/>
              <a:t>June</a:t>
            </a:r>
            <a:r>
              <a:rPr lang="hu-HU" sz="1400" dirty="0" smtClean="0"/>
              <a:t> 11 2014,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https://www.nomura.com/events/china-investor-forum/resources/upload/China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hu-HU" sz="1400" dirty="0" err="1" smtClean="0">
                <a:solidFill>
                  <a:srgbClr val="000000"/>
                </a:solidFill>
              </a:rPr>
              <a:t>Smartphone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</a:rPr>
              <a:t>chips.pdf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88190"/>
            <a:ext cx="9139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True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Octa-Core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Position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http://multicorechina.files.wordpress.com/2013/07/mediatektrueocta-corepositionpaper.pdf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911355"/>
            <a:ext cx="8363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[31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/>
              <a:t>MT6592 </a:t>
            </a:r>
            <a:r>
              <a:rPr lang="hu-HU" dirty="0" err="1" smtClean="0"/>
              <a:t>Octa-Core</a:t>
            </a:r>
            <a:r>
              <a:rPr lang="hu-HU" dirty="0" smtClean="0"/>
              <a:t> </a:t>
            </a:r>
            <a:r>
              <a:rPr lang="hu-HU" dirty="0" err="1" smtClean="0"/>
              <a:t>Smartphone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Processor</a:t>
            </a:r>
            <a:r>
              <a:rPr lang="hu-HU" dirty="0" smtClean="0"/>
              <a:t>,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Brief</a:t>
            </a:r>
            <a:r>
              <a:rPr lang="hu-HU" dirty="0" smtClean="0"/>
              <a:t>, </a:t>
            </a:r>
            <a:r>
              <a:rPr lang="hu-HU" dirty="0" err="1" smtClean="0"/>
              <a:t>July</a:t>
            </a:r>
            <a:r>
              <a:rPr lang="hu-HU" dirty="0" smtClean="0"/>
              <a:t> 6 2013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http://www.datasheet4u.com/</a:t>
            </a:r>
            <a:r>
              <a:rPr lang="hu-HU" dirty="0" err="1">
                <a:solidFill>
                  <a:srgbClr val="000000"/>
                </a:solidFill>
              </a:rPr>
              <a:t>datasheet-pdf</a:t>
            </a:r>
            <a:r>
              <a:rPr lang="hu-HU" dirty="0">
                <a:solidFill>
                  <a:srgbClr val="000000"/>
                </a:solidFill>
              </a:rPr>
              <a:t>/</a:t>
            </a:r>
            <a:r>
              <a:rPr lang="hu-HU" dirty="0" err="1">
                <a:solidFill>
                  <a:srgbClr val="000000"/>
                </a:solidFill>
              </a:rPr>
              <a:t>Mediatek</a:t>
            </a:r>
            <a:r>
              <a:rPr lang="hu-HU" dirty="0">
                <a:solidFill>
                  <a:srgbClr val="000000"/>
                </a:solidFill>
              </a:rPr>
              <a:t>/MT6592/</a:t>
            </a:r>
            <a:r>
              <a:rPr lang="hu-HU" dirty="0" err="1">
                <a:solidFill>
                  <a:srgbClr val="000000"/>
                </a:solidFill>
              </a:rPr>
              <a:t>pdf.php</a:t>
            </a:r>
            <a:r>
              <a:rPr lang="hu-HU" dirty="0">
                <a:solidFill>
                  <a:srgbClr val="000000"/>
                </a:solidFill>
              </a:rPr>
              <a:t>?</a:t>
            </a:r>
            <a:r>
              <a:rPr lang="hu-HU" dirty="0" err="1">
                <a:solidFill>
                  <a:srgbClr val="000000"/>
                </a:solidFill>
              </a:rPr>
              <a:t>id</a:t>
            </a:r>
            <a:r>
              <a:rPr lang="hu-HU" dirty="0">
                <a:solidFill>
                  <a:srgbClr val="000000"/>
                </a:solidFill>
              </a:rPr>
              <a:t>=844976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499661"/>
            <a:ext cx="88681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Lin</a:t>
            </a:r>
            <a:r>
              <a:rPr lang="hu-HU" dirty="0" smtClean="0">
                <a:solidFill>
                  <a:srgbClr val="000000"/>
                </a:solidFill>
              </a:rPr>
              <a:t> T.Y., </a:t>
            </a:r>
            <a:r>
              <a:rPr lang="en-US" dirty="0" err="1"/>
              <a:t>MediaTek</a:t>
            </a:r>
            <a:r>
              <a:rPr lang="en-US" dirty="0"/>
              <a:t> MT8135 </a:t>
            </a:r>
            <a:r>
              <a:rPr lang="en-US" dirty="0" err="1"/>
              <a:t>SoC</a:t>
            </a:r>
            <a:r>
              <a:rPr lang="en-US" dirty="0"/>
              <a:t> - Heterogeneous </a:t>
            </a:r>
            <a:r>
              <a:rPr lang="en-US" dirty="0" err="1"/>
              <a:t>big.LITTLE</a:t>
            </a:r>
            <a:r>
              <a:rPr lang="en-US" dirty="0"/>
              <a:t> Processing for </a:t>
            </a:r>
            <a:r>
              <a:rPr lang="en-US" dirty="0" smtClean="0"/>
              <a:t>Mainstream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Aug. </a:t>
            </a:r>
            <a:r>
              <a:rPr lang="hu-HU" dirty="0">
                <a:solidFill>
                  <a:srgbClr val="000000"/>
                </a:solidFill>
              </a:rPr>
              <a:t>7 2013, http://</a:t>
            </a:r>
            <a:r>
              <a:rPr lang="hu-HU" dirty="0" smtClean="0">
                <a:solidFill>
                  <a:srgbClr val="000000"/>
                </a:solidFill>
              </a:rPr>
              <a:t>community.arm.com/groups/processors/blog/2013/08/07/mediatek-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mt8135-soc-</a:t>
            </a:r>
            <a:r>
              <a:rPr lang="hu-HU" dirty="0">
                <a:solidFill>
                  <a:srgbClr val="000000"/>
                </a:solidFill>
              </a:rPr>
              <a:t>-heterogeneous-biglittle-processing-for-mainstream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300626"/>
            <a:ext cx="6563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MediaTek</a:t>
            </a:r>
            <a:r>
              <a:rPr lang="en-US" dirty="0"/>
              <a:t> </a:t>
            </a:r>
            <a:r>
              <a:rPr lang="en-US" dirty="0" err="1" smtClean="0"/>
              <a:t>CorePilot</a:t>
            </a:r>
            <a:r>
              <a:rPr lang="hu-HU" dirty="0" smtClean="0"/>
              <a:t>, </a:t>
            </a:r>
            <a:r>
              <a:rPr lang="en-US" dirty="0" smtClean="0"/>
              <a:t>Heterogeneous Multi-Processing 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http://cdn-cw.mediatek.com/MediaTek_CorePilot.pdf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7940" y="5911091"/>
            <a:ext cx="7938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Shivram</a:t>
            </a:r>
            <a:r>
              <a:rPr lang="hu-HU" dirty="0" smtClean="0">
                <a:solidFill>
                  <a:srgbClr val="000000"/>
                </a:solidFill>
              </a:rPr>
              <a:t> R.V., </a:t>
            </a:r>
            <a:r>
              <a:rPr lang="hu-HU" dirty="0" err="1"/>
              <a:t>e-MMC</a:t>
            </a:r>
            <a:r>
              <a:rPr lang="hu-HU" dirty="0"/>
              <a:t> (</a:t>
            </a:r>
            <a:r>
              <a:rPr lang="hu-HU" dirty="0" err="1"/>
              <a:t>Embedded</a:t>
            </a:r>
            <a:r>
              <a:rPr lang="hu-HU" dirty="0"/>
              <a:t> </a:t>
            </a:r>
            <a:r>
              <a:rPr lang="hu-HU" dirty="0" err="1"/>
              <a:t>MultiMedia</a:t>
            </a:r>
            <a:r>
              <a:rPr lang="hu-HU" dirty="0"/>
              <a:t> </a:t>
            </a:r>
            <a:r>
              <a:rPr lang="hu-HU" dirty="0" err="1"/>
              <a:t>Card</a:t>
            </a:r>
            <a:r>
              <a:rPr lang="hu-HU" dirty="0" smtClean="0"/>
              <a:t>), </a:t>
            </a:r>
            <a:r>
              <a:rPr lang="hu-HU" dirty="0" err="1" smtClean="0"/>
              <a:t>Richiervs</a:t>
            </a:r>
            <a:r>
              <a:rPr lang="hu-HU" dirty="0" smtClean="0"/>
              <a:t>, </a:t>
            </a:r>
            <a:r>
              <a:rPr lang="hu-HU" dirty="0" err="1" smtClean="0"/>
              <a:t>June</a:t>
            </a:r>
            <a:r>
              <a:rPr lang="hu-HU" dirty="0" smtClean="0"/>
              <a:t> 13 2012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http://richiervs.blogspot.hu/2012/06/e-mmc-embedded-multimedia-card.html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5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8882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Englert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hu-HU" dirty="0"/>
              <a:t>SOC Royal </a:t>
            </a:r>
            <a:r>
              <a:rPr lang="hu-HU" dirty="0" err="1" smtClean="0"/>
              <a:t>Rumble</a:t>
            </a:r>
            <a:r>
              <a:rPr lang="hu-HU" dirty="0" smtClean="0"/>
              <a:t>! </a:t>
            </a:r>
            <a:r>
              <a:rPr lang="hu-HU" dirty="0" err="1" smtClean="0"/>
              <a:t>iPad</a:t>
            </a:r>
            <a:r>
              <a:rPr lang="hu-HU" dirty="0" smtClean="0"/>
              <a:t> </a:t>
            </a:r>
            <a:r>
              <a:rPr lang="hu-HU" dirty="0"/>
              <a:t>Air 2 vs. Nexus 9 vs. </a:t>
            </a:r>
            <a:r>
              <a:rPr lang="hu-HU" dirty="0" err="1"/>
              <a:t>China</a:t>
            </a:r>
            <a:r>
              <a:rPr lang="hu-HU" dirty="0"/>
              <a:t> </a:t>
            </a:r>
            <a:r>
              <a:rPr lang="hu-HU" dirty="0" err="1"/>
              <a:t>Tablet</a:t>
            </a:r>
            <a:r>
              <a:rPr lang="hu-HU" dirty="0"/>
              <a:t> </a:t>
            </a:r>
            <a:r>
              <a:rPr lang="hu-HU" dirty="0" smtClean="0"/>
              <a:t>SOCS</a:t>
            </a:r>
            <a:r>
              <a:rPr lang="hu-HU" dirty="0" smtClean="0">
                <a:solidFill>
                  <a:srgbClr val="000000"/>
                </a:solidFill>
              </a:rPr>
              <a:t>, Mobile </a:t>
            </a:r>
            <a:r>
              <a:rPr lang="hu-HU" dirty="0" err="1" smtClean="0">
                <a:solidFill>
                  <a:srgbClr val="000000"/>
                </a:solidFill>
              </a:rPr>
              <a:t>Droid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2014, http</a:t>
            </a:r>
            <a:r>
              <a:rPr lang="hu-HU" dirty="0">
                <a:solidFill>
                  <a:srgbClr val="000000"/>
                </a:solidFill>
              </a:rPr>
              <a:t>://</a:t>
            </a:r>
            <a:r>
              <a:rPr lang="hu-HU" dirty="0" smtClean="0">
                <a:solidFill>
                  <a:srgbClr val="000000"/>
                </a:solidFill>
              </a:rPr>
              <a:t>www.mobiledroid.co.uk/blog/soc-royal-rumble-ipad-air-2-vs-nexus-9-vs-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china-tablet-socs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079871"/>
            <a:ext cx="90349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Wang</a:t>
            </a:r>
            <a:r>
              <a:rPr lang="hu-HU" dirty="0"/>
              <a:t>, A</a:t>
            </a:r>
            <a:r>
              <a:rPr lang="hu-HU" dirty="0" smtClean="0"/>
              <a:t>., </a:t>
            </a:r>
            <a:r>
              <a:rPr lang="hu-HU" dirty="0" err="1" smtClean="0"/>
              <a:t>Lin</a:t>
            </a:r>
            <a:r>
              <a:rPr lang="hu-HU" dirty="0" smtClean="0"/>
              <a:t> T.Y., </a:t>
            </a:r>
            <a:r>
              <a:rPr lang="hu-HU" dirty="0" err="1" smtClean="0"/>
              <a:t>Ouyang</a:t>
            </a:r>
            <a:r>
              <a:rPr lang="hu-HU" dirty="0" smtClean="0"/>
              <a:t> S., </a:t>
            </a:r>
            <a:r>
              <a:rPr lang="hu-HU" dirty="0" err="1" smtClean="0"/>
              <a:t>Huang</a:t>
            </a:r>
            <a:r>
              <a:rPr lang="hu-HU" dirty="0" smtClean="0"/>
              <a:t> W.H.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smtClean="0"/>
              <a:t>H</a:t>
            </a:r>
            <a:r>
              <a:rPr lang="en-US" dirty="0" err="1" smtClean="0"/>
              <a:t>eterogeneous</a:t>
            </a:r>
            <a:r>
              <a:rPr lang="en-US" b="1" dirty="0" smtClean="0"/>
              <a:t> </a:t>
            </a:r>
            <a:r>
              <a:rPr lang="en-US" dirty="0"/>
              <a:t>multi-processing quad-core CPU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and </a:t>
            </a:r>
            <a:r>
              <a:rPr lang="en-US" dirty="0"/>
              <a:t>dual-GPU design for optimal performance, power, and thermal tradeoffs in a 28nm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mobile </a:t>
            </a:r>
            <a:r>
              <a:rPr lang="en-US" dirty="0"/>
              <a:t>application </a:t>
            </a:r>
            <a:r>
              <a:rPr lang="en-US" dirty="0" smtClean="0"/>
              <a:t>processor</a:t>
            </a:r>
            <a:r>
              <a:rPr lang="hu-HU" dirty="0" smtClean="0"/>
              <a:t>, ISSCC, 2014 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35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/>
              <a:t>32 GB EMMC Memory Micro SD card </a:t>
            </a:r>
            <a:r>
              <a:rPr lang="en-US" sz="1400" dirty="0" smtClean="0"/>
              <a:t>Connection</a:t>
            </a:r>
            <a:r>
              <a:rPr lang="hu-HU" sz="1400" dirty="0" smtClean="0">
                <a:solidFill>
                  <a:srgbClr val="000000"/>
                </a:solidFill>
              </a:rPr>
              <a:t>, 320 Volt,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http://320volt.com/en/32-gb-emmc-bellege-sd-kart-baglantisi/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914340"/>
            <a:ext cx="87254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Renesas</a:t>
            </a:r>
            <a:r>
              <a:rPr lang="en-US" dirty="0"/>
              <a:t> Mobile Introduces Ground-Breaking Quad Core ARM Cortex-A15/Cortex-A7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CPU-based </a:t>
            </a:r>
            <a:r>
              <a:rPr lang="en-US" dirty="0"/>
              <a:t>Communication Processor with Integrated LTE Cat-4 </a:t>
            </a:r>
            <a:r>
              <a:rPr lang="en-US" dirty="0" smtClean="0"/>
              <a:t>Modem</a:t>
            </a:r>
            <a:r>
              <a:rPr lang="hu-HU" dirty="0" smtClean="0">
                <a:solidFill>
                  <a:srgbClr val="000000"/>
                </a:solidFill>
              </a:rPr>
              <a:t>, Febr. 14 2013,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http://www.renesas.com/press/news/2013/news20130214b.jsp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749830"/>
            <a:ext cx="6358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[39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A80 </a:t>
            </a:r>
            <a:r>
              <a:rPr lang="hu-HU" dirty="0" err="1" smtClean="0">
                <a:solidFill>
                  <a:srgbClr val="000000"/>
                </a:solidFill>
              </a:rPr>
              <a:t>Octa-Core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Block</a:t>
            </a:r>
            <a:r>
              <a:rPr lang="hu-HU" dirty="0" smtClean="0">
                <a:solidFill>
                  <a:srgbClr val="000000"/>
                </a:solidFill>
              </a:rPr>
              <a:t> Diagram, </a:t>
            </a:r>
            <a:r>
              <a:rPr lang="hu-HU" dirty="0" err="1" smtClean="0">
                <a:solidFill>
                  <a:srgbClr val="000000"/>
                </a:solidFill>
              </a:rPr>
              <a:t>Allwinner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://www.allwinnertech.com/en/clq/processora/A80.html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338136"/>
            <a:ext cx="7754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Walton J., </a:t>
            </a:r>
            <a:r>
              <a:rPr lang="en-US" dirty="0"/>
              <a:t>State of the Part: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smtClean="0"/>
              <a:t>Manufacturers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Aug. 19 2014,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://www.anandtech.com/show/8389/state-of-the-part-soc-manufacturers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4940675"/>
            <a:ext cx="5381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Wikipedia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/>
              <a:t>Allwinner</a:t>
            </a:r>
            <a:r>
              <a:rPr lang="hu-HU" dirty="0"/>
              <a:t> </a:t>
            </a:r>
            <a:r>
              <a:rPr lang="hu-HU" dirty="0" err="1" smtClean="0"/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://en.wikipedia.org/wiki/Allwinner_Technology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7940" y="5551140"/>
            <a:ext cx="85382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Demerjian</a:t>
            </a:r>
            <a:r>
              <a:rPr lang="hu-HU" dirty="0" smtClean="0">
                <a:solidFill>
                  <a:srgbClr val="000000"/>
                </a:solidFill>
              </a:rPr>
              <a:t> C., </a:t>
            </a:r>
            <a:r>
              <a:rPr lang="en-US" dirty="0" err="1"/>
              <a:t>Allwinner</a:t>
            </a:r>
            <a:r>
              <a:rPr lang="en-US" dirty="0"/>
              <a:t> shows off 8-core A80 </a:t>
            </a:r>
            <a:r>
              <a:rPr lang="en-US" dirty="0" err="1"/>
              <a:t>SoC</a:t>
            </a:r>
            <a:r>
              <a:rPr lang="en-US" dirty="0"/>
              <a:t> for the </a:t>
            </a:r>
            <a:r>
              <a:rPr lang="en-US" dirty="0" smtClean="0"/>
              <a:t>mid-range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Semi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Accurate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Febr. </a:t>
            </a:r>
            <a:r>
              <a:rPr lang="hu-HU" dirty="0">
                <a:solidFill>
                  <a:srgbClr val="000000"/>
                </a:solidFill>
              </a:rPr>
              <a:t>7 2014, http://</a:t>
            </a:r>
            <a:r>
              <a:rPr lang="hu-HU" dirty="0" smtClean="0">
                <a:solidFill>
                  <a:srgbClr val="000000"/>
                </a:solidFill>
              </a:rPr>
              <a:t>semiaccurate.com/2014/02/07/allwinner-shows-8-core-a80-soc-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mid-range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6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6133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Wikipedia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/>
              <a:t>MediaTek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en.wikipedia.org/wiki/MediaTek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648405"/>
            <a:ext cx="90353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MediaTek</a:t>
            </a:r>
            <a:r>
              <a:rPr lang="en-US" dirty="0"/>
              <a:t> is repositioning itself with the new MT6732 and MT6752 </a:t>
            </a:r>
            <a:r>
              <a:rPr lang="en-US" dirty="0" err="1"/>
              <a:t>SoCs</a:t>
            </a:r>
            <a:r>
              <a:rPr lang="en-US" dirty="0"/>
              <a:t> for the “super-mid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market</a:t>
            </a:r>
            <a:r>
              <a:rPr lang="en-US" dirty="0"/>
              <a:t>” just being born, plus new wearable technologies for </a:t>
            </a:r>
            <a:r>
              <a:rPr lang="en-US" dirty="0" err="1"/>
              <a:t>wPANs</a:t>
            </a:r>
            <a:r>
              <a:rPr lang="en-US" dirty="0"/>
              <a:t> and </a:t>
            </a:r>
            <a:r>
              <a:rPr lang="en-US" dirty="0" err="1"/>
              <a:t>IoT</a:t>
            </a:r>
            <a:r>
              <a:rPr lang="en-US" dirty="0"/>
              <a:t> are added for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the </a:t>
            </a:r>
            <a:r>
              <a:rPr lang="en-US" dirty="0"/>
              <a:t>new premium MT6595 </a:t>
            </a:r>
            <a:r>
              <a:rPr lang="en-US" dirty="0" err="1" smtClean="0"/>
              <a:t>SoC</a:t>
            </a:r>
            <a:r>
              <a:rPr lang="hu-HU" dirty="0" smtClean="0"/>
              <a:t>, </a:t>
            </a:r>
            <a:r>
              <a:rPr lang="hu-HU" dirty="0" err="1" smtClean="0"/>
              <a:t>Lazure</a:t>
            </a:r>
            <a:r>
              <a:rPr lang="hu-HU" dirty="0" smtClean="0"/>
              <a:t>, </a:t>
            </a:r>
            <a:r>
              <a:rPr lang="hu-HU" dirty="0" err="1" smtClean="0"/>
              <a:t>March</a:t>
            </a:r>
            <a:r>
              <a:rPr lang="hu-HU" dirty="0" smtClean="0"/>
              <a:t> 4 2014,</a:t>
            </a:r>
          </a:p>
          <a:p>
            <a:r>
              <a:rPr lang="hu-HU" dirty="0"/>
              <a:t>          http://</a:t>
            </a:r>
            <a:r>
              <a:rPr lang="hu-HU" dirty="0" smtClean="0"/>
              <a:t>lazure2.wordpress.com/2014/03/04/</a:t>
            </a:r>
            <a:r>
              <a:rPr lang="hu-HU" dirty="0" err="1" smtClean="0"/>
              <a:t>mediatek-is-repositioning-itself-with-the-new-</a:t>
            </a:r>
            <a:endParaRPr lang="hu-HU" dirty="0" smtClean="0"/>
          </a:p>
          <a:p>
            <a:r>
              <a:rPr lang="hu-HU" dirty="0" smtClean="0"/>
              <a:t>          mt6732-and-mt6752-socs-for-the-super-mid-market-just-being-born-plus-new-wearable-</a:t>
            </a:r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hu-HU" dirty="0" err="1" smtClean="0"/>
              <a:t>technologies-for-wpans-and-iot-are-added-for-the-new-prem</a:t>
            </a:r>
            <a:r>
              <a:rPr lang="hu-HU" dirty="0"/>
              <a:t>/</a:t>
            </a:r>
            <a:endParaRPr lang="en-US" dirty="0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43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Merritt</a:t>
            </a:r>
            <a:r>
              <a:rPr lang="hu-HU" sz="1400" dirty="0" smtClean="0">
                <a:solidFill>
                  <a:srgbClr val="000000"/>
                </a:solidFill>
              </a:rPr>
              <a:t> R., </a:t>
            </a:r>
            <a:r>
              <a:rPr lang="en-US" sz="1400" dirty="0"/>
              <a:t>Chinese </a:t>
            </a:r>
            <a:r>
              <a:rPr lang="en-US" sz="1400" dirty="0" err="1"/>
              <a:t>SoC</a:t>
            </a:r>
            <a:r>
              <a:rPr lang="en-US" sz="1400" dirty="0"/>
              <a:t> firm plans IPO to push mobile </a:t>
            </a:r>
            <a:r>
              <a:rPr lang="en-US" sz="1400" dirty="0" smtClean="0"/>
              <a:t>roadmap</a:t>
            </a:r>
            <a:r>
              <a:rPr lang="hu-HU" sz="1400" dirty="0" smtClean="0"/>
              <a:t>, EET </a:t>
            </a:r>
            <a:r>
              <a:rPr lang="hu-HU" sz="1400" dirty="0" err="1" smtClean="0"/>
              <a:t>Asia</a:t>
            </a:r>
            <a:r>
              <a:rPr lang="hu-HU" sz="1400" dirty="0" smtClean="0"/>
              <a:t>, Nov. 13 2013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http://www.eetasia.com/ART_8800691924_499489_NT_3a5a522f.HTM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3113965"/>
            <a:ext cx="9074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/>
              <a:t>Cunningham A.,  </a:t>
            </a:r>
            <a:r>
              <a:rPr lang="en-US" dirty="0" err="1" smtClean="0"/>
              <a:t>SoC</a:t>
            </a:r>
            <a:r>
              <a:rPr lang="hu-HU" dirty="0" smtClean="0"/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Ars </a:t>
            </a:r>
            <a:r>
              <a:rPr lang="hu-HU" dirty="0" err="1" smtClean="0">
                <a:solidFill>
                  <a:srgbClr val="000000"/>
                </a:solidFill>
              </a:rPr>
              <a:t>Technica</a:t>
            </a:r>
            <a:r>
              <a:rPr lang="hu-HU" dirty="0">
                <a:solidFill>
                  <a:srgbClr val="000000"/>
                </a:solidFill>
              </a:rPr>
              <a:t>, May 12 2015, http://</a:t>
            </a:r>
            <a:r>
              <a:rPr lang="hu-HU" dirty="0" smtClean="0">
                <a:solidFill>
                  <a:srgbClr val="000000"/>
                </a:solidFill>
              </a:rPr>
              <a:t>arstechnica.com/gadgets/2015/05/mediatek-escalates-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the-multicore-madness-with-a-10-core-smartphone-soc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949455"/>
            <a:ext cx="90162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[47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CorePilot</a:t>
            </a:r>
            <a:r>
              <a:rPr lang="hu-HU" dirty="0" smtClean="0">
                <a:solidFill>
                  <a:srgbClr val="000000"/>
                </a:solidFill>
              </a:rPr>
              <a:t> 3.0,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://cdn-cw.mediatek.com/White%20Papers/MediaTek%20CorePilot%203.0%20White</a:t>
            </a:r>
            <a:r>
              <a:rPr lang="hu-HU" dirty="0" smtClean="0">
                <a:solidFill>
                  <a:srgbClr val="000000"/>
                </a:solidFill>
              </a:rPr>
              <a:t>%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20Paper%20PDFCP3WP%200915.pdf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780171"/>
            <a:ext cx="8180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big.LITTLE</a:t>
            </a:r>
            <a:r>
              <a:rPr lang="en-US" dirty="0"/>
              <a:t> Technology: The Future of </a:t>
            </a:r>
            <a:r>
              <a:rPr lang="en-US" dirty="0" smtClean="0"/>
              <a:t>Mobile</a:t>
            </a:r>
            <a:r>
              <a:rPr lang="hu-HU" dirty="0" smtClean="0"/>
              <a:t>, White </a:t>
            </a:r>
            <a:r>
              <a:rPr lang="hu-HU" dirty="0" err="1" smtClean="0"/>
              <a:t>Paper</a:t>
            </a:r>
            <a:r>
              <a:rPr lang="hu-HU" dirty="0" smtClean="0"/>
              <a:t>, 2013,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https</a:t>
            </a:r>
            <a:r>
              <a:rPr lang="hu-HU" dirty="0">
                <a:solidFill>
                  <a:srgbClr val="000000"/>
                </a:solidFill>
              </a:rPr>
              <a:t>://www.arm.com/files/pdf/big_LITTLE_Technology_the_Futue_of_Mobile.pdf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390636"/>
            <a:ext cx="86664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Rickards</a:t>
            </a:r>
            <a:r>
              <a:rPr lang="hu-HU" dirty="0" smtClean="0">
                <a:solidFill>
                  <a:srgbClr val="000000"/>
                </a:solidFill>
              </a:rPr>
              <a:t> I., </a:t>
            </a:r>
            <a:r>
              <a:rPr lang="hu-HU" dirty="0" err="1" smtClean="0">
                <a:solidFill>
                  <a:srgbClr val="000000"/>
                </a:solidFill>
              </a:rPr>
              <a:t>Kucheria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Energy Aware Scheduling (EAS) progress </a:t>
            </a:r>
            <a:r>
              <a:rPr lang="en-US" dirty="0" smtClean="0">
                <a:solidFill>
                  <a:srgbClr val="000000"/>
                </a:solidFill>
              </a:rPr>
              <a:t>update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18 2015, https://</a:t>
            </a:r>
            <a:r>
              <a:rPr lang="hu-HU" dirty="0" smtClean="0">
                <a:solidFill>
                  <a:srgbClr val="000000"/>
                </a:solidFill>
              </a:rPr>
              <a:t>www.linaro.org/blog/core-dump/energy-aware-scheduling-eas-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progress-update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84995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Watts</a:t>
            </a:r>
            <a:r>
              <a:rPr lang="hu-HU" dirty="0" smtClean="0">
                <a:solidFill>
                  <a:srgbClr val="000000"/>
                </a:solidFill>
              </a:rPr>
              <a:t> C., </a:t>
            </a:r>
            <a:r>
              <a:rPr lang="hu-HU" dirty="0" err="1" smtClean="0">
                <a:solidFill>
                  <a:srgbClr val="000000"/>
                </a:solidFill>
              </a:rPr>
              <a:t>Flynn</a:t>
            </a:r>
            <a:r>
              <a:rPr lang="hu-HU" dirty="0" smtClean="0">
                <a:solidFill>
                  <a:srgbClr val="000000"/>
                </a:solidFill>
              </a:rPr>
              <a:t> D., </a:t>
            </a:r>
            <a:r>
              <a:rPr lang="hu-HU" dirty="0" err="1"/>
              <a:t>Interoperability</a:t>
            </a:r>
            <a:r>
              <a:rPr lang="hu-HU" dirty="0"/>
              <a:t> </a:t>
            </a:r>
            <a:r>
              <a:rPr lang="hu-HU" dirty="0" err="1"/>
              <a:t>Developer</a:t>
            </a:r>
            <a:r>
              <a:rPr lang="hu-HU" dirty="0"/>
              <a:t>’s </a:t>
            </a:r>
            <a:r>
              <a:rPr lang="hu-HU" dirty="0" smtClean="0"/>
              <a:t>Forum, </a:t>
            </a:r>
            <a:r>
              <a:rPr lang="hu-HU" dirty="0" err="1" smtClean="0"/>
              <a:t>Oct</a:t>
            </a:r>
            <a:r>
              <a:rPr lang="hu-HU" dirty="0" smtClean="0"/>
              <a:t>. 21 2004,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://www.synopsys.com/Community/Interoperability/Documents/devforum_pres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2004oct/</a:t>
            </a:r>
            <a:r>
              <a:rPr lang="en-US" dirty="0" err="1" smtClean="0">
                <a:solidFill>
                  <a:srgbClr val="000000"/>
                </a:solidFill>
              </a:rPr>
              <a:t>lpf</a:t>
            </a:r>
            <a:r>
              <a:rPr lang="en-US" dirty="0" smtClean="0">
                <a:solidFill>
                  <a:srgbClr val="000000"/>
                </a:solidFill>
              </a:rPr>
              <a:t>/01-ARM-IEM.pdf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069735"/>
            <a:ext cx="7879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Anderson M., </a:t>
            </a:r>
            <a:r>
              <a:rPr lang="en-US" dirty="0">
                <a:solidFill>
                  <a:srgbClr val="000000"/>
                </a:solidFill>
              </a:rPr>
              <a:t>Scheduler Options in </a:t>
            </a:r>
            <a:r>
              <a:rPr lang="en-US" dirty="0" err="1" smtClean="0">
                <a:solidFill>
                  <a:srgbClr val="000000"/>
                </a:solidFill>
              </a:rPr>
              <a:t>big.LITTLE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Android </a:t>
            </a:r>
            <a:r>
              <a:rPr lang="en-US" dirty="0" smtClean="0">
                <a:solidFill>
                  <a:srgbClr val="000000"/>
                </a:solidFill>
              </a:rPr>
              <a:t>Platforms</a:t>
            </a:r>
            <a:r>
              <a:rPr lang="hu-HU" dirty="0" smtClean="0">
                <a:solidFill>
                  <a:srgbClr val="000000"/>
                </a:solidFill>
              </a:rPr>
              <a:t>,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://events.linuxfoundation.org/sites/events/files/slides/GTS_Anderson.pdf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50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/>
              <a:t>ARM Cortex-A57 </a:t>
            </a:r>
            <a:r>
              <a:rPr lang="hu-HU" sz="1400" dirty="0" err="1"/>
              <a:t>MPCore</a:t>
            </a:r>
            <a:r>
              <a:rPr lang="hu-HU" sz="1400" dirty="0"/>
              <a:t> </a:t>
            </a:r>
            <a:r>
              <a:rPr lang="hu-HU" sz="1400" dirty="0" err="1"/>
              <a:t>Processor</a:t>
            </a:r>
            <a:r>
              <a:rPr lang="hu-HU" sz="1400" dirty="0"/>
              <a:t> </a:t>
            </a:r>
            <a:r>
              <a:rPr lang="hu-HU" sz="1400" dirty="0" err="1"/>
              <a:t>Technical</a:t>
            </a:r>
            <a:r>
              <a:rPr lang="hu-HU" sz="1400" dirty="0"/>
              <a:t> </a:t>
            </a:r>
            <a:r>
              <a:rPr lang="hu-HU" sz="1400" dirty="0" err="1"/>
              <a:t>Reference</a:t>
            </a:r>
            <a:r>
              <a:rPr lang="hu-HU" sz="1400" dirty="0"/>
              <a:t> </a:t>
            </a:r>
            <a:r>
              <a:rPr lang="hu-HU" sz="1400" dirty="0" err="1" smtClean="0"/>
              <a:t>Manual</a:t>
            </a:r>
            <a:r>
              <a:rPr lang="hu-HU" sz="1400" dirty="0" smtClean="0"/>
              <a:t>, 2013,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://infocenter.arm.com/help/index.jsp?topic=/com.arm.doc.ddi0488c/CACDDBBA.html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2654390"/>
            <a:ext cx="90888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Smith R., </a:t>
            </a:r>
            <a:r>
              <a:rPr lang="en-US" dirty="0">
                <a:solidFill>
                  <a:srgbClr val="000000"/>
                </a:solidFill>
              </a:rPr>
              <a:t>ARM A53/A57/T760 investigated - Samsung Galaxy Note 4 </a:t>
            </a:r>
            <a:r>
              <a:rPr lang="en-US" dirty="0" err="1">
                <a:solidFill>
                  <a:srgbClr val="000000"/>
                </a:solidFill>
              </a:rPr>
              <a:t>Exynos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Review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Febr. 10 2015,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://www.anandtech.com/show/8718/the-samsung-galaxy-note-4-exynos-review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489880"/>
            <a:ext cx="85221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[54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Poirier</a:t>
            </a:r>
            <a:r>
              <a:rPr lang="hu-HU" dirty="0" smtClean="0">
                <a:solidFill>
                  <a:srgbClr val="000000"/>
                </a:solidFill>
              </a:rPr>
              <a:t> M., LCA14-104: GTS- A </a:t>
            </a:r>
            <a:r>
              <a:rPr lang="hu-HU" dirty="0" err="1" smtClean="0">
                <a:solidFill>
                  <a:srgbClr val="000000"/>
                </a:solidFill>
              </a:rPr>
              <a:t>solution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to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support</a:t>
            </a:r>
            <a:r>
              <a:rPr lang="hu-HU" dirty="0" smtClean="0">
                <a:solidFill>
                  <a:srgbClr val="000000"/>
                </a:solidFill>
              </a:rPr>
              <a:t> ARM’s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>
                <a:solidFill>
                  <a:srgbClr val="000000"/>
                </a:solidFill>
              </a:rPr>
              <a:t>SlideShare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March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23 2014,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://www.slideshare.net/linaroorg/lca14-104-gtsasolutiontoarmsbiglittletechnology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311071"/>
            <a:ext cx="8804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Ho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hu-HU" dirty="0" err="1"/>
              <a:t>Understanding</a:t>
            </a:r>
            <a:r>
              <a:rPr lang="hu-HU" dirty="0"/>
              <a:t> </a:t>
            </a:r>
            <a:r>
              <a:rPr lang="hu-HU" dirty="0" err="1"/>
              <a:t>Qualcomm</a:t>
            </a:r>
            <a:r>
              <a:rPr lang="hu-HU" dirty="0"/>
              <a:t>'s </a:t>
            </a:r>
            <a:r>
              <a:rPr lang="hu-HU" dirty="0" err="1"/>
              <a:t>Snapdragon</a:t>
            </a:r>
            <a:r>
              <a:rPr lang="hu-HU" dirty="0"/>
              <a:t> 810: Performance </a:t>
            </a:r>
            <a:r>
              <a:rPr lang="hu-HU" dirty="0" err="1" smtClean="0"/>
              <a:t>Preview</a:t>
            </a:r>
            <a:r>
              <a:rPr lang="hu-HU" dirty="0" smtClean="0"/>
              <a:t>,</a:t>
            </a:r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hu-HU" dirty="0" err="1" smtClean="0"/>
              <a:t>AnandTech</a:t>
            </a:r>
            <a:r>
              <a:rPr lang="hu-HU" dirty="0" smtClean="0"/>
              <a:t>, Febr. 12 2015, </a:t>
            </a:r>
          </a:p>
          <a:p>
            <a:r>
              <a:rPr lang="hu-HU" dirty="0" smtClean="0"/>
              <a:t>          http</a:t>
            </a:r>
            <a:r>
              <a:rPr lang="hu-HU" dirty="0"/>
              <a:t>://www.anandtech.com/show/8933/snapdragon-810-performance-preview/4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129665"/>
            <a:ext cx="90962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Sims</a:t>
            </a:r>
            <a:r>
              <a:rPr lang="hu-HU" dirty="0" smtClean="0">
                <a:solidFill>
                  <a:srgbClr val="000000"/>
                </a:solidFill>
              </a:rPr>
              <a:t> G., </a:t>
            </a:r>
            <a:r>
              <a:rPr lang="en-US" dirty="0">
                <a:solidFill>
                  <a:srgbClr val="000000"/>
                </a:solidFill>
              </a:rPr>
              <a:t>ARM’s Intelligent Power Allocation adds some more clever to thermal </a:t>
            </a:r>
            <a:r>
              <a:rPr lang="en-US" dirty="0" smtClean="0">
                <a:solidFill>
                  <a:srgbClr val="000000"/>
                </a:solidFill>
              </a:rPr>
              <a:t>management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Android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Authority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Oct</a:t>
            </a:r>
            <a:r>
              <a:rPr lang="hu-HU" dirty="0" smtClean="0">
                <a:solidFill>
                  <a:srgbClr val="000000"/>
                </a:solidFill>
              </a:rPr>
              <a:t>. 13 2014,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://www.androidauthority.com/arms-intelligent-power-allocation-536244/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7940" y="5956595"/>
            <a:ext cx="8330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ARM </a:t>
            </a:r>
            <a:r>
              <a:rPr lang="hu-HU" dirty="0" err="1" smtClean="0">
                <a:solidFill>
                  <a:srgbClr val="000000"/>
                </a:solidFill>
              </a:rPr>
              <a:t>Intelligent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Allocation</a:t>
            </a:r>
            <a:r>
              <a:rPr lang="hu-HU" dirty="0" smtClean="0">
                <a:solidFill>
                  <a:srgbClr val="000000"/>
                </a:solidFill>
              </a:rPr>
              <a:t>,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://www.armtechforum.com.cn/2014/sz/C-1_ARMIntelligentPowerAllocation.pdf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8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79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Kucheria</a:t>
            </a:r>
            <a:r>
              <a:rPr lang="hu-HU" dirty="0">
                <a:solidFill>
                  <a:srgbClr val="000000"/>
                </a:solidFill>
              </a:rPr>
              <a:t> A., </a:t>
            </a:r>
            <a:r>
              <a:rPr lang="hu-HU" dirty="0" err="1">
                <a:solidFill>
                  <a:srgbClr val="000000"/>
                </a:solidFill>
              </a:rPr>
              <a:t>Energy-Aware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Scheduling</a:t>
            </a:r>
            <a:r>
              <a:rPr lang="hu-HU" dirty="0">
                <a:solidFill>
                  <a:srgbClr val="000000"/>
                </a:solidFill>
              </a:rPr>
              <a:t> (EAS) </a:t>
            </a:r>
            <a:r>
              <a:rPr lang="hu-HU" dirty="0" smtClean="0">
                <a:solidFill>
                  <a:srgbClr val="000000"/>
                </a:solidFill>
              </a:rPr>
              <a:t>Project,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Jan. 27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://www.linaro.org/blog/core-dump/energy-aware-scheduling-eas-project/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863350"/>
            <a:ext cx="8463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CorePilot</a:t>
            </a:r>
            <a:r>
              <a:rPr lang="hu-HU" dirty="0" smtClean="0">
                <a:solidFill>
                  <a:srgbClr val="000000"/>
                </a:solidFill>
              </a:rPr>
              <a:t> 2.0,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http://cdn-cw.mediatek.com/White%20Papers/MediaTek_CorePilot%202.0_Final.pdf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58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Agrawal</a:t>
            </a:r>
            <a:r>
              <a:rPr lang="hu-HU" sz="1400" dirty="0" smtClean="0">
                <a:solidFill>
                  <a:srgbClr val="000000"/>
                </a:solidFill>
              </a:rPr>
              <a:t> P., </a:t>
            </a:r>
            <a:r>
              <a:rPr lang="en-US" sz="1400" dirty="0">
                <a:solidFill>
                  <a:srgbClr val="000000"/>
                </a:solidFill>
              </a:rPr>
              <a:t>Power allocation based thermal </a:t>
            </a:r>
            <a:r>
              <a:rPr lang="en-US" sz="1400" dirty="0" smtClean="0">
                <a:solidFill>
                  <a:srgbClr val="000000"/>
                </a:solidFill>
              </a:rPr>
              <a:t>management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Gmane</a:t>
            </a:r>
            <a:r>
              <a:rPr lang="hu-HU" sz="1400" dirty="0" smtClean="0">
                <a:solidFill>
                  <a:srgbClr val="000000"/>
                </a:solidFill>
              </a:rPr>
              <a:t>, Febr. 27 2014,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://article.gmane.org/gmane.linux.power-management.general/43243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2448005"/>
            <a:ext cx="8530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61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err="1">
                <a:solidFill>
                  <a:srgbClr val="000000"/>
                </a:solidFill>
              </a:rPr>
              <a:t>MediaTek</a:t>
            </a:r>
            <a:r>
              <a:rPr lang="en-US" dirty="0">
                <a:solidFill>
                  <a:srgbClr val="000000"/>
                </a:solidFill>
              </a:rPr>
              <a:t> Launches the </a:t>
            </a:r>
            <a:r>
              <a:rPr lang="en-US" dirty="0" err="1">
                <a:solidFill>
                  <a:srgbClr val="000000"/>
                </a:solidFill>
              </a:rPr>
              <a:t>MediaTek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Helio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X20: The World’s First Mobile </a:t>
            </a:r>
            <a:r>
              <a:rPr lang="en-US" dirty="0" err="1">
                <a:solidFill>
                  <a:srgbClr val="000000"/>
                </a:solidFill>
              </a:rPr>
              <a:t>SoC</a:t>
            </a:r>
            <a:r>
              <a:rPr lang="en-US" dirty="0">
                <a:solidFill>
                  <a:srgbClr val="000000"/>
                </a:solidFill>
              </a:rPr>
              <a:t> Featuring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Tri-Cluster </a:t>
            </a:r>
            <a:r>
              <a:rPr lang="en-US" dirty="0">
                <a:solidFill>
                  <a:srgbClr val="000000"/>
                </a:solidFill>
              </a:rPr>
              <a:t>CPU </a:t>
            </a:r>
            <a:r>
              <a:rPr lang="en-US" dirty="0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, May 12 2015,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</a:t>
            </a:r>
            <a:r>
              <a:rPr lang="hu-HU" dirty="0" smtClean="0">
                <a:solidFill>
                  <a:srgbClr val="000000"/>
                </a:solidFill>
              </a:rPr>
              <a:t>www.mediatek.com/en/news-events/mediatek-news/mediatek-launches-the-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mediatek-helio-x20-the-worlds-first-mobile-soc-featuring-tri-cluster-cpu-architecture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489880"/>
            <a:ext cx="8864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[62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Muckle</a:t>
            </a:r>
            <a:r>
              <a:rPr lang="hu-HU" dirty="0" smtClean="0">
                <a:solidFill>
                  <a:srgbClr val="000000"/>
                </a:solidFill>
              </a:rPr>
              <a:t> S., A </a:t>
            </a:r>
            <a:r>
              <a:rPr lang="hu-HU" dirty="0" err="1" smtClean="0">
                <a:solidFill>
                  <a:srgbClr val="000000"/>
                </a:solidFill>
              </a:rPr>
              <a:t>QuIC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Take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Energy-Aware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Scheduling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Slideshare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18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://www.slideshare.net/linaroorg/lcu14-406-a-quick-take-on-energyaware-scheduling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075500"/>
            <a:ext cx="679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Snapdragon</a:t>
            </a:r>
            <a:r>
              <a:rPr lang="hu-HU" dirty="0" smtClean="0">
                <a:solidFill>
                  <a:srgbClr val="000000"/>
                </a:solidFill>
              </a:rPr>
              <a:t> 820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https</a:t>
            </a:r>
            <a:r>
              <a:rPr lang="hu-HU" dirty="0">
                <a:solidFill>
                  <a:srgbClr val="000000"/>
                </a:solidFill>
              </a:rPr>
              <a:t>://www.qualcomm.com/products/snapdragon/processors/820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4689140"/>
            <a:ext cx="90236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64</a:t>
            </a:r>
            <a:r>
              <a:rPr lang="en-US" dirty="0" smtClean="0">
                <a:solidFill>
                  <a:srgbClr val="000000"/>
                </a:solidFill>
              </a:rPr>
              <a:t>]: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Snapdragon 820 and </a:t>
            </a:r>
            <a:r>
              <a:rPr lang="en-US" dirty="0" err="1">
                <a:solidFill>
                  <a:srgbClr val="000000"/>
                </a:solidFill>
              </a:rPr>
              <a:t>Kryo</a:t>
            </a:r>
            <a:r>
              <a:rPr lang="en-US" dirty="0">
                <a:solidFill>
                  <a:srgbClr val="000000"/>
                </a:solidFill>
              </a:rPr>
              <a:t> CPU: heterogeneous computing and the role of custom </a:t>
            </a:r>
            <a:r>
              <a:rPr lang="en-US" dirty="0" smtClean="0">
                <a:solidFill>
                  <a:srgbClr val="000000"/>
                </a:solidFill>
              </a:rPr>
              <a:t>compute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 2015, https://www.qualcomm.com/news/snapdragon/2015/09/02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snapdragon-820-and-kryo-cpu-heterogeneous-computing-and-role-custom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510" y="5535233"/>
            <a:ext cx="8635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[65]: Asif S., </a:t>
            </a:r>
            <a:r>
              <a:rPr lang="en-US" sz="1400" dirty="0" smtClean="0"/>
              <a:t>Samsung’s </a:t>
            </a:r>
            <a:r>
              <a:rPr lang="en-US" sz="1400" dirty="0"/>
              <a:t>Mongoose </a:t>
            </a:r>
            <a:r>
              <a:rPr lang="en-US" sz="1400" dirty="0" err="1"/>
              <a:t>SoC</a:t>
            </a:r>
            <a:r>
              <a:rPr lang="en-US" sz="1400" dirty="0"/>
              <a:t> benchmarks leak, shows incredible </a:t>
            </a:r>
            <a:r>
              <a:rPr lang="en-US" sz="1400" dirty="0" smtClean="0"/>
              <a:t>performance</a:t>
            </a:r>
            <a:r>
              <a:rPr lang="hu-HU" sz="1400" dirty="0" smtClean="0"/>
              <a:t>,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SAMMOBILE, Sept. 2015,</a:t>
            </a:r>
          </a:p>
          <a:p>
            <a:r>
              <a:rPr lang="hu-HU" sz="1400" dirty="0" smtClean="0"/>
              <a:t>          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www.sammobile.com/2015/10/06/samsungs-mongoose-soc-benchmarks-leak-</a:t>
            </a:r>
            <a:endParaRPr lang="hu-HU" sz="1400" dirty="0" smtClean="0"/>
          </a:p>
          <a:p>
            <a:r>
              <a:rPr lang="hu-HU" sz="1400" dirty="0"/>
              <a:t> </a:t>
            </a:r>
            <a:r>
              <a:rPr lang="hu-HU" sz="1400" dirty="0" smtClean="0"/>
              <a:t>          </a:t>
            </a:r>
            <a:r>
              <a:rPr lang="en-US" sz="1400" dirty="0" smtClean="0"/>
              <a:t>shows-incredible-performance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71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510" y="683695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[66]: </a:t>
            </a:r>
            <a:r>
              <a:rPr lang="en-US" sz="1400" dirty="0"/>
              <a:t>The Android Source Code</a:t>
            </a:r>
            <a:endParaRPr lang="hu-HU" sz="1400" dirty="0" smtClean="0"/>
          </a:p>
          <a:p>
            <a:r>
              <a:rPr lang="hu-HU" sz="1400" dirty="0" smtClean="0"/>
              <a:t>           </a:t>
            </a:r>
            <a:r>
              <a:rPr lang="en-US" sz="1400" dirty="0" smtClean="0"/>
              <a:t>https</a:t>
            </a:r>
            <a:r>
              <a:rPr lang="en-US" sz="1400" dirty="0"/>
              <a:t>://source.android.com/source/index.html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510" y="1268760"/>
            <a:ext cx="90229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[67]: </a:t>
            </a:r>
            <a:r>
              <a:rPr lang="en-US" sz="1400" dirty="0"/>
              <a:t>ARM A53/A57/T760 investigated – Samsung Galaxy Note 4 </a:t>
            </a:r>
            <a:r>
              <a:rPr lang="en-US" sz="1400" dirty="0" err="1"/>
              <a:t>Exynos</a:t>
            </a:r>
            <a:r>
              <a:rPr lang="en-US" sz="1400" dirty="0"/>
              <a:t> </a:t>
            </a:r>
            <a:r>
              <a:rPr lang="en-US" sz="1400" dirty="0" smtClean="0"/>
              <a:t>Review</a:t>
            </a:r>
            <a:r>
              <a:rPr lang="hu-HU" sz="1400" dirty="0" smtClean="0"/>
              <a:t>, Cyber Parse,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</a:t>
            </a:r>
            <a:r>
              <a:rPr lang="en-US" sz="1400" dirty="0" smtClean="0"/>
              <a:t>Feb</a:t>
            </a:r>
            <a:r>
              <a:rPr lang="hu-HU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/>
              <a:t>10, </a:t>
            </a:r>
            <a:r>
              <a:rPr lang="en-US" sz="1400" dirty="0" smtClean="0"/>
              <a:t>2015</a:t>
            </a:r>
            <a:r>
              <a:rPr lang="hu-HU" sz="1400" dirty="0" smtClean="0"/>
              <a:t>, </a:t>
            </a:r>
          </a:p>
          <a:p>
            <a:r>
              <a:rPr lang="hu-HU" sz="1400" dirty="0"/>
              <a:t>          http://</a:t>
            </a:r>
            <a:r>
              <a:rPr lang="hu-HU" sz="1400" dirty="0" smtClean="0"/>
              <a:t>cyberparse.co.uk/2015/02/10/arm-a53a57t760-investigated-samsung-galaxy-note-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4-exynos-review</a:t>
            </a:r>
            <a:r>
              <a:rPr lang="hu-HU" sz="1400" dirty="0"/>
              <a:t>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7679" y="2249283"/>
            <a:ext cx="839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[68]: ARM Intelligent Power Allocation, ARM Techforum 2014,</a:t>
            </a:r>
          </a:p>
          <a:p>
            <a:r>
              <a:rPr lang="hu-HU" sz="1400" dirty="0"/>
              <a:t>         </a:t>
            </a:r>
            <a:r>
              <a:rPr lang="hu-HU" sz="1400" dirty="0" smtClean="0"/>
              <a:t> </a:t>
            </a:r>
            <a:r>
              <a:rPr lang="hu-HU" sz="1400" dirty="0"/>
              <a:t>http://www.armtechforum.com.cn/2014/sz/C-1_ARMIntelligentPowerAllocation.pdf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03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3"/>
          <a:stretch/>
        </p:blipFill>
        <p:spPr bwMode="auto">
          <a:xfrm>
            <a:off x="971550" y="1448780"/>
            <a:ext cx="7200900" cy="19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53" y="613290"/>
            <a:ext cx="872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Performance and energy efficiency comparison of the Cortex-A15 vs.</a:t>
            </a:r>
            <a:r>
              <a:rPr lang="hu-HU" dirty="0" smtClean="0">
                <a:solidFill>
                  <a:schemeClr val="accent6"/>
                </a:solidFill>
              </a:rPr>
              <a:t> the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997200"/>
            <a:ext cx="6705600" cy="3268663"/>
          </a:xfrm>
        </p:spPr>
        <p:txBody>
          <a:bodyPr/>
          <a:lstStyle/>
          <a:p>
            <a:pPr>
              <a:spcAft>
                <a:spcPct val="50000"/>
              </a:spcAft>
            </a:pPr>
            <a:endParaRPr lang="hu-HU" altLang="en-US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spcAft>
                <a:spcPct val="50000"/>
              </a:spcAft>
            </a:pPr>
            <a:endParaRPr lang="hu-HU" alt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04825" y="876300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Verdana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4400" dirty="0" smtClean="0">
                <a:solidFill>
                  <a:srgbClr val="FF0000"/>
                </a:solidFill>
                <a:cs typeface="Times New Roman" pitchFamily="18" charset="0"/>
              </a:rPr>
              <a:t>Minta vizsga </a:t>
            </a:r>
            <a:r>
              <a:rPr lang="hu-HU" altLang="en-US" sz="4400" dirty="0" smtClean="0">
                <a:solidFill>
                  <a:srgbClr val="FF0000"/>
                </a:solidFill>
                <a:cs typeface="Times New Roman" pitchFamily="18" charset="0"/>
              </a:rPr>
              <a:t>kérdések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en-US" sz="4400" dirty="0" smtClean="0">
                <a:solidFill>
                  <a:srgbClr val="FF0000"/>
                </a:solidFill>
                <a:cs typeface="Times New Roman" pitchFamily="18" charset="0"/>
              </a:rPr>
              <a:t>2014</a:t>
            </a:r>
            <a:endParaRPr lang="hu-HU" altLang="en-US" sz="4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7979" y="836712"/>
            <a:ext cx="909101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 következik az IC gyártási technológiák fejlődési üteméből Moore törvénye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Miért célszerű megkülönböztetni a homogén többmagos processzorokon belül a hagyományos többmagos és a sokmagos processzorokat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kapcsolóhálózat típusokat használnak a sokmagos processzorok általában, illetve adja meg hogy az egyes sokmagos processzorok ténylegesen mely kapcsolóhálózat típusokat használják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2000-es évek elején milyen lényeges szemléletváltozás történt a processzorok fejlesztési paradigmájában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processzorának mely jellemzője alapozta meg Intel elsőségét a processzorok teljesítménye tekintetében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architekturális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innovációkat váltott ki Intel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processzorának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négy magos volta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jelent az Intel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processzorában megvalósított AVX ISA kiterjesztés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bővült az AVX ISA kiterjesztés (AVX2) Intel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processzorában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Miért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fordított Intel kiemelt figyelmet a grafika fejlesztésére a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modellekben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Melyek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legfontosabb jelrendszerek (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signaling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)? Adjon meg egy-egy példát!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 kérdések 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9205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1627" y="836712"/>
            <a:ext cx="89104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 startAt="11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PCle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busz rendszerarchitektúrához való csatlakoztatását tekintve milyen fejlődés figyelhető meg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 startAt="11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változott meg az elmúlt 10 évben az Intel és az AMD szerver processzorok piaci részesedése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 startAt="11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tervezési szempontokat tekintve milyen főbb jellemzőkben térnek el egymástól a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desktop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és a mobil processzorok </a:t>
            </a:r>
            <a:r>
              <a:rPr lang="hu-HU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mikroarchitektúrái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 startAt="11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Melyek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voltak a táblagépek megjelenésének főbb mozzanatai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 startAt="11"/>
            </a:pP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Jelenleg </a:t>
            </a:r>
            <a:r>
              <a:rPr lang="hu-H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 a táblagépeken használt operációs rendszerek piaci részesedése</a:t>
            </a:r>
            <a:r>
              <a:rPr lang="hu-H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 startAt="11"/>
            </a:pPr>
            <a:r>
              <a:rPr lang="nn-NO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 </a:t>
            </a:r>
            <a:r>
              <a:rPr lang="nn-NO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választ adott Microsoft a mobil forradalom kihívásaira?</a:t>
            </a:r>
            <a:endParaRPr lang="hu-HU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 kérdések (2)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39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385" y="619085"/>
            <a:ext cx="34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P</a:t>
            </a:r>
            <a:r>
              <a:rPr lang="en-US" dirty="0" smtClean="0">
                <a:solidFill>
                  <a:srgbClr val="2D2D8A"/>
                </a:solidFill>
              </a:rPr>
              <a:t>rinciple of operation</a:t>
            </a:r>
            <a:r>
              <a:rPr lang="hu-HU" dirty="0" smtClean="0">
                <a:solidFill>
                  <a:srgbClr val="2D2D8A"/>
                </a:solidFill>
              </a:rPr>
              <a:t> -2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535" y="1043735"/>
            <a:ext cx="91360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Let’s suppose that an appropriate </a:t>
            </a:r>
            <a:r>
              <a:rPr lang="en-US" sz="1600" dirty="0" smtClean="0">
                <a:solidFill>
                  <a:srgbClr val="0070C0"/>
                </a:solidFill>
              </a:rPr>
              <a:t>OS routine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e.g. the </a:t>
            </a:r>
            <a:r>
              <a:rPr lang="en-US" sz="1600" dirty="0" err="1" smtClean="0">
                <a:solidFill>
                  <a:srgbClr val="000000"/>
                </a:solidFill>
              </a:rPr>
              <a:t>cpufreq</a:t>
            </a:r>
            <a:r>
              <a:rPr lang="en-US" sz="1600" dirty="0" smtClean="0">
                <a:solidFill>
                  <a:srgbClr val="000000"/>
                </a:solidFill>
              </a:rPr>
              <a:t> kernel routine</a:t>
            </a:r>
            <a:r>
              <a:rPr lang="hu-HU" sz="1600" dirty="0" smtClean="0">
                <a:solidFill>
                  <a:srgbClr val="000000"/>
                </a:solidFill>
              </a:rPr>
              <a:t> of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Linux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r>
              <a:rPr lang="hu-HU" sz="1600" dirty="0" smtClean="0">
                <a:solidFill>
                  <a:srgbClr val="0070C0"/>
                </a:solidFill>
              </a:rPr>
              <a:t>tracks </a:t>
            </a:r>
            <a:r>
              <a:rPr lang="en-US" sz="1600" dirty="0" smtClean="0">
                <a:solidFill>
                  <a:srgbClr val="0070C0"/>
                </a:solidFill>
              </a:rPr>
              <a:t>the workload</a:t>
            </a:r>
            <a:r>
              <a:rPr lang="hu-HU" sz="1600" dirty="0" smtClean="0">
                <a:solidFill>
                  <a:srgbClr val="0070C0"/>
                </a:solidFill>
              </a:rPr>
              <a:t> and sets the operating point accordingly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hu-HU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the assumed task scheduling mode, the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scheduler activates only the </a:t>
            </a:r>
            <a:r>
              <a:rPr lang="en-US" sz="1600" dirty="0" smtClean="0">
                <a:solidFill>
                  <a:srgbClr val="0070C0"/>
                </a:solidFill>
              </a:rPr>
              <a:t>cores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of </a:t>
            </a:r>
            <a:r>
              <a:rPr lang="en-US" sz="1600" dirty="0" err="1" smtClean="0">
                <a:solidFill>
                  <a:srgbClr val="0070C0"/>
                </a:solidFill>
              </a:rPr>
              <a:t>th</a:t>
            </a:r>
            <a:r>
              <a:rPr lang="hu-HU" sz="1600" dirty="0" smtClean="0">
                <a:solidFill>
                  <a:srgbClr val="0070C0"/>
                </a:solidFill>
              </a:rPr>
              <a:t>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low power, low performance </a:t>
            </a:r>
            <a:r>
              <a:rPr lang="hu-HU" sz="1600" dirty="0" smtClean="0">
                <a:solidFill>
                  <a:srgbClr val="0070C0"/>
                </a:solidFill>
              </a:rPr>
              <a:t>„LITTLE” </a:t>
            </a:r>
            <a:r>
              <a:rPr lang="en-US" sz="1600" dirty="0" smtClean="0">
                <a:solidFill>
                  <a:srgbClr val="0070C0"/>
                </a:solidFill>
              </a:rPr>
              <a:t>cluster </a:t>
            </a:r>
            <a:r>
              <a:rPr lang="hu-HU" sz="1600" dirty="0" smtClean="0">
                <a:solidFill>
                  <a:srgbClr val="0070C0"/>
                </a:solidFill>
              </a:rPr>
              <a:t>a</a:t>
            </a:r>
            <a:r>
              <a:rPr lang="en-US" sz="1600" dirty="0" smtClean="0">
                <a:solidFill>
                  <a:srgbClr val="0070C0"/>
                </a:solidFill>
              </a:rPr>
              <a:t>s long as </a:t>
            </a:r>
            <a:r>
              <a:rPr lang="en-US" sz="1600" dirty="0" err="1" smtClean="0">
                <a:solidFill>
                  <a:srgbClr val="0070C0"/>
                </a:solidFill>
              </a:rPr>
              <a:t>th</a:t>
            </a:r>
            <a:r>
              <a:rPr lang="hu-HU" sz="1600" dirty="0" smtClean="0">
                <a:solidFill>
                  <a:srgbClr val="0070C0"/>
                </a:solidFill>
              </a:rPr>
              <a:t>is</a:t>
            </a:r>
            <a:r>
              <a:rPr lang="en-US" sz="1600" dirty="0" smtClean="0">
                <a:solidFill>
                  <a:srgbClr val="0070C0"/>
                </a:solidFill>
              </a:rPr>
              <a:t> cluster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      </a:t>
            </a:r>
            <a:r>
              <a:rPr lang="en-US" sz="1600" dirty="0" smtClean="0">
                <a:solidFill>
                  <a:srgbClr val="0070C0"/>
                </a:solidFill>
              </a:rPr>
              <a:t> can tackle the actual workload</a:t>
            </a:r>
            <a:r>
              <a:rPr lang="en-US" sz="1600" dirty="0" smtClean="0">
                <a:solidFill>
                  <a:schemeClr val="accent6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If however the workload exceeds the performance capability of the LITTLE </a:t>
            </a:r>
            <a:r>
              <a:rPr lang="hu-HU" sz="1600" dirty="0" smtClean="0">
                <a:solidFill>
                  <a:srgbClr val="0070C0"/>
                </a:solidFill>
              </a:rPr>
              <a:t>core</a:t>
            </a: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cluster, an appropriate switching routine activates the cluster of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      high performance high power “big” cores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performs a cluster switch </a:t>
            </a:r>
            <a:r>
              <a:rPr lang="en-US" sz="1600" dirty="0" smtClean="0">
                <a:solidFill>
                  <a:srgbClr val="000000"/>
                </a:solidFill>
              </a:rPr>
              <a:t>by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  migrating the actual workload to the cores of the big cluster</a:t>
            </a:r>
            <a:r>
              <a:rPr lang="hu-HU" sz="1600" dirty="0" smtClean="0">
                <a:solidFill>
                  <a:srgbClr val="000000"/>
                </a:solidFill>
              </a:rPr>
              <a:t> and switches off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the cores of the LITTLE cluster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this way, </a:t>
            </a:r>
            <a:r>
              <a:rPr lang="en-US" sz="1600" dirty="0">
                <a:solidFill>
                  <a:srgbClr val="0070C0"/>
                </a:solidFill>
              </a:rPr>
              <a:t>at any given time only cores of one cluster </a:t>
            </a:r>
            <a:r>
              <a:rPr lang="en-US" sz="1600" dirty="0" smtClean="0">
                <a:solidFill>
                  <a:srgbClr val="0070C0"/>
                </a:solidFill>
              </a:rPr>
              <a:t>can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be </a:t>
            </a:r>
            <a:r>
              <a:rPr lang="en-US" sz="1600" dirty="0">
                <a:solidFill>
                  <a:srgbClr val="0070C0"/>
                </a:solidFill>
              </a:rPr>
              <a:t>active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Again, the working point of the big cores will be chosen according to the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0000"/>
                </a:solidFill>
              </a:rPr>
              <a:t>     workload </a:t>
            </a:r>
            <a:r>
              <a:rPr lang="hu-HU" sz="1600" dirty="0" smtClean="0">
                <a:solidFill>
                  <a:srgbClr val="000000"/>
                </a:solidFill>
              </a:rPr>
              <a:t>demand.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When</a:t>
            </a:r>
            <a:r>
              <a:rPr lang="hu-HU" sz="1600" dirty="0" smtClean="0">
                <a:solidFill>
                  <a:srgbClr val="000000"/>
                </a:solidFill>
              </a:rPr>
              <a:t> any time</a:t>
            </a:r>
            <a:r>
              <a:rPr lang="en-US" sz="1600" dirty="0" smtClean="0">
                <a:solidFill>
                  <a:srgbClr val="000000"/>
                </a:solidFill>
              </a:rPr>
              <a:t> the actual workload </a:t>
            </a:r>
            <a:r>
              <a:rPr lang="hu-HU" sz="1600" dirty="0" smtClean="0">
                <a:solidFill>
                  <a:srgbClr val="000000"/>
                </a:solidFill>
              </a:rPr>
              <a:t>becomes</a:t>
            </a:r>
            <a:r>
              <a:rPr lang="en-US" sz="1600" dirty="0" smtClean="0">
                <a:solidFill>
                  <a:srgbClr val="000000"/>
                </a:solidFill>
              </a:rPr>
              <a:t> less then a given lower limit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      of the big core cluster</a:t>
            </a:r>
            <a:r>
              <a:rPr lang="en-US" sz="1600" dirty="0" smtClean="0">
                <a:solidFill>
                  <a:srgbClr val="000000"/>
                </a:solidFill>
              </a:rPr>
              <a:t>, the scheduler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activates again </a:t>
            </a:r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he cluster of the LITTLE 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cores etc.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210" y="632340"/>
            <a:ext cx="630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Illustration of the described </a:t>
            </a:r>
            <a:r>
              <a:rPr lang="hu-HU" dirty="0" smtClean="0">
                <a:solidFill>
                  <a:schemeClr val="accent6"/>
                </a:solidFill>
              </a:rPr>
              <a:t>model of </a:t>
            </a:r>
            <a:r>
              <a:rPr lang="en-US" dirty="0" smtClean="0">
                <a:solidFill>
                  <a:schemeClr val="accent6"/>
                </a:solidFill>
              </a:rPr>
              <a:t>operation </a:t>
            </a:r>
            <a:r>
              <a:rPr lang="en-US" dirty="0" smtClean="0"/>
              <a:t>[</a:t>
            </a:r>
            <a:r>
              <a:rPr lang="hu-HU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265" y="5319210"/>
            <a:ext cx="831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</a:t>
            </a:r>
            <a:r>
              <a:rPr lang="en-US" sz="1600" dirty="0" smtClean="0"/>
              <a:t> that </a:t>
            </a:r>
            <a:r>
              <a:rPr lang="en-US" sz="1600" dirty="0" smtClean="0">
                <a:solidFill>
                  <a:srgbClr val="0070C0"/>
                </a:solidFill>
              </a:rPr>
              <a:t>at low load the LITTLE </a:t>
            </a:r>
            <a:r>
              <a:rPr lang="en-US" sz="1600" dirty="0" smtClean="0"/>
              <a:t>(A7) and </a:t>
            </a:r>
            <a:r>
              <a:rPr lang="en-US" sz="1600" dirty="0" smtClean="0">
                <a:solidFill>
                  <a:srgbClr val="0070C0"/>
                </a:solidFill>
              </a:rPr>
              <a:t>at high load the big </a:t>
            </a:r>
            <a:r>
              <a:rPr lang="en-US" sz="1600" dirty="0" smtClean="0"/>
              <a:t>(A15) </a:t>
            </a:r>
            <a:r>
              <a:rPr lang="en-US" sz="1600" dirty="0" smtClean="0">
                <a:solidFill>
                  <a:srgbClr val="0070C0"/>
                </a:solidFill>
              </a:rPr>
              <a:t>cluster is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operational.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510" y="1178750"/>
            <a:ext cx="8576642" cy="4230470"/>
            <a:chOff x="180265" y="1313765"/>
            <a:chExt cx="8576642" cy="4230470"/>
          </a:xfrm>
        </p:grpSpPr>
        <p:pic>
          <p:nvPicPr>
            <p:cNvPr id="60418" name="Picture 2" descr="http://img850.imageshack.us/img850/3298/digitaldesignfig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03" y="1493785"/>
              <a:ext cx="8318804" cy="405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180265" y="1313765"/>
              <a:ext cx="3131595" cy="5400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1.3 Implementation of the </a:t>
            </a:r>
            <a:r>
              <a:rPr lang="en-US" altLang="en-US" sz="1900" dirty="0" err="1" smtClean="0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 technology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610260" y="2177201"/>
            <a:ext cx="7877175" cy="504825"/>
            <a:chOff x="469" y="2160"/>
            <a:chExt cx="4633" cy="31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1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.</a:t>
              </a: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Introduction to the </a:t>
              </a:r>
              <a:r>
                <a:rPr lang="en-US" altLang="en-US" sz="2000" dirty="0" err="1" smtClean="0">
                  <a:solidFill>
                    <a:srgbClr val="FFFFFF"/>
                  </a:solidFill>
                  <a:latin typeface="Verdana"/>
                  <a:cs typeface="Arial" charset="0"/>
                </a:rPr>
                <a:t>big.LITTLE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technology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69" y="2201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621373" y="2728412"/>
            <a:ext cx="7866062" cy="504825"/>
            <a:chOff x="476" y="2160"/>
            <a:chExt cx="4626" cy="31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2.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Exclusive cluster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migration</a:t>
              </a:r>
              <a:r>
                <a:rPr lang="hu-HU" sz="2000" dirty="0" smtClean="0">
                  <a:solidFill>
                    <a:srgbClr val="FFFFFF"/>
                  </a:solidFill>
                  <a:latin typeface="+mj-lt"/>
                </a:rPr>
                <a:t> (not discussed)</a:t>
              </a:r>
              <a:endParaRPr lang="hu-HU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621373" y="3300781"/>
            <a:ext cx="7866062" cy="504825"/>
            <a:chOff x="476" y="2160"/>
            <a:chExt cx="4626" cy="31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3.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Inclusive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cluster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migration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(not discussed)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81" name="Group 29"/>
          <p:cNvGrpSpPr>
            <a:grpSpLocks/>
          </p:cNvGrpSpPr>
          <p:nvPr/>
        </p:nvGrpSpPr>
        <p:grpSpPr bwMode="auto">
          <a:xfrm>
            <a:off x="622961" y="3858107"/>
            <a:ext cx="7864474" cy="504825"/>
            <a:chOff x="476" y="2160"/>
            <a:chExt cx="4626" cy="318"/>
          </a:xfrm>
        </p:grpSpPr>
        <p:sp>
          <p:nvSpPr>
            <p:cNvPr id="5428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4.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Exclusive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core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migration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(not discussed)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89" name="Text Box 31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82" name="Group 17"/>
          <p:cNvGrpSpPr>
            <a:grpSpLocks/>
          </p:cNvGrpSpPr>
          <p:nvPr/>
        </p:nvGrpSpPr>
        <p:grpSpPr bwMode="auto">
          <a:xfrm>
            <a:off x="619786" y="4414705"/>
            <a:ext cx="7867649" cy="504825"/>
            <a:chOff x="476" y="2160"/>
            <a:chExt cx="4626" cy="318"/>
          </a:xfrm>
        </p:grpSpPr>
        <p:sp>
          <p:nvSpPr>
            <p:cNvPr id="5428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5.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Global task scheduling (GTS)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621373" y="4962100"/>
            <a:ext cx="7866062" cy="504825"/>
            <a:chOff x="476" y="2160"/>
            <a:chExt cx="4626" cy="318"/>
          </a:xfrm>
        </p:grpSpPr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 smtClean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6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.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Supporting GTS in OS kernels (partly discussed)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612298" y="5489460"/>
            <a:ext cx="7875137" cy="504825"/>
            <a:chOff x="476" y="2160"/>
            <a:chExt cx="4626" cy="318"/>
          </a:xfrm>
        </p:grpSpPr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7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. References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971550" y="1116089"/>
            <a:ext cx="7661275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big.LITTLE technology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115" y="998730"/>
            <a:ext cx="599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Hardware requirements of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systems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1404065"/>
            <a:ext cx="91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big and LITTLE cores of a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system need to satisfy </a:t>
            </a:r>
            <a:r>
              <a:rPr lang="hu-HU" sz="1600" dirty="0" smtClean="0">
                <a:solidFill>
                  <a:srgbClr val="0070C0"/>
                </a:solidFill>
              </a:rPr>
              <a:t>two key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requirements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for a seamless operation, such as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91580" y="1960093"/>
            <a:ext cx="847623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big and LITTLE CPU </a:t>
            </a:r>
            <a:r>
              <a:rPr lang="en-US" sz="1600" dirty="0" smtClean="0">
                <a:solidFill>
                  <a:srgbClr val="0070C0"/>
                </a:solidFill>
              </a:rPr>
              <a:t>cores must be architecturally identical</a:t>
            </a:r>
            <a:r>
              <a:rPr lang="en-US" sz="1600" dirty="0" smtClean="0"/>
              <a:t>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i.e. they must have the same ISA, i.e. run the same instructions and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support the same ISA extensions, like virtualization, address space etc.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core clusters must be fully </a:t>
            </a:r>
            <a:r>
              <a:rPr lang="en-US" sz="1600" dirty="0" smtClean="0">
                <a:solidFill>
                  <a:srgbClr val="0070C0"/>
                </a:solidFill>
              </a:rPr>
              <a:t>cache coherent to support task migration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06515" y="3113965"/>
            <a:ext cx="380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Recommended core pairings </a:t>
            </a:r>
            <a:r>
              <a:rPr lang="en-US" sz="1600" dirty="0" smtClean="0"/>
              <a:t>are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38492"/>
              </p:ext>
            </p:extLst>
          </p:nvPr>
        </p:nvGraphicFramePr>
        <p:xfrm>
          <a:off x="502205" y="3564015"/>
          <a:ext cx="8570295" cy="1127760"/>
        </p:xfrm>
        <a:graphic>
          <a:graphicData uri="http://schemas.openxmlformats.org/drawingml/2006/table">
            <a:tbl>
              <a:tblPr/>
              <a:tblGrid>
                <a:gridCol w="3259706"/>
                <a:gridCol w="2745305"/>
                <a:gridCol w="2565284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1st Generation: ARMv7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(32-bit, 40-bit physical)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hu-HU" sz="140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d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Generation: ARMv8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(32-bit/64-bit)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High-performance </a:t>
                      </a:r>
                      <a:r>
                        <a:rPr lang="en-US" sz="1400" dirty="0" smtClean="0"/>
                        <a:t>CPU core </a:t>
                      </a:r>
                      <a:r>
                        <a:rPr lang="en-US" sz="1400" dirty="0"/>
                        <a:t>(big)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Cortex-A15, Cortex-A17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Cortex-A57</a:t>
                      </a:r>
                      <a:r>
                        <a:rPr lang="hu-HU" sz="1400" dirty="0" smtClean="0"/>
                        <a:t>, Cortex-A72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High-efficiency CPU </a:t>
                      </a:r>
                      <a:r>
                        <a:rPr lang="en-US" sz="1400" dirty="0" smtClean="0"/>
                        <a:t>core (LITTLE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Cortex-A53</a:t>
                      </a:r>
                      <a:r>
                        <a:rPr lang="hu-HU" sz="1400" dirty="0" smtClean="0"/>
                        <a:t>, Cortex-A35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6854" y="4823865"/>
            <a:ext cx="8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each of the </a:t>
            </a:r>
            <a:r>
              <a:rPr lang="en-US" sz="1600" dirty="0" smtClean="0"/>
              <a:t>core combinations </a:t>
            </a:r>
            <a:r>
              <a:rPr lang="en-US" sz="1600" dirty="0"/>
              <a:t>above, the big and LITTLE </a:t>
            </a:r>
            <a:r>
              <a:rPr lang="en-US" sz="1600" dirty="0">
                <a:solidFill>
                  <a:srgbClr val="0070C0"/>
                </a:solidFill>
              </a:rPr>
              <a:t>clusters can each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have up to four </a:t>
            </a:r>
            <a:r>
              <a:rPr lang="en-US" sz="1600" dirty="0">
                <a:solidFill>
                  <a:srgbClr val="0070C0"/>
                </a:solidFill>
              </a:rPr>
              <a:t>cores.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414" y="628780"/>
            <a:ext cx="6561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1.3 Implementation of the </a:t>
            </a:r>
            <a:r>
              <a:rPr lang="en-US" dirty="0" err="1">
                <a:solidFill>
                  <a:schemeClr val="accent6"/>
                </a:solidFill>
              </a:rPr>
              <a:t>big.LITTLE</a:t>
            </a:r>
            <a:r>
              <a:rPr lang="en-US" dirty="0">
                <a:solidFill>
                  <a:schemeClr val="accent6"/>
                </a:solidFill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21982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lock diagram of a big.LITTLE System on Chip design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89" y="1144752"/>
            <a:ext cx="6300065" cy="50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619240"/>
            <a:ext cx="792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block diagram of a </a:t>
            </a:r>
            <a:r>
              <a:rPr lang="hu-HU" dirty="0" smtClean="0">
                <a:solidFill>
                  <a:schemeClr val="accent6"/>
                </a:solidFill>
              </a:rPr>
              <a:t>two cluster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SOC design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500" y="6309320"/>
            <a:ext cx="473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ADB-400: AMBA Domain </a:t>
            </a:r>
            <a:r>
              <a:rPr lang="hu-HU" sz="1400" dirty="0" smtClean="0"/>
              <a:t>Bridge</a:t>
            </a:r>
          </a:p>
          <a:p>
            <a:r>
              <a:rPr lang="hu-HU" sz="1400" dirty="0" smtClean="0"/>
              <a:t>AMBA: </a:t>
            </a:r>
            <a:r>
              <a:rPr lang="en-US" sz="1400" dirty="0" smtClean="0"/>
              <a:t>Advanced </a:t>
            </a:r>
            <a:r>
              <a:rPr lang="en-US" sz="1400" dirty="0"/>
              <a:t>Microcontroller Bus Architecture </a:t>
            </a:r>
            <a:endParaRPr lang="hu-H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89448" y="6309320"/>
            <a:ext cx="4073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MMU-400: Memory Management Unit</a:t>
            </a:r>
          </a:p>
          <a:p>
            <a:r>
              <a:rPr lang="hu-HU" sz="1400" dirty="0"/>
              <a:t>TZC: Trust Zone Address Space Controller</a:t>
            </a:r>
            <a:endParaRPr lang="en-US" sz="1400" dirty="0"/>
          </a:p>
          <a:p>
            <a:endParaRPr lang="hu-HU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76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10" y="616698"/>
            <a:ext cx="681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Required software support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63" y="1043735"/>
            <a:ext cx="8661987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needs </a:t>
            </a:r>
            <a:r>
              <a:rPr lang="en-US" sz="1600" dirty="0" smtClean="0">
                <a:solidFill>
                  <a:srgbClr val="FF0000"/>
                </a:solidFill>
              </a:rPr>
              <a:t>appropriate software support</a:t>
            </a:r>
            <a:r>
              <a:rPr lang="en-US" sz="1600" dirty="0" smtClean="0"/>
              <a:t>, e.g. to monitor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workload, </a:t>
            </a:r>
            <a:r>
              <a:rPr lang="hu-HU" sz="1600" dirty="0" smtClean="0"/>
              <a:t>task scheduling, </a:t>
            </a:r>
            <a:r>
              <a:rPr lang="en-US" sz="1600" dirty="0" smtClean="0"/>
              <a:t>perform task migrations </a:t>
            </a:r>
            <a:r>
              <a:rPr lang="hu-HU" sz="1600" dirty="0" smtClean="0"/>
              <a:t>from one core to</a:t>
            </a:r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another, </a:t>
            </a:r>
            <a:r>
              <a:rPr lang="en-US" sz="1600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software needed will be </a:t>
            </a:r>
            <a:r>
              <a:rPr lang="en-US" sz="1600" dirty="0" smtClean="0">
                <a:solidFill>
                  <a:srgbClr val="0070C0"/>
                </a:solidFill>
              </a:rPr>
              <a:t>provided by </a:t>
            </a:r>
            <a:r>
              <a:rPr lang="hu-HU" sz="1600" dirty="0" smtClean="0">
                <a:solidFill>
                  <a:srgbClr val="0070C0"/>
                </a:solidFill>
              </a:rPr>
              <a:t>ARM/Linaro or will be developed by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the SOC </a:t>
            </a:r>
            <a:r>
              <a:rPr lang="hu-HU" sz="1600" dirty="0" smtClean="0">
                <a:solidFill>
                  <a:srgbClr val="0070C0"/>
                </a:solidFill>
              </a:rPr>
              <a:t>designer</a:t>
            </a:r>
            <a:r>
              <a:rPr lang="en-US" sz="1600" dirty="0" smtClean="0"/>
              <a:t>, usually</a:t>
            </a:r>
            <a:r>
              <a:rPr lang="hu-HU" sz="1600" dirty="0" smtClean="0"/>
              <a:t> </a:t>
            </a:r>
            <a:r>
              <a:rPr lang="en-US" sz="1600" dirty="0" smtClean="0"/>
              <a:t>in form of </a:t>
            </a:r>
            <a:r>
              <a:rPr lang="en-US" sz="1600" dirty="0" smtClean="0">
                <a:solidFill>
                  <a:srgbClr val="0070C0"/>
                </a:solidFill>
              </a:rPr>
              <a:t>kernel patches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this chapter we will not go into details of the software required by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technology, but refer to the</a:t>
            </a:r>
            <a:r>
              <a:rPr lang="hu-HU" sz="1600" dirty="0" smtClean="0"/>
              <a:t> Section 6. and the</a:t>
            </a:r>
            <a:r>
              <a:rPr lang="en-US" sz="1600" dirty="0" smtClean="0"/>
              <a:t> related literature. 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853825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719547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266323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2484438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248073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266481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248071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726452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2227112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802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Design space of the implementation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2" y="1088740"/>
            <a:ext cx="839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our discussion of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we </a:t>
            </a:r>
            <a:r>
              <a:rPr lang="hu-HU" sz="1600" dirty="0" smtClean="0"/>
              <a:t>take into account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three basic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design aspects</a:t>
            </a:r>
            <a:r>
              <a:rPr lang="en-US" sz="1600" dirty="0" smtClean="0"/>
              <a:t>,</a:t>
            </a:r>
            <a:r>
              <a:rPr lang="hu-HU" sz="1600" dirty="0" smtClean="0"/>
              <a:t> </a:t>
            </a:r>
            <a:r>
              <a:rPr lang="en-US" sz="1600" dirty="0" smtClean="0"/>
              <a:t>as follows: </a:t>
            </a:r>
            <a:endParaRPr lang="en-US" sz="16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72344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266639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2483895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3741" y="3495491"/>
            <a:ext cx="492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These aspects will be discussed subsequently.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71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3" grpId="0"/>
      <p:bldP spid="17" grpId="0"/>
      <p:bldP spid="20" grpId="0" animBg="1"/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853825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719547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266323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2484438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248073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266481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248071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718832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2227112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802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Design space of the implementation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2" y="1088740"/>
            <a:ext cx="903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our discussion of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we identify three basic design aspects,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as follows: </a:t>
            </a:r>
            <a:endParaRPr lang="en-US" sz="16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71582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266639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2483895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3741" y="3495491"/>
            <a:ext cx="492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These aspects will be discussed subsequently.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140834" y="2588419"/>
            <a:ext cx="2748827" cy="720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6595" y="1909972"/>
            <a:ext cx="282036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Dual core clusters used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7065" y="1898211"/>
            <a:ext cx="26974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Three core clusters used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315753" y="1605032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8" idx="1"/>
          </p:cNvCxnSpPr>
          <p:nvPr/>
        </p:nvCxnSpPr>
        <p:spPr bwMode="auto">
          <a:xfrm>
            <a:off x="4481513" y="1605032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464097" y="184184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6705" y="1102400"/>
            <a:ext cx="51097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Number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number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306367" y="183923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4732" y="3014810"/>
            <a:ext cx="2282143" cy="3249505"/>
            <a:chOff x="5481753" y="2843935"/>
            <a:chExt cx="2282143" cy="3249505"/>
          </a:xfrm>
        </p:grpSpPr>
        <p:sp>
          <p:nvSpPr>
            <p:cNvPr id="12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6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1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3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6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7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8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sp>
        <p:nvSpPr>
          <p:cNvPr id="31" name="Téglalap 21"/>
          <p:cNvSpPr/>
          <p:nvPr/>
        </p:nvSpPr>
        <p:spPr bwMode="auto">
          <a:xfrm>
            <a:off x="4839977" y="3023955"/>
            <a:ext cx="3422433" cy="324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églalap 12"/>
          <p:cNvSpPr/>
          <p:nvPr/>
        </p:nvSpPr>
        <p:spPr bwMode="auto">
          <a:xfrm>
            <a:off x="6076618" y="4075519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églalap 13"/>
          <p:cNvSpPr/>
          <p:nvPr/>
        </p:nvSpPr>
        <p:spPr bwMode="auto">
          <a:xfrm>
            <a:off x="6114718" y="41620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34" name="Téglalap 14"/>
          <p:cNvSpPr/>
          <p:nvPr/>
        </p:nvSpPr>
        <p:spPr bwMode="auto">
          <a:xfrm>
            <a:off x="6611605" y="41620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35" name="Téglalap 15"/>
          <p:cNvSpPr/>
          <p:nvPr/>
        </p:nvSpPr>
        <p:spPr bwMode="auto">
          <a:xfrm>
            <a:off x="6114718" y="48097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36" name="Téglalap 16"/>
          <p:cNvSpPr/>
          <p:nvPr/>
        </p:nvSpPr>
        <p:spPr bwMode="auto">
          <a:xfrm>
            <a:off x="6611605" y="48097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37" name="Téglalap 17"/>
          <p:cNvSpPr/>
          <p:nvPr/>
        </p:nvSpPr>
        <p:spPr bwMode="auto">
          <a:xfrm>
            <a:off x="4952906" y="5811497"/>
            <a:ext cx="3250767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Egyenes összekötő nyíllal 20"/>
          <p:cNvCxnSpPr/>
          <p:nvPr/>
        </p:nvCxnSpPr>
        <p:spPr bwMode="auto">
          <a:xfrm>
            <a:off x="6596586" y="5447960"/>
            <a:ext cx="0" cy="46197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23"/>
          <p:cNvSpPr txBox="1">
            <a:spLocks noChangeArrowheads="1"/>
          </p:cNvSpPr>
          <p:nvPr/>
        </p:nvSpPr>
        <p:spPr bwMode="auto">
          <a:xfrm>
            <a:off x="6074625" y="3158970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 smtClean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running at a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higher core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fequency</a:t>
            </a:r>
          </a:p>
          <a:p>
            <a:pPr algn="ctr"/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40" name="Egyenes összekötő nyíllal 148"/>
          <p:cNvCxnSpPr/>
          <p:nvPr/>
        </p:nvCxnSpPr>
        <p:spPr bwMode="auto">
          <a:xfrm>
            <a:off x="7714723" y="545907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22"/>
          <p:cNvSpPr txBox="1">
            <a:spLocks noChangeArrowheads="1"/>
          </p:cNvSpPr>
          <p:nvPr/>
        </p:nvSpPr>
        <p:spPr bwMode="auto">
          <a:xfrm>
            <a:off x="7280344" y="3383995"/>
            <a:ext cx="841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big cores</a:t>
            </a:r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sp>
        <p:nvSpPr>
          <p:cNvPr id="42" name="Téglalap 11"/>
          <p:cNvSpPr/>
          <p:nvPr/>
        </p:nvSpPr>
        <p:spPr bwMode="auto">
          <a:xfrm>
            <a:off x="7160161" y="4440430"/>
            <a:ext cx="1044575" cy="10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160161" y="4478967"/>
            <a:ext cx="1044575" cy="972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46" name="Téglalap 5"/>
          <p:cNvSpPr/>
          <p:nvPr/>
        </p:nvSpPr>
        <p:spPr bwMode="auto">
          <a:xfrm>
            <a:off x="7216116" y="456272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47" name="Téglalap 6"/>
          <p:cNvSpPr/>
          <p:nvPr/>
        </p:nvSpPr>
        <p:spPr bwMode="auto">
          <a:xfrm>
            <a:off x="7717682" y="456272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49" name="Téglalap 12"/>
          <p:cNvSpPr/>
          <p:nvPr/>
        </p:nvSpPr>
        <p:spPr bwMode="auto">
          <a:xfrm>
            <a:off x="4991413" y="4080312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églalap 13"/>
          <p:cNvSpPr/>
          <p:nvPr/>
        </p:nvSpPr>
        <p:spPr bwMode="auto">
          <a:xfrm>
            <a:off x="5031347" y="41668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51" name="Téglalap 14"/>
          <p:cNvSpPr/>
          <p:nvPr/>
        </p:nvSpPr>
        <p:spPr bwMode="auto">
          <a:xfrm>
            <a:off x="5528234" y="41668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52" name="Téglalap 15"/>
          <p:cNvSpPr/>
          <p:nvPr/>
        </p:nvSpPr>
        <p:spPr bwMode="auto">
          <a:xfrm>
            <a:off x="5031347" y="48145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53" name="Téglalap 16"/>
          <p:cNvSpPr/>
          <p:nvPr/>
        </p:nvSpPr>
        <p:spPr bwMode="auto">
          <a:xfrm>
            <a:off x="5528234" y="48145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cxnSp>
        <p:nvCxnSpPr>
          <p:cNvPr id="54" name="Egyenes összekötő nyíllal 20"/>
          <p:cNvCxnSpPr/>
          <p:nvPr/>
        </p:nvCxnSpPr>
        <p:spPr bwMode="auto">
          <a:xfrm>
            <a:off x="5513215" y="5452753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23"/>
          <p:cNvSpPr txBox="1">
            <a:spLocks noChangeArrowheads="1"/>
          </p:cNvSpPr>
          <p:nvPr/>
        </p:nvSpPr>
        <p:spPr bwMode="auto">
          <a:xfrm>
            <a:off x="4991254" y="3158970"/>
            <a:ext cx="99418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 smtClean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running at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a lower core 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frequeency</a:t>
            </a:r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932" y="2177957"/>
            <a:ext cx="14256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</a:t>
            </a:r>
          </a:p>
          <a:p>
            <a:r>
              <a:rPr lang="hu-HU" sz="1300" dirty="0" smtClean="0"/>
              <a:t>configurations </a:t>
            </a:r>
            <a:endParaRPr lang="en-US" sz="1300" dirty="0"/>
          </a:p>
        </p:txBody>
      </p:sp>
      <p:sp>
        <p:nvSpPr>
          <p:cNvPr id="58" name="TextBox 57"/>
          <p:cNvSpPr txBox="1"/>
          <p:nvPr/>
        </p:nvSpPr>
        <p:spPr>
          <a:xfrm>
            <a:off x="1975906" y="2186971"/>
            <a:ext cx="68159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b="1" dirty="0" smtClean="0"/>
              <a:t>4 + 4</a:t>
            </a:r>
          </a:p>
          <a:p>
            <a:r>
              <a:rPr lang="hu-HU" sz="1300" b="1" dirty="0" smtClean="0"/>
              <a:t>2 + 2</a:t>
            </a:r>
          </a:p>
          <a:p>
            <a:r>
              <a:rPr lang="hu-HU" sz="1300" b="1" dirty="0" smtClean="0"/>
              <a:t>1 + 4</a:t>
            </a:r>
            <a:endParaRPr lang="en-US" sz="13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012160" y="2186971"/>
            <a:ext cx="105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b="1" dirty="0" smtClean="0"/>
              <a:t>4 + 4 + 2</a:t>
            </a:r>
          </a:p>
          <a:p>
            <a:r>
              <a:rPr lang="hu-HU" sz="1300" b="1" dirty="0" smtClean="0"/>
              <a:t>4 + 2 + 4</a:t>
            </a:r>
            <a:endParaRPr lang="en-US" sz="13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897478" y="6573555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Memory</a:t>
            </a:r>
            <a:endParaRPr lang="en-US" sz="1050" dirty="0"/>
          </a:p>
        </p:txBody>
      </p:sp>
      <p:cxnSp>
        <p:nvCxnSpPr>
          <p:cNvPr id="61" name="Egyenes összekötő nyíllal 20"/>
          <p:cNvCxnSpPr/>
          <p:nvPr/>
        </p:nvCxnSpPr>
        <p:spPr bwMode="auto">
          <a:xfrm>
            <a:off x="2250613" y="6263993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6451" y="6573877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Memory</a:t>
            </a:r>
            <a:endParaRPr lang="en-US" sz="1050" dirty="0"/>
          </a:p>
        </p:txBody>
      </p:sp>
      <p:cxnSp>
        <p:nvCxnSpPr>
          <p:cNvPr id="63" name="Egyenes összekötő nyíllal 20"/>
          <p:cNvCxnSpPr/>
          <p:nvPr/>
        </p:nvCxnSpPr>
        <p:spPr bwMode="auto">
          <a:xfrm>
            <a:off x="6599586" y="6264315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9388" y="622713"/>
            <a:ext cx="691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Number of core clusters and number of cores per cluster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/>
      <p:bldP spid="57" grpId="0"/>
      <p:bldP spid="58" grpId="0"/>
      <p:bldP spid="59" grpId="0"/>
      <p:bldP spid="60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969" r="2306" b="4461"/>
          <a:stretch/>
        </p:blipFill>
        <p:spPr bwMode="auto">
          <a:xfrm>
            <a:off x="1841500" y="1789215"/>
            <a:ext cx="565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035" y="632340"/>
            <a:ext cx="905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1: Dual core clusters, 4+4 cores:</a:t>
            </a:r>
            <a:r>
              <a:rPr lang="en-US" dirty="0" smtClean="0">
                <a:solidFill>
                  <a:schemeClr val="accent6"/>
                </a:solidFill>
              </a:rPr>
              <a:t> Samsung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41" y="953725"/>
            <a:ext cx="792877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is the world’s first </a:t>
            </a:r>
            <a:r>
              <a:rPr lang="en-US" sz="1600" dirty="0" err="1" smtClean="0"/>
              <a:t>octa</a:t>
            </a:r>
            <a:r>
              <a:rPr lang="en-US" sz="1600" dirty="0" smtClean="0"/>
              <a:t> core </a:t>
            </a:r>
            <a:r>
              <a:rPr lang="hu-HU" sz="1600" dirty="0" smtClean="0"/>
              <a:t>mobile </a:t>
            </a:r>
            <a:r>
              <a:rPr lang="en-US" sz="1600" dirty="0" smtClean="0"/>
              <a:t>processor.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nnounced in 11/2012, launched in some Galaxy S4 models in 4/2013.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66655" y="6453121"/>
            <a:ext cx="658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Block diagram of Samsung’s </a:t>
            </a:r>
            <a:r>
              <a:rPr lang="en-US" sz="1600" dirty="0" err="1" smtClean="0"/>
              <a:t>Exynos</a:t>
            </a:r>
            <a:r>
              <a:rPr lang="en-US" sz="1600" dirty="0" smtClean="0"/>
              <a:t> 5 </a:t>
            </a:r>
            <a:r>
              <a:rPr lang="en-US" sz="1600" dirty="0" err="1" smtClean="0"/>
              <a:t>Octa</a:t>
            </a:r>
            <a:r>
              <a:rPr lang="en-US" sz="1600" dirty="0" smtClean="0"/>
              <a:t> 5410 [</a:t>
            </a:r>
            <a:r>
              <a:rPr lang="hu-HU" sz="1600" dirty="0" smtClean="0"/>
              <a:t>11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92" y="629398"/>
            <a:ext cx="916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2: Three core clusters, 2+4+4 cores: Helio X20 (MediaTek MT6797)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890" y="971532"/>
            <a:ext cx="7628242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this case, each core cluster has different operating characteristics,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as indicated in the next Figures.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Announced in 9/2015, to be launched in HTC One A9 in 11/2015.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084" r="8657" b="2865"/>
          <a:stretch/>
        </p:blipFill>
        <p:spPr>
          <a:xfrm>
            <a:off x="431540" y="2078850"/>
            <a:ext cx="7920880" cy="4230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246" y="6420816"/>
            <a:ext cx="7852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big.LITTLE implementation with three core clusters (MT6797) [46]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5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668" y="629165"/>
            <a:ext cx="721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Power-performance characteristics of the three </a:t>
            </a:r>
            <a:r>
              <a:rPr lang="hu-HU" dirty="0" err="1" smtClean="0">
                <a:solidFill>
                  <a:schemeClr val="accent6"/>
                </a:solidFill>
              </a:rPr>
              <a:t>clusters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[47]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(9)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36124" y="1268760"/>
            <a:ext cx="4586126" cy="5295080"/>
            <a:chOff x="2236124" y="1268760"/>
            <a:chExt cx="4586126" cy="52950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739"/>
            <a:stretch/>
          </p:blipFill>
          <p:spPr>
            <a:xfrm>
              <a:off x="2236124" y="1314295"/>
              <a:ext cx="4451111" cy="5249545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 bwMode="auto">
            <a:xfrm>
              <a:off x="6282190" y="1268760"/>
              <a:ext cx="540060" cy="2700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8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178750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052092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198815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1809363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180565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198974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1805635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051377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1552037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Basic scheme of task 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040750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199131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180882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10)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1125" y="2027020"/>
            <a:ext cx="2088000" cy="648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-513565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86535" y="1200150"/>
            <a:ext cx="8432846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1. Introduction to the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technology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13565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9710" y="2171289"/>
            <a:ext cx="8430428" cy="432182"/>
            <a:chOff x="699" y="1638"/>
            <a:chExt cx="4448" cy="3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1.1 The rationale for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processing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99" y="165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04341" y="2661288"/>
            <a:ext cx="8418601" cy="432000"/>
            <a:chOff x="709" y="1638"/>
            <a:chExt cx="4728" cy="408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971" y="1638"/>
              <a:ext cx="4466" cy="4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Principle of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processing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0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89710" y="3158970"/>
            <a:ext cx="8429671" cy="431801"/>
            <a:chOff x="699" y="1638"/>
            <a:chExt cx="4448" cy="27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1.3 Implementation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technology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3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/>
              <a:t>(</a:t>
            </a:r>
            <a:r>
              <a:rPr lang="hu-HU" dirty="0" smtClean="0"/>
              <a:t>11)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01570" y="1891861"/>
            <a:ext cx="308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luster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807381" y="1880100"/>
            <a:ext cx="3230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ore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2220191" y="1560027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endCxn id="28" idx="1"/>
          </p:cNvCxnSpPr>
          <p:nvPr/>
        </p:nvCxnSpPr>
        <p:spPr bwMode="auto">
          <a:xfrm>
            <a:off x="4385951" y="1560027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6368535" y="179684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466655" y="1275515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Basic scheme of task 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2210805" y="179422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383" y="633127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Basic scheme of task scheduling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8" grpId="0" animBg="1"/>
      <p:bldP spid="29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170480" y="628610"/>
            <a:ext cx="837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Task schedulinng based on cluster migration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(assuming two clusters)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772144" y="1740232"/>
            <a:ext cx="33498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 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the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4854730" y="1736792"/>
            <a:ext cx="33925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 </a:t>
            </a:r>
            <a:endParaRPr lang="hu-HU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of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the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89" name="Straight Connector 88"/>
          <p:cNvCxnSpPr>
            <a:endCxn id="93" idx="6"/>
          </p:cNvCxnSpPr>
          <p:nvPr/>
        </p:nvCxnSpPr>
        <p:spPr bwMode="auto">
          <a:xfrm flipH="1">
            <a:off x="2469000" y="1426715"/>
            <a:ext cx="2023514" cy="220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endCxn id="92" idx="6"/>
          </p:cNvCxnSpPr>
          <p:nvPr/>
        </p:nvCxnSpPr>
        <p:spPr bwMode="auto">
          <a:xfrm>
            <a:off x="4481513" y="1426715"/>
            <a:ext cx="2113398" cy="219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Oval 13"/>
          <p:cNvSpPr>
            <a:spLocks noChangeArrowheads="1"/>
          </p:cNvSpPr>
          <p:nvPr/>
        </p:nvSpPr>
        <p:spPr bwMode="auto">
          <a:xfrm>
            <a:off x="6529824" y="161633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2403913" y="161668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2301049" y="1076040"/>
            <a:ext cx="43829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latin typeface="+mj-lt"/>
              </a:rPr>
              <a:t>Task scheduling based on cluster migration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863" y="2282312"/>
            <a:ext cx="4161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At </a:t>
            </a:r>
            <a:r>
              <a:rPr lang="en-US" sz="1300" dirty="0">
                <a:solidFill>
                  <a:srgbClr val="000000"/>
                </a:solidFill>
              </a:rPr>
              <a:t>any </a:t>
            </a:r>
            <a:r>
              <a:rPr lang="en-US" sz="1300" dirty="0" smtClean="0">
                <a:solidFill>
                  <a:srgbClr val="000000"/>
                </a:solidFill>
              </a:rPr>
              <a:t>time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either the big or the LITTLE </a:t>
            </a:r>
            <a:r>
              <a:rPr lang="en-US" sz="1300" dirty="0" smtClean="0">
                <a:solidFill>
                  <a:srgbClr val="000000"/>
                </a:solidFill>
              </a:rPr>
              <a:t>cluster is </a:t>
            </a:r>
            <a:r>
              <a:rPr lang="en-US" sz="1300" dirty="0">
                <a:solidFill>
                  <a:srgbClr val="000000"/>
                </a:solidFill>
              </a:rPr>
              <a:t>in use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87041" y="2264890"/>
            <a:ext cx="33577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For low workloads only the LITTLE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but for high workloads </a:t>
            </a:r>
            <a:r>
              <a:rPr lang="en-US" sz="1300" dirty="0">
                <a:solidFill>
                  <a:srgbClr val="000000"/>
                </a:solidFill>
              </a:rPr>
              <a:t>both the </a:t>
            </a:r>
            <a:endParaRPr lang="en-US" sz="13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big </a:t>
            </a:r>
            <a:r>
              <a:rPr lang="en-US" sz="1300" dirty="0">
                <a:solidFill>
                  <a:srgbClr val="000000"/>
                </a:solidFill>
              </a:rPr>
              <a:t>and the LITTLE </a:t>
            </a:r>
            <a:r>
              <a:rPr lang="en-US" sz="1300" dirty="0" smtClean="0">
                <a:solidFill>
                  <a:srgbClr val="000000"/>
                </a:solidFill>
              </a:rPr>
              <a:t>clusters are </a:t>
            </a:r>
            <a:r>
              <a:rPr lang="en-US" sz="1300" dirty="0">
                <a:solidFill>
                  <a:srgbClr val="000000"/>
                </a:solidFill>
              </a:rPr>
              <a:t>in use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3663" y="3068960"/>
            <a:ext cx="4423599" cy="3741210"/>
            <a:chOff x="93663" y="3068960"/>
            <a:chExt cx="4423599" cy="3741210"/>
          </a:xfrm>
        </p:grpSpPr>
        <p:sp>
          <p:nvSpPr>
            <p:cNvPr id="13" name="Téglalap 21"/>
            <p:cNvSpPr/>
            <p:nvPr/>
          </p:nvSpPr>
          <p:spPr bwMode="auto">
            <a:xfrm>
              <a:off x="2321750" y="3338913"/>
              <a:ext cx="2195512" cy="3186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églalap 11"/>
            <p:cNvSpPr/>
            <p:nvPr/>
          </p:nvSpPr>
          <p:spPr bwMode="auto">
            <a:xfrm>
              <a:off x="3437415" y="3812162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églalap 17"/>
            <p:cNvSpPr/>
            <p:nvPr/>
          </p:nvSpPr>
          <p:spPr bwMode="auto">
            <a:xfrm>
              <a:off x="2405887" y="606323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Egyenes összekötő nyíllal 20"/>
            <p:cNvCxnSpPr/>
            <p:nvPr/>
          </p:nvCxnSpPr>
          <p:spPr bwMode="auto">
            <a:xfrm>
              <a:off x="2924588" y="569970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2"/>
            <p:cNvSpPr txBox="1">
              <a:spLocks noChangeArrowheads="1"/>
            </p:cNvSpPr>
            <p:nvPr/>
          </p:nvSpPr>
          <p:spPr bwMode="auto">
            <a:xfrm>
              <a:off x="3531021" y="3352815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4" name="Egyenes összekötő nyíllal 148"/>
            <p:cNvCxnSpPr/>
            <p:nvPr/>
          </p:nvCxnSpPr>
          <p:spPr bwMode="auto">
            <a:xfrm>
              <a:off x="3969575" y="571081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auto">
            <a:xfrm>
              <a:off x="3437415" y="3802086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Téglalap 3"/>
            <p:cNvSpPr/>
            <p:nvPr/>
          </p:nvSpPr>
          <p:spPr bwMode="auto">
            <a:xfrm>
              <a:off x="3501392" y="389947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7" name="Téglalap 4"/>
            <p:cNvSpPr/>
            <p:nvPr/>
          </p:nvSpPr>
          <p:spPr bwMode="auto">
            <a:xfrm>
              <a:off x="4010980" y="389947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8" name="Téglalap 5"/>
            <p:cNvSpPr/>
            <p:nvPr/>
          </p:nvSpPr>
          <p:spPr bwMode="auto">
            <a:xfrm>
              <a:off x="3501392" y="481705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9" name="Téglalap 6"/>
            <p:cNvSpPr/>
            <p:nvPr/>
          </p:nvSpPr>
          <p:spPr bwMode="auto">
            <a:xfrm>
              <a:off x="4010980" y="481705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31" name="Téglalap 21"/>
            <p:cNvSpPr/>
            <p:nvPr/>
          </p:nvSpPr>
          <p:spPr bwMode="auto">
            <a:xfrm>
              <a:off x="93663" y="3338913"/>
              <a:ext cx="2195512" cy="3186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églalap 12"/>
            <p:cNvSpPr/>
            <p:nvPr/>
          </p:nvSpPr>
          <p:spPr bwMode="auto">
            <a:xfrm>
              <a:off x="167878" y="431381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églalap 13"/>
            <p:cNvSpPr/>
            <p:nvPr/>
          </p:nvSpPr>
          <p:spPr bwMode="auto">
            <a:xfrm>
              <a:off x="205978" y="44043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39" name="Téglalap 14"/>
            <p:cNvSpPr/>
            <p:nvPr/>
          </p:nvSpPr>
          <p:spPr bwMode="auto">
            <a:xfrm>
              <a:off x="702865" y="44043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40" name="Téglalap 15"/>
            <p:cNvSpPr/>
            <p:nvPr/>
          </p:nvSpPr>
          <p:spPr bwMode="auto">
            <a:xfrm>
              <a:off x="205978" y="50520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41" name="Téglalap 16"/>
            <p:cNvSpPr/>
            <p:nvPr/>
          </p:nvSpPr>
          <p:spPr bwMode="auto">
            <a:xfrm>
              <a:off x="702865" y="50520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42" name="Téglalap 17"/>
            <p:cNvSpPr/>
            <p:nvPr/>
          </p:nvSpPr>
          <p:spPr bwMode="auto">
            <a:xfrm>
              <a:off x="177800" y="606323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Egyenes összekötő nyíllal 20"/>
            <p:cNvCxnSpPr/>
            <p:nvPr/>
          </p:nvCxnSpPr>
          <p:spPr bwMode="auto">
            <a:xfrm>
              <a:off x="661988" y="569970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zövegdoboz 23"/>
            <p:cNvSpPr txBox="1">
              <a:spLocks noChangeArrowheads="1"/>
            </p:cNvSpPr>
            <p:nvPr/>
          </p:nvSpPr>
          <p:spPr bwMode="auto">
            <a:xfrm>
              <a:off x="170303" y="3850300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47" name="Egyenes összekötő nyíllal 148"/>
            <p:cNvCxnSpPr/>
            <p:nvPr/>
          </p:nvCxnSpPr>
          <p:spPr bwMode="auto">
            <a:xfrm>
              <a:off x="1741488" y="571081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églalap 11"/>
            <p:cNvSpPr/>
            <p:nvPr/>
          </p:nvSpPr>
          <p:spPr bwMode="auto">
            <a:xfrm>
              <a:off x="1251560" y="3812162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églalap 3"/>
            <p:cNvSpPr/>
            <p:nvPr/>
          </p:nvSpPr>
          <p:spPr bwMode="auto">
            <a:xfrm>
              <a:off x="1286485" y="389947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49" name="Téglalap 4"/>
            <p:cNvSpPr/>
            <p:nvPr/>
          </p:nvSpPr>
          <p:spPr bwMode="auto">
            <a:xfrm>
              <a:off x="1796073" y="389947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50" name="Téglalap 5"/>
            <p:cNvSpPr/>
            <p:nvPr/>
          </p:nvSpPr>
          <p:spPr bwMode="auto">
            <a:xfrm>
              <a:off x="1286485" y="481705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51" name="Téglalap 6"/>
            <p:cNvSpPr/>
            <p:nvPr/>
          </p:nvSpPr>
          <p:spPr bwMode="auto">
            <a:xfrm>
              <a:off x="1796073" y="481705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52" name="Szövegdoboz 22"/>
            <p:cNvSpPr txBox="1">
              <a:spLocks noChangeArrowheads="1"/>
            </p:cNvSpPr>
            <p:nvPr/>
          </p:nvSpPr>
          <p:spPr bwMode="auto">
            <a:xfrm>
              <a:off x="1364085" y="3379785"/>
              <a:ext cx="782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53" name="Téglalap 12"/>
            <p:cNvSpPr/>
            <p:nvPr/>
          </p:nvSpPr>
          <p:spPr bwMode="auto">
            <a:xfrm>
              <a:off x="2393808" y="4313812"/>
              <a:ext cx="1008062" cy="1366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églalap 13"/>
            <p:cNvSpPr/>
            <p:nvPr/>
          </p:nvSpPr>
          <p:spPr bwMode="auto">
            <a:xfrm>
              <a:off x="2431908" y="44138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55" name="Téglalap 14"/>
            <p:cNvSpPr/>
            <p:nvPr/>
          </p:nvSpPr>
          <p:spPr bwMode="auto">
            <a:xfrm>
              <a:off x="2928795" y="44138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56" name="Téglalap 15"/>
            <p:cNvSpPr/>
            <p:nvPr/>
          </p:nvSpPr>
          <p:spPr bwMode="auto">
            <a:xfrm>
              <a:off x="2431908" y="50615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57" name="Téglalap 16"/>
            <p:cNvSpPr/>
            <p:nvPr/>
          </p:nvSpPr>
          <p:spPr bwMode="auto">
            <a:xfrm>
              <a:off x="2928795" y="50615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58" name="Szövegdoboz 23"/>
            <p:cNvSpPr txBox="1">
              <a:spLocks noChangeArrowheads="1"/>
            </p:cNvSpPr>
            <p:nvPr/>
          </p:nvSpPr>
          <p:spPr bwMode="auto">
            <a:xfrm>
              <a:off x="2392710" y="383636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853" y="3077380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Low load</a:t>
              </a:r>
              <a:endParaRPr lang="en-US" sz="11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10888" y="3068960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High load</a:t>
              </a:r>
              <a:endParaRPr lang="en-US" sz="11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26877" y="6517782"/>
              <a:ext cx="2728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i="1" dirty="0" smtClean="0"/>
                <a:t>Exclusive cluster migration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17005" y="3068960"/>
            <a:ext cx="4423599" cy="3753910"/>
            <a:chOff x="4617005" y="3068960"/>
            <a:chExt cx="4423599" cy="3753910"/>
          </a:xfrm>
        </p:grpSpPr>
        <p:sp>
          <p:nvSpPr>
            <p:cNvPr id="59" name="Téglalap 21"/>
            <p:cNvSpPr/>
            <p:nvPr/>
          </p:nvSpPr>
          <p:spPr bwMode="auto">
            <a:xfrm>
              <a:off x="6845092" y="3338913"/>
              <a:ext cx="2195512" cy="3195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églalap 11"/>
            <p:cNvSpPr/>
            <p:nvPr/>
          </p:nvSpPr>
          <p:spPr bwMode="auto">
            <a:xfrm>
              <a:off x="7960757" y="3821307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églalap 17"/>
            <p:cNvSpPr/>
            <p:nvPr/>
          </p:nvSpPr>
          <p:spPr bwMode="auto">
            <a:xfrm>
              <a:off x="6929229" y="6072382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Szövegdoboz 22"/>
            <p:cNvSpPr txBox="1">
              <a:spLocks noChangeArrowheads="1"/>
            </p:cNvSpPr>
            <p:nvPr/>
          </p:nvSpPr>
          <p:spPr bwMode="auto">
            <a:xfrm>
              <a:off x="8054363" y="3361960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64" name="Egyenes összekötő nyíllal 148"/>
            <p:cNvCxnSpPr/>
            <p:nvPr/>
          </p:nvCxnSpPr>
          <p:spPr bwMode="auto">
            <a:xfrm>
              <a:off x="8492917" y="5719957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 bwMode="auto">
            <a:xfrm>
              <a:off x="7960757" y="3811231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Téglalap 3"/>
            <p:cNvSpPr/>
            <p:nvPr/>
          </p:nvSpPr>
          <p:spPr bwMode="auto">
            <a:xfrm>
              <a:off x="8024734" y="390862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67" name="Téglalap 4"/>
            <p:cNvSpPr/>
            <p:nvPr/>
          </p:nvSpPr>
          <p:spPr bwMode="auto">
            <a:xfrm>
              <a:off x="8534322" y="390862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68" name="Téglalap 5"/>
            <p:cNvSpPr/>
            <p:nvPr/>
          </p:nvSpPr>
          <p:spPr bwMode="auto">
            <a:xfrm>
              <a:off x="8024734" y="482619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69" name="Téglalap 6"/>
            <p:cNvSpPr/>
            <p:nvPr/>
          </p:nvSpPr>
          <p:spPr bwMode="auto">
            <a:xfrm>
              <a:off x="8534322" y="482619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70" name="Téglalap 21"/>
            <p:cNvSpPr/>
            <p:nvPr/>
          </p:nvSpPr>
          <p:spPr bwMode="auto">
            <a:xfrm>
              <a:off x="4617005" y="3338913"/>
              <a:ext cx="2195512" cy="3195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églalap 12"/>
            <p:cNvSpPr/>
            <p:nvPr/>
          </p:nvSpPr>
          <p:spPr bwMode="auto">
            <a:xfrm>
              <a:off x="4691220" y="4322957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églalap 13"/>
            <p:cNvSpPr/>
            <p:nvPr/>
          </p:nvSpPr>
          <p:spPr bwMode="auto">
            <a:xfrm>
              <a:off x="4729320" y="44229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73" name="Téglalap 14"/>
            <p:cNvSpPr/>
            <p:nvPr/>
          </p:nvSpPr>
          <p:spPr bwMode="auto">
            <a:xfrm>
              <a:off x="5226207" y="44229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74" name="Téglalap 15"/>
            <p:cNvSpPr/>
            <p:nvPr/>
          </p:nvSpPr>
          <p:spPr bwMode="auto">
            <a:xfrm>
              <a:off x="4729320" y="50706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75" name="Téglalap 16"/>
            <p:cNvSpPr/>
            <p:nvPr/>
          </p:nvSpPr>
          <p:spPr bwMode="auto">
            <a:xfrm>
              <a:off x="5226207" y="50706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76" name="Téglalap 17"/>
            <p:cNvSpPr/>
            <p:nvPr/>
          </p:nvSpPr>
          <p:spPr bwMode="auto">
            <a:xfrm>
              <a:off x="4701142" y="6072382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Egyenes összekötő nyíllal 20"/>
            <p:cNvCxnSpPr/>
            <p:nvPr/>
          </p:nvCxnSpPr>
          <p:spPr bwMode="auto">
            <a:xfrm>
              <a:off x="5185330" y="5708845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Szövegdoboz 23"/>
            <p:cNvSpPr txBox="1">
              <a:spLocks noChangeArrowheads="1"/>
            </p:cNvSpPr>
            <p:nvPr/>
          </p:nvSpPr>
          <p:spPr bwMode="auto">
            <a:xfrm>
              <a:off x="4693645" y="3859445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79" name="Egyenes összekötő nyíllal 148"/>
            <p:cNvCxnSpPr/>
            <p:nvPr/>
          </p:nvCxnSpPr>
          <p:spPr bwMode="auto">
            <a:xfrm>
              <a:off x="6264830" y="5719957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églalap 11"/>
            <p:cNvSpPr/>
            <p:nvPr/>
          </p:nvSpPr>
          <p:spPr bwMode="auto">
            <a:xfrm>
              <a:off x="5774902" y="3821307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églalap 3"/>
            <p:cNvSpPr/>
            <p:nvPr/>
          </p:nvSpPr>
          <p:spPr bwMode="auto">
            <a:xfrm>
              <a:off x="5809827" y="390862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82" name="Téglalap 4"/>
            <p:cNvSpPr/>
            <p:nvPr/>
          </p:nvSpPr>
          <p:spPr bwMode="auto">
            <a:xfrm>
              <a:off x="6319415" y="390862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83" name="Téglalap 5"/>
            <p:cNvSpPr/>
            <p:nvPr/>
          </p:nvSpPr>
          <p:spPr bwMode="auto">
            <a:xfrm>
              <a:off x="5809827" y="482619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84" name="Téglalap 6"/>
            <p:cNvSpPr/>
            <p:nvPr/>
          </p:nvSpPr>
          <p:spPr bwMode="auto">
            <a:xfrm>
              <a:off x="6319415" y="482619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85" name="Szövegdoboz 22"/>
            <p:cNvSpPr txBox="1">
              <a:spLocks noChangeArrowheads="1"/>
            </p:cNvSpPr>
            <p:nvPr/>
          </p:nvSpPr>
          <p:spPr bwMode="auto">
            <a:xfrm>
              <a:off x="5887427" y="3388930"/>
              <a:ext cx="782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91" name="Szövegdoboz 23"/>
            <p:cNvSpPr txBox="1">
              <a:spLocks noChangeArrowheads="1"/>
            </p:cNvSpPr>
            <p:nvPr/>
          </p:nvSpPr>
          <p:spPr bwMode="auto">
            <a:xfrm>
              <a:off x="6916052" y="3845507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97" name="Téglalap 12"/>
            <p:cNvSpPr/>
            <p:nvPr/>
          </p:nvSpPr>
          <p:spPr bwMode="auto">
            <a:xfrm>
              <a:off x="6913555" y="4319955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églalap 13"/>
            <p:cNvSpPr/>
            <p:nvPr/>
          </p:nvSpPr>
          <p:spPr bwMode="auto">
            <a:xfrm>
              <a:off x="6951655" y="44199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99" name="Téglalap 14"/>
            <p:cNvSpPr/>
            <p:nvPr/>
          </p:nvSpPr>
          <p:spPr bwMode="auto">
            <a:xfrm>
              <a:off x="7448542" y="44199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00" name="Téglalap 15"/>
            <p:cNvSpPr/>
            <p:nvPr/>
          </p:nvSpPr>
          <p:spPr bwMode="auto">
            <a:xfrm>
              <a:off x="6951655" y="50676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01" name="Téglalap 16"/>
            <p:cNvSpPr/>
            <p:nvPr/>
          </p:nvSpPr>
          <p:spPr bwMode="auto">
            <a:xfrm>
              <a:off x="7448542" y="50676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cxnSp>
          <p:nvCxnSpPr>
            <p:cNvPr id="102" name="Egyenes összekötő nyíllal 20"/>
            <p:cNvCxnSpPr/>
            <p:nvPr/>
          </p:nvCxnSpPr>
          <p:spPr bwMode="auto">
            <a:xfrm>
              <a:off x="7407665" y="5705843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5311685" y="3068960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Low load</a:t>
              </a:r>
              <a:endParaRPr lang="en-US" sz="11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524088" y="3068960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High load</a:t>
              </a:r>
              <a:endParaRPr lang="en-US" sz="11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80114" y="6530482"/>
              <a:ext cx="27126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i="1" dirty="0" smtClean="0"/>
                <a:t>Inclusive cluster migration</a:t>
              </a:r>
            </a:p>
          </p:txBody>
        </p:sp>
      </p:grp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2" grpId="0" animBg="1"/>
      <p:bldP spid="93" grpId="0" animBg="1"/>
      <p:bldP spid="9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80" y="628610"/>
            <a:ext cx="794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Task scheduling based on core migration </a:t>
            </a:r>
            <a:r>
              <a:rPr lang="hu-HU" dirty="0" smtClean="0">
                <a:solidFill>
                  <a:schemeClr val="accent6"/>
                </a:solidFill>
              </a:rPr>
              <a:t>(assuming two clusters)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3313" y="6184265"/>
            <a:ext cx="28376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b="1" i="1" dirty="0" smtClean="0"/>
              <a:t>Global Task </a:t>
            </a:r>
            <a:r>
              <a:rPr lang="hu-HU" sz="1300" b="1" i="1" dirty="0" err="1" smtClean="0"/>
              <a:t>Scheduling</a:t>
            </a:r>
            <a:r>
              <a:rPr lang="hu-HU" sz="1300" b="1" i="1" dirty="0" smtClean="0"/>
              <a:t> [48]</a:t>
            </a:r>
            <a:endParaRPr lang="en-US" sz="1300" b="1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07409" y="6174305"/>
            <a:ext cx="29690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Exclusive core migration</a:t>
            </a:r>
            <a:r>
              <a:rPr lang="hu-HU" sz="1300" b="1" i="1" dirty="0" smtClean="0"/>
              <a:t> [48]</a:t>
            </a:r>
            <a:endParaRPr lang="en-US" sz="1300" b="1" i="1" dirty="0" smtClean="0"/>
          </a:p>
        </p:txBody>
      </p:sp>
      <p:pic>
        <p:nvPicPr>
          <p:cNvPr id="13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7" t="32580" r="32961" b="28713"/>
          <a:stretch/>
        </p:blipFill>
        <p:spPr bwMode="auto">
          <a:xfrm>
            <a:off x="1594540" y="3609021"/>
            <a:ext cx="1657350" cy="24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1" t="32477" r="8826" b="28713"/>
          <a:stretch/>
        </p:blipFill>
        <p:spPr bwMode="auto">
          <a:xfrm>
            <a:off x="5889284" y="3609020"/>
            <a:ext cx="1460500" cy="24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2144" y="1765632"/>
            <a:ext cx="33498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 of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cores </a:t>
            </a:r>
            <a:endParaRPr lang="en-US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in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big.LITTLE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core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pair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83758" y="1762192"/>
            <a:ext cx="33925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 of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all</a:t>
            </a:r>
            <a:endParaRPr lang="en-US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cores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endCxn id="20" idx="6"/>
          </p:cNvCxnSpPr>
          <p:nvPr/>
        </p:nvCxnSpPr>
        <p:spPr bwMode="auto">
          <a:xfrm flipH="1">
            <a:off x="2469000" y="1452115"/>
            <a:ext cx="2023514" cy="220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19" idx="6"/>
          </p:cNvCxnSpPr>
          <p:nvPr/>
        </p:nvCxnSpPr>
        <p:spPr bwMode="auto">
          <a:xfrm>
            <a:off x="4481513" y="1452115"/>
            <a:ext cx="2113398" cy="219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6529824" y="164173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403913" y="164208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419675" y="1114140"/>
            <a:ext cx="41456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en-US" sz="1300" b="1" dirty="0" smtClean="0">
                <a:latin typeface="+mj-lt"/>
              </a:rPr>
              <a:t>Task scheduling based on core migration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863" y="2307712"/>
            <a:ext cx="41616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big and LITTLE cores are ordered in pairs.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In each core pair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either the big or the LITTLE </a:t>
            </a:r>
            <a:r>
              <a:rPr lang="en-US" sz="1300" dirty="0" smtClean="0">
                <a:solidFill>
                  <a:srgbClr val="000000"/>
                </a:solidFill>
              </a:rPr>
              <a:t>core is in use.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35122" y="2290290"/>
            <a:ext cx="366158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u-HU" sz="1300" dirty="0" smtClean="0">
                <a:solidFill>
                  <a:srgbClr val="000000"/>
                </a:solidFill>
              </a:rPr>
              <a:t>Both big and LITTLE cores may be used </a:t>
            </a:r>
          </a:p>
          <a:p>
            <a:pPr lvl="0" algn="ctr"/>
            <a:r>
              <a:rPr lang="hu-HU" sz="1300" dirty="0" smtClean="0">
                <a:solidFill>
                  <a:srgbClr val="000000"/>
                </a:solidFill>
              </a:rPr>
              <a:t>at the same time.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 global scheduler allocates the workload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appropriately for </a:t>
            </a:r>
            <a:r>
              <a:rPr lang="hu-HU" sz="1300" dirty="0" smtClean="0">
                <a:solidFill>
                  <a:srgbClr val="000000"/>
                </a:solidFill>
              </a:rPr>
              <a:t>all available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big </a:t>
            </a:r>
            <a:r>
              <a:rPr lang="en-US" sz="1300" dirty="0">
                <a:solidFill>
                  <a:srgbClr val="000000"/>
                </a:solidFill>
              </a:rPr>
              <a:t>and the LITTLE </a:t>
            </a:r>
            <a:r>
              <a:rPr lang="en-US" sz="1300" dirty="0" smtClean="0">
                <a:solidFill>
                  <a:srgbClr val="000000"/>
                </a:solidFill>
              </a:rPr>
              <a:t>cores.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62310" y="4719131"/>
            <a:ext cx="15760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Global scheduler</a:t>
            </a:r>
            <a:endParaRPr lang="en-US" sz="13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14)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9126" y="1718343"/>
            <a:ext cx="4300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luster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128139" y="1706582"/>
            <a:ext cx="4585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ore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Basic scheme of task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551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74662" y="633274"/>
            <a:ext cx="794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Basic design space of</a:t>
            </a:r>
            <a:r>
              <a:rPr lang="hu-HU" dirty="0" smtClean="0">
                <a:solidFill>
                  <a:schemeClr val="accent6"/>
                </a:solidFill>
              </a:rPr>
              <a:t> task scheduling in </a:t>
            </a:r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15" grpId="0"/>
      <p:bldP spid="32" grpId="0" animBg="1"/>
      <p:bldP spid="33" grpId="0"/>
      <p:bldP spid="36" grpId="0" animBg="1"/>
      <p:bldP spid="39" grpId="0" animBg="1"/>
      <p:bldP spid="40" grpId="0"/>
      <p:bldP spid="41" grpId="0" animBg="1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42" grpId="0"/>
      <p:bldP spid="9" grpId="0"/>
      <p:bldP spid="13" grpId="0"/>
      <p:bldP spid="16" grpId="0"/>
      <p:bldP spid="20" grpId="0"/>
      <p:bldP spid="60" grpId="0"/>
      <p:bldP spid="7" grpId="0"/>
      <p:bldP spid="52" grpId="0"/>
      <p:bldP spid="51" grpId="0" animBg="1"/>
      <p:bldP spid="61" grpId="0" animBg="1"/>
      <p:bldP spid="62" grpId="0" animBg="1"/>
      <p:bldP spid="65" grpId="0" animBg="1"/>
      <p:bldP spid="8" grpId="0" animBg="1"/>
      <p:bldP spid="66" grpId="0" animBg="1"/>
      <p:bldP spid="67" grpId="0" animBg="1"/>
      <p:bldP spid="68" grpId="0"/>
      <p:bldP spid="69" grpId="0"/>
      <p:bldP spid="70" grpId="0"/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178750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071366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198815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1809363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180565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198974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1805635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062583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1552037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05670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199131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180882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15)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5994390" y="2027020"/>
            <a:ext cx="2988000" cy="648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738" y="62599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dirty="0" smtClean="0">
                <a:solidFill>
                  <a:schemeClr val="accent6"/>
                </a:solidFill>
              </a:rPr>
              <a:t>Options for </a:t>
            </a:r>
            <a:r>
              <a:rPr lang="en-US" altLang="en-US" dirty="0" smtClean="0">
                <a:solidFill>
                  <a:schemeClr val="accent6"/>
                </a:solidFill>
              </a:rPr>
              <a:t>supplying core </a:t>
            </a:r>
            <a:r>
              <a:rPr lang="en-US" altLang="en-US" dirty="0">
                <a:solidFill>
                  <a:schemeClr val="accent6"/>
                </a:solidFill>
              </a:rPr>
              <a:t>frequencies and </a:t>
            </a:r>
            <a:r>
              <a:rPr lang="en-US" altLang="en-US" dirty="0" smtClean="0">
                <a:solidFill>
                  <a:schemeClr val="accent6"/>
                </a:solidFill>
              </a:rPr>
              <a:t>voltages</a:t>
            </a:r>
            <a:endParaRPr lang="en-US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brightsideofnews.com/Data/2012_7_25/Qualcomm-Snapdragon-S4-Benchmarking-Day/2%20-%20QCOM%20-%20Lanier%20-%20Comparing%20mobile%20CPU%20performance-16_6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20418" r="57932" b="45627"/>
          <a:stretch/>
        </p:blipFill>
        <p:spPr bwMode="auto">
          <a:xfrm>
            <a:off x="6038409" y="3118058"/>
            <a:ext cx="2834721" cy="13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78220" y="1808820"/>
            <a:ext cx="2053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Semi-synchronous</a:t>
            </a:r>
            <a:endParaRPr lang="hu-HU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728587" y="1808820"/>
            <a:ext cx="16081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Asynchronous</a:t>
            </a:r>
            <a:endParaRPr lang="hu-HU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4379408" y="1478289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183018" y="1035999"/>
            <a:ext cx="62776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Options for supplying core frequencies </a:t>
            </a:r>
            <a:r>
              <a:rPr lang="hu-HU" b="1" dirty="0" smtClean="0">
                <a:solidFill>
                  <a:srgbClr val="000000"/>
                </a:solidFill>
              </a:rPr>
              <a:t>and voltages </a:t>
            </a:r>
            <a:r>
              <a:rPr lang="en-US" b="1" dirty="0" smtClean="0">
                <a:solidFill>
                  <a:srgbClr val="000000"/>
                </a:solidFill>
              </a:rPr>
              <a:t>in SMPs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3320" y="1808820"/>
            <a:ext cx="2944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Synchronous</a:t>
            </a:r>
            <a:endParaRPr lang="hu-HU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CPU cores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>
            <a:endCxn id="26" idx="6"/>
          </p:cNvCxnSpPr>
          <p:nvPr/>
        </p:nvCxnSpPr>
        <p:spPr>
          <a:xfrm flipH="1">
            <a:off x="1592664" y="1478289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0"/>
            <a:endCxn id="27" idx="2"/>
          </p:cNvCxnSpPr>
          <p:nvPr/>
        </p:nvCxnSpPr>
        <p:spPr>
          <a:xfrm>
            <a:off x="4379702" y="1478289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346497" y="171929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1527576" y="172388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7446780" y="1714527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2" name="Picture 2" descr="http://www.brightsideofnews.com/Data/2012_7_25/Qualcomm-Snapdragon-S4-Benchmarking-Day/2%20-%20QCOM%20-%20Lanier%20-%20Comparing%20mobile%20CPU%20performance-16_6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5" t="24000" r="6987" b="49444"/>
          <a:stretch/>
        </p:blipFill>
        <p:spPr bwMode="auto">
          <a:xfrm>
            <a:off x="149065" y="3266590"/>
            <a:ext cx="3251936" cy="10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4379041" y="1201503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" name="Group 43"/>
          <p:cNvGrpSpPr/>
          <p:nvPr/>
        </p:nvGrpSpPr>
        <p:grpSpPr>
          <a:xfrm>
            <a:off x="2771800" y="4226672"/>
            <a:ext cx="3273043" cy="1317563"/>
            <a:chOff x="5086567" y="2258870"/>
            <a:chExt cx="3167371" cy="1445127"/>
          </a:xfrm>
        </p:grpSpPr>
        <p:pic>
          <p:nvPicPr>
            <p:cNvPr id="45" name="Picture 44" descr="http://www.brightsideofnews.com/Data/2012_7_25/Qualcomm-Snapdragon-S4-Benchmarking-Day/2%20-%20QCOM%20-%20Lanier%20-%20Comparing%20mobile%20CPU%20performance-16_68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1" t="20418" r="6898" b="53499"/>
            <a:stretch/>
          </p:blipFill>
          <p:spPr bwMode="auto">
            <a:xfrm>
              <a:off x="5086567" y="2258870"/>
              <a:ext cx="3167371" cy="109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www.brightsideofnews.com/Data/2012_7_25/Qualcomm-Snapdragon-S4-Benchmarking-Day/2%20-%20QCOM%20-%20Lanier%20-%20Comparing%20mobile%20CPU%20performance-16_68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3" t="47670" r="54867" b="45627"/>
            <a:stretch/>
          </p:blipFill>
          <p:spPr bwMode="auto">
            <a:xfrm>
              <a:off x="5111517" y="3422275"/>
              <a:ext cx="3117273" cy="28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98492" y="2329238"/>
            <a:ext cx="24145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The </a:t>
            </a:r>
            <a:r>
              <a:rPr lang="en-US" sz="1300" dirty="0">
                <a:solidFill>
                  <a:srgbClr val="000000"/>
                </a:solidFill>
              </a:rPr>
              <a:t>same core </a:t>
            </a:r>
            <a:r>
              <a:rPr lang="hu-HU" sz="1300" dirty="0" smtClean="0">
                <a:solidFill>
                  <a:srgbClr val="000000"/>
                </a:solidFill>
              </a:rPr>
              <a:t>frequency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</a:rPr>
              <a:t>and core </a:t>
            </a:r>
            <a:r>
              <a:rPr lang="hu-HU" sz="1300" dirty="0" smtClean="0">
                <a:solidFill>
                  <a:srgbClr val="000000"/>
                </a:solidFill>
              </a:rPr>
              <a:t>voltage</a:t>
            </a:r>
            <a:endParaRPr lang="en-US" sz="130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for all cores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3133723" y="2329238"/>
            <a:ext cx="245291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I</a:t>
            </a:r>
            <a:r>
              <a:rPr lang="en-US" sz="1300" dirty="0" err="1" smtClean="0">
                <a:solidFill>
                  <a:srgbClr val="000000"/>
                </a:solidFill>
              </a:rPr>
              <a:t>ndividual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core </a:t>
            </a:r>
            <a:r>
              <a:rPr lang="en-US" sz="1300" dirty="0" smtClean="0">
                <a:solidFill>
                  <a:srgbClr val="000000"/>
                </a:solidFill>
              </a:rPr>
              <a:t>frequencies</a:t>
            </a:r>
            <a:endParaRPr lang="hu-HU" sz="13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but the same core voltage</a:t>
            </a:r>
            <a:endParaRPr lang="en-US" sz="13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for the cores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6270024" y="2331458"/>
            <a:ext cx="251222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Individual </a:t>
            </a:r>
            <a:r>
              <a:rPr lang="en-US" sz="1300" dirty="0">
                <a:solidFill>
                  <a:srgbClr val="000000"/>
                </a:solidFill>
              </a:rPr>
              <a:t>core </a:t>
            </a:r>
            <a:r>
              <a:rPr lang="hu-HU" sz="1300" dirty="0" smtClean="0">
                <a:solidFill>
                  <a:srgbClr val="000000"/>
                </a:solidFill>
              </a:rPr>
              <a:t>frequencies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</a:rPr>
              <a:t>and core </a:t>
            </a:r>
            <a:r>
              <a:rPr lang="hu-HU" sz="1300" dirty="0" smtClean="0">
                <a:solidFill>
                  <a:srgbClr val="000000"/>
                </a:solidFill>
              </a:rPr>
              <a:t>voltages</a:t>
            </a:r>
            <a:endParaRPr lang="en-US" sz="1300" dirty="0">
              <a:solidFill>
                <a:srgbClr val="000000"/>
              </a:solidFill>
            </a:endParaRPr>
          </a:p>
          <a:p>
            <a:pPr algn="ctr"/>
            <a:r>
              <a:rPr lang="en-US" sz="1300" dirty="0" smtClean="0"/>
              <a:t>for all cores</a:t>
            </a:r>
            <a:endParaRPr lang="en-US" sz="1300" dirty="0"/>
          </a:p>
        </p:txBody>
      </p:sp>
      <p:sp>
        <p:nvSpPr>
          <p:cNvPr id="30" name="TextBox 29"/>
          <p:cNvSpPr txBox="1"/>
          <p:nvPr/>
        </p:nvSpPr>
        <p:spPr>
          <a:xfrm>
            <a:off x="40305" y="5379209"/>
            <a:ext cx="19046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Examples in mobiles</a:t>
            </a:r>
            <a:endParaRPr lang="en-US" sz="13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596" y="5666763"/>
            <a:ext cx="3235180" cy="93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i="1" dirty="0" smtClean="0"/>
              <a:t>U</a:t>
            </a:r>
            <a:r>
              <a:rPr lang="en-US" sz="1300" i="1" dirty="0" err="1" smtClean="0"/>
              <a:t>sed</a:t>
            </a:r>
            <a:r>
              <a:rPr lang="en-US" sz="1300" i="1" dirty="0" smtClean="0"/>
              <a:t> within clusters</a:t>
            </a:r>
          </a:p>
          <a:p>
            <a:pPr algn="ctr"/>
            <a:r>
              <a:rPr lang="en-US" sz="1300" i="1" dirty="0" smtClean="0"/>
              <a:t> of </a:t>
            </a:r>
            <a:r>
              <a:rPr lang="en-US" sz="1300" i="1" dirty="0" err="1" smtClean="0"/>
              <a:t>big.LITTLE</a:t>
            </a:r>
            <a:r>
              <a:rPr lang="en-US" sz="1300" i="1" dirty="0" smtClean="0"/>
              <a:t> configurations, e.g.</a:t>
            </a:r>
          </a:p>
          <a:p>
            <a:pPr algn="ctr">
              <a:spcAft>
                <a:spcPts val="300"/>
              </a:spcAft>
            </a:pPr>
            <a:r>
              <a:rPr lang="en-US" sz="1300" i="1" dirty="0" smtClean="0"/>
              <a:t>ARM’s </a:t>
            </a:r>
            <a:r>
              <a:rPr lang="en-US" sz="1300" i="1" dirty="0" err="1" smtClean="0"/>
              <a:t>big.LITTLE</a:t>
            </a:r>
            <a:r>
              <a:rPr lang="en-US" sz="1300" i="1" dirty="0" smtClean="0"/>
              <a:t> technology (2011)</a:t>
            </a:r>
          </a:p>
          <a:p>
            <a:pPr algn="ctr"/>
            <a:r>
              <a:rPr lang="en-US" sz="1300" i="1" dirty="0" err="1" smtClean="0"/>
              <a:t>Nvidia’s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vSMP</a:t>
            </a:r>
            <a:r>
              <a:rPr lang="en-US" sz="1300" i="1" dirty="0" smtClean="0"/>
              <a:t> technology (2011)</a:t>
            </a:r>
            <a:endParaRPr lang="en-US" sz="13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72585" y="6111878"/>
            <a:ext cx="307488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/>
              <a:t>Qualcomm Snapdragon family</a:t>
            </a:r>
          </a:p>
          <a:p>
            <a:pPr algn="ctr"/>
            <a:r>
              <a:rPr lang="en-US" sz="1300" i="1" dirty="0" smtClean="0"/>
              <a:t>with the Scorpion and then the</a:t>
            </a:r>
          </a:p>
          <a:p>
            <a:pPr algn="ctr"/>
            <a:r>
              <a:rPr lang="en-US" sz="1300" i="1" dirty="0" smtClean="0"/>
              <a:t> Krait </a:t>
            </a:r>
            <a:r>
              <a:rPr lang="hu-HU" sz="1300" i="1" dirty="0" smtClean="0"/>
              <a:t>and Kryo </a:t>
            </a:r>
            <a:r>
              <a:rPr lang="en-US" sz="1300" i="1" dirty="0" smtClean="0"/>
              <a:t>cores (since 2011)</a:t>
            </a:r>
            <a:endParaRPr lang="en-US" sz="13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19923" y="5724255"/>
            <a:ext cx="23871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No known implementation</a:t>
            </a:r>
            <a:endParaRPr lang="en-US" sz="1300" i="1" dirty="0"/>
          </a:p>
        </p:txBody>
      </p:sp>
      <p:sp>
        <p:nvSpPr>
          <p:cNvPr id="28" name="Rectangle 27"/>
          <p:cNvSpPr/>
          <p:nvPr/>
        </p:nvSpPr>
        <p:spPr>
          <a:xfrm>
            <a:off x="185738" y="62599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dirty="0" smtClean="0">
                <a:solidFill>
                  <a:schemeClr val="accent6"/>
                </a:solidFill>
              </a:rPr>
              <a:t>Options for</a:t>
            </a:r>
            <a:r>
              <a:rPr lang="en-US" altLang="en-US" dirty="0" smtClean="0">
                <a:solidFill>
                  <a:schemeClr val="accent6"/>
                </a:solidFill>
              </a:rPr>
              <a:t> supplying core </a:t>
            </a:r>
            <a:r>
              <a:rPr lang="en-US" altLang="en-US" dirty="0">
                <a:solidFill>
                  <a:schemeClr val="accent6"/>
                </a:solidFill>
              </a:rPr>
              <a:t>frequencies and </a:t>
            </a:r>
            <a:r>
              <a:rPr lang="en-US" altLang="en-US" dirty="0" smtClean="0">
                <a:solidFill>
                  <a:schemeClr val="accent6"/>
                </a:solidFill>
              </a:rPr>
              <a:t>voltages-1</a:t>
            </a:r>
            <a:endParaRPr lang="en-US" altLang="en-US" dirty="0">
              <a:solidFill>
                <a:schemeClr val="accent6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(16)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32036" y="5656462"/>
            <a:ext cx="2146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300" i="1" dirty="0">
                <a:solidFill>
                  <a:srgbClr val="000000"/>
                </a:solidFill>
              </a:rPr>
              <a:t>Typical in </a:t>
            </a:r>
            <a:r>
              <a:rPr lang="en-US" sz="1300" i="1" dirty="0" smtClean="0">
                <a:solidFill>
                  <a:srgbClr val="000000"/>
                </a:solidFill>
              </a:rPr>
              <a:t>ARM</a:t>
            </a:r>
            <a:r>
              <a:rPr lang="hu-HU" sz="1300" i="1" dirty="0" smtClean="0">
                <a:solidFill>
                  <a:srgbClr val="000000"/>
                </a:solidFill>
              </a:rPr>
              <a:t>’s design</a:t>
            </a:r>
          </a:p>
          <a:p>
            <a:pPr lvl="0" algn="ctr"/>
            <a:r>
              <a:rPr lang="hu-HU" sz="1300" i="1" dirty="0" smtClean="0">
                <a:solidFill>
                  <a:srgbClr val="000000"/>
                </a:solidFill>
              </a:rPr>
              <a:t> in their Cortex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/>
      <p:bldP spid="22" grpId="0"/>
      <p:bldP spid="25" grpId="0" animBg="1"/>
      <p:bldP spid="26" grpId="0" animBg="1"/>
      <p:bldP spid="27" grpId="0" animBg="1"/>
      <p:bldP spid="6" grpId="0"/>
      <p:bldP spid="7" grpId="0"/>
      <p:bldP spid="8" grpId="0"/>
      <p:bldP spid="30" grpId="0"/>
      <p:bldP spid="31" grpId="0"/>
      <p:bldP spid="34" grpId="0"/>
      <p:bldP spid="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85" y="1268760"/>
            <a:ext cx="5536141" cy="54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5234" y="3924055"/>
            <a:ext cx="1447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DCC: Cortex-M3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4177" y="629398"/>
            <a:ext cx="917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1: Per cluster core frequencies and voltages in </a:t>
            </a:r>
            <a:r>
              <a:rPr lang="en-US" dirty="0" smtClean="0">
                <a:solidFill>
                  <a:schemeClr val="accent6"/>
                </a:solidFill>
              </a:rPr>
              <a:t>ARM</a:t>
            </a:r>
            <a:r>
              <a:rPr lang="hu-HU" dirty="0" smtClean="0">
                <a:solidFill>
                  <a:schemeClr val="accent6"/>
                </a:solidFill>
              </a:rPr>
              <a:t>’s</a:t>
            </a:r>
            <a:r>
              <a:rPr lang="en-US" dirty="0" smtClean="0">
                <a:solidFill>
                  <a:schemeClr val="accent6"/>
                </a:solidFill>
              </a:rPr>
              <a:t> test chip</a:t>
            </a:r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(17)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29890" y="1660358"/>
            <a:ext cx="2037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PSU: Power Supply Unit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57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1361315"/>
            <a:ext cx="7569983" cy="4317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215" y="626778"/>
            <a:ext cx="810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Example 2: Per core power domains in the Cortex A-57 </a:t>
            </a:r>
            <a:r>
              <a:rPr lang="hu-HU" dirty="0" err="1">
                <a:solidFill>
                  <a:schemeClr val="accent6"/>
                </a:solidFill>
              </a:rPr>
              <a:t>MPcore</a:t>
            </a:r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[50]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468" y="5880756"/>
            <a:ext cx="890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Note</a:t>
            </a:r>
            <a:r>
              <a:rPr lang="hu-HU" sz="1600" dirty="0"/>
              <a:t>: </a:t>
            </a:r>
            <a:r>
              <a:rPr lang="hu-HU" sz="1600" dirty="0">
                <a:solidFill>
                  <a:srgbClr val="0070C0"/>
                </a:solidFill>
              </a:rPr>
              <a:t>Each core has a separate power </a:t>
            </a:r>
            <a:r>
              <a:rPr lang="hu-HU" sz="1600" dirty="0" smtClean="0">
                <a:solidFill>
                  <a:srgbClr val="0070C0"/>
                </a:solidFill>
              </a:rPr>
              <a:t>domain nevertheless, actual implementations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   often let operate all cores of a cluster at the same frequency and voltage.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(19)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590" y="644485"/>
            <a:ext cx="5649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Remark: Implementation of DVFS in ARM processors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068" y="946820"/>
            <a:ext cx="8511882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ARM introduced DVFS relatively late, </a:t>
            </a:r>
            <a:r>
              <a:rPr lang="hu-HU" sz="1600" dirty="0" smtClean="0">
                <a:solidFill>
                  <a:srgbClr val="0070C0"/>
                </a:solidFill>
              </a:rPr>
              <a:t>about 2005 </a:t>
            </a:r>
            <a:r>
              <a:rPr lang="hu-HU" sz="1600" dirty="0" smtClean="0"/>
              <a:t>first in their ARM11 family.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was designed as </a:t>
            </a:r>
            <a:r>
              <a:rPr lang="hu-HU" sz="1600" dirty="0" smtClean="0">
                <a:solidFill>
                  <a:srgbClr val="FF0000"/>
                </a:solidFill>
              </a:rPr>
              <a:t>IEM (Intelligent Energy Management)</a:t>
            </a:r>
            <a:r>
              <a:rPr lang="hu-HU" sz="1600" dirty="0" smtClean="0"/>
              <a:t> (see Figure below).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6525" y="6444335"/>
            <a:ext cx="8490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Principle of ARM’s IEM (Intelligent Energy Management) </a:t>
            </a:r>
            <a:r>
              <a:rPr lang="hu-HU" sz="1600" dirty="0" err="1" smtClean="0"/>
              <a:t>technology</a:t>
            </a:r>
            <a:r>
              <a:rPr lang="hu-HU" sz="1600" dirty="0" smtClean="0"/>
              <a:t> [51]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6" y="1894145"/>
            <a:ext cx="7868129" cy="44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2. Exclusive cluster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6406" y="239388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1.1 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The </a:t>
            </a:r>
            <a:r>
              <a:rPr lang="hu-HU" altLang="en-US" sz="1900" dirty="0" smtClean="0">
                <a:solidFill>
                  <a:srgbClr val="FFFFFF"/>
                </a:solidFill>
                <a:cs typeface="Arial" charset="0"/>
              </a:rPr>
              <a:t>rationale for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cs typeface="Arial" charset="0"/>
              </a:rPr>
              <a:t>processing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Ex</a:t>
            </a:r>
            <a:r>
              <a:rPr lang="en-US" dirty="0" err="1" smtClean="0"/>
              <a:t>clusive</a:t>
            </a:r>
            <a:r>
              <a:rPr lang="en-US" dirty="0" smtClean="0"/>
              <a:t> c</a:t>
            </a:r>
            <a:r>
              <a:rPr lang="hu-HU" dirty="0" smtClean="0"/>
              <a:t>luster</a:t>
            </a:r>
            <a:r>
              <a:rPr lang="en-US" dirty="0" smtClean="0"/>
              <a:t>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6495" y="1718343"/>
            <a:ext cx="4392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luster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076945" y="1706582"/>
            <a:ext cx="4669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ore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4662" y="613290"/>
            <a:ext cx="360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2. </a:t>
            </a:r>
            <a:r>
              <a:rPr lang="en-US" dirty="0" smtClean="0">
                <a:solidFill>
                  <a:schemeClr val="accent6"/>
                </a:solidFill>
              </a:rPr>
              <a:t>Exclusive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32593" y="2356569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32" grpId="0" animBg="1"/>
      <p:bldP spid="36" grpId="0" animBg="1"/>
      <p:bldP spid="52" grpId="0"/>
      <p:bldP spid="51" grpId="0" animBg="1"/>
      <p:bldP spid="61" grpId="0" animBg="1"/>
      <p:bldP spid="62" grpId="0" animBg="1"/>
      <p:bldP spid="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22815"/>
            <a:ext cx="544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the exclusive cluster migration-1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998730"/>
            <a:ext cx="8687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simplicity, l</a:t>
            </a:r>
            <a:r>
              <a:rPr lang="en-US" sz="1600" dirty="0" smtClean="0"/>
              <a:t>et</a:t>
            </a:r>
            <a:r>
              <a:rPr lang="hu-HU" sz="1600" dirty="0" smtClean="0"/>
              <a:t>’s</a:t>
            </a:r>
            <a:r>
              <a:rPr lang="en-US" sz="1600" dirty="0" smtClean="0"/>
              <a:t> have two clusters of cores</a:t>
            </a:r>
            <a:r>
              <a:rPr lang="hu-HU" sz="1600" dirty="0" smtClean="0"/>
              <a:t>, as usual, e.g. with 4 cores each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06515" y="5904565"/>
            <a:ext cx="811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the </a:t>
            </a:r>
            <a:r>
              <a:rPr lang="en-US" sz="1600" dirty="0" smtClean="0">
                <a:solidFill>
                  <a:srgbClr val="FF0000"/>
                </a:solidFill>
              </a:rPr>
              <a:t>cluster of “LITTLE” cores </a:t>
            </a:r>
            <a:r>
              <a:rPr lang="en-US" sz="1600" dirty="0" smtClean="0">
                <a:solidFill>
                  <a:srgbClr val="0070C0"/>
                </a:solidFill>
              </a:rPr>
              <a:t>for less demanding workloads</a:t>
            </a:r>
            <a:r>
              <a:rPr lang="en-US" sz="1600" dirty="0" smtClean="0"/>
              <a:t>, whereas</a:t>
            </a:r>
          </a:p>
          <a:p>
            <a:r>
              <a:rPr lang="en-US" sz="1600" dirty="0" smtClean="0"/>
              <a:t>      the </a:t>
            </a:r>
            <a:r>
              <a:rPr lang="en-US" sz="1600" dirty="0" smtClean="0">
                <a:solidFill>
                  <a:srgbClr val="FF0000"/>
                </a:solidFill>
              </a:rPr>
              <a:t>cluster of “big” cores </a:t>
            </a:r>
            <a:r>
              <a:rPr lang="en-US" sz="1600" dirty="0" smtClean="0">
                <a:solidFill>
                  <a:srgbClr val="0070C0"/>
                </a:solidFill>
              </a:rPr>
              <a:t>for more demanding workloads</a:t>
            </a:r>
            <a:r>
              <a:rPr lang="en-US" sz="1600" dirty="0" smtClean="0"/>
              <a:t>, as indicated in</a:t>
            </a:r>
          </a:p>
          <a:p>
            <a:r>
              <a:rPr lang="en-US" sz="1600" dirty="0" smtClean="0"/>
              <a:t>      the next Figure.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906815" y="2393885"/>
            <a:ext cx="3246121" cy="3249505"/>
            <a:chOff x="5481753" y="2843935"/>
            <a:chExt cx="3246121" cy="3249505"/>
          </a:xfrm>
        </p:grpSpPr>
        <p:sp>
          <p:nvSpPr>
            <p:cNvPr id="11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7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0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2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5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6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7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7355" y="5729910"/>
              <a:ext cx="9605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To memory</a:t>
              </a:r>
              <a:endParaRPr lang="en-US" sz="105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8964" y="1313765"/>
            <a:ext cx="8883586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/>
              <a:t>low power/low performance cores, termed as the </a:t>
            </a:r>
            <a:r>
              <a:rPr lang="en-US" sz="1600" dirty="0" smtClean="0">
                <a:solidFill>
                  <a:srgbClr val="FF0000"/>
                </a:solidFill>
              </a:rPr>
              <a:t>LITTLE cores </a:t>
            </a:r>
            <a:r>
              <a:rPr lang="en-US" sz="1600" dirty="0" smtClean="0"/>
              <a:t>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/>
              <a:t>high performance high power cores,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termed as the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big cores,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1938040"/>
            <a:ext cx="2221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indicated below.</a:t>
            </a:r>
            <a:endParaRPr lang="en-US" sz="1600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0560" y="982473"/>
            <a:ext cx="9136015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OS</a:t>
            </a:r>
            <a:r>
              <a:rPr lang="en-US" sz="1600" dirty="0" smtClean="0"/>
              <a:t> </a:t>
            </a:r>
            <a:r>
              <a:rPr lang="en-US" sz="1600" dirty="0"/>
              <a:t>(e.g. the Linux </a:t>
            </a:r>
            <a:r>
              <a:rPr lang="en-US" sz="1600" dirty="0" err="1"/>
              <a:t>cpufreq</a:t>
            </a:r>
            <a:r>
              <a:rPr lang="en-US" sz="1600" dirty="0"/>
              <a:t> routine) </a:t>
            </a:r>
            <a:r>
              <a:rPr lang="hu-HU" sz="1600" dirty="0" smtClean="0">
                <a:solidFill>
                  <a:srgbClr val="0070C0"/>
                </a:solidFill>
              </a:rPr>
              <a:t>tracks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the load </a:t>
            </a:r>
            <a:r>
              <a:rPr lang="en-US" sz="1600" dirty="0"/>
              <a:t>for all cores in the </a:t>
            </a:r>
            <a:r>
              <a:rPr lang="en-US" sz="1600" dirty="0" smtClean="0"/>
              <a:t>cluster.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As long as the actual workload can be executed by the low power, low performance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cluster, this cluster will be activated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If however the workload requires more performance </a:t>
            </a:r>
            <a:r>
              <a:rPr lang="en-US" sz="1600" dirty="0" smtClean="0"/>
              <a:t>than available with the cluster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of LITTLE cores (CPU A in the Figure), an appropriate </a:t>
            </a:r>
            <a:r>
              <a:rPr lang="en-US" sz="1600" dirty="0" smtClean="0">
                <a:solidFill>
                  <a:srgbClr val="0070C0"/>
                </a:solidFill>
              </a:rPr>
              <a:t>routine performs a switch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to the cluster of high performance high power “big” cores </a:t>
            </a:r>
            <a:r>
              <a:rPr lang="en-US" sz="1600" dirty="0" smtClean="0"/>
              <a:t>(CPU B).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81590" y="2835502"/>
            <a:ext cx="7238917" cy="3923868"/>
            <a:chOff x="1106615" y="409575"/>
            <a:chExt cx="8085010" cy="477942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23"/>
            <a:stretch/>
          </p:blipFill>
          <p:spPr bwMode="auto">
            <a:xfrm>
              <a:off x="1106615" y="409575"/>
              <a:ext cx="8085010" cy="477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2"/>
            <p:cNvSpPr/>
            <p:nvPr/>
          </p:nvSpPr>
          <p:spPr bwMode="auto">
            <a:xfrm rot="19167004">
              <a:off x="1679747" y="2498289"/>
              <a:ext cx="4597664" cy="1465042"/>
            </a:xfrm>
            <a:custGeom>
              <a:avLst/>
              <a:gdLst>
                <a:gd name="connsiteX0" fmla="*/ 0 w 2058648"/>
                <a:gd name="connsiteY0" fmla="*/ 57014 h 342078"/>
                <a:gd name="connsiteX1" fmla="*/ 57014 w 2058648"/>
                <a:gd name="connsiteY1" fmla="*/ 0 h 342078"/>
                <a:gd name="connsiteX2" fmla="*/ 2001634 w 2058648"/>
                <a:gd name="connsiteY2" fmla="*/ 0 h 342078"/>
                <a:gd name="connsiteX3" fmla="*/ 2058648 w 2058648"/>
                <a:gd name="connsiteY3" fmla="*/ 57014 h 342078"/>
                <a:gd name="connsiteX4" fmla="*/ 2058648 w 2058648"/>
                <a:gd name="connsiteY4" fmla="*/ 285064 h 342078"/>
                <a:gd name="connsiteX5" fmla="*/ 2001634 w 2058648"/>
                <a:gd name="connsiteY5" fmla="*/ 342078 h 342078"/>
                <a:gd name="connsiteX6" fmla="*/ 57014 w 2058648"/>
                <a:gd name="connsiteY6" fmla="*/ 342078 h 342078"/>
                <a:gd name="connsiteX7" fmla="*/ 0 w 2058648"/>
                <a:gd name="connsiteY7" fmla="*/ 285064 h 342078"/>
                <a:gd name="connsiteX8" fmla="*/ 0 w 2058648"/>
                <a:gd name="connsiteY8" fmla="*/ 57014 h 342078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2058648 w 4522688"/>
                <a:gd name="connsiteY3" fmla="*/ 57014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3174728 w 4522688"/>
                <a:gd name="connsiteY3" fmla="*/ 476033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3196848 w 4522688"/>
                <a:gd name="connsiteY3" fmla="*/ 486090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3196848 w 4522688"/>
                <a:gd name="connsiteY0" fmla="*/ 486090 h 1442025"/>
                <a:gd name="connsiteX1" fmla="*/ 4522688 w 4522688"/>
                <a:gd name="connsiteY1" fmla="*/ 1441380 h 1442025"/>
                <a:gd name="connsiteX2" fmla="*/ 2001634 w 4522688"/>
                <a:gd name="connsiteY2" fmla="*/ 342078 h 1442025"/>
                <a:gd name="connsiteX3" fmla="*/ 57014 w 4522688"/>
                <a:gd name="connsiteY3" fmla="*/ 342078 h 1442025"/>
                <a:gd name="connsiteX4" fmla="*/ 0 w 4522688"/>
                <a:gd name="connsiteY4" fmla="*/ 285064 h 1442025"/>
                <a:gd name="connsiteX5" fmla="*/ 0 w 4522688"/>
                <a:gd name="connsiteY5" fmla="*/ 57014 h 1442025"/>
                <a:gd name="connsiteX6" fmla="*/ 57014 w 4522688"/>
                <a:gd name="connsiteY6" fmla="*/ 0 h 1442025"/>
                <a:gd name="connsiteX7" fmla="*/ 2001634 w 4522688"/>
                <a:gd name="connsiteY7" fmla="*/ 0 h 1442025"/>
                <a:gd name="connsiteX8" fmla="*/ 3288288 w 4522688"/>
                <a:gd name="connsiteY8" fmla="*/ 577530 h 1442025"/>
                <a:gd name="connsiteX0" fmla="*/ 3196848 w 4522688"/>
                <a:gd name="connsiteY0" fmla="*/ 486090 h 1442025"/>
                <a:gd name="connsiteX1" fmla="*/ 4522688 w 4522688"/>
                <a:gd name="connsiteY1" fmla="*/ 1441380 h 1442025"/>
                <a:gd name="connsiteX2" fmla="*/ 2001634 w 4522688"/>
                <a:gd name="connsiteY2" fmla="*/ 342078 h 1442025"/>
                <a:gd name="connsiteX3" fmla="*/ 57014 w 4522688"/>
                <a:gd name="connsiteY3" fmla="*/ 342078 h 1442025"/>
                <a:gd name="connsiteX4" fmla="*/ 0 w 4522688"/>
                <a:gd name="connsiteY4" fmla="*/ 285064 h 1442025"/>
                <a:gd name="connsiteX5" fmla="*/ 0 w 4522688"/>
                <a:gd name="connsiteY5" fmla="*/ 57014 h 1442025"/>
                <a:gd name="connsiteX6" fmla="*/ 57014 w 4522688"/>
                <a:gd name="connsiteY6" fmla="*/ 0 h 1442025"/>
                <a:gd name="connsiteX7" fmla="*/ 2001634 w 4522688"/>
                <a:gd name="connsiteY7" fmla="*/ 0 h 1442025"/>
                <a:gd name="connsiteX8" fmla="*/ 4019884 w 4522688"/>
                <a:gd name="connsiteY8" fmla="*/ 659245 h 1442025"/>
                <a:gd name="connsiteX0" fmla="*/ 4603681 w 4603681"/>
                <a:gd name="connsiteY0" fmla="*/ 1184441 h 1442025"/>
                <a:gd name="connsiteX1" fmla="*/ 4522688 w 4603681"/>
                <a:gd name="connsiteY1" fmla="*/ 1441380 h 1442025"/>
                <a:gd name="connsiteX2" fmla="*/ 2001634 w 4603681"/>
                <a:gd name="connsiteY2" fmla="*/ 342078 h 1442025"/>
                <a:gd name="connsiteX3" fmla="*/ 57014 w 4603681"/>
                <a:gd name="connsiteY3" fmla="*/ 342078 h 1442025"/>
                <a:gd name="connsiteX4" fmla="*/ 0 w 4603681"/>
                <a:gd name="connsiteY4" fmla="*/ 285064 h 1442025"/>
                <a:gd name="connsiteX5" fmla="*/ 0 w 4603681"/>
                <a:gd name="connsiteY5" fmla="*/ 57014 h 1442025"/>
                <a:gd name="connsiteX6" fmla="*/ 57014 w 4603681"/>
                <a:gd name="connsiteY6" fmla="*/ 0 h 1442025"/>
                <a:gd name="connsiteX7" fmla="*/ 2001634 w 4603681"/>
                <a:gd name="connsiteY7" fmla="*/ 0 h 1442025"/>
                <a:gd name="connsiteX8" fmla="*/ 4019884 w 4603681"/>
                <a:gd name="connsiteY8" fmla="*/ 659245 h 1442025"/>
                <a:gd name="connsiteX0" fmla="*/ 4603681 w 4610130"/>
                <a:gd name="connsiteY0" fmla="*/ 1184441 h 1442025"/>
                <a:gd name="connsiteX1" fmla="*/ 4522688 w 4610130"/>
                <a:gd name="connsiteY1" fmla="*/ 1441380 h 1442025"/>
                <a:gd name="connsiteX2" fmla="*/ 2001634 w 4610130"/>
                <a:gd name="connsiteY2" fmla="*/ 342078 h 1442025"/>
                <a:gd name="connsiteX3" fmla="*/ 57014 w 4610130"/>
                <a:gd name="connsiteY3" fmla="*/ 342078 h 1442025"/>
                <a:gd name="connsiteX4" fmla="*/ 0 w 4610130"/>
                <a:gd name="connsiteY4" fmla="*/ 285064 h 1442025"/>
                <a:gd name="connsiteX5" fmla="*/ 0 w 4610130"/>
                <a:gd name="connsiteY5" fmla="*/ 57014 h 1442025"/>
                <a:gd name="connsiteX6" fmla="*/ 57014 w 4610130"/>
                <a:gd name="connsiteY6" fmla="*/ 0 h 1442025"/>
                <a:gd name="connsiteX7" fmla="*/ 2001634 w 4610130"/>
                <a:gd name="connsiteY7" fmla="*/ 0 h 1442025"/>
                <a:gd name="connsiteX8" fmla="*/ 4610130 w 4610130"/>
                <a:gd name="connsiteY8" fmla="*/ 1190101 h 1442025"/>
                <a:gd name="connsiteX0" fmla="*/ 4603681 w 4610130"/>
                <a:gd name="connsiteY0" fmla="*/ 1184441 h 1482884"/>
                <a:gd name="connsiteX1" fmla="*/ 4510719 w 4610130"/>
                <a:gd name="connsiteY1" fmla="*/ 1482261 h 1482884"/>
                <a:gd name="connsiteX2" fmla="*/ 2001634 w 4610130"/>
                <a:gd name="connsiteY2" fmla="*/ 342078 h 1482884"/>
                <a:gd name="connsiteX3" fmla="*/ 57014 w 4610130"/>
                <a:gd name="connsiteY3" fmla="*/ 342078 h 1482884"/>
                <a:gd name="connsiteX4" fmla="*/ 0 w 4610130"/>
                <a:gd name="connsiteY4" fmla="*/ 285064 h 1482884"/>
                <a:gd name="connsiteX5" fmla="*/ 0 w 4610130"/>
                <a:gd name="connsiteY5" fmla="*/ 57014 h 1482884"/>
                <a:gd name="connsiteX6" fmla="*/ 57014 w 4610130"/>
                <a:gd name="connsiteY6" fmla="*/ 0 h 1482884"/>
                <a:gd name="connsiteX7" fmla="*/ 2001634 w 4610130"/>
                <a:gd name="connsiteY7" fmla="*/ 0 h 1482884"/>
                <a:gd name="connsiteX8" fmla="*/ 4610130 w 4610130"/>
                <a:gd name="connsiteY8" fmla="*/ 1190101 h 1482884"/>
                <a:gd name="connsiteX0" fmla="*/ 4603681 w 4610130"/>
                <a:gd name="connsiteY0" fmla="*/ 1184441 h 1482884"/>
                <a:gd name="connsiteX1" fmla="*/ 4510719 w 4610130"/>
                <a:gd name="connsiteY1" fmla="*/ 1482261 h 1482884"/>
                <a:gd name="connsiteX2" fmla="*/ 2001634 w 4610130"/>
                <a:gd name="connsiteY2" fmla="*/ 342078 h 1482884"/>
                <a:gd name="connsiteX3" fmla="*/ 57014 w 4610130"/>
                <a:gd name="connsiteY3" fmla="*/ 342078 h 1482884"/>
                <a:gd name="connsiteX4" fmla="*/ 0 w 4610130"/>
                <a:gd name="connsiteY4" fmla="*/ 285064 h 1482884"/>
                <a:gd name="connsiteX5" fmla="*/ 0 w 4610130"/>
                <a:gd name="connsiteY5" fmla="*/ 57014 h 1482884"/>
                <a:gd name="connsiteX6" fmla="*/ 57014 w 4610130"/>
                <a:gd name="connsiteY6" fmla="*/ 0 h 1482884"/>
                <a:gd name="connsiteX7" fmla="*/ 2001634 w 4610130"/>
                <a:gd name="connsiteY7" fmla="*/ 0 h 1482884"/>
                <a:gd name="connsiteX8" fmla="*/ 4610130 w 4610130"/>
                <a:gd name="connsiteY8" fmla="*/ 1190101 h 1482884"/>
                <a:gd name="connsiteX9" fmla="*/ 4603681 w 4610130"/>
                <a:gd name="connsiteY9" fmla="*/ 1184441 h 1482884"/>
                <a:gd name="connsiteX0" fmla="*/ 4603681 w 4610130"/>
                <a:gd name="connsiteY0" fmla="*/ 1184441 h 1482326"/>
                <a:gd name="connsiteX1" fmla="*/ 4510719 w 4610130"/>
                <a:gd name="connsiteY1" fmla="*/ 1482261 h 1482326"/>
                <a:gd name="connsiteX2" fmla="*/ 2001634 w 4610130"/>
                <a:gd name="connsiteY2" fmla="*/ 342078 h 1482326"/>
                <a:gd name="connsiteX3" fmla="*/ 57014 w 4610130"/>
                <a:gd name="connsiteY3" fmla="*/ 342078 h 1482326"/>
                <a:gd name="connsiteX4" fmla="*/ 0 w 4610130"/>
                <a:gd name="connsiteY4" fmla="*/ 285064 h 1482326"/>
                <a:gd name="connsiteX5" fmla="*/ 0 w 4610130"/>
                <a:gd name="connsiteY5" fmla="*/ 57014 h 1482326"/>
                <a:gd name="connsiteX6" fmla="*/ 57014 w 4610130"/>
                <a:gd name="connsiteY6" fmla="*/ 0 h 1482326"/>
                <a:gd name="connsiteX7" fmla="*/ 2001634 w 4610130"/>
                <a:gd name="connsiteY7" fmla="*/ 0 h 1482326"/>
                <a:gd name="connsiteX8" fmla="*/ 4610130 w 4610130"/>
                <a:gd name="connsiteY8" fmla="*/ 1190101 h 1482326"/>
                <a:gd name="connsiteX9" fmla="*/ 4603681 w 4610130"/>
                <a:gd name="connsiteY9" fmla="*/ 1184441 h 1482326"/>
                <a:gd name="connsiteX0" fmla="*/ 4603681 w 4610130"/>
                <a:gd name="connsiteY0" fmla="*/ 1184441 h 1482326"/>
                <a:gd name="connsiteX1" fmla="*/ 4510719 w 4610130"/>
                <a:gd name="connsiteY1" fmla="*/ 1482261 h 1482326"/>
                <a:gd name="connsiteX2" fmla="*/ 2001634 w 4610130"/>
                <a:gd name="connsiteY2" fmla="*/ 342078 h 1482326"/>
                <a:gd name="connsiteX3" fmla="*/ 57014 w 4610130"/>
                <a:gd name="connsiteY3" fmla="*/ 342078 h 1482326"/>
                <a:gd name="connsiteX4" fmla="*/ 0 w 4610130"/>
                <a:gd name="connsiteY4" fmla="*/ 285064 h 1482326"/>
                <a:gd name="connsiteX5" fmla="*/ 0 w 4610130"/>
                <a:gd name="connsiteY5" fmla="*/ 57014 h 1482326"/>
                <a:gd name="connsiteX6" fmla="*/ 57014 w 4610130"/>
                <a:gd name="connsiteY6" fmla="*/ 0 h 1482326"/>
                <a:gd name="connsiteX7" fmla="*/ 2001634 w 4610130"/>
                <a:gd name="connsiteY7" fmla="*/ 0 h 1482326"/>
                <a:gd name="connsiteX8" fmla="*/ 4610130 w 4610130"/>
                <a:gd name="connsiteY8" fmla="*/ 1190101 h 1482326"/>
                <a:gd name="connsiteX9" fmla="*/ 4603681 w 4610130"/>
                <a:gd name="connsiteY9" fmla="*/ 1184441 h 1482326"/>
                <a:gd name="connsiteX0" fmla="*/ 4603681 w 4610130"/>
                <a:gd name="connsiteY0" fmla="*/ 1184441 h 1473683"/>
                <a:gd name="connsiteX1" fmla="*/ 4501413 w 4610130"/>
                <a:gd name="connsiteY1" fmla="*/ 1473618 h 1473683"/>
                <a:gd name="connsiteX2" fmla="*/ 2001634 w 4610130"/>
                <a:gd name="connsiteY2" fmla="*/ 342078 h 1473683"/>
                <a:gd name="connsiteX3" fmla="*/ 57014 w 4610130"/>
                <a:gd name="connsiteY3" fmla="*/ 342078 h 1473683"/>
                <a:gd name="connsiteX4" fmla="*/ 0 w 4610130"/>
                <a:gd name="connsiteY4" fmla="*/ 285064 h 1473683"/>
                <a:gd name="connsiteX5" fmla="*/ 0 w 4610130"/>
                <a:gd name="connsiteY5" fmla="*/ 57014 h 1473683"/>
                <a:gd name="connsiteX6" fmla="*/ 57014 w 4610130"/>
                <a:gd name="connsiteY6" fmla="*/ 0 h 1473683"/>
                <a:gd name="connsiteX7" fmla="*/ 2001634 w 4610130"/>
                <a:gd name="connsiteY7" fmla="*/ 0 h 1473683"/>
                <a:gd name="connsiteX8" fmla="*/ 4610130 w 4610130"/>
                <a:gd name="connsiteY8" fmla="*/ 1190101 h 1473683"/>
                <a:gd name="connsiteX9" fmla="*/ 4603681 w 4610130"/>
                <a:gd name="connsiteY9" fmla="*/ 1184441 h 1473683"/>
                <a:gd name="connsiteX0" fmla="*/ 4603681 w 4610130"/>
                <a:gd name="connsiteY0" fmla="*/ 118444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2001634 w 4610130"/>
                <a:gd name="connsiteY7" fmla="*/ 0 h 1465042"/>
                <a:gd name="connsiteX8" fmla="*/ 4610130 w 4610130"/>
                <a:gd name="connsiteY8" fmla="*/ 1190101 h 1465042"/>
                <a:gd name="connsiteX9" fmla="*/ 4603681 w 4610130"/>
                <a:gd name="connsiteY9" fmla="*/ 1184441 h 1465042"/>
                <a:gd name="connsiteX0" fmla="*/ 4603681 w 4610130"/>
                <a:gd name="connsiteY0" fmla="*/ 118444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9" fmla="*/ 4603681 w 4610130"/>
                <a:gd name="connsiteY9" fmla="*/ 1184441 h 1465042"/>
                <a:gd name="connsiteX0" fmla="*/ 4589551 w 4610130"/>
                <a:gd name="connsiteY0" fmla="*/ 1227649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9" fmla="*/ 4589551 w 4610130"/>
                <a:gd name="connsiteY9" fmla="*/ 1227649 h 1465042"/>
                <a:gd name="connsiteX0" fmla="*/ 4610130 w 4610130"/>
                <a:gd name="connsiteY0" fmla="*/ 119010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0" fmla="*/ 4597664 w 4597664"/>
                <a:gd name="connsiteY0" fmla="*/ 1217520 h 1465042"/>
                <a:gd name="connsiteX1" fmla="*/ 4492107 w 4597664"/>
                <a:gd name="connsiteY1" fmla="*/ 1464976 h 1465042"/>
                <a:gd name="connsiteX2" fmla="*/ 2001634 w 4597664"/>
                <a:gd name="connsiteY2" fmla="*/ 342078 h 1465042"/>
                <a:gd name="connsiteX3" fmla="*/ 57014 w 4597664"/>
                <a:gd name="connsiteY3" fmla="*/ 342078 h 1465042"/>
                <a:gd name="connsiteX4" fmla="*/ 0 w 4597664"/>
                <a:gd name="connsiteY4" fmla="*/ 285064 h 1465042"/>
                <a:gd name="connsiteX5" fmla="*/ 0 w 4597664"/>
                <a:gd name="connsiteY5" fmla="*/ 57014 h 1465042"/>
                <a:gd name="connsiteX6" fmla="*/ 57014 w 4597664"/>
                <a:gd name="connsiteY6" fmla="*/ 0 h 1465042"/>
                <a:gd name="connsiteX7" fmla="*/ 1989333 w 4597664"/>
                <a:gd name="connsiteY7" fmla="*/ 31906 h 1465042"/>
                <a:gd name="connsiteX8" fmla="*/ 4597664 w 4597664"/>
                <a:gd name="connsiteY8" fmla="*/ 1217520 h 146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7664" h="1465042">
                  <a:moveTo>
                    <a:pt x="4597664" y="1217520"/>
                  </a:moveTo>
                  <a:lnTo>
                    <a:pt x="4492107" y="1464976"/>
                  </a:lnTo>
                  <a:cubicBezTo>
                    <a:pt x="4464356" y="1475023"/>
                    <a:pt x="2033122" y="342078"/>
                    <a:pt x="2001634" y="342078"/>
                  </a:cubicBezTo>
                  <a:lnTo>
                    <a:pt x="57014" y="342078"/>
                  </a:lnTo>
                  <a:cubicBezTo>
                    <a:pt x="25526" y="342078"/>
                    <a:pt x="0" y="316552"/>
                    <a:pt x="0" y="285064"/>
                  </a:cubicBezTo>
                  <a:lnTo>
                    <a:pt x="0" y="57014"/>
                  </a:lnTo>
                  <a:cubicBezTo>
                    <a:pt x="0" y="25526"/>
                    <a:pt x="25526" y="0"/>
                    <a:pt x="57014" y="0"/>
                  </a:cubicBezTo>
                  <a:lnTo>
                    <a:pt x="1989333" y="31906"/>
                  </a:lnTo>
                  <a:cubicBezTo>
                    <a:pt x="2020821" y="31906"/>
                    <a:pt x="4506224" y="1094592"/>
                    <a:pt x="4597664" y="121752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20155" y="3049355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LITTLE cores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74950" y="4990301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big cores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590" y="622815"/>
            <a:ext cx="579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the exclusive cluster migration-2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5"/>
          <a:stretch/>
        </p:blipFill>
        <p:spPr bwMode="auto">
          <a:xfrm>
            <a:off x="1421650" y="1763815"/>
            <a:ext cx="6435715" cy="34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8070" y="2056492"/>
            <a:ext cx="28344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General Interrupt Controller</a:t>
            </a:r>
            <a:endParaRPr lang="en-US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4210" y="616698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Main components of an example system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863" y="953725"/>
            <a:ext cx="8727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example system </a:t>
            </a:r>
            <a:r>
              <a:rPr lang="en-US" sz="1600" dirty="0" smtClean="0"/>
              <a:t>includes a </a:t>
            </a:r>
            <a:r>
              <a:rPr lang="en-US" sz="1600" dirty="0" smtClean="0">
                <a:solidFill>
                  <a:srgbClr val="0070C0"/>
                </a:solidFill>
              </a:rPr>
              <a:t>cluster of two Cortex-A15 </a:t>
            </a:r>
            <a:r>
              <a:rPr lang="en-US" sz="1600" dirty="0" smtClean="0"/>
              <a:t>cores, used as the</a:t>
            </a:r>
          </a:p>
          <a:p>
            <a:r>
              <a:rPr lang="en-US" sz="1600" dirty="0" smtClean="0"/>
              <a:t>       big cluster and </a:t>
            </a:r>
            <a:r>
              <a:rPr lang="en-US" sz="1600" dirty="0" smtClean="0">
                <a:solidFill>
                  <a:srgbClr val="0070C0"/>
                </a:solidFill>
              </a:rPr>
              <a:t>another cluster of two Cortex-A7 cores</a:t>
            </a:r>
            <a:r>
              <a:rPr lang="en-US" sz="1600" dirty="0" smtClean="0"/>
              <a:t>, used as the LITTLE,</a:t>
            </a:r>
          </a:p>
          <a:p>
            <a:r>
              <a:rPr lang="en-US" sz="1600" dirty="0" smtClean="0"/>
              <a:t>       cluster, as indicated below.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6863" y="5364215"/>
            <a:ext cx="914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An example system assumed </a:t>
            </a:r>
            <a:r>
              <a:rPr lang="hu-HU" sz="1600" dirty="0" smtClean="0"/>
              <a:t>while </a:t>
            </a:r>
            <a:r>
              <a:rPr lang="en-US" sz="1600" dirty="0" smtClean="0"/>
              <a:t>discussing </a:t>
            </a:r>
            <a:r>
              <a:rPr lang="en-US" sz="1600" dirty="0" err="1" smtClean="0"/>
              <a:t>exlusive</a:t>
            </a:r>
            <a:r>
              <a:rPr lang="en-US" sz="1600" dirty="0" smtClean="0"/>
              <a:t> cluster migration</a:t>
            </a:r>
            <a:r>
              <a:rPr lang="hu-HU" sz="1600" dirty="0" smtClean="0"/>
              <a:t> [3]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96863" y="5769260"/>
            <a:ext cx="8879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clusters are </a:t>
            </a:r>
            <a:r>
              <a:rPr lang="en-US" sz="1600" dirty="0" smtClean="0">
                <a:solidFill>
                  <a:srgbClr val="0070C0"/>
                </a:solidFill>
              </a:rPr>
              <a:t>interconnected </a:t>
            </a:r>
            <a:r>
              <a:rPr lang="en-US" sz="1600" dirty="0">
                <a:solidFill>
                  <a:srgbClr val="0070C0"/>
                </a:solidFill>
              </a:rPr>
              <a:t>by a Cache Coherent Interconnect </a:t>
            </a:r>
            <a:r>
              <a:rPr lang="en-US" sz="1600" dirty="0"/>
              <a:t>(</a:t>
            </a:r>
            <a:r>
              <a:rPr lang="en-US" sz="1600" dirty="0" smtClean="0"/>
              <a:t>CCI-400)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and are </a:t>
            </a:r>
            <a:r>
              <a:rPr lang="en-US" sz="1600" dirty="0" smtClean="0">
                <a:solidFill>
                  <a:srgbClr val="0070C0"/>
                </a:solidFill>
              </a:rPr>
              <a:t>served by a General Interrupt Controller </a:t>
            </a:r>
            <a:r>
              <a:rPr lang="en-US" sz="1600" dirty="0" smtClean="0"/>
              <a:t>(GIC-400), as shown above.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3654025"/>
            <a:ext cx="84963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1133745"/>
            <a:ext cx="4210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210" y="618577"/>
            <a:ext cx="826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Pipelines of the “big” Cortex-15 and the “LITTLE”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07952" y="3789040"/>
            <a:ext cx="2773938" cy="43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16905" y="6416910"/>
            <a:ext cx="2773938" cy="43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6" y="1515245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Cortex-A7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9217" y="4129475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Cortex-A15</a:t>
            </a:r>
            <a:endParaRPr lang="en-US" sz="1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3"/>
          <a:stretch/>
        </p:blipFill>
        <p:spPr bwMode="auto">
          <a:xfrm>
            <a:off x="881590" y="1358770"/>
            <a:ext cx="7200900" cy="18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53" y="622815"/>
            <a:ext cx="8373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Contrasting performance and energy efficiency of the Cortex-A15 and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85" y="1268760"/>
            <a:ext cx="5536141" cy="54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5234" y="3924055"/>
            <a:ext cx="1447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DCC: Cortex-M3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3815" y="632340"/>
            <a:ext cx="896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Voltage domains and clocking scheme of the V2P-CA15_CA7 test chip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63" y="632340"/>
            <a:ext cx="862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Implementation of DVFS in case of Cortex-A15/Cortex-CA7 clusters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020682"/>
            <a:ext cx="9037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Based on the referred Application  Note, it can be assumed that both the Cortex-A15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and Cortex-A7 processor cores have </a:t>
            </a:r>
            <a:r>
              <a:rPr lang="en-US" sz="1600" dirty="0" smtClean="0">
                <a:solidFill>
                  <a:srgbClr val="FF0000"/>
                </a:solidFill>
              </a:rPr>
              <a:t>global DVFS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Dynamic Voltage and Frequency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Scaling</a:t>
            </a:r>
            <a:r>
              <a:rPr lang="en-US" sz="1600" dirty="0" smtClean="0"/>
              <a:t>), i.e. </a:t>
            </a:r>
            <a:r>
              <a:rPr lang="en-US" sz="1600" dirty="0" smtClean="0">
                <a:solidFill>
                  <a:srgbClr val="0070C0"/>
                </a:solidFill>
              </a:rPr>
              <a:t>all cores of a cluster run at the same scalable operating point</a:t>
            </a:r>
            <a:r>
              <a:rPr lang="en-US" sz="1600" dirty="0" smtClean="0"/>
              <a:t>, i.e.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at the same but variable clock frequency and core voltage.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762" y="979125"/>
            <a:ext cx="89027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operating points </a:t>
            </a:r>
            <a:r>
              <a:rPr lang="en-US" sz="1600" dirty="0" smtClean="0">
                <a:solidFill>
                  <a:srgbClr val="0070C0"/>
                </a:solidFill>
              </a:rPr>
              <a:t>of both clusters are used as a continuum during DVFS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While the Cortex-A7 cluster is active </a:t>
            </a: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OS can tune the operating points as it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would do in case of a single application processor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Once the Cortex-A7 cluster is at its highest operating point and the OS requires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more performance</a:t>
            </a:r>
            <a:r>
              <a:rPr lang="en-US" sz="1600" dirty="0" smtClean="0"/>
              <a:t>, a </a:t>
            </a:r>
            <a:r>
              <a:rPr lang="en-US" sz="1600" dirty="0" smtClean="0">
                <a:solidFill>
                  <a:srgbClr val="FF0000"/>
                </a:solidFill>
              </a:rPr>
              <a:t>task migration </a:t>
            </a:r>
            <a:r>
              <a:rPr lang="en-US" sz="1600" dirty="0" smtClean="0"/>
              <a:t>will be invoked to the Cortex-A15 cluster.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this way, low and medium intensity applications will run with high energy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on the Cortex-A7 cluster whereas high intensity applications will be executed 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the high performance Cortex-A15 cluster.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While the </a:t>
            </a:r>
            <a:r>
              <a:rPr lang="en-US" sz="1600" dirty="0" smtClean="0">
                <a:solidFill>
                  <a:srgbClr val="FF0000"/>
                </a:solidFill>
              </a:rPr>
              <a:t>Cortex-A15 </a:t>
            </a:r>
            <a:r>
              <a:rPr lang="en-US" sz="1600" dirty="0">
                <a:solidFill>
                  <a:srgbClr val="FF0000"/>
                </a:solidFill>
              </a:rPr>
              <a:t>cluster is active </a:t>
            </a:r>
            <a:r>
              <a:rPr lang="en-US" sz="1600" dirty="0"/>
              <a:t>the </a:t>
            </a:r>
            <a:r>
              <a:rPr lang="en-US" sz="1600" dirty="0">
                <a:solidFill>
                  <a:srgbClr val="0070C0"/>
                </a:solidFill>
              </a:rPr>
              <a:t>OS can tune the operating points as it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      would </a:t>
            </a:r>
            <a:r>
              <a:rPr lang="en-US" sz="1600" dirty="0" smtClean="0">
                <a:solidFill>
                  <a:srgbClr val="0070C0"/>
                </a:solidFill>
              </a:rPr>
              <a:t>do </a:t>
            </a:r>
            <a:r>
              <a:rPr lang="en-US" sz="1600" dirty="0">
                <a:solidFill>
                  <a:srgbClr val="0070C0"/>
                </a:solidFill>
              </a:rPr>
              <a:t>in case of a single application processor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9388" y="634560"/>
            <a:ext cx="722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Running applications with a given set of operating points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[3]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9" y="1043735"/>
            <a:ext cx="8049495" cy="476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563" y="625990"/>
            <a:ext cx="720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Cortex-A15 and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225" y="629907"/>
            <a:ext cx="569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1.1 </a:t>
            </a:r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hu-HU" dirty="0" smtClean="0">
                <a:solidFill>
                  <a:schemeClr val="accent6"/>
                </a:solidFill>
              </a:rPr>
              <a:t>rationale for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processing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 </a:t>
            </a:r>
            <a:r>
              <a:rPr lang="en-US" dirty="0" smtClean="0"/>
              <a:t>The rationale for </a:t>
            </a:r>
            <a:r>
              <a:rPr lang="en-US" dirty="0" err="1" smtClean="0"/>
              <a:t>big.LITTLE</a:t>
            </a:r>
            <a:r>
              <a:rPr lang="en-US" dirty="0" smtClean="0"/>
              <a:t> </a:t>
            </a:r>
            <a:r>
              <a:rPr lang="hu-HU" dirty="0" smtClean="0"/>
              <a:t>processing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182225" y="1133745"/>
            <a:ext cx="8845270" cy="32853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69" y="1200980"/>
            <a:ext cx="6280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big.LITTLE</a:t>
            </a:r>
            <a:r>
              <a:rPr lang="en-US" sz="1600" dirty="0">
                <a:solidFill>
                  <a:srgbClr val="000000"/>
                </a:solidFill>
              </a:rPr>
              <a:t> technology </a:t>
            </a:r>
            <a:r>
              <a:rPr lang="en-US" sz="1600" dirty="0">
                <a:solidFill>
                  <a:srgbClr val="FF0000"/>
                </a:solidFill>
              </a:rPr>
              <a:t>aims </a:t>
            </a:r>
            <a:r>
              <a:rPr lang="hu-HU" sz="1600" dirty="0">
                <a:solidFill>
                  <a:srgbClr val="FF0000"/>
                </a:solidFill>
              </a:rPr>
              <a:t>primary </a:t>
            </a:r>
            <a:r>
              <a:rPr lang="en-US" sz="1600" dirty="0">
                <a:solidFill>
                  <a:srgbClr val="FF0000"/>
                </a:solidFill>
              </a:rPr>
              <a:t>at power reduction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496687"/>
            <a:ext cx="8753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hu-HU" sz="1600" dirty="0" smtClean="0"/>
              <a:t>technology is based on the </a:t>
            </a:r>
            <a:r>
              <a:rPr lang="hu-HU" sz="1600" dirty="0" smtClean="0">
                <a:solidFill>
                  <a:srgbClr val="FF0000"/>
                </a:solidFill>
              </a:rPr>
              <a:t>recognition</a:t>
            </a:r>
            <a:r>
              <a:rPr lang="en-US" sz="1600" dirty="0" smtClean="0"/>
              <a:t> that </a:t>
            </a: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workload of </a:t>
            </a:r>
            <a:r>
              <a:rPr lang="en-US" sz="1600" dirty="0" smtClean="0">
                <a:solidFill>
                  <a:srgbClr val="0070C0"/>
                </a:solidFill>
              </a:rPr>
              <a:t>smartphones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and tablets </a:t>
            </a:r>
            <a:r>
              <a:rPr lang="hu-HU" sz="1600" dirty="0" smtClean="0">
                <a:solidFill>
                  <a:srgbClr val="0070C0"/>
                </a:solidFill>
              </a:rPr>
              <a:t>is dynamically changing</a:t>
            </a:r>
            <a:r>
              <a:rPr lang="hu-HU" sz="1600" dirty="0" smtClean="0"/>
              <a:t>, that is </a:t>
            </a:r>
            <a:r>
              <a:rPr lang="en-US" sz="1600" dirty="0" smtClean="0"/>
              <a:t>tasks with different processing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intensities alternate,</a:t>
            </a:r>
            <a:r>
              <a:rPr lang="hu-HU" sz="1600" dirty="0" smtClean="0"/>
              <a:t> </a:t>
            </a:r>
            <a:r>
              <a:rPr lang="en-US" sz="1600" dirty="0" smtClean="0"/>
              <a:t>such as high intensity tasks, like games and low intensity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tasks, like audio, e-mail etc.    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0368" y="2528900"/>
            <a:ext cx="884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When now </a:t>
            </a:r>
            <a:r>
              <a:rPr lang="hu-HU" sz="1600" dirty="0" smtClean="0">
                <a:solidFill>
                  <a:srgbClr val="FF0000"/>
                </a:solidFill>
              </a:rPr>
              <a:t>the processor has two different kind of cores </a:t>
            </a:r>
            <a:r>
              <a:rPr lang="hu-HU" sz="1600" dirty="0" smtClean="0"/>
              <a:t>implementing </a:t>
            </a:r>
          </a:p>
          <a:p>
            <a:pPr lvl="0"/>
            <a:r>
              <a:rPr lang="hu-HU" sz="1600" dirty="0"/>
              <a:t> </a:t>
            </a:r>
            <a:r>
              <a:rPr lang="hu-HU" sz="1600" dirty="0" smtClean="0"/>
              <a:t>     the same ISA. i.e.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929" y="3108450"/>
            <a:ext cx="766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 a cluster of powerfull and power hungry </a:t>
            </a:r>
            <a:r>
              <a:rPr lang="hu-HU" sz="1600" dirty="0">
                <a:solidFill>
                  <a:srgbClr val="0070C0"/>
                </a:solidFill>
              </a:rPr>
              <a:t>"big" cores </a:t>
            </a:r>
            <a:r>
              <a:rPr lang="hu-HU" sz="1600" dirty="0">
                <a:solidFill>
                  <a:srgbClr val="000000"/>
                </a:solidFill>
              </a:rPr>
              <a:t>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another cluster of less powerfull but less power hungry </a:t>
            </a:r>
            <a:r>
              <a:rPr lang="hu-HU" sz="1600" dirty="0" smtClean="0">
                <a:solidFill>
                  <a:srgbClr val="0070C0"/>
                </a:solidFill>
              </a:rPr>
              <a:t>"LITTLE" cores</a:t>
            </a:r>
            <a:endParaRPr lang="hu-HU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197" y="3653464"/>
            <a:ext cx="8137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1600" dirty="0">
                <a:solidFill>
                  <a:srgbClr val="000000"/>
                </a:solidFill>
              </a:rPr>
              <a:t>and </a:t>
            </a:r>
            <a:r>
              <a:rPr lang="hu-HU" sz="1600" dirty="0">
                <a:solidFill>
                  <a:srgbClr val="FF0000"/>
                </a:solidFill>
              </a:rPr>
              <a:t>l</a:t>
            </a:r>
            <a:r>
              <a:rPr lang="en-US" sz="1600" dirty="0">
                <a:solidFill>
                  <a:srgbClr val="FF0000"/>
                </a:solidFill>
              </a:rPr>
              <a:t>ow</a:t>
            </a:r>
            <a:r>
              <a:rPr lang="hu-HU" sz="1600" dirty="0">
                <a:solidFill>
                  <a:srgbClr val="FF0000"/>
                </a:solidFill>
              </a:rPr>
              <a:t> i</a:t>
            </a:r>
            <a:r>
              <a:rPr lang="en-US" sz="1600" dirty="0" err="1">
                <a:solidFill>
                  <a:srgbClr val="FF0000"/>
                </a:solidFill>
              </a:rPr>
              <a:t>ntensity</a:t>
            </a:r>
            <a:r>
              <a:rPr lang="en-US" sz="1600" dirty="0">
                <a:solidFill>
                  <a:srgbClr val="FF0000"/>
                </a:solidFill>
              </a:rPr>
              <a:t> tasks </a:t>
            </a:r>
            <a:r>
              <a:rPr lang="hu-HU" sz="1600" dirty="0" smtClean="0">
                <a:solidFill>
                  <a:srgbClr val="FF0000"/>
                </a:solidFill>
              </a:rPr>
              <a:t>will run </a:t>
            </a:r>
            <a:r>
              <a:rPr lang="en-US" sz="1600" dirty="0" smtClean="0">
                <a:solidFill>
                  <a:srgbClr val="FF0000"/>
                </a:solidFill>
              </a:rPr>
              <a:t>on </a:t>
            </a:r>
            <a:r>
              <a:rPr lang="en-US" sz="1600" dirty="0">
                <a:solidFill>
                  <a:srgbClr val="FF0000"/>
                </a:solidFill>
              </a:rPr>
              <a:t>less powerful </a:t>
            </a:r>
            <a:r>
              <a:rPr lang="hu-HU" sz="1600" dirty="0">
                <a:solidFill>
                  <a:srgbClr val="FF0000"/>
                </a:solidFill>
              </a:rPr>
              <a:t>but less power hungry cores</a:t>
            </a:r>
          </a:p>
          <a:p>
            <a:pPr lvl="0"/>
            <a:r>
              <a:rPr lang="hu-HU" sz="1600" dirty="0">
                <a:solidFill>
                  <a:srgbClr val="0070C0"/>
                </a:solidFill>
              </a:rPr>
              <a:t>the </a:t>
            </a:r>
            <a:r>
              <a:rPr lang="hu-HU" sz="1600" dirty="0" smtClean="0">
                <a:solidFill>
                  <a:srgbClr val="0070C0"/>
                </a:solidFill>
              </a:rPr>
              <a:t>entire </a:t>
            </a:r>
            <a:r>
              <a:rPr lang="en-US" sz="1600" dirty="0" smtClean="0">
                <a:solidFill>
                  <a:srgbClr val="0070C0"/>
                </a:solidFill>
              </a:rPr>
              <a:t>power </a:t>
            </a:r>
            <a:r>
              <a:rPr lang="en-US" sz="1600" dirty="0">
                <a:solidFill>
                  <a:srgbClr val="0070C0"/>
                </a:solidFill>
              </a:rPr>
              <a:t>consumption of the chip c</a:t>
            </a:r>
            <a:r>
              <a:rPr lang="hu-HU" sz="1600" dirty="0">
                <a:solidFill>
                  <a:srgbClr val="0070C0"/>
                </a:solidFill>
              </a:rPr>
              <a:t>ould be </a:t>
            </a:r>
            <a:r>
              <a:rPr lang="en-US" sz="1600" dirty="0">
                <a:solidFill>
                  <a:srgbClr val="0070C0"/>
                </a:solidFill>
              </a:rPr>
              <a:t>reduced</a:t>
            </a:r>
            <a:r>
              <a:rPr lang="hu-HU" sz="1600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"/>
          <a:stretch/>
        </p:blipFill>
        <p:spPr bwMode="auto">
          <a:xfrm>
            <a:off x="1813080" y="1143239"/>
            <a:ext cx="5324205" cy="57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15" y="62939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process of cluster switching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535" y="1069803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Currently inactive</a:t>
            </a:r>
          </a:p>
          <a:p>
            <a:pPr algn="ctr"/>
            <a:r>
              <a:rPr lang="en-US" sz="1100" dirty="0" smtClean="0"/>
              <a:t>cluster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928390" y="1088740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Currently active</a:t>
            </a:r>
          </a:p>
          <a:p>
            <a:pPr algn="ctr"/>
            <a:r>
              <a:rPr lang="en-US" sz="1100" dirty="0" smtClean="0"/>
              <a:t>cluster</a:t>
            </a:r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63" y="632340"/>
            <a:ext cx="473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time needed for task migration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972775"/>
            <a:ext cx="864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According to ARM [</a:t>
            </a:r>
            <a:r>
              <a:rPr lang="hu-HU" sz="1600" dirty="0" smtClean="0"/>
              <a:t>3</a:t>
            </a:r>
            <a:r>
              <a:rPr lang="en-US" sz="1600" dirty="0" smtClean="0"/>
              <a:t>] the time needed to migrate tasks between the two clusters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is about 20 µs, i.e. about 20 000 cycles while the processor operates at 1 GHz.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969" r="2306" b="4461"/>
          <a:stretch/>
        </p:blipFill>
        <p:spPr bwMode="auto">
          <a:xfrm>
            <a:off x="1841500" y="1789215"/>
            <a:ext cx="565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910" y="632340"/>
            <a:ext cx="736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Implementation example: Samsung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41" y="972775"/>
            <a:ext cx="792877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is the world’s </a:t>
            </a:r>
            <a:r>
              <a:rPr lang="en-US" sz="1600" dirty="0" smtClean="0">
                <a:solidFill>
                  <a:srgbClr val="0070C0"/>
                </a:solidFill>
              </a:rPr>
              <a:t>first </a:t>
            </a:r>
            <a:r>
              <a:rPr lang="en-US" sz="1600" dirty="0" err="1" smtClean="0">
                <a:solidFill>
                  <a:srgbClr val="0070C0"/>
                </a:solidFill>
              </a:rPr>
              <a:t>octa</a:t>
            </a:r>
            <a:r>
              <a:rPr lang="en-US" sz="1600" dirty="0" smtClean="0">
                <a:solidFill>
                  <a:srgbClr val="0070C0"/>
                </a:solidFill>
              </a:rPr>
              <a:t> core </a:t>
            </a:r>
            <a:r>
              <a:rPr lang="en-US" sz="1600" dirty="0" smtClean="0"/>
              <a:t>processor.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nnounced in 11/2012, launched in some Galaxy S4 models in </a:t>
            </a:r>
            <a:r>
              <a:rPr lang="en-US" sz="1600" dirty="0" smtClean="0">
                <a:solidFill>
                  <a:srgbClr val="0070C0"/>
                </a:solidFill>
              </a:rPr>
              <a:t>4/2013.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655" y="6453121"/>
            <a:ext cx="658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Block diagram of Samsung’s </a:t>
            </a:r>
            <a:r>
              <a:rPr lang="en-US" sz="1600" dirty="0" err="1" smtClean="0"/>
              <a:t>Exynos</a:t>
            </a:r>
            <a:r>
              <a:rPr lang="en-US" sz="1600" dirty="0" smtClean="0"/>
              <a:t> 5 </a:t>
            </a:r>
            <a:r>
              <a:rPr lang="en-US" sz="1600" dirty="0" err="1" smtClean="0"/>
              <a:t>Octa</a:t>
            </a:r>
            <a:r>
              <a:rPr lang="en-US" sz="1600" dirty="0" smtClean="0"/>
              <a:t> 5410 [</a:t>
            </a:r>
            <a:r>
              <a:rPr lang="hu-HU" sz="1600" dirty="0" smtClean="0"/>
              <a:t>11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anandtech.com/doci/6768/Screen%20Shot%202013-02-20%20at%2012.42.41%20PM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5" b="3213"/>
          <a:stretch/>
        </p:blipFill>
        <p:spPr bwMode="auto">
          <a:xfrm>
            <a:off x="1241425" y="1214024"/>
            <a:ext cx="7201005" cy="33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20" y="615510"/>
            <a:ext cx="903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Operation of the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using exclusive cluster switching </a:t>
            </a:r>
            <a:r>
              <a:rPr lang="en-US" dirty="0" smtClean="0"/>
              <a:t>[</a:t>
            </a:r>
            <a:r>
              <a:rPr lang="hu-HU" dirty="0" smtClean="0"/>
              <a:t>12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510" y="4914165"/>
            <a:ext cx="9020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was revealed at the International Solid-State Circuit Conference (ISSCC) in 2/2013,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without specifying the chip designation.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320" y="636588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525" y="953725"/>
            <a:ext cx="8714052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According to sources there was a troublesome </a:t>
            </a:r>
            <a:r>
              <a:rPr lang="en-US" sz="1600" dirty="0" smtClean="0">
                <a:solidFill>
                  <a:srgbClr val="0070C0"/>
                </a:solidFill>
              </a:rPr>
              <a:t>bug in the CCI-400 coherent bus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interface </a:t>
            </a:r>
            <a:r>
              <a:rPr lang="en-US" sz="1600" dirty="0" smtClean="0"/>
              <a:t>[</a:t>
            </a:r>
            <a:r>
              <a:rPr lang="hu-HU" sz="1600" dirty="0" smtClean="0"/>
              <a:t>13</a:t>
            </a:r>
            <a:r>
              <a:rPr lang="en-US" sz="1600" dirty="0" smtClean="0"/>
              <a:t>].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Thus, </a:t>
            </a:r>
            <a:r>
              <a:rPr lang="en-US" sz="1600" dirty="0" smtClean="0">
                <a:solidFill>
                  <a:srgbClr val="0070C0"/>
                </a:solidFill>
              </a:rPr>
              <a:t>Samsung disabled the coherency between the two clusters</a:t>
            </a:r>
            <a:r>
              <a:rPr lang="en-US" sz="1600" dirty="0" smtClean="0"/>
              <a:t>, and as a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consequence after cluster switches they need to invalidate all caches.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Obviously, this </a:t>
            </a:r>
            <a:r>
              <a:rPr lang="hu-HU" sz="1600" dirty="0" smtClean="0"/>
              <a:t>has </a:t>
            </a:r>
            <a:r>
              <a:rPr lang="en-US" sz="1600" dirty="0" smtClean="0"/>
              <a:t>impede</a:t>
            </a:r>
            <a:r>
              <a:rPr lang="hu-HU" sz="1600" dirty="0" smtClean="0"/>
              <a:t>d</a:t>
            </a:r>
            <a:r>
              <a:rPr lang="en-US" sz="1600" dirty="0" smtClean="0"/>
              <a:t> performance and battery life.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s.anandtech.com/doci/6768/Screen%20Shot%202013-02-20%20at%2012.41.44%20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27936" r="14375" b="13093"/>
          <a:stretch/>
        </p:blipFill>
        <p:spPr bwMode="auto">
          <a:xfrm>
            <a:off x="1155701" y="1313765"/>
            <a:ext cx="66802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705" y="625990"/>
            <a:ext cx="704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Assumed die photo of Samsung’s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210" y="5454225"/>
            <a:ext cx="9020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was revealed at the International Solid-State Circuit Conference (ISSCC) in 2/2013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without specifying the chip designation.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500" y="1088740"/>
            <a:ext cx="9072500" cy="4057650"/>
            <a:chOff x="71500" y="1262063"/>
            <a:chExt cx="9603990" cy="4333875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" y="1271588"/>
              <a:ext cx="4857750" cy="431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62063"/>
              <a:ext cx="474345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5320" y="619085"/>
            <a:ext cx="756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Performance and power results of the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60" y="953725"/>
            <a:ext cx="889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Nvidia</a:t>
            </a:r>
            <a:r>
              <a:rPr lang="en-US" sz="1600" dirty="0" smtClean="0"/>
              <a:t> preferred to implement exclusive cluster migration with a “LITTLE” cluster</a:t>
            </a:r>
          </a:p>
          <a:p>
            <a:r>
              <a:rPr lang="en-US" sz="1600" dirty="0" smtClean="0"/>
              <a:t>      including only a </a:t>
            </a:r>
            <a:r>
              <a:rPr lang="en-US" sz="1600" dirty="0" smtClean="0">
                <a:solidFill>
                  <a:srgbClr val="0070C0"/>
                </a:solidFill>
              </a:rPr>
              <a:t>single core, and a “big” cluster with four cores</a:t>
            </a:r>
            <a:r>
              <a:rPr lang="en-US" sz="1600" dirty="0" smtClean="0"/>
              <a:t>, as indicated in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next Figure.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1790" y="2574862"/>
            <a:ext cx="5164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E.g.</a:t>
            </a:r>
            <a:endParaRPr lang="en-US" sz="1300" i="1" dirty="0"/>
          </a:p>
        </p:txBody>
      </p:sp>
      <p:sp>
        <p:nvSpPr>
          <p:cNvPr id="4" name="Téglalap 21"/>
          <p:cNvSpPr/>
          <p:nvPr/>
        </p:nvSpPr>
        <p:spPr bwMode="auto">
          <a:xfrm>
            <a:off x="3261142" y="1961561"/>
            <a:ext cx="2390978" cy="3244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17"/>
          <p:cNvSpPr/>
          <p:nvPr/>
        </p:nvSpPr>
        <p:spPr bwMode="auto">
          <a:xfrm>
            <a:off x="3348760" y="4743717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nyíllal 20"/>
          <p:cNvCxnSpPr/>
          <p:nvPr/>
        </p:nvCxnSpPr>
        <p:spPr bwMode="auto">
          <a:xfrm>
            <a:off x="3803178" y="4380180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22"/>
          <p:cNvSpPr txBox="1">
            <a:spLocks noChangeArrowheads="1"/>
          </p:cNvSpPr>
          <p:nvPr/>
        </p:nvSpPr>
        <p:spPr bwMode="auto">
          <a:xfrm>
            <a:off x="3311860" y="2766119"/>
            <a:ext cx="946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“Cluster”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a single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low power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 core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8" name="Szövegdoboz 23"/>
          <p:cNvSpPr txBox="1">
            <a:spLocks noChangeArrowheads="1"/>
          </p:cNvSpPr>
          <p:nvPr/>
        </p:nvSpPr>
        <p:spPr bwMode="auto">
          <a:xfrm>
            <a:off x="3966922" y="2758860"/>
            <a:ext cx="1640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high performance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9" name="Egyenes összekötő nyíllal 148"/>
          <p:cNvCxnSpPr/>
          <p:nvPr/>
        </p:nvCxnSpPr>
        <p:spPr bwMode="auto">
          <a:xfrm>
            <a:off x="4848948" y="439129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12"/>
          <p:cNvSpPr/>
          <p:nvPr/>
        </p:nvSpPr>
        <p:spPr bwMode="auto">
          <a:xfrm>
            <a:off x="3536885" y="3641967"/>
            <a:ext cx="557773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3"/>
          <p:cNvSpPr/>
          <p:nvPr/>
        </p:nvSpPr>
        <p:spPr bwMode="auto">
          <a:xfrm>
            <a:off x="3597460" y="3735092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13" name="Téglalap 11"/>
          <p:cNvSpPr/>
          <p:nvPr/>
        </p:nvSpPr>
        <p:spPr bwMode="auto">
          <a:xfrm>
            <a:off x="4292510" y="2543046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92510" y="2532970"/>
            <a:ext cx="1044575" cy="18785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églalap 3"/>
          <p:cNvSpPr/>
          <p:nvPr/>
        </p:nvSpPr>
        <p:spPr bwMode="auto">
          <a:xfrm>
            <a:off x="4347619" y="261748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16" name="Téglalap 4"/>
          <p:cNvSpPr/>
          <p:nvPr/>
        </p:nvSpPr>
        <p:spPr bwMode="auto">
          <a:xfrm>
            <a:off x="4850031" y="261748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17" name="Téglalap 5"/>
          <p:cNvSpPr/>
          <p:nvPr/>
        </p:nvSpPr>
        <p:spPr bwMode="auto">
          <a:xfrm>
            <a:off x="4348465" y="353505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18" name="Téglalap 6"/>
          <p:cNvSpPr/>
          <p:nvPr/>
        </p:nvSpPr>
        <p:spPr bwMode="auto">
          <a:xfrm>
            <a:off x="4850031" y="353505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480" y="618169"/>
            <a:ext cx="264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Nvidia’s</a:t>
            </a:r>
            <a:r>
              <a:rPr lang="en-US" dirty="0" smtClean="0">
                <a:solidFill>
                  <a:schemeClr val="accent6"/>
                </a:solidFill>
              </a:rPr>
              <a:t> variable SMP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1700" y="5409220"/>
            <a:ext cx="511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Example layout of </a:t>
            </a:r>
            <a:r>
              <a:rPr lang="en-US" sz="1600" dirty="0" err="1" smtClean="0"/>
              <a:t>Nvidia’s</a:t>
            </a:r>
            <a:r>
              <a:rPr lang="en-US" sz="1600" dirty="0" smtClean="0"/>
              <a:t> variable SMP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06515" y="5904275"/>
            <a:ext cx="8868710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Nvidia</a:t>
            </a:r>
            <a:r>
              <a:rPr lang="en-US" sz="1600" dirty="0" smtClean="0"/>
              <a:t> designates this implementation of big-LITTLE technology as </a:t>
            </a:r>
            <a:r>
              <a:rPr lang="en-US" sz="1600" dirty="0" smtClean="0">
                <a:solidFill>
                  <a:srgbClr val="FF0000"/>
                </a:solidFill>
              </a:rPr>
              <a:t>variable SMP.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implemented early </a:t>
            </a:r>
            <a:r>
              <a:rPr lang="en-US" sz="1600" dirty="0" smtClean="0">
                <a:solidFill>
                  <a:srgbClr val="0070C0"/>
                </a:solidFill>
              </a:rPr>
              <a:t>in the </a:t>
            </a:r>
            <a:r>
              <a:rPr lang="en-US" sz="1600" dirty="0" err="1" smtClean="0">
                <a:solidFill>
                  <a:srgbClr val="0070C0"/>
                </a:solidFill>
              </a:rPr>
              <a:t>Tegra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3 (2011</a:t>
            </a:r>
            <a:r>
              <a:rPr lang="en-US" sz="1600" dirty="0" smtClean="0">
                <a:solidFill>
                  <a:srgbClr val="0070C0"/>
                </a:solidFill>
              </a:rPr>
              <a:t>) with one </a:t>
            </a:r>
            <a:r>
              <a:rPr lang="en-US" sz="1600" dirty="0">
                <a:solidFill>
                  <a:srgbClr val="0070C0"/>
                </a:solidFill>
              </a:rPr>
              <a:t>A9 LP </a:t>
            </a:r>
            <a:r>
              <a:rPr lang="en-US" sz="1600" dirty="0" smtClean="0">
                <a:solidFill>
                  <a:srgbClr val="0070C0"/>
                </a:solidFill>
              </a:rPr>
              <a:t>+ </a:t>
            </a:r>
            <a:r>
              <a:rPr lang="en-US" sz="1600" dirty="0">
                <a:solidFill>
                  <a:srgbClr val="0070C0"/>
                </a:solidFill>
              </a:rPr>
              <a:t>4 </a:t>
            </a:r>
            <a:r>
              <a:rPr lang="en-US" sz="1600" dirty="0" smtClean="0">
                <a:solidFill>
                  <a:srgbClr val="0070C0"/>
                </a:solidFill>
              </a:rPr>
              <a:t>A9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cores and subsequently in the </a:t>
            </a:r>
            <a:r>
              <a:rPr lang="en-US" sz="1600" dirty="0" err="1" smtClean="0">
                <a:solidFill>
                  <a:srgbClr val="0070C0"/>
                </a:solidFill>
              </a:rPr>
              <a:t>Tegra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4 (2013</a:t>
            </a:r>
            <a:r>
              <a:rPr lang="en-US" sz="1600" dirty="0" smtClean="0">
                <a:solidFill>
                  <a:srgbClr val="0070C0"/>
                </a:solidFill>
              </a:rPr>
              <a:t>) with one </a:t>
            </a:r>
            <a:r>
              <a:rPr lang="en-US" sz="1600" dirty="0">
                <a:solidFill>
                  <a:srgbClr val="0070C0"/>
                </a:solidFill>
              </a:rPr>
              <a:t>LP core + 4 A15 </a:t>
            </a:r>
            <a:r>
              <a:rPr lang="en-US" sz="1600" dirty="0" smtClean="0">
                <a:solidFill>
                  <a:srgbClr val="0070C0"/>
                </a:solidFill>
              </a:rPr>
              <a:t>cores.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0"/>
          <a:stretch/>
        </p:blipFill>
        <p:spPr bwMode="auto">
          <a:xfrm>
            <a:off x="1082985" y="1368460"/>
            <a:ext cx="6819385" cy="43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625" y="632698"/>
            <a:ext cx="644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Power-Performance curve of </a:t>
            </a:r>
            <a:r>
              <a:rPr lang="en-US" dirty="0" err="1" smtClean="0">
                <a:solidFill>
                  <a:schemeClr val="accent6"/>
                </a:solidFill>
              </a:rPr>
              <a:t>Nvidia’s</a:t>
            </a:r>
            <a:r>
              <a:rPr lang="en-US" dirty="0" smtClean="0">
                <a:solidFill>
                  <a:schemeClr val="accent6"/>
                </a:solidFill>
              </a:rPr>
              <a:t> variable SMP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6863" y="6084585"/>
            <a:ext cx="833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 that in the Figure the “LITTLE” core is designated as “Companion core” </a:t>
            </a:r>
          </a:p>
          <a:p>
            <a:r>
              <a:rPr lang="en-US" sz="1600" dirty="0" smtClean="0"/>
              <a:t>  whereas the “big” cores as “Main cores”.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3" y="628210"/>
            <a:ext cx="677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Illustration of the operation of </a:t>
            </a:r>
            <a:r>
              <a:rPr lang="en-US" i="1" dirty="0" err="1" smtClean="0">
                <a:solidFill>
                  <a:schemeClr val="accent6"/>
                </a:solidFill>
              </a:rPr>
              <a:t>Nvidia’s</a:t>
            </a:r>
            <a:r>
              <a:rPr lang="en-US" i="1" dirty="0" smtClean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chemeClr val="accent6"/>
                </a:solidFill>
              </a:rPr>
              <a:t>Variable </a:t>
            </a:r>
            <a:r>
              <a:rPr lang="en-US" i="1" dirty="0" smtClean="0">
                <a:solidFill>
                  <a:schemeClr val="accent6"/>
                </a:solidFill>
              </a:rPr>
              <a:t>SMP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76" r="2173" b="8758"/>
          <a:stretch/>
        </p:blipFill>
        <p:spPr bwMode="auto">
          <a:xfrm>
            <a:off x="1621275" y="1200236"/>
            <a:ext cx="6011065" cy="44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515" y="6015771"/>
            <a:ext cx="598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Implemented in the </a:t>
            </a:r>
            <a:r>
              <a:rPr lang="en-US" sz="1600" dirty="0" err="1"/>
              <a:t>Tegra</a:t>
            </a:r>
            <a:r>
              <a:rPr lang="en-US" sz="1600" dirty="0"/>
              <a:t> 3 (2011) and </a:t>
            </a:r>
            <a:r>
              <a:rPr lang="en-US" sz="1600" dirty="0" err="1"/>
              <a:t>Tegra</a:t>
            </a:r>
            <a:r>
              <a:rPr lang="en-US" sz="1600" dirty="0"/>
              <a:t> 4 (2013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8"/>
          <a:stretch/>
        </p:blipFill>
        <p:spPr bwMode="auto">
          <a:xfrm>
            <a:off x="71500" y="1249088"/>
            <a:ext cx="9027494" cy="33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988" y="623888"/>
            <a:ext cx="9009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Percentage of time spent in DVFS states and further power states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in a dual core mobile device </a:t>
            </a:r>
            <a:r>
              <a:rPr lang="en-US" dirty="0" smtClean="0">
                <a:solidFill>
                  <a:schemeClr val="accent6"/>
                </a:solidFill>
              </a:rPr>
              <a:t>for </a:t>
            </a:r>
            <a:r>
              <a:rPr lang="en-US" dirty="0">
                <a:solidFill>
                  <a:schemeClr val="accent6"/>
                </a:solidFill>
              </a:rPr>
              <a:t>low </a:t>
            </a:r>
            <a:r>
              <a:rPr lang="en-US" dirty="0" smtClean="0">
                <a:solidFill>
                  <a:schemeClr val="accent6"/>
                </a:solidFill>
              </a:rPr>
              <a:t>intensity</a:t>
            </a:r>
            <a:r>
              <a:rPr lang="hu-HU" dirty="0" smtClean="0">
                <a:solidFill>
                  <a:schemeClr val="accent6"/>
                </a:solidFill>
              </a:rPr>
              <a:t> applications </a:t>
            </a:r>
            <a:r>
              <a:rPr lang="en-US" dirty="0" smtClean="0"/>
              <a:t>[</a:t>
            </a:r>
            <a:r>
              <a:rPr lang="hu-HU" dirty="0" smtClean="0"/>
              <a:t>9</a:t>
            </a:r>
            <a:r>
              <a:rPr lang="en-US" dirty="0" smtClean="0"/>
              <a:t>]</a:t>
            </a:r>
            <a:r>
              <a:rPr lang="hu-HU" dirty="0" smtClean="0"/>
              <a:t> 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510" y="5095340"/>
            <a:ext cx="9090672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hu-HU" sz="1600" dirty="0" smtClean="0"/>
              <a:t>mobile device is </a:t>
            </a:r>
            <a:r>
              <a:rPr lang="en-US" sz="1600" dirty="0" smtClean="0">
                <a:solidFill>
                  <a:srgbClr val="0070C0"/>
                </a:solidFill>
              </a:rPr>
              <a:t>a dual core Cortex-A9 </a:t>
            </a:r>
            <a:r>
              <a:rPr lang="en-US" sz="1600" dirty="0">
                <a:solidFill>
                  <a:srgbClr val="0070C0"/>
                </a:solidFill>
              </a:rPr>
              <a:t>based mobile device.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the diagram, the </a:t>
            </a:r>
            <a:r>
              <a:rPr lang="en-US" sz="1600" dirty="0">
                <a:solidFill>
                  <a:srgbClr val="0070C0"/>
                </a:solidFill>
              </a:rPr>
              <a:t>red </a:t>
            </a:r>
            <a:r>
              <a:rPr lang="en-US" sz="1600" dirty="0"/>
              <a:t>color indicates the </a:t>
            </a:r>
            <a:r>
              <a:rPr lang="en-US" sz="1600" dirty="0" smtClean="0"/>
              <a:t>highest</a:t>
            </a:r>
            <a:r>
              <a:rPr lang="hu-HU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green</a:t>
            </a: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lowest </a:t>
            </a:r>
            <a:r>
              <a:rPr lang="en-US" sz="1600" dirty="0" smtClean="0"/>
              <a:t>frequency</a:t>
            </a:r>
            <a:endParaRPr lang="hu-HU" sz="1600" dirty="0"/>
          </a:p>
          <a:p>
            <a:pPr>
              <a:spcAft>
                <a:spcPts val="600"/>
              </a:spcAft>
            </a:pP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hu-HU" sz="1600" dirty="0" smtClean="0"/>
              <a:t> </a:t>
            </a:r>
            <a:r>
              <a:rPr lang="en-US" sz="1600" dirty="0" smtClean="0"/>
              <a:t>operating point</a:t>
            </a:r>
            <a:r>
              <a:rPr lang="hu-HU" sz="1600" dirty="0" smtClean="0"/>
              <a:t> whereas</a:t>
            </a:r>
            <a:r>
              <a:rPr lang="en-US" sz="1600" dirty="0" smtClean="0"/>
              <a:t> </a:t>
            </a:r>
            <a:r>
              <a:rPr lang="en-US" sz="1600" dirty="0"/>
              <a:t>colors in </a:t>
            </a:r>
            <a:r>
              <a:rPr lang="en-US" sz="1600" dirty="0" smtClean="0"/>
              <a:t>between </a:t>
            </a:r>
            <a:r>
              <a:rPr lang="en-US" sz="1600" dirty="0"/>
              <a:t>represent intermediate frequencies.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addition, </a:t>
            </a:r>
            <a:r>
              <a:rPr lang="en-US" sz="1600" dirty="0"/>
              <a:t>the OS power management </a:t>
            </a:r>
            <a:r>
              <a:rPr lang="en-US" sz="1600" dirty="0" smtClean="0"/>
              <a:t>idles </a:t>
            </a:r>
            <a:r>
              <a:rPr lang="en-US" sz="1600" dirty="0"/>
              <a:t>a </a:t>
            </a:r>
            <a:r>
              <a:rPr lang="en-US" sz="1600" dirty="0" smtClean="0"/>
              <a:t>CPU for Waiting for Interrupt (WFI)</a:t>
            </a:r>
            <a:endParaRPr lang="hu-HU" sz="1600" dirty="0" smtClean="0"/>
          </a:p>
          <a:p>
            <a:r>
              <a:rPr lang="hu-HU" sz="1600" dirty="0" smtClean="0"/>
              <a:t>   </a:t>
            </a:r>
            <a:r>
              <a:rPr lang="en-US" sz="1600" dirty="0" smtClean="0"/>
              <a:t>  (</a:t>
            </a:r>
            <a:r>
              <a:rPr lang="en-US" sz="1600" dirty="0" smtClean="0">
                <a:solidFill>
                  <a:srgbClr val="0070C0"/>
                </a:solidFill>
              </a:rPr>
              <a:t>light blue</a:t>
            </a:r>
            <a:r>
              <a:rPr lang="en-US" sz="1600" dirty="0" smtClean="0"/>
              <a:t>) or even shut</a:t>
            </a:r>
            <a:r>
              <a:rPr lang="hu-HU" sz="1600" dirty="0" smtClean="0"/>
              <a:t>s</a:t>
            </a:r>
            <a:r>
              <a:rPr lang="en-US" sz="1600" dirty="0" smtClean="0"/>
              <a:t> down a core (</a:t>
            </a:r>
            <a:r>
              <a:rPr lang="en-US" sz="1600" dirty="0" smtClean="0">
                <a:solidFill>
                  <a:srgbClr val="0070C0"/>
                </a:solidFill>
              </a:rPr>
              <a:t>dark blue</a:t>
            </a:r>
            <a:r>
              <a:rPr lang="en-US" sz="1600" dirty="0" smtClean="0"/>
              <a:t>) or the cluster (</a:t>
            </a:r>
            <a:r>
              <a:rPr lang="en-US" sz="1600" dirty="0" smtClean="0">
                <a:solidFill>
                  <a:srgbClr val="0070C0"/>
                </a:solidFill>
              </a:rPr>
              <a:t>darkest blue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4" r="34856"/>
          <a:stretch/>
        </p:blipFill>
        <p:spPr bwMode="auto">
          <a:xfrm>
            <a:off x="416995" y="4424838"/>
            <a:ext cx="5910200" cy="56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35285" y="4701773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(Core)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9445" y="4718913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WFI: Waiting for Interrupt</a:t>
            </a:r>
            <a:endParaRPr lang="en-US" sz="1100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Exclusive cluster migration (21)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193" y="626530"/>
            <a:ext cx="149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>
                <a:solidFill>
                  <a:srgbClr val="FF0000"/>
                </a:solidFill>
              </a:rPr>
              <a:t>Remark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[52]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3068" y="982300"/>
            <a:ext cx="853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cluster switch approach was the </a:t>
            </a:r>
            <a:r>
              <a:rPr lang="en-US" dirty="0">
                <a:solidFill>
                  <a:srgbClr val="0070C0"/>
                </a:solidFill>
              </a:rPr>
              <a:t>default scheduler</a:t>
            </a:r>
            <a:r>
              <a:rPr lang="en-US" dirty="0"/>
              <a:t> in Android </a:t>
            </a:r>
            <a:r>
              <a:rPr lang="en-US" dirty="0" smtClean="0"/>
              <a:t>4.2.2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3. Inclusive cluster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6406" y="2438890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Inclusive c</a:t>
            </a:r>
            <a:r>
              <a:rPr lang="hu-HU" dirty="0" smtClean="0"/>
              <a:t>luster</a:t>
            </a:r>
            <a:r>
              <a:rPr lang="en-US" dirty="0" smtClean="0"/>
              <a:t>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Basic scheme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2051720" y="2356569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187" y="629165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3. Inclusive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26495" y="1718343"/>
            <a:ext cx="4392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luster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4076945" y="1706582"/>
            <a:ext cx="4669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ore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32" grpId="0" animBg="1"/>
      <p:bldP spid="36" grpId="0" animBg="1"/>
      <p:bldP spid="52" grpId="0"/>
      <p:bldP spid="51" grpId="0" animBg="1"/>
      <p:bldP spid="61" grpId="0" animBg="1"/>
      <p:bldP spid="62" grpId="0" animBg="1"/>
      <p:bldP spid="6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Inclusive </a:t>
            </a:r>
            <a:r>
              <a:rPr lang="en-US" dirty="0" smtClean="0"/>
              <a:t>c</a:t>
            </a:r>
            <a:r>
              <a:rPr lang="hu-HU" dirty="0" smtClean="0"/>
              <a:t>luster</a:t>
            </a:r>
            <a:r>
              <a:rPr lang="en-US" dirty="0" smtClean="0"/>
              <a:t> </a:t>
            </a:r>
            <a:r>
              <a:rPr lang="en-US" dirty="0"/>
              <a:t>migration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29257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3. Inclusive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59" y="1046659"/>
            <a:ext cx="8415935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Until now </a:t>
            </a:r>
            <a:r>
              <a:rPr lang="hu-HU" sz="1600" dirty="0" smtClean="0">
                <a:solidFill>
                  <a:srgbClr val="0070C0"/>
                </a:solidFill>
              </a:rPr>
              <a:t>no commercial implementation </a:t>
            </a:r>
            <a:r>
              <a:rPr lang="hu-HU" sz="1600" dirty="0" smtClean="0"/>
              <a:t>became known using inclusive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core migration.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Nevertheless, </a:t>
            </a:r>
            <a:r>
              <a:rPr lang="hu-HU" sz="1600" dirty="0" smtClean="0">
                <a:solidFill>
                  <a:srgbClr val="0070C0"/>
                </a:solidFill>
              </a:rPr>
              <a:t>since 2013 ARM and Linaro </a:t>
            </a:r>
            <a:r>
              <a:rPr lang="hu-HU" sz="1600" dirty="0" smtClean="0"/>
              <a:t>pursue a development project, 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called </a:t>
            </a:r>
            <a:r>
              <a:rPr lang="hu-HU" sz="1600" dirty="0" smtClean="0">
                <a:solidFill>
                  <a:srgbClr val="FF0000"/>
                </a:solidFill>
              </a:rPr>
              <a:t>Energy Aware Scheduling (EAS)</a:t>
            </a:r>
            <a:r>
              <a:rPr lang="hu-HU" sz="1600" dirty="0" smtClean="0"/>
              <a:t> to provide a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generic energy </a:t>
            </a:r>
            <a:r>
              <a:rPr lang="en-US" sz="1600" dirty="0" smtClean="0">
                <a:solidFill>
                  <a:srgbClr val="0070C0"/>
                </a:solidFill>
              </a:rPr>
              <a:t>model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</a:t>
            </a:r>
            <a:r>
              <a:rPr lang="en-US" sz="1600" dirty="0" smtClean="0">
                <a:solidFill>
                  <a:srgbClr val="0070C0"/>
                </a:solidFill>
              </a:rPr>
              <a:t>based</a:t>
            </a:r>
            <a:r>
              <a:rPr lang="hu-HU" sz="1600" dirty="0" smtClean="0">
                <a:solidFill>
                  <a:srgbClr val="0070C0"/>
                </a:solidFill>
              </a:rPr>
              <a:t> scheduling</a:t>
            </a:r>
            <a:r>
              <a:rPr lang="hu-HU" sz="1600" dirty="0" smtClean="0"/>
              <a:t> </a:t>
            </a:r>
            <a:r>
              <a:rPr lang="en-US" sz="1600" dirty="0" smtClean="0"/>
              <a:t>approach </a:t>
            </a:r>
            <a:r>
              <a:rPr lang="hu-HU" sz="1600" dirty="0" smtClean="0"/>
              <a:t>that </a:t>
            </a:r>
            <a:r>
              <a:rPr lang="en-US" sz="1600" dirty="0" smtClean="0"/>
              <a:t>support</a:t>
            </a:r>
            <a:r>
              <a:rPr lang="hu-HU" sz="1600" dirty="0" smtClean="0"/>
              <a:t>s</a:t>
            </a:r>
            <a:r>
              <a:rPr lang="en-US" sz="1600" dirty="0" smtClean="0"/>
              <a:t> </a:t>
            </a:r>
            <a:r>
              <a:rPr lang="en-US" sz="1600" dirty="0"/>
              <a:t>a broad range of current and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future </a:t>
            </a:r>
            <a:r>
              <a:rPr lang="en-US" sz="1600" dirty="0"/>
              <a:t>CPU </a:t>
            </a:r>
            <a:r>
              <a:rPr lang="en-US" sz="1600" dirty="0" smtClean="0"/>
              <a:t>topologies</a:t>
            </a:r>
            <a:r>
              <a:rPr lang="en-US" sz="1600" dirty="0"/>
              <a:t>, including SMP, multi-cluster SMP (e.g. </a:t>
            </a:r>
            <a:r>
              <a:rPr lang="en-US" sz="1600" dirty="0" smtClean="0"/>
              <a:t>8-core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Cortex-A53 </a:t>
            </a:r>
            <a:r>
              <a:rPr lang="en-US" sz="1600" dirty="0" smtClean="0"/>
              <a:t>products</a:t>
            </a:r>
            <a:r>
              <a:rPr lang="en-US" sz="1600" dirty="0"/>
              <a:t>), as well as traditional ARM </a:t>
            </a:r>
            <a:r>
              <a:rPr lang="en-US" sz="1600" dirty="0" err="1" smtClean="0"/>
              <a:t>big.LITTLE</a:t>
            </a:r>
            <a:r>
              <a:rPr lang="hu-HU" sz="1600" dirty="0" smtClean="0"/>
              <a:t> configurations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EAS assumes a platform with inclusive cluster migration, as indicated in the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next Figure.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23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Inclusive </a:t>
            </a:r>
            <a:r>
              <a:rPr lang="en-US" dirty="0" smtClean="0"/>
              <a:t>c</a:t>
            </a:r>
            <a:r>
              <a:rPr lang="hu-HU" dirty="0" smtClean="0"/>
              <a:t>luster</a:t>
            </a:r>
            <a:r>
              <a:rPr lang="en-US" dirty="0" smtClean="0"/>
              <a:t> </a:t>
            </a:r>
            <a:r>
              <a:rPr lang="en-US" dirty="0"/>
              <a:t>migration </a:t>
            </a:r>
            <a:r>
              <a:rPr lang="hu-HU" dirty="0" smtClean="0"/>
              <a:t>(3)</a:t>
            </a:r>
            <a:endParaRPr lang="en-US" dirty="0"/>
          </a:p>
        </p:txBody>
      </p:sp>
      <p:pic>
        <p:nvPicPr>
          <p:cNvPr id="18434" name="Picture 2" descr="ARM voltage EAS bl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178750"/>
            <a:ext cx="8310759" cy="35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990" y="631785"/>
            <a:ext cx="706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Assumed platform for EAS (Energy Aware Scheduling) </a:t>
            </a:r>
            <a:r>
              <a:rPr lang="hu-HU" dirty="0" smtClean="0"/>
              <a:t>[49]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617" y="982300"/>
            <a:ext cx="8619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assumed platform </a:t>
            </a:r>
            <a:r>
              <a:rPr lang="en-US" sz="1600" dirty="0" smtClean="0"/>
              <a:t>would </a:t>
            </a:r>
            <a:r>
              <a:rPr lang="en-US" sz="1600" dirty="0"/>
              <a:t>have the following voltage and frequency domains: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4943488"/>
            <a:ext cx="8893175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Ideally, each cluster will operate at its own separate independent frequency </a:t>
            </a:r>
            <a:r>
              <a:rPr lang="en-US" sz="1600" dirty="0" smtClean="0"/>
              <a:t>and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</a:t>
            </a:r>
            <a:r>
              <a:rPr lang="en-US" sz="1600" dirty="0" smtClean="0"/>
              <a:t> </a:t>
            </a:r>
            <a:r>
              <a:rPr lang="hu-HU" sz="1600" dirty="0" smtClean="0"/>
              <a:t>  </a:t>
            </a:r>
            <a:r>
              <a:rPr lang="en-US" sz="1600" dirty="0" smtClean="0"/>
              <a:t>voltage</a:t>
            </a:r>
            <a:r>
              <a:rPr lang="en-US" sz="1600" dirty="0"/>
              <a:t>. </a:t>
            </a:r>
            <a:endParaRPr lang="hu-HU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By </a:t>
            </a:r>
            <a:r>
              <a:rPr lang="en-US" sz="1600" dirty="0"/>
              <a:t>lowering the voltage and frequency, there is a substantial power saving.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/>
              <a:t>allows the per-cluster power/performance to be accurately controlled, and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 </a:t>
            </a:r>
            <a:r>
              <a:rPr lang="en-US" sz="1600" dirty="0" smtClean="0"/>
              <a:t>tailored </a:t>
            </a:r>
            <a:r>
              <a:rPr lang="en-US" sz="1600" dirty="0"/>
              <a:t>to the workload being executed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44992" y="4734145"/>
            <a:ext cx="6662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Assumed plaform for EAS (Energy Aware Scheduling)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8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4. Exclusive core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6406" y="2528900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 Ex</a:t>
            </a:r>
            <a:r>
              <a:rPr lang="en-US" dirty="0" err="1" smtClean="0"/>
              <a:t>clusive</a:t>
            </a:r>
            <a:r>
              <a:rPr lang="en-US" dirty="0" smtClean="0"/>
              <a:t> core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25026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Basic scheme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076945" y="2343122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362" y="638690"/>
            <a:ext cx="332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 Exclusive core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6495" y="1718343"/>
            <a:ext cx="4392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luster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4076945" y="1706582"/>
            <a:ext cx="4669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ore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32" grpId="0" animBg="1"/>
      <p:bldP spid="36" grpId="0" animBg="1"/>
      <p:bldP spid="52" grpId="0"/>
      <p:bldP spid="51" grpId="0" animBg="1"/>
      <p:bldP spid="61" grpId="0" animBg="1"/>
      <p:bldP spid="62" grpId="0" animBg="1"/>
      <p:bldP spid="6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735" y="623888"/>
            <a:ext cx="499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/>
                </a:solidFill>
              </a:rPr>
              <a:t>Principle of exclusive </a:t>
            </a:r>
            <a:r>
              <a:rPr lang="en-US" dirty="0">
                <a:solidFill>
                  <a:schemeClr val="accent6"/>
                </a:solidFill>
              </a:rPr>
              <a:t>core </a:t>
            </a:r>
            <a:r>
              <a:rPr lang="en-US" dirty="0" smtClean="0">
                <a:solidFill>
                  <a:schemeClr val="accent6"/>
                </a:solidFill>
              </a:rPr>
              <a:t>migration-1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00" y="998730"/>
            <a:ext cx="9032666" cy="1620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Linaro</a:t>
            </a:r>
            <a:r>
              <a:rPr lang="en-US" sz="1600" dirty="0" smtClean="0"/>
              <a:t> developed a model for task scheduling on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SOCs,</a:t>
            </a:r>
            <a:r>
              <a:rPr lang="hu-HU" sz="1600" dirty="0" smtClean="0"/>
              <a:t> called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IKS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In Kernel Switcher</a:t>
            </a:r>
            <a:r>
              <a:rPr lang="en-US" sz="1600" dirty="0" smtClean="0"/>
              <a:t>) and designed</a:t>
            </a:r>
            <a:r>
              <a:rPr lang="hu-HU" sz="1600" dirty="0" smtClean="0"/>
              <a:t> </a:t>
            </a:r>
            <a:r>
              <a:rPr lang="en-US" sz="1600" dirty="0" smtClean="0"/>
              <a:t>an appropriate </a:t>
            </a:r>
            <a:r>
              <a:rPr lang="en-US" sz="1600" dirty="0" smtClean="0">
                <a:solidFill>
                  <a:srgbClr val="FF0000"/>
                </a:solidFill>
              </a:rPr>
              <a:t>Linux kernel patch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</a:t>
            </a:r>
            <a:r>
              <a:rPr lang="en-US" sz="1600" dirty="0" smtClean="0"/>
              <a:t> </a:t>
            </a:r>
            <a:r>
              <a:rPr lang="hu-HU" sz="1600" dirty="0" smtClean="0"/>
              <a:t>(LSK 3.10 (Linaro Stable Kernel)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an experimental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IKS builds </a:t>
            </a:r>
            <a:r>
              <a:rPr lang="en-US" sz="1600" dirty="0" smtClean="0">
                <a:solidFill>
                  <a:srgbClr val="0070C0"/>
                </a:solidFill>
              </a:rPr>
              <a:t>core pairs from the </a:t>
            </a:r>
            <a:r>
              <a:rPr lang="hu-HU" sz="1600" dirty="0" smtClean="0">
                <a:solidFill>
                  <a:srgbClr val="0070C0"/>
                </a:solidFill>
              </a:rPr>
              <a:t>cores of the </a:t>
            </a:r>
            <a:r>
              <a:rPr lang="en-US" sz="1600" dirty="0" smtClean="0">
                <a:solidFill>
                  <a:srgbClr val="0070C0"/>
                </a:solidFill>
              </a:rPr>
              <a:t>big and LITTLE core clusters</a:t>
            </a:r>
            <a:r>
              <a:rPr lang="en-US" sz="1600" dirty="0" smtClean="0"/>
              <a:t>, e.g. from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Cortex-A15</a:t>
            </a:r>
            <a:r>
              <a:rPr lang="hu-HU" sz="1600" dirty="0" smtClean="0"/>
              <a:t> </a:t>
            </a:r>
            <a:r>
              <a:rPr lang="en-US" sz="1600" dirty="0" smtClean="0"/>
              <a:t>and Cortex-A7 cores, and treats </a:t>
            </a:r>
            <a:r>
              <a:rPr lang="en-US" sz="1600" dirty="0" smtClean="0">
                <a:solidFill>
                  <a:srgbClr val="0070C0"/>
                </a:solidFill>
              </a:rPr>
              <a:t>each </a:t>
            </a:r>
            <a:r>
              <a:rPr lang="hu-HU" sz="1600" dirty="0" smtClean="0">
                <a:solidFill>
                  <a:srgbClr val="0070C0"/>
                </a:solidFill>
              </a:rPr>
              <a:t>core </a:t>
            </a:r>
            <a:r>
              <a:rPr lang="en-US" sz="1600" dirty="0" smtClean="0">
                <a:solidFill>
                  <a:srgbClr val="0070C0"/>
                </a:solidFill>
              </a:rPr>
              <a:t>pair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consisting of a big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and a LITTLE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core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as a single </a:t>
            </a:r>
            <a:r>
              <a:rPr lang="en-US" sz="1600" dirty="0" smtClean="0">
                <a:solidFill>
                  <a:srgbClr val="FF0000"/>
                </a:solidFill>
              </a:rPr>
              <a:t>virtual core</a:t>
            </a:r>
            <a:r>
              <a:rPr lang="en-US" sz="1600" dirty="0" smtClean="0"/>
              <a:t>, as indicated in the next Figure.  </a:t>
            </a:r>
            <a:endParaRPr lang="en-US" sz="1600" dirty="0"/>
          </a:p>
        </p:txBody>
      </p:sp>
      <p:pic>
        <p:nvPicPr>
          <p:cNvPr id="6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3113965"/>
            <a:ext cx="6729978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296" y="6300028"/>
            <a:ext cx="8336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Virtual cores of a 4x Cortex-A15 and 4x Cortex-A7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SOC [</a:t>
            </a:r>
            <a:r>
              <a:rPr lang="hu-HU" sz="1600" dirty="0" smtClean="0"/>
              <a:t>15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525" y="998730"/>
            <a:ext cx="873508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The Linux kernel schedules then the tasks to the virtual cores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For each core pair the </a:t>
            </a:r>
            <a:r>
              <a:rPr lang="en-US" sz="1600" dirty="0" err="1" smtClean="0">
                <a:solidFill>
                  <a:srgbClr val="0070C0"/>
                </a:solidFill>
              </a:rPr>
              <a:t>cpufreq</a:t>
            </a:r>
            <a:r>
              <a:rPr lang="en-US" sz="1600" dirty="0" smtClean="0">
                <a:solidFill>
                  <a:srgbClr val="0070C0"/>
                </a:solidFill>
              </a:rPr>
              <a:t> driver of the Linux kernel controls whether the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    LITLE core </a:t>
            </a:r>
            <a:r>
              <a:rPr lang="en-US" sz="1600" dirty="0" smtClean="0"/>
              <a:t>(for low power) </a:t>
            </a:r>
            <a:r>
              <a:rPr lang="en-US" sz="1600" dirty="0" smtClean="0">
                <a:solidFill>
                  <a:srgbClr val="0070C0"/>
                </a:solidFill>
              </a:rPr>
              <a:t>or the big core </a:t>
            </a:r>
            <a:r>
              <a:rPr lang="en-US" sz="1600" dirty="0" smtClean="0"/>
              <a:t>(for maximum performance) </a:t>
            </a:r>
            <a:r>
              <a:rPr lang="en-US" sz="1600" dirty="0" smtClean="0">
                <a:solidFill>
                  <a:srgbClr val="0070C0"/>
                </a:solidFill>
              </a:rPr>
              <a:t>should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</a:rPr>
              <a:t>      be activated.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 important feature of IKS is that it relies on existing Linux kernel scheduling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mechanisms and thus is easy to implement.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70735" y="623888"/>
            <a:ext cx="499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/>
                </a:solidFill>
              </a:rPr>
              <a:t>Principle of exclusive </a:t>
            </a:r>
            <a:r>
              <a:rPr lang="en-US" dirty="0">
                <a:solidFill>
                  <a:schemeClr val="accent6"/>
                </a:solidFill>
              </a:rPr>
              <a:t>core </a:t>
            </a:r>
            <a:r>
              <a:rPr lang="en-US" dirty="0" smtClean="0">
                <a:solidFill>
                  <a:schemeClr val="accent6"/>
                </a:solidFill>
              </a:rPr>
              <a:t>migration-2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76822"/>
            <a:ext cx="6975775" cy="40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148" y="633413"/>
            <a:ext cx="904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Experimental </a:t>
            </a:r>
            <a:r>
              <a:rPr lang="en-US" dirty="0">
                <a:solidFill>
                  <a:schemeClr val="accent6"/>
                </a:solidFill>
              </a:rPr>
              <a:t>implementation of IKS on </a:t>
            </a:r>
            <a:r>
              <a:rPr lang="en-US" dirty="0" smtClean="0">
                <a:solidFill>
                  <a:schemeClr val="accent6"/>
                </a:solidFill>
              </a:rPr>
              <a:t>a 2x </a:t>
            </a:r>
            <a:r>
              <a:rPr lang="en-US" dirty="0">
                <a:solidFill>
                  <a:schemeClr val="accent6"/>
                </a:solidFill>
              </a:rPr>
              <a:t>Cortex-A15 and 2x </a:t>
            </a:r>
            <a:r>
              <a:rPr lang="en-US" dirty="0" smtClean="0">
                <a:solidFill>
                  <a:schemeClr val="accent6"/>
                </a:solidFill>
              </a:rPr>
              <a:t>Cortex-A7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configuration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510" y="1268760"/>
            <a:ext cx="8672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seen in the diagram, </a:t>
            </a:r>
            <a:r>
              <a:rPr lang="hu-HU" sz="1600" dirty="0" smtClean="0">
                <a:solidFill>
                  <a:srgbClr val="0070C0"/>
                </a:solidFill>
              </a:rPr>
              <a:t>both cores spend most on their time in idle, shut down or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light intensity operating points, thus there is a large headroom for power saving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through the big.LITTLE technology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6515" y="638690"/>
            <a:ext cx="9009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Example: Percentage of time spent in DVFS states and further power states</a:t>
            </a:r>
          </a:p>
          <a:p>
            <a:r>
              <a:rPr lang="hu-HU" dirty="0">
                <a:solidFill>
                  <a:schemeClr val="accent6"/>
                </a:solidFill>
              </a:rPr>
              <a:t>  in a mobile device </a:t>
            </a:r>
            <a:r>
              <a:rPr lang="en-US" dirty="0">
                <a:solidFill>
                  <a:schemeClr val="accent6"/>
                </a:solidFill>
              </a:rPr>
              <a:t>for low intensity</a:t>
            </a:r>
            <a:r>
              <a:rPr lang="hu-HU" dirty="0">
                <a:solidFill>
                  <a:schemeClr val="accent6"/>
                </a:solidFill>
              </a:rPr>
              <a:t> applications </a:t>
            </a:r>
            <a:r>
              <a:rPr lang="en-US" dirty="0"/>
              <a:t>[</a:t>
            </a:r>
            <a:r>
              <a:rPr lang="hu-HU" dirty="0"/>
              <a:t>9</a:t>
            </a:r>
            <a:r>
              <a:rPr lang="en-US" dirty="0"/>
              <a:t>]</a:t>
            </a:r>
            <a:r>
              <a:rPr lang="hu-HU" dirty="0"/>
              <a:t> </a:t>
            </a:r>
            <a:r>
              <a:rPr lang="hu-HU" dirty="0" smtClean="0"/>
              <a:t>-2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720" y="625990"/>
            <a:ext cx="761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Virtual cores of the experimental implementation of IKS on a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2x Cortex-A15 and 2x Cortex-A7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1720" y="1716485"/>
            <a:ext cx="5265585" cy="3474893"/>
            <a:chOff x="1930515" y="2197099"/>
            <a:chExt cx="5265585" cy="34748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22"/>
            <a:stretch/>
          </p:blipFill>
          <p:spPr bwMode="auto">
            <a:xfrm>
              <a:off x="1930515" y="2197099"/>
              <a:ext cx="5265585" cy="3375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80544" y="5364215"/>
              <a:ext cx="1552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Virtual core 0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5729" y="5364215"/>
              <a:ext cx="1552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Virtual core 1</a:t>
              </a:r>
              <a:endParaRPr lang="en-US" sz="1400" b="1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05" y="625990"/>
            <a:ext cx="522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910" y="998730"/>
            <a:ext cx="8796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Cortex-A15 and Cortex-A7 SOCs have originally the following operating points: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9921" r="51479" b="3751"/>
          <a:stretch/>
        </p:blipFill>
        <p:spPr bwMode="auto">
          <a:xfrm>
            <a:off x="2853190" y="1585410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6565" y="5589240"/>
            <a:ext cx="7313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Operation points of the Cortex-A15 and Cortex-A7 SOCs [</a:t>
            </a:r>
            <a:r>
              <a:rPr lang="hu-HU" sz="1600" dirty="0" smtClean="0"/>
              <a:t>16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020" y="998730"/>
            <a:ext cx="8309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seamless continuation of the operating points of both SOCs </a:t>
            </a:r>
            <a:r>
              <a:rPr lang="en-US" sz="1600" dirty="0" smtClean="0">
                <a:solidFill>
                  <a:srgbClr val="0070C0"/>
                </a:solidFill>
              </a:rPr>
              <a:t>the original 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operating points of the Cortex-A7 </a:t>
            </a:r>
            <a:r>
              <a:rPr lang="en-US" sz="1600" dirty="0" smtClean="0"/>
              <a:t>will be modified, actually </a:t>
            </a:r>
            <a:r>
              <a:rPr lang="en-US" sz="1600" dirty="0" smtClean="0">
                <a:solidFill>
                  <a:srgbClr val="0070C0"/>
                </a:solidFill>
              </a:rPr>
              <a:t>halved</a:t>
            </a:r>
            <a:r>
              <a:rPr lang="en-US" sz="1600" dirty="0" smtClean="0"/>
              <a:t>, during the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initialization of the IKS, as shown below.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32178" r="4846" b="12098"/>
          <a:stretch/>
        </p:blipFill>
        <p:spPr bwMode="auto">
          <a:xfrm>
            <a:off x="1736685" y="2213865"/>
            <a:ext cx="33147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2090" y="2888940"/>
            <a:ext cx="2932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Operating points of the LITTLE core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17105" y="4149080"/>
            <a:ext cx="2650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Operating points of the big core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3180" y="632340"/>
            <a:ext cx="537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</a:t>
            </a:r>
            <a:r>
              <a:rPr lang="hu-HU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515" y="1583795"/>
            <a:ext cx="8725029" cy="4699000"/>
            <a:chOff x="257461" y="485775"/>
            <a:chExt cx="10454329" cy="5886450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4"/>
            <a:stretch/>
          </p:blipFill>
          <p:spPr bwMode="auto">
            <a:xfrm>
              <a:off x="656565" y="485775"/>
              <a:ext cx="10055225" cy="588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" r="95949"/>
            <a:stretch/>
          </p:blipFill>
          <p:spPr bwMode="auto">
            <a:xfrm>
              <a:off x="257461" y="485775"/>
              <a:ext cx="309094" cy="588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06515" y="998730"/>
            <a:ext cx="906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a result the Linux kernel sees the following operating points of the virtual cores: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0005" y="625990"/>
            <a:ext cx="522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cores-3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15" y="628610"/>
            <a:ext cx="54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Switching between big and LITTLE cores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98730"/>
            <a:ext cx="924227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Let’s suppose that at a given time a virtual core runs at 200 </a:t>
            </a:r>
            <a:r>
              <a:rPr lang="en-US" sz="1600" dirty="0" err="1" smtClean="0"/>
              <a:t>MHz.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    Then the LITTLE core is active and its big core pair (A15) is shut down.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When</a:t>
            </a:r>
            <a:r>
              <a:rPr lang="en-US" sz="1600" dirty="0" smtClean="0"/>
              <a:t> subsequently, the frequency governor requests a core frequency of, let say</a:t>
            </a:r>
          </a:p>
          <a:p>
            <a:r>
              <a:rPr lang="en-US" sz="1600" dirty="0" smtClean="0"/>
              <a:t>      1000 MHz, this </a:t>
            </a:r>
            <a:r>
              <a:rPr lang="en-US" sz="1600" dirty="0" smtClean="0">
                <a:solidFill>
                  <a:srgbClr val="0070C0"/>
                </a:solidFill>
              </a:rPr>
              <a:t>request cannot be satisfied </a:t>
            </a:r>
            <a:r>
              <a:rPr lang="en-US" sz="1600" dirty="0" smtClean="0"/>
              <a:t>by the LITTLE core (A7) and the </a:t>
            </a:r>
          </a:p>
          <a:p>
            <a:r>
              <a:rPr lang="en-US" sz="1600" dirty="0" smtClean="0"/>
              <a:t>       </a:t>
            </a:r>
            <a:r>
              <a:rPr lang="en-US" sz="1600" dirty="0" err="1" smtClean="0">
                <a:solidFill>
                  <a:srgbClr val="0070C0"/>
                </a:solidFill>
              </a:rPr>
              <a:t>CPUfreq</a:t>
            </a:r>
            <a:r>
              <a:rPr lang="en-US" sz="1600" dirty="0" smtClean="0">
                <a:solidFill>
                  <a:srgbClr val="0070C0"/>
                </a:solidFill>
              </a:rPr>
              <a:t> driver of the kernel instructs the Switcher to perform a core switch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      from the LITTLE core to the big core.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switching process is detailed in the next three Figures.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Here we note that in the Figures the </a:t>
            </a:r>
            <a:r>
              <a:rPr lang="en-US" sz="1600" dirty="0" smtClean="0">
                <a:solidFill>
                  <a:srgbClr val="0070C0"/>
                </a:solidFill>
              </a:rPr>
              <a:t>currently active core </a:t>
            </a:r>
            <a:r>
              <a:rPr lang="en-US" sz="1600" dirty="0" smtClean="0"/>
              <a:t>is termed as the</a:t>
            </a:r>
          </a:p>
          <a:p>
            <a:r>
              <a:rPr lang="en-US" sz="1600" dirty="0" smtClean="0"/>
              <a:t>       “</a:t>
            </a:r>
            <a:r>
              <a:rPr lang="en-US" sz="1600" dirty="0" smtClean="0">
                <a:solidFill>
                  <a:srgbClr val="FF0000"/>
                </a:solidFill>
              </a:rPr>
              <a:t>outbound</a:t>
            </a:r>
            <a:r>
              <a:rPr lang="en-US" sz="1600" dirty="0" smtClean="0"/>
              <a:t>” core whereas the </a:t>
            </a:r>
            <a:r>
              <a:rPr lang="en-US" sz="1600" dirty="0" smtClean="0">
                <a:solidFill>
                  <a:srgbClr val="0070C0"/>
                </a:solidFill>
              </a:rPr>
              <a:t>target core </a:t>
            </a:r>
            <a:r>
              <a:rPr lang="en-US" sz="1600" dirty="0" smtClean="0"/>
              <a:t>as the  “</a:t>
            </a:r>
            <a:r>
              <a:rPr lang="en-US" sz="1600" dirty="0" smtClean="0">
                <a:solidFill>
                  <a:srgbClr val="FF0000"/>
                </a:solidFill>
              </a:rPr>
              <a:t>inbound</a:t>
            </a:r>
            <a:r>
              <a:rPr lang="en-US" sz="1600" dirty="0" smtClean="0"/>
              <a:t>” core. 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9"/>
          <a:stretch/>
        </p:blipFill>
        <p:spPr bwMode="auto">
          <a:xfrm>
            <a:off x="929542" y="1223755"/>
            <a:ext cx="7267148" cy="50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295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/>
          <a:stretch/>
        </p:blipFill>
        <p:spPr bwMode="auto">
          <a:xfrm>
            <a:off x="1089399" y="1255520"/>
            <a:ext cx="6992991" cy="49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295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process-2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/>
          <a:stretch/>
        </p:blipFill>
        <p:spPr bwMode="auto">
          <a:xfrm>
            <a:off x="864523" y="1223755"/>
            <a:ext cx="7397887" cy="47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120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process-3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1"/>
          <a:stretch/>
        </p:blipFill>
        <p:spPr bwMode="auto">
          <a:xfrm>
            <a:off x="1000125" y="1905000"/>
            <a:ext cx="71437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50" y="632340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Measured results of IKS-1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515" y="998730"/>
            <a:ext cx="913147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Performance/power results of the experimental IKS system are shown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data contrast</a:t>
            </a:r>
            <a:r>
              <a:rPr lang="hu-HU" sz="1600" dirty="0" smtClean="0"/>
              <a:t>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performance/power values of IKS </a:t>
            </a:r>
            <a:r>
              <a:rPr lang="en-US" sz="1600" dirty="0" smtClean="0"/>
              <a:t>(implemented in three </a:t>
            </a:r>
          </a:p>
          <a:p>
            <a:r>
              <a:rPr lang="en-US" sz="1600" dirty="0" smtClean="0"/>
              <a:t>        configurations) with a system including only two Cortex-A15 or two Cortex-A7.  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74897" y="6150786"/>
            <a:ext cx="608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Measured performance/power results of IKS [</a:t>
            </a:r>
            <a:r>
              <a:rPr lang="hu-HU" sz="1600" dirty="0" smtClean="0"/>
              <a:t>16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50" y="622815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Measured results of IKS-2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44" y="990889"/>
            <a:ext cx="819929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As the Figure shows, </a:t>
            </a:r>
            <a:r>
              <a:rPr lang="en-US" sz="1600" dirty="0" smtClean="0">
                <a:solidFill>
                  <a:srgbClr val="0070C0"/>
                </a:solidFill>
              </a:rPr>
              <a:t>achieved results are not very convincing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can be the reason why </a:t>
            </a:r>
            <a:r>
              <a:rPr lang="en-US" sz="1600" dirty="0" smtClean="0">
                <a:solidFill>
                  <a:srgbClr val="0070C0"/>
                </a:solidFill>
              </a:rPr>
              <a:t>no commercial implementation became known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using IKS</a:t>
            </a:r>
            <a:r>
              <a:rPr lang="hu-HU" sz="1600" dirty="0" smtClean="0">
                <a:solidFill>
                  <a:srgbClr val="0070C0"/>
                </a:solidFill>
              </a:rPr>
              <a:t> yet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2"/>
          <a:stretch/>
        </p:blipFill>
        <p:spPr bwMode="auto">
          <a:xfrm>
            <a:off x="1049648" y="1279991"/>
            <a:ext cx="7212762" cy="41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621860"/>
            <a:ext cx="740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Expected results of</a:t>
            </a:r>
            <a:r>
              <a:rPr lang="en-US" dirty="0" smtClean="0">
                <a:solidFill>
                  <a:schemeClr val="accent6"/>
                </a:solidFill>
              </a:rPr>
              <a:t> using the big and LITTLE </a:t>
            </a:r>
            <a:r>
              <a:rPr lang="hu-HU" dirty="0" smtClean="0">
                <a:solidFill>
                  <a:schemeClr val="accent6"/>
                </a:solidFill>
              </a:rPr>
              <a:t>technology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511659" y="1808820"/>
            <a:ext cx="4279541" cy="36832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5. </a:t>
            </a:r>
            <a:r>
              <a:rPr lang="hu-HU" sz="2000" dirty="0" smtClean="0">
                <a:solidFill>
                  <a:srgbClr val="FFFFFF"/>
                </a:solidFill>
              </a:rPr>
              <a:t>Global task scheduling (GTS)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Global Task Scheduling (GTS)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25026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Basic scheme of task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710808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025318" y="5659365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421569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132384" y="2343122"/>
            <a:ext cx="2876637" cy="4284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4662" y="638690"/>
            <a:ext cx="421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5. </a:t>
            </a:r>
            <a:r>
              <a:rPr lang="hu-HU" dirty="0" smtClean="0">
                <a:solidFill>
                  <a:schemeClr val="accent6"/>
                </a:solidFill>
              </a:rPr>
              <a:t>Global taks scheduling (GTS)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26495" y="1718343"/>
            <a:ext cx="4392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luster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4076945" y="1706582"/>
            <a:ext cx="4669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Task scheduling based on c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ore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50" y="2262669"/>
            <a:ext cx="6597225" cy="38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58" y="1127066"/>
            <a:ext cx="8938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6"/>
                </a:solidFill>
              </a:rPr>
              <a:t>Global taks scheduling (GTS) </a:t>
            </a:r>
            <a:r>
              <a:rPr lang="hu-HU" sz="1600" dirty="0">
                <a:solidFill>
                  <a:schemeClr val="accent6"/>
                </a:solidFill>
              </a:rPr>
              <a:t>or big.LITTLE MP in ARM’s </a:t>
            </a:r>
            <a:r>
              <a:rPr lang="hu-HU" sz="1600" dirty="0" smtClean="0">
                <a:solidFill>
                  <a:schemeClr val="accent6"/>
                </a:solidFill>
              </a:rPr>
              <a:t>terminology, can be </a:t>
            </a:r>
          </a:p>
          <a:p>
            <a:r>
              <a:rPr lang="hu-HU" sz="1600" dirty="0">
                <a:solidFill>
                  <a:schemeClr val="accent6"/>
                </a:solidFill>
              </a:rPr>
              <a:t> </a:t>
            </a:r>
            <a:r>
              <a:rPr lang="hu-HU" sz="1600" dirty="0" smtClean="0">
                <a:solidFill>
                  <a:schemeClr val="accent6"/>
                </a:solidFill>
              </a:rPr>
              <a:t> considered as</a:t>
            </a:r>
            <a:r>
              <a:rPr lang="en-US" sz="1600" dirty="0" smtClean="0">
                <a:solidFill>
                  <a:schemeClr val="accent6"/>
                </a:solidFill>
              </a:rPr>
              <a:t> the final step of the </a:t>
            </a:r>
            <a:r>
              <a:rPr lang="hu-HU" sz="1600" dirty="0" smtClean="0">
                <a:solidFill>
                  <a:schemeClr val="accent6"/>
                </a:solidFill>
              </a:rPr>
              <a:t>e</a:t>
            </a:r>
            <a:r>
              <a:rPr lang="en-US" sz="1600" dirty="0" err="1" smtClean="0">
                <a:solidFill>
                  <a:schemeClr val="accent6"/>
                </a:solidFill>
              </a:rPr>
              <a:t>volution</a:t>
            </a:r>
            <a:r>
              <a:rPr lang="en-US" sz="1600" dirty="0" smtClean="0">
                <a:solidFill>
                  <a:schemeClr val="accent6"/>
                </a:solidFill>
              </a:rPr>
              <a:t> of </a:t>
            </a:r>
            <a:r>
              <a:rPr lang="hu-HU" sz="1600" dirty="0" smtClean="0">
                <a:solidFill>
                  <a:schemeClr val="accent6"/>
                </a:solidFill>
              </a:rPr>
              <a:t>the </a:t>
            </a:r>
            <a:r>
              <a:rPr lang="en-US" sz="1600" dirty="0" err="1" smtClean="0">
                <a:solidFill>
                  <a:schemeClr val="accent6"/>
                </a:solidFill>
              </a:rPr>
              <a:t>big.LITTLE</a:t>
            </a:r>
            <a:r>
              <a:rPr lang="hu-HU" sz="1600" dirty="0" smtClean="0">
                <a:solidFill>
                  <a:schemeClr val="accent6"/>
                </a:solidFill>
              </a:rPr>
              <a:t> technology,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as indicated below</a:t>
            </a:r>
            <a:r>
              <a:rPr lang="en-US" sz="1600" dirty="0" smtClean="0"/>
              <a:t> [</a:t>
            </a:r>
            <a:r>
              <a:rPr lang="hu-HU" sz="1600" dirty="0" smtClean="0"/>
              <a:t>17</a:t>
            </a:r>
            <a:r>
              <a:rPr lang="en-US" sz="1600" dirty="0" smtClean="0"/>
              <a:t>]</a:t>
            </a:r>
            <a:r>
              <a:rPr lang="hu-HU" sz="1600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662" y="638690"/>
            <a:ext cx="389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Global taks scheduling (GTS) -2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29165"/>
            <a:ext cx="298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</a:t>
            </a:r>
            <a:r>
              <a:rPr lang="hu-HU" dirty="0" smtClean="0">
                <a:solidFill>
                  <a:schemeClr val="accent6"/>
                </a:solidFill>
              </a:rPr>
              <a:t>GTS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8</a:t>
            </a:r>
            <a:r>
              <a:rPr lang="en-US" dirty="0" smtClean="0"/>
              <a:t>],</a:t>
            </a:r>
            <a:r>
              <a:rPr lang="hu-HU" dirty="0" smtClean="0"/>
              <a:t>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1" t="32477" r="8826" b="28713"/>
          <a:stretch/>
        </p:blipFill>
        <p:spPr bwMode="auto">
          <a:xfrm>
            <a:off x="7341970" y="1718810"/>
            <a:ext cx="1460500" cy="24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825" y="1088740"/>
            <a:ext cx="684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/>
              <a:t>OS (e.g. a</a:t>
            </a:r>
            <a:r>
              <a:rPr lang="en-US" sz="1600" dirty="0" smtClean="0"/>
              <a:t> </a:t>
            </a:r>
            <a:r>
              <a:rPr lang="en-US" sz="1600" dirty="0"/>
              <a:t>modified Linux </a:t>
            </a:r>
            <a:r>
              <a:rPr lang="en-US" sz="1600" dirty="0" smtClean="0"/>
              <a:t>scheduler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tracks the average load 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of </a:t>
            </a:r>
            <a:r>
              <a:rPr lang="en-US" sz="1600" dirty="0">
                <a:solidFill>
                  <a:srgbClr val="0070C0"/>
                </a:solidFill>
              </a:rPr>
              <a:t>each </a:t>
            </a:r>
            <a:r>
              <a:rPr lang="en-US" sz="1600" dirty="0" smtClean="0">
                <a:solidFill>
                  <a:srgbClr val="0070C0"/>
                </a:solidFill>
              </a:rPr>
              <a:t>task</a:t>
            </a:r>
            <a:r>
              <a:rPr lang="hu-HU" sz="1600" dirty="0" smtClean="0"/>
              <a:t>, e.g. in time-windows</a:t>
            </a:r>
            <a:r>
              <a:rPr lang="en-US" sz="1600" dirty="0" smtClean="0"/>
              <a:t>.</a:t>
            </a:r>
            <a:endParaRPr lang="hu-HU" sz="16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6535" y="2798930"/>
            <a:ext cx="6966587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The OS scheduler has all cores </a:t>
            </a:r>
            <a:r>
              <a:rPr lang="en-US" sz="1600" dirty="0">
                <a:solidFill>
                  <a:srgbClr val="000000"/>
                </a:solidFill>
              </a:rPr>
              <a:t>of both</a:t>
            </a:r>
            <a:r>
              <a:rPr lang="hu-HU" sz="1600" dirty="0">
                <a:solidFill>
                  <a:srgbClr val="000000"/>
                </a:solidFill>
              </a:rPr>
              <a:t> clusters or of all three</a:t>
            </a:r>
          </a:p>
          <a:p>
            <a:pPr lvl="0"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    </a:t>
            </a:r>
            <a:r>
              <a:rPr lang="en-US" sz="1600" dirty="0">
                <a:solidFill>
                  <a:srgbClr val="000000"/>
                </a:solidFill>
              </a:rPr>
              <a:t> clusters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hu-HU" sz="1600" dirty="0">
                <a:solidFill>
                  <a:srgbClr val="FF0000"/>
                </a:solidFill>
              </a:rPr>
              <a:t>at its </a:t>
            </a:r>
            <a:r>
              <a:rPr lang="en-US" sz="1600" dirty="0">
                <a:solidFill>
                  <a:srgbClr val="FF0000"/>
                </a:solidFill>
              </a:rPr>
              <a:t>disposal </a:t>
            </a:r>
            <a:r>
              <a:rPr lang="en-US" sz="1600" dirty="0">
                <a:solidFill>
                  <a:srgbClr val="000000"/>
                </a:solidFill>
              </a:rPr>
              <a:t>and can </a:t>
            </a:r>
            <a:r>
              <a:rPr lang="hu-HU" sz="1600" dirty="0">
                <a:solidFill>
                  <a:srgbClr val="000000"/>
                </a:solidFill>
              </a:rPr>
              <a:t>schedule tasks to any core</a:t>
            </a:r>
          </a:p>
          <a:p>
            <a:pPr lvl="0">
              <a:spcAft>
                <a:spcPts val="400"/>
              </a:spcAft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     </a:t>
            </a:r>
            <a:r>
              <a:rPr lang="en-US" sz="1600" dirty="0">
                <a:solidFill>
                  <a:srgbClr val="000000"/>
                </a:solidFill>
              </a:rPr>
              <a:t>at any time.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There are </a:t>
            </a:r>
            <a:r>
              <a:rPr lang="hu-HU" sz="1600" dirty="0">
                <a:solidFill>
                  <a:srgbClr val="0070C0"/>
                </a:solidFill>
              </a:rPr>
              <a:t>many options for the layout of the scheduling policy</a:t>
            </a:r>
            <a:r>
              <a:rPr lang="hu-HU" sz="1600" dirty="0">
                <a:solidFill>
                  <a:srgbClr val="000000"/>
                </a:solidFill>
              </a:rPr>
              <a:t>,</a:t>
            </a:r>
          </a:p>
          <a:p>
            <a:pPr lvl="0"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     to be discussed later in </a:t>
            </a:r>
            <a:r>
              <a:rPr lang="hu-HU" sz="1600" dirty="0" smtClean="0">
                <a:solidFill>
                  <a:srgbClr val="000000"/>
                </a:solidFill>
              </a:rPr>
              <a:t>Section 6.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676707"/>
            <a:ext cx="65896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processor has </a:t>
            </a:r>
            <a:r>
              <a:rPr lang="hu-HU" sz="1600" dirty="0" smtClean="0">
                <a:solidFill>
                  <a:srgbClr val="0070C0"/>
                </a:solidFill>
              </a:rPr>
              <a:t>at least two clusters of architecturally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identical cores</a:t>
            </a:r>
            <a:r>
              <a:rPr lang="hu-HU" sz="1600" dirty="0" smtClean="0"/>
              <a:t> at its disposal, e.g. a big cluster including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two cores, and a LITTLE cluster with four cores, as shown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in the Figure on the right.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43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lock diagram of a big.LITTLE System on Chip design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223755"/>
            <a:ext cx="6300065" cy="50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631940"/>
            <a:ext cx="685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block diagram of a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SOC </a:t>
            </a:r>
            <a:r>
              <a:rPr lang="hu-HU" dirty="0" smtClean="0">
                <a:solidFill>
                  <a:schemeClr val="accent6"/>
                </a:solidFill>
              </a:rPr>
              <a:t>with GTS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4100" y="5622630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DMC: </a:t>
            </a:r>
            <a:r>
              <a:rPr lang="hu-HU" sz="1200" dirty="0" smtClean="0"/>
              <a:t> </a:t>
            </a:r>
            <a:r>
              <a:rPr lang="en-US" sz="1200" dirty="0" smtClean="0"/>
              <a:t>Dynamic Memory</a:t>
            </a:r>
          </a:p>
          <a:p>
            <a:r>
              <a:rPr lang="en-US" sz="1200" dirty="0" smtClean="0"/>
              <a:t>          Controller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333465" y="5172580"/>
            <a:ext cx="273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TZC: </a:t>
            </a:r>
            <a:r>
              <a:rPr lang="hu-HU" sz="1200" dirty="0" smtClean="0"/>
              <a:t>  </a:t>
            </a:r>
            <a:r>
              <a:rPr lang="en-US" sz="1200" dirty="0" err="1" smtClean="0"/>
              <a:t>TrustZone</a:t>
            </a:r>
            <a:r>
              <a:rPr lang="en-US" sz="1200" dirty="0" smtClean="0"/>
              <a:t> </a:t>
            </a:r>
            <a:r>
              <a:rPr lang="en-US" sz="1200" dirty="0"/>
              <a:t>Address Space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Controller 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715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(4)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98576" y="1245580"/>
            <a:ext cx="223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/>
              <a:t>Taken from ARM's</a:t>
            </a:r>
          </a:p>
          <a:p>
            <a:pPr algn="ctr"/>
            <a:r>
              <a:rPr lang="hu-HU" sz="1200" dirty="0" smtClean="0"/>
              <a:t> presentation of the</a:t>
            </a:r>
          </a:p>
          <a:p>
            <a:pPr algn="ctr"/>
            <a:r>
              <a:rPr lang="hu-HU" sz="1200" dirty="0" smtClean="0"/>
              <a:t> big.LITTLE technology [1]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339895" y="4182470"/>
            <a:ext cx="28328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200" dirty="0" smtClean="0"/>
              <a:t>ADB:   AMBA Domain Bridge</a:t>
            </a:r>
          </a:p>
          <a:p>
            <a:r>
              <a:rPr lang="hu-HU" sz="1200" dirty="0" smtClean="0"/>
              <a:t>AMBA: Advanced Microcontroller</a:t>
            </a:r>
          </a:p>
          <a:p>
            <a:pPr>
              <a:spcAft>
                <a:spcPts val="600"/>
              </a:spcAft>
            </a:pPr>
            <a:r>
              <a:rPr lang="hu-HU" sz="1200" dirty="0" smtClean="0"/>
              <a:t>           Bus architecture</a:t>
            </a:r>
          </a:p>
          <a:p>
            <a:r>
              <a:rPr lang="hu-HU" sz="1200" dirty="0" smtClean="0"/>
              <a:t>MMU:  Memory Management Unit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05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913" y="634560"/>
            <a:ext cx="815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Core residency at various DVFS frequency states of a 2 big/4 LITTLE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GTS configuration for web browsing with audio </a:t>
            </a:r>
            <a:r>
              <a:rPr lang="en-US" dirty="0" smtClean="0"/>
              <a:t>[</a:t>
            </a:r>
            <a:r>
              <a:rPr lang="hu-HU" dirty="0" smtClean="0"/>
              <a:t>19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9" y="1448780"/>
            <a:ext cx="8900051" cy="50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10" y="625990"/>
            <a:ext cx="765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Key benefits of GTS over IKS </a:t>
            </a:r>
            <a:r>
              <a:rPr lang="hu-HU" dirty="0" smtClean="0">
                <a:solidFill>
                  <a:schemeClr val="accent6"/>
                </a:solidFill>
              </a:rPr>
              <a:t>or exclusive cluster migration </a:t>
            </a:r>
            <a:r>
              <a:rPr lang="en-US" dirty="0" smtClean="0"/>
              <a:t>[</a:t>
            </a:r>
            <a:r>
              <a:rPr lang="hu-HU" dirty="0" smtClean="0"/>
              <a:t>18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771" y="998730"/>
            <a:ext cx="8590365" cy="2641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Finer grained scheduling </a:t>
            </a:r>
            <a:r>
              <a:rPr lang="en-US" sz="1600" dirty="0" smtClean="0"/>
              <a:t>of workloads</a:t>
            </a:r>
            <a:r>
              <a:rPr lang="hu-HU" sz="1600" dirty="0" smtClean="0"/>
              <a:t> than achievable by cluster migration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Ability to easily </a:t>
            </a:r>
            <a:r>
              <a:rPr lang="en-US" sz="1600" dirty="0" smtClean="0">
                <a:solidFill>
                  <a:srgbClr val="0070C0"/>
                </a:solidFill>
              </a:rPr>
              <a:t>support non-symmetric configurations</a:t>
            </a:r>
            <a:r>
              <a:rPr lang="en-US" sz="1600" dirty="0" smtClean="0"/>
              <a:t>, such as (2+4) ones</a:t>
            </a:r>
            <a:r>
              <a:rPr lang="hu-HU" sz="1600" dirty="0" smtClean="0"/>
              <a:t>, 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vs IKS</a:t>
            </a:r>
            <a:r>
              <a:rPr lang="en-US" sz="1600" dirty="0" smtClean="0"/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H</a:t>
            </a:r>
            <a:r>
              <a:rPr lang="en-US" sz="1600" dirty="0" err="1" smtClean="0">
                <a:solidFill>
                  <a:srgbClr val="0070C0"/>
                </a:solidFill>
              </a:rPr>
              <a:t>igher</a:t>
            </a:r>
            <a:r>
              <a:rPr lang="en-US" sz="1600" dirty="0" smtClean="0">
                <a:solidFill>
                  <a:srgbClr val="0070C0"/>
                </a:solidFill>
              </a:rPr>
              <a:t> peak performance </a:t>
            </a:r>
            <a:r>
              <a:rPr lang="en-US" sz="1600" dirty="0" smtClean="0"/>
              <a:t>through the ability to use all cores simultaneously. 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Higher performance/Watt</a:t>
            </a:r>
            <a:r>
              <a:rPr lang="en-US" sz="1600" dirty="0" smtClean="0"/>
              <a:t> vs. IKS.</a:t>
            </a:r>
            <a:endParaRPr lang="hu-HU" sz="1600" dirty="0" smtClean="0"/>
          </a:p>
          <a:p>
            <a:pPr>
              <a:buClr>
                <a:schemeClr val="tx1"/>
              </a:buClr>
            </a:pPr>
            <a:r>
              <a:rPr lang="hu-HU" sz="1600" dirty="0" smtClean="0"/>
              <a:t>    E.g. </a:t>
            </a:r>
            <a:r>
              <a:rPr lang="en-US" sz="1600" dirty="0" smtClean="0"/>
              <a:t>ARM </a:t>
            </a:r>
            <a:r>
              <a:rPr lang="en-US" sz="1600" dirty="0" smtClean="0">
                <a:solidFill>
                  <a:srgbClr val="0070C0"/>
                </a:solidFill>
              </a:rPr>
              <a:t>reported about 10 % higher performance/Watt </a:t>
            </a:r>
            <a:r>
              <a:rPr lang="en-US" sz="1600" dirty="0" smtClean="0"/>
              <a:t>figures over IKS on a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range of benchmarks.</a:t>
            </a:r>
            <a:endParaRPr lang="hu-HU" sz="1600" dirty="0" smtClean="0"/>
          </a:p>
          <a:p>
            <a:pPr>
              <a:buClr>
                <a:schemeClr val="tx1"/>
              </a:buClr>
            </a:pPr>
            <a:r>
              <a:rPr lang="hu-HU" sz="1600" dirty="0" smtClean="0"/>
              <a:t>But </a:t>
            </a:r>
            <a:r>
              <a:rPr lang="hu-HU" sz="1600" dirty="0" smtClean="0">
                <a:solidFill>
                  <a:srgbClr val="FF0000"/>
                </a:solidFill>
              </a:rPr>
              <a:t>performance </a:t>
            </a:r>
            <a:r>
              <a:rPr lang="hu-HU" sz="1600" dirty="0">
                <a:solidFill>
                  <a:srgbClr val="FF0000"/>
                </a:solidFill>
              </a:rPr>
              <a:t>and energy consumption is greatly dependent on the task</a:t>
            </a: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FF0000"/>
                </a:solidFill>
              </a:rPr>
              <a:t>      scheduler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66855" y="27992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90" y="625990"/>
            <a:ext cx="811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Achieved power saving </a:t>
            </a:r>
            <a:r>
              <a:rPr lang="hu-HU" dirty="0" smtClean="0">
                <a:solidFill>
                  <a:schemeClr val="accent6"/>
                </a:solidFill>
              </a:rPr>
              <a:t>of a big.LITTLE configuration </a:t>
            </a:r>
            <a:r>
              <a:rPr lang="en-US" dirty="0" smtClean="0">
                <a:solidFill>
                  <a:schemeClr val="accent6"/>
                </a:solidFill>
              </a:rPr>
              <a:t>with GTS</a:t>
            </a:r>
            <a:r>
              <a:rPr lang="hu-HU" dirty="0" smtClean="0">
                <a:solidFill>
                  <a:schemeClr val="accent6"/>
                </a:solidFill>
              </a:rPr>
              <a:t> vs. a 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traditonal configuration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 descr="Measured CPU and SoC power savings on a Cortex-A15 MP4∙Cortex-A7 MP4 big.LITTLE MP SoC relative to a Cortex-A15 MP4 So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13856" r="8375" b="5806"/>
          <a:stretch/>
        </p:blipFill>
        <p:spPr bwMode="auto">
          <a:xfrm>
            <a:off x="1102801" y="1448780"/>
            <a:ext cx="6889579" cy="37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515" y="5409220"/>
            <a:ext cx="8847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Figure: </a:t>
            </a:r>
            <a:r>
              <a:rPr lang="en-US" sz="1600" dirty="0"/>
              <a:t>Measured CPU and </a:t>
            </a:r>
            <a:r>
              <a:rPr lang="en-US" sz="1600" dirty="0" err="1"/>
              <a:t>SoC</a:t>
            </a:r>
            <a:r>
              <a:rPr lang="en-US" sz="1600" dirty="0"/>
              <a:t> power savings on a </a:t>
            </a:r>
            <a:r>
              <a:rPr lang="en-US" sz="1600" dirty="0" smtClean="0"/>
              <a:t>4x Cortex-A15 4x∙</a:t>
            </a:r>
            <a:r>
              <a:rPr lang="en-US" sz="1600" dirty="0"/>
              <a:t>Cortex-A7 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</a:t>
            </a:r>
            <a:r>
              <a:rPr lang="en-US" sz="1600" dirty="0"/>
              <a:t>MP </a:t>
            </a:r>
            <a:r>
              <a:rPr lang="en-US" sz="1600" dirty="0" err="1"/>
              <a:t>SoC</a:t>
            </a:r>
            <a:r>
              <a:rPr lang="en-US" sz="1600" dirty="0"/>
              <a:t> relative to a </a:t>
            </a:r>
            <a:r>
              <a:rPr lang="en-US" sz="1600" dirty="0" smtClean="0"/>
              <a:t>4x Cortex-A15 </a:t>
            </a:r>
            <a:r>
              <a:rPr lang="en-US" sz="1600" dirty="0" err="1" smtClean="0"/>
              <a:t>SoC</a:t>
            </a:r>
            <a:r>
              <a:rPr lang="en-US" sz="1600" dirty="0" smtClean="0"/>
              <a:t> for different applications [</a:t>
            </a:r>
            <a:r>
              <a:rPr lang="hu-HU" sz="1600" dirty="0" smtClean="0"/>
              <a:t>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56" y="632340"/>
            <a:ext cx="609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Overview of </a:t>
            </a:r>
            <a:r>
              <a:rPr lang="en-US" dirty="0" err="1" smtClean="0">
                <a:solidFill>
                  <a:srgbClr val="2D2D8A"/>
                </a:solidFill>
              </a:rPr>
              <a:t>big.LITTLE</a:t>
            </a:r>
            <a:r>
              <a:rPr lang="en-US" dirty="0" smtClean="0">
                <a:solidFill>
                  <a:srgbClr val="2D2D8A"/>
                </a:solidFill>
              </a:rPr>
              <a:t> implementations with </a:t>
            </a:r>
            <a:r>
              <a:rPr lang="hu-HU" dirty="0" smtClean="0">
                <a:solidFill>
                  <a:srgbClr val="2D2D8A"/>
                </a:solidFill>
              </a:rPr>
              <a:t>GTS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(8)</a:t>
            </a:r>
            <a:endParaRPr lang="en-US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886887"/>
              </p:ext>
            </p:extLst>
          </p:nvPr>
        </p:nvGraphicFramePr>
        <p:xfrm>
          <a:off x="485328" y="1240311"/>
          <a:ext cx="8100900" cy="5556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5335"/>
                <a:gridCol w="855095"/>
                <a:gridCol w="1980220"/>
                <a:gridCol w="1080120"/>
                <a:gridCol w="1170130"/>
              </a:tblGrid>
              <a:tr h="514271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Model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Year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Cores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Techn</a:t>
                      </a:r>
                      <a:r>
                        <a:rPr lang="en-US" sz="1400" noProof="0" dirty="0" smtClean="0"/>
                        <a:t>.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Integrated modem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Samsung Exynos 5 Octa 5420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4x A7 + 4x A15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5422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5260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5430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5433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7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7420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hu-HU" sz="1400" noProof="0" dirty="0" smtClean="0"/>
                        <a:t>8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hu-HU" sz="1400" noProof="0" dirty="0" smtClean="0"/>
                        <a:t>889</a:t>
                      </a:r>
                      <a:r>
                        <a:rPr lang="en-US" sz="1400" noProof="0" dirty="0" smtClean="0"/>
                        <a:t>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</a:t>
                      </a:r>
                      <a:r>
                        <a:rPr lang="hu-HU" sz="1400" noProof="0" dirty="0" smtClean="0"/>
                        <a:t>M1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808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4x A53 + </a:t>
                      </a: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810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14271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820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2016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</a:t>
                      </a:r>
                      <a:r>
                        <a:rPr lang="hu-HU" sz="1400" noProof="0" dirty="0" smtClean="0"/>
                        <a:t>Kryo 1.7 GHz + 2x Kryo 2.2 GHz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hu-HU" sz="1400" baseline="0" noProof="0" dirty="0" smtClean="0"/>
                        <a:t> nm</a:t>
                      </a:r>
                    </a:p>
                    <a:p>
                      <a:pPr algn="ctr"/>
                      <a:r>
                        <a:rPr lang="hu-HU" sz="1400" baseline="0" noProof="0" dirty="0" smtClean="0"/>
                        <a:t>FnFET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Media</a:t>
                      </a:r>
                      <a:r>
                        <a:rPr lang="hu-HU" sz="1400" noProof="0" dirty="0" smtClean="0"/>
                        <a:t>T</a:t>
                      </a:r>
                      <a:r>
                        <a:rPr lang="en-US" sz="1400" noProof="0" dirty="0" err="1" smtClean="0"/>
                        <a:t>ek</a:t>
                      </a:r>
                      <a:r>
                        <a:rPr lang="en-US" sz="1400" noProof="0" dirty="0" smtClean="0"/>
                        <a:t> MT8135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MediaTek</a:t>
                      </a:r>
                      <a:r>
                        <a:rPr lang="en-US" sz="1400" noProof="0" dirty="0" smtClean="0"/>
                        <a:t> MT6595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MediaTek</a:t>
                      </a:r>
                      <a:r>
                        <a:rPr lang="en-US" sz="1400" noProof="0" dirty="0" smtClean="0"/>
                        <a:t> MT6</a:t>
                      </a:r>
                      <a:r>
                        <a:rPr lang="hu-HU" sz="1400" noProof="0" dirty="0" smtClean="0"/>
                        <a:t>7</a:t>
                      </a:r>
                      <a:r>
                        <a:rPr lang="en-US" sz="1400" noProof="0" dirty="0" smtClean="0"/>
                        <a:t>9</a:t>
                      </a:r>
                      <a:r>
                        <a:rPr lang="hu-HU" sz="1400" noProof="0" dirty="0" smtClean="0"/>
                        <a:t>7</a:t>
                      </a:r>
                      <a:r>
                        <a:rPr lang="en-US" sz="1400" noProof="0" dirty="0" smtClean="0"/>
                        <a:t>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8</a:t>
                      </a:r>
                      <a:r>
                        <a:rPr lang="en-US" sz="1400" noProof="0" dirty="0" smtClean="0"/>
                        <a:t>x A</a:t>
                      </a:r>
                      <a:r>
                        <a:rPr lang="hu-HU" sz="1400" noProof="0" dirty="0" smtClean="0"/>
                        <a:t>53</a:t>
                      </a:r>
                      <a:r>
                        <a:rPr lang="en-US" sz="1400" noProof="0" dirty="0" smtClean="0"/>
                        <a:t>+ </a:t>
                      </a: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A</a:t>
                      </a:r>
                      <a:r>
                        <a:rPr lang="hu-HU" sz="1400" noProof="0" dirty="0" smtClean="0"/>
                        <a:t>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Renesas</a:t>
                      </a:r>
                      <a:r>
                        <a:rPr lang="en-US" sz="1400" noProof="0" dirty="0" smtClean="0"/>
                        <a:t> MP 6530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28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Allwinner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UltraOcta</a:t>
                      </a:r>
                      <a:r>
                        <a:rPr lang="en-US" sz="1400" noProof="0" dirty="0" smtClean="0"/>
                        <a:t> A80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(9)</a:t>
            </a:r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1187"/>
              </p:ext>
            </p:extLst>
          </p:nvPr>
        </p:nvGraphicFramePr>
        <p:xfrm>
          <a:off x="90747" y="1133745"/>
          <a:ext cx="9001000" cy="5179948"/>
        </p:xfrm>
        <a:graphic>
          <a:graphicData uri="http://schemas.openxmlformats.org/drawingml/2006/table">
            <a:tbl>
              <a:tblPr/>
              <a:tblGrid>
                <a:gridCol w="1080120"/>
                <a:gridCol w="450050"/>
                <a:gridCol w="630070"/>
                <a:gridCol w="900100"/>
                <a:gridCol w="450050"/>
                <a:gridCol w="585065"/>
                <a:gridCol w="1260140"/>
                <a:gridCol w="1350150"/>
                <a:gridCol w="475808"/>
                <a:gridCol w="1819447"/>
              </a:tblGrid>
              <a:tr h="172315">
                <a:tc grid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SoC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CPU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GPU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Memory</a:t>
                      </a:r>
                      <a:r>
                        <a:rPr lang="hu-HU" sz="1000" dirty="0"/>
                        <a:t> 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err="1" smtClean="0"/>
                        <a:t>technology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Availa-bility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Utilizing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 smtClean="0"/>
                        <a:t>devices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(</a:t>
                      </a:r>
                      <a:r>
                        <a:rPr lang="hu-HU" sz="1000" dirty="0" err="1" smtClean="0"/>
                        <a:t>examples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2373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Model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number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fab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Instr</a:t>
                      </a:r>
                      <a:r>
                        <a:rPr lang="hu-HU" sz="1000" dirty="0" smtClean="0"/>
                        <a:t>. </a:t>
                      </a:r>
                    </a:p>
                    <a:p>
                      <a:pPr algn="ctr"/>
                      <a:r>
                        <a:rPr lang="hu-HU" sz="1000" dirty="0" err="1" smtClean="0"/>
                        <a:t>set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Microarch</a:t>
                      </a:r>
                      <a:r>
                        <a:rPr lang="hu-HU" sz="1000" dirty="0" smtClean="0"/>
                        <a:t>.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cores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fc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 </a:t>
                      </a:r>
                      <a:r>
                        <a:rPr lang="hu-HU" sz="1000" dirty="0"/>
                        <a:t>(</a:t>
                      </a:r>
                      <a:r>
                        <a:rPr lang="hu-HU" sz="1000" dirty="0" err="1"/>
                        <a:t>GHz</a:t>
                      </a:r>
                      <a:r>
                        <a:rPr lang="hu-HU" sz="1000" dirty="0"/>
                        <a:t>)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18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5410)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smtClean="0"/>
                        <a:t>ARMv7</a:t>
                      </a:r>
                      <a:endParaRPr lang="hu-HU" sz="1000" dirty="0" smtClean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Cortex-A15+</a:t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Cortex-A7</a:t>
                      </a:r>
                      <a:r>
                        <a:rPr lang="hu-HU" sz="1000" baseline="30000" dirty="0" smtClean="0"/>
                        <a:t>[1]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1.6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1.2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IT </a:t>
                      </a:r>
                      <a:r>
                        <a:rPr lang="en-US" sz="1000" dirty="0" err="1"/>
                        <a:t>PowerVR</a:t>
                      </a:r>
                      <a:r>
                        <a:rPr lang="en-US" sz="1000" dirty="0"/>
                        <a:t> SGX544MP3 @ 480 MHz 49 </a:t>
                      </a:r>
                      <a:r>
                        <a:rPr lang="en-US" sz="1000" dirty="0" smtClean="0"/>
                        <a:t>GFLOPS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hu-HU" sz="1000" dirty="0" smtClean="0"/>
                        <a:t>LPDDR3-800 </a:t>
                      </a:r>
                      <a:r>
                        <a:rPr lang="hu-HU" sz="1000" dirty="0"/>
                        <a:t>(12.8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S4 I9500</a:t>
                      </a:r>
                      <a:r>
                        <a:rPr lang="hu-HU" sz="1000" dirty="0" smtClean="0"/>
                        <a:t>, ZTE </a:t>
                      </a:r>
                      <a:r>
                        <a:rPr lang="hu-HU" sz="1000" dirty="0"/>
                        <a:t>Grand S II TD,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73862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5420)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(2)</a:t>
                      </a:r>
                      <a:endParaRPr lang="en-US" sz="1000" baseline="30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1.8–1.9</a:t>
                      </a:r>
                      <a:br>
                        <a:rPr lang="hu-HU" sz="1000"/>
                      </a:br>
                      <a:r>
                        <a:rPr lang="hu-HU" sz="100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 Mali-T628 MP6 @ 533 MHz; 109 GFLOPS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LPDDR3e-933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Q3 2013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Chromebook 2 11.6</a:t>
                      </a:r>
                      <a:r>
                        <a:rPr lang="hu-HU" sz="1000" dirty="0" smtClean="0"/>
                        <a:t>", </a:t>
                      </a:r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Note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smtClean="0"/>
                        <a:t>3/</a:t>
                      </a:r>
                      <a:r>
                        <a:rPr lang="hu-HU" sz="1000" dirty="0" err="1" smtClean="0"/>
                        <a:t>Note</a:t>
                      </a:r>
                      <a:r>
                        <a:rPr lang="hu-HU" sz="1000" dirty="0" smtClean="0"/>
                        <a:t> 10.1/</a:t>
                      </a:r>
                      <a:r>
                        <a:rPr lang="hu-HU" sz="1000" dirty="0" err="1" smtClean="0"/>
                        <a:t>Note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/>
                        <a:t>Pro 12.2, 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Tab </a:t>
                      </a:r>
                      <a:r>
                        <a:rPr lang="hu-HU" sz="1000" dirty="0" smtClean="0"/>
                        <a:t>Pro/Tab S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5422)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1.9-2.1</a:t>
                      </a:r>
                      <a:br>
                        <a:rPr lang="hu-HU" sz="1000"/>
                      </a:br>
                      <a:r>
                        <a:rPr lang="hu-HU" sz="1000"/>
                        <a:t>1.3-1.5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Mali-T628 MP6 @ 533 MHz (109 Gflops)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LPDDR3/DDR3-933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S5 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hu-HU" sz="1000" dirty="0" smtClean="0"/>
                        <a:t>(</a:t>
                      </a:r>
                      <a:r>
                        <a:rPr lang="hu-HU" sz="1000" dirty="0"/>
                        <a:t>SM-G900H</a:t>
                      </a:r>
                      <a:r>
                        <a:rPr lang="hu-HU" sz="1000" dirty="0" smtClean="0"/>
                        <a:t>),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9516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5800)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2.1</a:t>
                      </a:r>
                      <a:br>
                        <a:rPr lang="hu-HU" sz="1000"/>
                      </a:br>
                      <a:r>
                        <a:rPr lang="hu-HU" sz="100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ARM Mali-T628 MP6 @ 533 MHz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LPDDR3/DDR3-933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Samsung Chromebook 2 13,3</a:t>
                      </a:r>
                      <a:r>
                        <a:rPr lang="en-US" sz="1000" dirty="0" smtClean="0"/>
                        <a:t>"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2258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Exynos</a:t>
                      </a:r>
                      <a:r>
                        <a:rPr lang="hu-HU" sz="1000" dirty="0"/>
                        <a:t> 5 </a:t>
                      </a:r>
                      <a:r>
                        <a:rPr lang="hu-HU" sz="1000" dirty="0" err="1" smtClean="0"/>
                        <a:t>Hexa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i="1" dirty="0"/>
                        <a:t>(</a:t>
                      </a:r>
                      <a:r>
                        <a:rPr lang="hu-HU" sz="1000" i="1" dirty="0" err="1"/>
                        <a:t>Exynos</a:t>
                      </a:r>
                      <a:r>
                        <a:rPr lang="hu-HU" sz="1000" i="1" dirty="0"/>
                        <a:t> 5260)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1.7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Mali-T624 @ 600 MHz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LPDDR3-800 </a:t>
                      </a:r>
                      <a:r>
                        <a:rPr lang="hu-HU" sz="1000" dirty="0"/>
                        <a:t>(12.8 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Galaxy </a:t>
                      </a:r>
                      <a:r>
                        <a:rPr lang="en-US" sz="1000" dirty="0"/>
                        <a:t>Note 3 </a:t>
                      </a:r>
                      <a:r>
                        <a:rPr lang="en-US" sz="1000" dirty="0" smtClean="0"/>
                        <a:t>Neo</a:t>
                      </a:r>
                      <a:r>
                        <a:rPr lang="hu-HU" sz="1000" dirty="0" smtClean="0"/>
                        <a:t>,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en-US" sz="1000" dirty="0" smtClean="0"/>
                        <a:t>Samsung </a:t>
                      </a:r>
                      <a:r>
                        <a:rPr lang="en-US" sz="1000" dirty="0"/>
                        <a:t>Galaxy K zoom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7298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5430)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20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1.8-2.0</a:t>
                      </a:r>
                      <a:br>
                        <a:rPr lang="hu-HU" sz="1000"/>
                      </a:br>
                      <a:r>
                        <a:rPr lang="hu-HU" sz="1000"/>
                        <a:t>1.3-1.5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Mali-T628 MP6 @ 600 MHz; 122 GFLOPS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LPDDR3e/DDR3-1066 </a:t>
                      </a:r>
                      <a:r>
                        <a:rPr lang="hu-HU" sz="1000" dirty="0"/>
                        <a:t>(17.0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Q3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Alpha</a:t>
                      </a:r>
                      <a:r>
                        <a:rPr lang="hu-HU" sz="1000" dirty="0"/>
                        <a:t> (SM-G850F),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err="1"/>
                        <a:t>Exynos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smtClean="0"/>
                        <a:t>5 </a:t>
                      </a:r>
                      <a:r>
                        <a:rPr lang="es-ES" sz="1000" dirty="0" err="1" smtClean="0"/>
                        <a:t>Octa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(Exynos 5433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Cortex-A57+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1.9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Mali-T760 MP6 @ 700 MHz; 206 GFLOPS (FP16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32-bits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en-US" sz="1000" dirty="0" smtClean="0"/>
                        <a:t> LPDDR3</a:t>
                      </a:r>
                      <a:r>
                        <a:rPr lang="hu-HU" sz="1000" dirty="0" smtClean="0"/>
                        <a:t>-825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/>
                        <a:t>(13.2 GB/s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Q3/</a:t>
                      </a:r>
                      <a:r>
                        <a:rPr lang="hu-HU" sz="1000" dirty="0" smtClean="0"/>
                        <a:t>Q4 </a:t>
                      </a:r>
                      <a:r>
                        <a:rPr lang="hu-HU" sz="1000" dirty="0"/>
                        <a:t>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Note</a:t>
                      </a:r>
                      <a:r>
                        <a:rPr lang="hu-HU" sz="1000" dirty="0"/>
                        <a:t> 4 (SM-N910C)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i="1" dirty="0" err="1" smtClean="0"/>
                        <a:t>Exynos</a:t>
                      </a:r>
                      <a:r>
                        <a:rPr lang="es-ES" sz="1000" i="1" dirty="0" smtClean="0"/>
                        <a:t> 7 </a:t>
                      </a:r>
                      <a:r>
                        <a:rPr lang="es-ES" sz="1000" i="1" dirty="0" err="1" smtClean="0"/>
                        <a:t>Octa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(Exynos </a:t>
                      </a:r>
                      <a:r>
                        <a:rPr lang="es-ES" sz="1000" i="1" dirty="0" smtClean="0"/>
                        <a:t>7420</a:t>
                      </a:r>
                      <a:r>
                        <a:rPr lang="hu-HU" sz="1000" i="1" dirty="0" smtClean="0"/>
                        <a:t>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14 nm</a:t>
                      </a:r>
                    </a:p>
                    <a:p>
                      <a:pPr algn="ctr"/>
                      <a:r>
                        <a:rPr lang="hu-HU" sz="1000" dirty="0" smtClean="0"/>
                        <a:t>FinFET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Cortex-A57+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2.1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1.5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Mali-T760 </a:t>
                      </a:r>
                      <a:r>
                        <a:rPr lang="hu-HU" sz="1000" dirty="0" smtClean="0"/>
                        <a:t>MP8 </a:t>
                      </a:r>
                      <a:r>
                        <a:rPr lang="hu-HU" sz="1000" dirty="0"/>
                        <a:t>@ </a:t>
                      </a:r>
                      <a:r>
                        <a:rPr lang="hu-HU" sz="1000" dirty="0" smtClean="0"/>
                        <a:t>772</a:t>
                      </a:r>
                      <a:r>
                        <a:rPr lang="hu-HU" sz="1000" dirty="0"/>
                        <a:t> MHz; </a:t>
                      </a:r>
                      <a:r>
                        <a:rPr lang="hu-HU" sz="1000" dirty="0" smtClean="0"/>
                        <a:t>227 </a:t>
                      </a:r>
                      <a:r>
                        <a:rPr lang="hu-HU" sz="1000" dirty="0"/>
                        <a:t>GFLOPS (FP16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32-bits </a:t>
                      </a:r>
                      <a:r>
                        <a:rPr lang="hu-HU" sz="1000" dirty="0" smtClean="0"/>
                        <a:t>DCh</a:t>
                      </a:r>
                      <a:r>
                        <a:rPr lang="en-US" sz="1000" dirty="0" smtClean="0"/>
                        <a:t> LPDDR</a:t>
                      </a:r>
                      <a:r>
                        <a:rPr lang="hu-HU" sz="1000" dirty="0" smtClean="0"/>
                        <a:t>4-1552</a:t>
                      </a:r>
                      <a:r>
                        <a:rPr lang="en-US" sz="1000" dirty="0" smtClean="0"/>
                        <a:t> (</a:t>
                      </a:r>
                      <a:r>
                        <a:rPr lang="hu-HU" sz="1000" dirty="0" smtClean="0"/>
                        <a:t>25.6</a:t>
                      </a:r>
                      <a:r>
                        <a:rPr lang="en-US" sz="1000" dirty="0"/>
                        <a:t> GB/s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r>
                        <a:rPr lang="hu-HU" sz="1000" dirty="0" smtClean="0"/>
                        <a:t>2 2015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Galaxy </a:t>
                      </a:r>
                      <a:r>
                        <a:rPr lang="hu-HU" sz="1000" dirty="0" smtClean="0"/>
                        <a:t>S6/</a:t>
                      </a:r>
                    </a:p>
                    <a:p>
                      <a:pPr algn="ctr"/>
                      <a:r>
                        <a:rPr lang="hu-HU" sz="1000" dirty="0" smtClean="0"/>
                        <a:t>S6 Edge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i="1" dirty="0" err="1" smtClean="0"/>
                        <a:t>Exynos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8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es-ES" sz="1000" i="1" dirty="0" err="1" smtClean="0"/>
                        <a:t>Octa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(Exynos 889</a:t>
                      </a:r>
                      <a:r>
                        <a:rPr lang="es-ES" sz="1000" i="1" dirty="0" smtClean="0"/>
                        <a:t>0</a:t>
                      </a:r>
                      <a:r>
                        <a:rPr lang="hu-HU" sz="1000" i="1" dirty="0" smtClean="0"/>
                        <a:t>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14 nm</a:t>
                      </a:r>
                    </a:p>
                    <a:p>
                      <a:pPr algn="ctr"/>
                      <a:r>
                        <a:rPr lang="hu-HU" sz="1000" dirty="0" smtClean="0"/>
                        <a:t>FinFET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Mongoose</a:t>
                      </a:r>
                      <a:r>
                        <a:rPr lang="en-US" sz="1000" dirty="0" smtClean="0"/>
                        <a:t>-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2.3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n.a.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Mali-T880 MP12 </a:t>
                      </a:r>
                      <a:r>
                        <a:rPr lang="hu-HU" sz="1000" dirty="0"/>
                        <a:t>@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n.a.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r>
                        <a:rPr lang="hu-HU" sz="1000" dirty="0" smtClean="0"/>
                        <a:t>4 2015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Smsung Galaxy S7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1500" y="6489914"/>
            <a:ext cx="6689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solidFill>
                  <a:srgbClr val="000000"/>
                </a:solidFill>
              </a:rPr>
              <a:t>[1]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big.LITTLE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configuration</a:t>
            </a:r>
            <a:r>
              <a:rPr lang="hu-HU" sz="1000" dirty="0" smtClean="0">
                <a:solidFill>
                  <a:srgbClr val="000000"/>
                </a:solidFill>
              </a:rPr>
              <a:t> with exclusive core migration</a:t>
            </a:r>
            <a:r>
              <a:rPr lang="en-US" sz="1000" dirty="0" smtClean="0">
                <a:solidFill>
                  <a:srgbClr val="000000"/>
                </a:solidFill>
              </a:rPr>
              <a:t>        </a:t>
            </a:r>
            <a:r>
              <a:rPr lang="en-US" sz="1000" baseline="30000" dirty="0">
                <a:solidFill>
                  <a:srgbClr val="000000"/>
                </a:solidFill>
              </a:rPr>
              <a:t>[2]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big.LITTLE</a:t>
            </a:r>
            <a:r>
              <a:rPr lang="en-US" sz="1000" dirty="0">
                <a:solidFill>
                  <a:srgbClr val="000000"/>
                </a:solidFill>
              </a:rPr>
              <a:t> configuration with GTS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038" y="623888"/>
            <a:ext cx="821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Main features of </a:t>
            </a:r>
            <a:r>
              <a:rPr lang="en-US" dirty="0" smtClean="0">
                <a:solidFill>
                  <a:schemeClr val="accent6"/>
                </a:solidFill>
              </a:rPr>
              <a:t>Samsung’s mobile SOCs in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547" y="2242596"/>
            <a:ext cx="9027495" cy="40869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29286" y="2288201"/>
            <a:ext cx="26228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forwarding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to a dedicated accelerator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72036" y="2288201"/>
            <a:ext cx="24849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migration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to different kind of CPUs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410193" y="1661138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409040" y="1907201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68777" y="1403775"/>
            <a:ext cx="64411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distribution policies </a:t>
            </a:r>
            <a:r>
              <a:rPr lang="hu-HU" sz="1300" b="1" dirty="0" smtClean="0">
                <a:solidFill>
                  <a:srgbClr val="000000"/>
                </a:solidFill>
              </a:rPr>
              <a:t>in</a:t>
            </a:r>
            <a:r>
              <a:rPr lang="en-US" sz="1300" b="1" dirty="0" smtClean="0">
                <a:solidFill>
                  <a:srgbClr val="000000"/>
                </a:solidFill>
              </a:rPr>
              <a:t> heterogeneous multicore processors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76" y="2288201"/>
            <a:ext cx="142539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Master/slave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processing </a:t>
            </a:r>
            <a:endParaRPr lang="en-US" sz="1300" b="1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 flipH="1">
            <a:off x="1472022" y="1907201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</p:cNvCxnSpPr>
          <p:nvPr/>
        </p:nvCxnSpPr>
        <p:spPr>
          <a:xfrm>
            <a:off x="4409040" y="1907201"/>
            <a:ext cx="2949284" cy="300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376129" y="217707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448285" y="218167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312229" y="217231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1850" y="2888940"/>
            <a:ext cx="2130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 attached processing</a:t>
            </a:r>
            <a:endParaRPr lang="en-US" sz="13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9012" y="2888940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master/slave processing</a:t>
            </a:r>
            <a:endParaRPr lang="en-US" sz="13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91699" y="2888940"/>
            <a:ext cx="22557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 </a:t>
            </a:r>
            <a:r>
              <a:rPr lang="en-US" sz="1300" b="1" i="1" dirty="0" err="1" smtClean="0"/>
              <a:t>big.LITLE</a:t>
            </a:r>
            <a:r>
              <a:rPr lang="en-US" sz="1300" b="1" i="1" dirty="0" smtClean="0"/>
              <a:t> processing</a:t>
            </a:r>
            <a:endParaRPr lang="en-US" sz="1300" b="1" i="1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95" y="3482788"/>
            <a:ext cx="291137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There is a master core (MCP) </a:t>
            </a:r>
          </a:p>
          <a:p>
            <a:pPr algn="ctr"/>
            <a:r>
              <a:rPr lang="en-US" sz="1300" dirty="0" smtClean="0"/>
              <a:t>and a number of slave cores.</a:t>
            </a:r>
          </a:p>
          <a:p>
            <a:pPr algn="ctr"/>
            <a:r>
              <a:rPr lang="en-US" sz="1300" dirty="0" smtClean="0"/>
              <a:t>The master core organizes</a:t>
            </a:r>
          </a:p>
          <a:p>
            <a:pPr algn="ctr"/>
            <a:r>
              <a:rPr lang="en-US" sz="1300" dirty="0" smtClean="0"/>
              <a:t>the operation of the slave cores</a:t>
            </a:r>
          </a:p>
          <a:p>
            <a:pPr algn="ctr"/>
            <a:r>
              <a:rPr lang="en-US" sz="1300" dirty="0" smtClean="0"/>
              <a:t>to execute a task  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2792042" y="3474005"/>
            <a:ext cx="28600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Beyond a CPU there are</a:t>
            </a:r>
          </a:p>
          <a:p>
            <a:pPr algn="ctr"/>
            <a:r>
              <a:rPr lang="en-US" sz="1300" dirty="0" smtClean="0"/>
              <a:t> dedicated accelerators,</a:t>
            </a:r>
            <a:endParaRPr lang="hu-HU" sz="1300" dirty="0" smtClean="0"/>
          </a:p>
          <a:p>
            <a:pPr algn="ctr"/>
            <a:r>
              <a:rPr lang="en-US" sz="1300" dirty="0" smtClean="0"/>
              <a:t> like a GPU</a:t>
            </a:r>
            <a:r>
              <a:rPr lang="hu-HU" sz="1300" dirty="0" smtClean="0"/>
              <a:t> available</a:t>
            </a:r>
            <a:r>
              <a:rPr lang="en-US" sz="1300" dirty="0" smtClean="0"/>
              <a:t>.</a:t>
            </a:r>
          </a:p>
          <a:p>
            <a:pPr algn="ctr"/>
            <a:r>
              <a:rPr lang="en-US" sz="1300" dirty="0" smtClean="0"/>
              <a:t>The CPU forwards an</a:t>
            </a:r>
            <a:r>
              <a:rPr lang="hu-HU" sz="1300" dirty="0" smtClean="0"/>
              <a:t> instructon</a:t>
            </a:r>
            <a:endParaRPr lang="en-US" sz="1300" dirty="0" smtClean="0"/>
          </a:p>
          <a:p>
            <a:pPr algn="ctr"/>
            <a:r>
              <a:rPr lang="en-US" sz="1300" dirty="0" smtClean="0"/>
              <a:t> to an accelerator</a:t>
            </a:r>
          </a:p>
          <a:p>
            <a:pPr algn="ctr"/>
            <a:r>
              <a:rPr lang="en-US" sz="1300" dirty="0" smtClean="0"/>
              <a:t> when it </a:t>
            </a:r>
            <a:r>
              <a:rPr lang="hu-HU" sz="1300" dirty="0" smtClean="0"/>
              <a:t>is capable to execute</a:t>
            </a:r>
          </a:p>
          <a:p>
            <a:pPr algn="ctr"/>
            <a:r>
              <a:rPr lang="hu-HU" sz="1300" dirty="0" smtClean="0"/>
              <a:t>this instruction  more efficiently</a:t>
            </a:r>
          </a:p>
          <a:p>
            <a:pPr algn="ctr"/>
            <a:r>
              <a:rPr lang="hu-HU" sz="1300" dirty="0" smtClean="0"/>
              <a:t> than the CPU.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1230" y="3474005"/>
            <a:ext cx="3811941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There </a:t>
            </a:r>
            <a:r>
              <a:rPr lang="hu-HU" sz="1300" dirty="0" smtClean="0"/>
              <a:t>two or more</a:t>
            </a:r>
            <a:r>
              <a:rPr lang="en-US" sz="1300" dirty="0" smtClean="0"/>
              <a:t> clusters of cores,</a:t>
            </a:r>
          </a:p>
          <a:p>
            <a:pPr algn="ctr"/>
            <a:r>
              <a:rPr lang="hu-HU" sz="1300" dirty="0" smtClean="0"/>
              <a:t>e.g. two clusters; a LIT</a:t>
            </a:r>
            <a:r>
              <a:rPr lang="en-US" sz="1300" dirty="0" smtClean="0"/>
              <a:t>TLE and a big </a:t>
            </a:r>
            <a:r>
              <a:rPr lang="hu-HU" sz="1300" dirty="0" smtClean="0"/>
              <a:t>one.</a:t>
            </a:r>
            <a:endParaRPr lang="en-US" sz="1300" dirty="0" smtClean="0"/>
          </a:p>
          <a:p>
            <a:pPr algn="ctr"/>
            <a:r>
              <a:rPr lang="hu-HU" sz="1300" dirty="0" smtClean="0"/>
              <a:t>Cores of the LITTLE cluster </a:t>
            </a:r>
            <a:r>
              <a:rPr lang="en-US" sz="1300" dirty="0" smtClean="0"/>
              <a:t>execute</a:t>
            </a:r>
            <a:endParaRPr lang="hu-HU" sz="1300" dirty="0" smtClean="0"/>
          </a:p>
          <a:p>
            <a:pPr algn="ctr"/>
            <a:r>
              <a:rPr lang="en-US" sz="1300" dirty="0" smtClean="0"/>
              <a:t> less demanding tasks</a:t>
            </a:r>
            <a:r>
              <a:rPr lang="hu-HU" sz="1300" dirty="0" smtClean="0"/>
              <a:t> and consume</a:t>
            </a:r>
            <a:endParaRPr lang="en-US" sz="1300" dirty="0" smtClean="0"/>
          </a:p>
          <a:p>
            <a:pPr algn="ctr"/>
            <a:r>
              <a:rPr lang="en-US" sz="1300" dirty="0" smtClean="0"/>
              <a:t>less power</a:t>
            </a:r>
            <a:r>
              <a:rPr lang="hu-HU" sz="1300" dirty="0" smtClean="0"/>
              <a:t>,</a:t>
            </a:r>
            <a:r>
              <a:rPr lang="en-US" sz="1300" dirty="0" smtClean="0"/>
              <a:t> </a:t>
            </a:r>
            <a:r>
              <a:rPr lang="hu-HU" sz="1300" dirty="0" smtClean="0"/>
              <a:t>whereas cores of the big</a:t>
            </a:r>
          </a:p>
          <a:p>
            <a:pPr algn="ctr"/>
            <a:r>
              <a:rPr lang="hu-HU" sz="1300" dirty="0" smtClean="0"/>
              <a:t> cluster execute </a:t>
            </a:r>
            <a:r>
              <a:rPr lang="en-US" sz="1300" dirty="0" smtClean="0"/>
              <a:t>more demanding tasks</a:t>
            </a:r>
            <a:endParaRPr lang="hu-HU" sz="1300" dirty="0" smtClean="0"/>
          </a:p>
          <a:p>
            <a:pPr algn="ctr"/>
            <a:r>
              <a:rPr lang="en-US" sz="1300" dirty="0" smtClean="0"/>
              <a:t> with</a:t>
            </a:r>
            <a:r>
              <a:rPr lang="hu-HU" sz="1300" dirty="0" smtClean="0"/>
              <a:t> </a:t>
            </a:r>
            <a:r>
              <a:rPr lang="en-US" sz="1300" dirty="0" smtClean="0"/>
              <a:t>higher power consumption</a:t>
            </a:r>
            <a:r>
              <a:rPr lang="hu-HU" sz="1300" dirty="0" smtClean="0"/>
              <a:t>.</a:t>
            </a:r>
            <a:endParaRPr lang="en-US" sz="1300" dirty="0"/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959116" y="5094139"/>
            <a:ext cx="982665" cy="13139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1059129" y="5140550"/>
            <a:ext cx="784227" cy="27699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MPC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1057541" y="5561803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1500455" y="5561803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1500455" y="5774834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1057541" y="5984456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1500455" y="5984456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1057541" y="6197487"/>
            <a:ext cx="342901" cy="15679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1500455" y="6197487"/>
            <a:ext cx="342901" cy="15679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grpSp>
        <p:nvGrpSpPr>
          <p:cNvPr id="34" name="Group 79"/>
          <p:cNvGrpSpPr>
            <a:grpSpLocks/>
          </p:cNvGrpSpPr>
          <p:nvPr/>
        </p:nvGrpSpPr>
        <p:grpSpPr bwMode="auto">
          <a:xfrm>
            <a:off x="3704407" y="5442020"/>
            <a:ext cx="1296988" cy="957263"/>
            <a:chOff x="4286" y="2387"/>
            <a:chExt cx="1315" cy="970"/>
          </a:xfrm>
        </p:grpSpPr>
        <p:sp>
          <p:nvSpPr>
            <p:cNvPr id="35" name="Rectangle 71"/>
            <p:cNvSpPr>
              <a:spLocks noChangeArrowheads="1"/>
            </p:cNvSpPr>
            <p:nvPr/>
          </p:nvSpPr>
          <p:spPr bwMode="auto">
            <a:xfrm>
              <a:off x="4286" y="2387"/>
              <a:ext cx="1315" cy="9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6" name="Rectangle 72"/>
            <p:cNvSpPr>
              <a:spLocks noChangeArrowheads="1"/>
            </p:cNvSpPr>
            <p:nvPr/>
          </p:nvSpPr>
          <p:spPr bwMode="auto">
            <a:xfrm>
              <a:off x="4332" y="2613"/>
              <a:ext cx="589" cy="5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>
                  <a:solidFill>
                    <a:schemeClr val="bg1"/>
                  </a:solidFill>
                  <a:latin typeface="Verdana" pitchFamily="34" charset="0"/>
                </a:rPr>
                <a:t>CPU</a:t>
              </a:r>
              <a:endParaRPr lang="en-US" altLang="en-US" sz="1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" name="Rectangle 73"/>
            <p:cNvSpPr>
              <a:spLocks noChangeArrowheads="1"/>
            </p:cNvSpPr>
            <p:nvPr/>
          </p:nvSpPr>
          <p:spPr bwMode="auto">
            <a:xfrm>
              <a:off x="4967" y="2478"/>
              <a:ext cx="589" cy="77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>
                  <a:solidFill>
                    <a:schemeClr val="bg1"/>
                  </a:solidFill>
                  <a:latin typeface="Verdana" pitchFamily="34" charset="0"/>
                </a:rPr>
                <a:t>GPU</a:t>
              </a:r>
              <a:endParaRPr lang="en-US" altLang="en-US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1054808" y="5782854"/>
            <a:ext cx="342901" cy="147638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4062" y="5374575"/>
            <a:ext cx="925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Slave cores</a:t>
            </a:r>
            <a:endParaRPr lang="en-US" sz="900" b="1" dirty="0"/>
          </a:p>
        </p:txBody>
      </p:sp>
      <p:pic>
        <p:nvPicPr>
          <p:cNvPr id="59" name="Picture 58" descr="http://community.arm.com/servlet/JiveServlet/downloadImage/38-1507-2885/blogentry-107443-025420200+1375802671_thumb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3" t="17414" r="1318" b="24576"/>
          <a:stretch/>
        </p:blipFill>
        <p:spPr bwMode="auto">
          <a:xfrm>
            <a:off x="6028409" y="5035173"/>
            <a:ext cx="2446528" cy="15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1034" y="629334"/>
            <a:ext cx="9091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big.LITTLE  technology as an option of task distribution policy in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heterogeneous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multicore </a:t>
            </a:r>
            <a:r>
              <a:rPr lang="en-US" dirty="0">
                <a:solidFill>
                  <a:schemeClr val="accent6"/>
                </a:solidFill>
              </a:rPr>
              <a:t>processors</a:t>
            </a:r>
          </a:p>
        </p:txBody>
      </p:sp>
    </p:spTree>
    <p:extLst>
      <p:ext uri="{BB962C8B-B14F-4D97-AF65-F5344CB8AC3E}">
        <p14:creationId xmlns:p14="http://schemas.microsoft.com/office/powerpoint/2010/main" val="38967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  <p:bldP spid="2" grpId="0"/>
      <p:bldP spid="14" grpId="0"/>
      <p:bldP spid="15" grpId="0"/>
      <p:bldP spid="18" grpId="0"/>
      <p:bldP spid="19" grpId="0"/>
      <p:bldP spid="22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(10)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20147"/>
              </p:ext>
            </p:extLst>
          </p:nvPr>
        </p:nvGraphicFramePr>
        <p:xfrm>
          <a:off x="127966" y="1223755"/>
          <a:ext cx="8844937" cy="200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62"/>
                <a:gridCol w="900100"/>
                <a:gridCol w="1800200"/>
                <a:gridCol w="1282041"/>
                <a:gridCol w="1496717"/>
                <a:gridCol w="1496717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Model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Intro-</a:t>
                      </a:r>
                    </a:p>
                    <a:p>
                      <a:pPr algn="ctr"/>
                      <a:r>
                        <a:rPr lang="hu-HU" sz="1350" dirty="0" smtClean="0"/>
                        <a:t>duced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Cores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Clock</a:t>
                      </a:r>
                    </a:p>
                    <a:p>
                      <a:pPr algn="ctr"/>
                      <a:r>
                        <a:rPr lang="hu-HU" sz="1350" dirty="0" smtClean="0"/>
                        <a:t>frequency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Single core performance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Multicore</a:t>
                      </a:r>
                    </a:p>
                    <a:p>
                      <a:pPr algn="ctr"/>
                      <a:r>
                        <a:rPr lang="hu-HU" sz="1350" dirty="0" smtClean="0"/>
                        <a:t>performance</a:t>
                      </a:r>
                      <a:endParaRPr lang="en-US" sz="1350" dirty="0"/>
                    </a:p>
                  </a:txBody>
                  <a:tcPr anchor="ctr">
                    <a:solidFill>
                      <a:srgbClr val="85C8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Samsung Exynos 8890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2015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2x Mongoose</a:t>
                      </a:r>
                      <a:r>
                        <a:rPr lang="hu-HU" sz="1350" dirty="0" smtClean="0"/>
                        <a:t>+</a:t>
                      </a:r>
                    </a:p>
                    <a:p>
                      <a:pPr algn="ctr"/>
                      <a:r>
                        <a:rPr lang="hu-HU" sz="1350" dirty="0" smtClean="0"/>
                        <a:t> </a:t>
                      </a:r>
                      <a:r>
                        <a:rPr lang="hu-HU" sz="1350" dirty="0" smtClean="0"/>
                        <a:t>2x </a:t>
                      </a:r>
                      <a:r>
                        <a:rPr lang="hu-HU" sz="1350" dirty="0" smtClean="0"/>
                        <a:t>Mongoose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2.3 GHz</a:t>
                      </a:r>
                    </a:p>
                    <a:p>
                      <a:pPr algn="ctr"/>
                      <a:r>
                        <a:rPr lang="hu-HU" sz="1350" dirty="0" smtClean="0"/>
                        <a:t>? GHz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2294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6908</a:t>
                      </a:r>
                      <a:endParaRPr lang="en-US" sz="135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Samsung Exynos 7420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2015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4x Cortex A57+</a:t>
                      </a:r>
                    </a:p>
                    <a:p>
                      <a:pPr algn="ctr"/>
                      <a:r>
                        <a:rPr lang="hu-HU" sz="1350" dirty="0" smtClean="0"/>
                        <a:t>4x Cortex A53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2.1 GHz</a:t>
                      </a:r>
                    </a:p>
                    <a:p>
                      <a:pPr algn="ctr"/>
                      <a:r>
                        <a:rPr lang="hu-HU" sz="1350" dirty="0" smtClean="0"/>
                        <a:t>1.5 GHz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1486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4970</a:t>
                      </a:r>
                      <a:endParaRPr lang="en-US" sz="1350" dirty="0"/>
                    </a:p>
                  </a:txBody>
                  <a:tcPr anchor="ctr"/>
                </a:tc>
              </a:tr>
              <a:tr h="408600"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Apple A9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2015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2x Cyclone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1.9 GHz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2487</a:t>
                      </a:r>
                      <a:endParaRPr lang="en-US" sz="13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50" dirty="0" smtClean="0"/>
                        <a:t>4330</a:t>
                      </a:r>
                      <a:endParaRPr lang="en-US" sz="13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559" y="649397"/>
            <a:ext cx="691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L</a:t>
            </a:r>
            <a:r>
              <a:rPr lang="hu-HU" dirty="0" smtClean="0">
                <a:solidFill>
                  <a:schemeClr val="accent6"/>
                </a:solidFill>
              </a:rPr>
              <a:t>eaked Geekbench scores of latest mobile processors [65]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55" y="4020840"/>
            <a:ext cx="149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 [66]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56" y="4335875"/>
            <a:ext cx="820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"</a:t>
            </a:r>
            <a:r>
              <a:rPr lang="en-US" sz="1600" dirty="0" err="1" smtClean="0">
                <a:solidFill>
                  <a:srgbClr val="FF0000"/>
                </a:solidFill>
              </a:rPr>
              <a:t>Geekbench</a:t>
            </a:r>
            <a:r>
              <a:rPr lang="en-US" sz="1600" dirty="0" smtClean="0"/>
              <a:t> </a:t>
            </a:r>
            <a:r>
              <a:rPr lang="en-US" sz="1600" dirty="0"/>
              <a:t>is a </a:t>
            </a:r>
            <a:r>
              <a:rPr lang="en-US" sz="1600" dirty="0">
                <a:solidFill>
                  <a:srgbClr val="0070C0"/>
                </a:solidFill>
              </a:rPr>
              <a:t>cross-platform processor benchmark</a:t>
            </a:r>
            <a:r>
              <a:rPr lang="en-US" sz="1600" dirty="0"/>
              <a:t>, with a scoring </a:t>
            </a:r>
            <a:r>
              <a:rPr lang="en-US" sz="1600" dirty="0" smtClean="0"/>
              <a:t>system</a:t>
            </a:r>
            <a:endParaRPr lang="hu-HU" sz="1600" dirty="0" smtClean="0"/>
          </a:p>
          <a:p>
            <a:r>
              <a:rPr lang="en-US" sz="1600" dirty="0" smtClean="0"/>
              <a:t> </a:t>
            </a:r>
            <a:r>
              <a:rPr lang="hu-HU" sz="1600" dirty="0" smtClean="0"/>
              <a:t>  </a:t>
            </a:r>
            <a:r>
              <a:rPr lang="en-US" sz="1600" dirty="0" smtClean="0"/>
              <a:t>that </a:t>
            </a:r>
            <a:r>
              <a:rPr lang="en-US" sz="1600" dirty="0"/>
              <a:t>separates single-core and multi-core performance, and workloads </a:t>
            </a:r>
            <a:r>
              <a:rPr lang="en-US" sz="1600" dirty="0" smtClean="0"/>
              <a:t>that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simulate real-world scenarios</a:t>
            </a:r>
            <a:r>
              <a:rPr lang="en-US" sz="1600" dirty="0" smtClean="0"/>
              <a:t>.</a:t>
            </a:r>
            <a:r>
              <a:rPr lang="hu-HU" sz="1600" dirty="0" smtClean="0"/>
              <a:t>" (Source: Wikipedia)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23" y="5190970"/>
            <a:ext cx="8954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1600" dirty="0">
                <a:solidFill>
                  <a:srgbClr val="000000"/>
                </a:solidFill>
              </a:rPr>
              <a:t>As a comparison the Geekbench score of the Intel Core m7-6Y75 (Skylake processor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at 1.512 GHz with a TDP of 4.5 W) is about 2500. (http://www.primatelabs.com</a:t>
            </a:r>
            <a:r>
              <a:rPr lang="hu-HU" sz="1600" dirty="0" smtClean="0">
                <a:solidFill>
                  <a:srgbClr val="000000"/>
                </a:solidFill>
              </a:rPr>
              <a:t>/)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 Supporting GTS in OS kernels</a:t>
            </a:r>
            <a:endParaRPr lang="hu-HU" sz="19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12102" y="2171289"/>
            <a:ext cx="7890586" cy="432182"/>
            <a:chOff x="699" y="1638"/>
            <a:chExt cx="4448" cy="309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6.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1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Overview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9" y="165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8927" y="2661288"/>
            <a:ext cx="7893761" cy="432000"/>
            <a:chOff x="699" y="1638"/>
            <a:chExt cx="4736" cy="40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981" y="1638"/>
              <a:ext cx="4454" cy="4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  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6.2 OS support for GTS provided </a:t>
              </a:r>
              <a:r>
                <a:rPr lang="hu-HU" sz="1900" dirty="0">
                  <a:solidFill>
                    <a:srgbClr val="FFFFFF"/>
                  </a:solidFill>
                  <a:latin typeface="+mn-lt"/>
                </a:rPr>
                <a:t>by 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ARM/Linaro</a:t>
              </a:r>
              <a:endParaRPr lang="hu-HU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12103" y="3162151"/>
            <a:ext cx="7891370" cy="457202"/>
            <a:chOff x="699" y="1640"/>
            <a:chExt cx="4264" cy="288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951" y="1656"/>
              <a:ext cx="4012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6.3 MediaTek's CorePilot releases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81590" y="3699030"/>
            <a:ext cx="7921883" cy="431801"/>
            <a:chOff x="699" y="1638"/>
            <a:chExt cx="4448" cy="27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968" y="1638"/>
              <a:ext cx="4179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6.4 Quacomm's big.LITTLE schedulers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6.1 Overview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6.1 Overview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825" y="1091642"/>
            <a:ext cx="8712065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big.LITTLE  technology </a:t>
            </a:r>
            <a:r>
              <a:rPr lang="hu-HU" sz="1600" dirty="0" smtClean="0">
                <a:solidFill>
                  <a:srgbClr val="0070C0"/>
                </a:solidFill>
              </a:rPr>
              <a:t>needs suitable OS support to schedule tasks to the right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computing resources for achieving the least power consumption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It is stated that "</a:t>
            </a:r>
            <a:r>
              <a:rPr lang="en-US" sz="1600" dirty="0">
                <a:solidFill>
                  <a:srgbClr val="FF0000"/>
                </a:solidFill>
              </a:rPr>
              <a:t>software represents the Achilles' </a:t>
            </a:r>
            <a:r>
              <a:rPr lang="hu-HU" sz="1600" dirty="0">
                <a:solidFill>
                  <a:srgbClr val="FF0000"/>
                </a:solidFill>
              </a:rPr>
              <a:t>h</a:t>
            </a:r>
            <a:r>
              <a:rPr lang="en-US" sz="1600" dirty="0">
                <a:solidFill>
                  <a:srgbClr val="FF0000"/>
                </a:solidFill>
              </a:rPr>
              <a:t>eel of the technology and</a:t>
            </a:r>
            <a:endParaRPr lang="hu-HU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hu-HU" sz="1600" dirty="0">
                <a:solidFill>
                  <a:srgbClr val="FF0000"/>
                </a:solidFill>
              </a:rPr>
              <a:t>     </a:t>
            </a:r>
            <a:r>
              <a:rPr lang="en-US" sz="1600" dirty="0">
                <a:solidFill>
                  <a:srgbClr val="FF0000"/>
                </a:solidFill>
              </a:rPr>
              <a:t>severely limits its potential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/>
              <a:t>[53]</a:t>
            </a:r>
            <a:r>
              <a:rPr lang="en-US" sz="1600" dirty="0" smtClean="0"/>
              <a:t>.</a:t>
            </a:r>
            <a:endParaRPr lang="hu-H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0560" y="629165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6.1 Overview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01" y="477915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01" y="5094185"/>
            <a:ext cx="839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Linaro is a </a:t>
            </a:r>
            <a:r>
              <a:rPr lang="hu-HU" sz="1600" dirty="0" smtClean="0">
                <a:solidFill>
                  <a:srgbClr val="0070C0"/>
                </a:solidFill>
              </a:rPr>
              <a:t>non-profit foundation </a:t>
            </a:r>
            <a:r>
              <a:rPr lang="hu-HU" sz="1600" dirty="0" smtClean="0"/>
              <a:t>of interested firms to foster open source Linux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packages optimized for ARM architectures.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6863" y="3039923"/>
            <a:ext cx="866096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As an example, ARM/Linaro's IPA (Intelligent Power Management) became first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    available as a Linaro patch set in 09/2014 and then it was included into</a:t>
            </a:r>
          </a:p>
          <a:p>
            <a:pPr lvl="0"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     Linux 4.10 in 8/2015.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Accordingly, in this section we give an overview of the OS support of GTS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863" y="2237963"/>
            <a:ext cx="8811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</a:rPr>
              <a:t>ARM and Linaro jointly develop OS support fo GTS,</a:t>
            </a:r>
            <a:r>
              <a:rPr lang="hu-HU" sz="1600" dirty="0">
                <a:solidFill>
                  <a:srgbClr val="000000"/>
                </a:solidFill>
              </a:rPr>
              <a:t> these will be made available 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    first as </a:t>
            </a:r>
            <a:r>
              <a:rPr lang="hu-HU" sz="1600" dirty="0">
                <a:solidFill>
                  <a:srgbClr val="FF0000"/>
                </a:solidFill>
              </a:rPr>
              <a:t>Linux or Android patch sets</a:t>
            </a:r>
            <a:r>
              <a:rPr lang="hu-HU" sz="1600" dirty="0">
                <a:solidFill>
                  <a:srgbClr val="000000"/>
                </a:solidFill>
              </a:rPr>
              <a:t>, later also they can be </a:t>
            </a:r>
            <a:r>
              <a:rPr lang="hu-HU" sz="1600" dirty="0">
                <a:solidFill>
                  <a:srgbClr val="FF0000"/>
                </a:solidFill>
              </a:rPr>
              <a:t>included into</a:t>
            </a:r>
          </a:p>
          <a:p>
            <a:pPr lvl="0"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</a:rPr>
              <a:t>      the mainstream Linux or - Android kernel</a:t>
            </a:r>
            <a:r>
              <a:rPr lang="hu-HU" sz="1600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791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O</a:t>
            </a:r>
            <a:r>
              <a:rPr lang="hu-HU" dirty="0" smtClean="0">
                <a:solidFill>
                  <a:schemeClr val="accent6"/>
                </a:solidFill>
              </a:rPr>
              <a:t>verview of supporting GTS in the OS kernel (announced or used)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376881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305840"/>
            <a:ext cx="1" cy="50130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3092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435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2044" y="1178750"/>
            <a:ext cx="349486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altLang="en-US" sz="1300" b="1" dirty="0" smtClean="0">
                <a:solidFill>
                  <a:srgbClr val="000000"/>
                </a:solidFill>
              </a:rPr>
              <a:t>Main dimensions of GTS schedulers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3588" y="1986220"/>
            <a:ext cx="2879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Scope of GTS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2347589" y="191720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2383216" y="1734704"/>
            <a:ext cx="4129425" cy="15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431156" y="149378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2381913" y="1755369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471755" y="191244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6506769" y="1744374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90903" y="1977437"/>
            <a:ext cx="38120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Power awareness of GTS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901" y="2400243"/>
            <a:ext cx="346954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 smtClean="0"/>
              <a:t>Th</a:t>
            </a:r>
            <a:r>
              <a:rPr lang="hu-HU" sz="1300" dirty="0" smtClean="0"/>
              <a:t>is aspect decides about the set of</a:t>
            </a:r>
          </a:p>
          <a:p>
            <a:pPr algn="ctr"/>
            <a:r>
              <a:rPr lang="hu-HU" sz="1300" dirty="0" smtClean="0"/>
              <a:t> execution units (CPU cores, GPU etc.,)</a:t>
            </a:r>
          </a:p>
          <a:p>
            <a:pPr algn="ctr"/>
            <a:r>
              <a:rPr lang="hu-HU" sz="1300" dirty="0" smtClean="0"/>
              <a:t>to be included into scheduling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4636290" y="2419848"/>
            <a:ext cx="370646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This aspect decides wheather scheduling</a:t>
            </a:r>
          </a:p>
          <a:p>
            <a:pPr algn="ctr"/>
            <a:r>
              <a:rPr lang="hu-HU" sz="1300" dirty="0" smtClean="0"/>
              <a:t>takes into account or not</a:t>
            </a:r>
          </a:p>
          <a:p>
            <a:pPr algn="ctr"/>
            <a:r>
              <a:rPr lang="hu-HU" sz="1300" dirty="0" smtClean="0"/>
              <a:t>power considerations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802" y="632054"/>
            <a:ext cx="443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Main dimensions of GTS schedulers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511660" y="6174325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34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04453" y="2174372"/>
            <a:ext cx="19575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both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 + GPU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34163" y="2174372"/>
            <a:ext cx="18982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big-LITTLE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+ GPU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+ accelerators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4438193" y="1836760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66555" y="1133745"/>
            <a:ext cx="7853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Scope of GTS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(Including only the CPU cores,  also the GPU or other accelerators into GTS)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1570" y="2174372"/>
            <a:ext cx="18453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only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</a:t>
            </a:r>
            <a:r>
              <a:rPr lang="hu-HU" b="1" dirty="0" smtClean="0">
                <a:solidFill>
                  <a:srgbClr val="000000"/>
                </a:solidFill>
              </a:rPr>
              <a:t>big.LITTLE</a:t>
            </a:r>
            <a:endParaRPr lang="hu-HU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11" idx="6"/>
          </p:cNvCxnSpPr>
          <p:nvPr/>
        </p:nvCxnSpPr>
        <p:spPr>
          <a:xfrm flipH="1">
            <a:off x="1651449" y="1836760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12" idx="2"/>
          </p:cNvCxnSpPr>
          <p:nvPr/>
        </p:nvCxnSpPr>
        <p:spPr>
          <a:xfrm>
            <a:off x="4438487" y="1836760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405282" y="207776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586361" y="208235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505565" y="207299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37826" y="1635576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15752" y="3248980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MP</a:t>
            </a:r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31540" y="4374105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068" y="5686798"/>
            <a:ext cx="25386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808/810)(2014/2015)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161510" y="3001597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Examples</a:t>
            </a:r>
            <a:endParaRPr lang="en-US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9923" y="4241595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0114" y="3288031"/>
            <a:ext cx="259237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</a:t>
            </a:r>
          </a:p>
          <a:p>
            <a:pPr algn="ctr">
              <a:spcAft>
                <a:spcPts val="300"/>
              </a:spcAft>
            </a:pPr>
            <a:r>
              <a:rPr lang="hu-HU" sz="1300" dirty="0" smtClean="0"/>
              <a:t>in Linux 4.2) (2015)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Exynos Octa models (2013-)</a:t>
            </a:r>
            <a:endParaRPr lang="en-US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2951" y="5242269"/>
            <a:ext cx="220605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3.0</a:t>
            </a:r>
          </a:p>
          <a:p>
            <a:pPr algn="ctr"/>
            <a:r>
              <a:rPr lang="hu-HU" sz="1300" dirty="0" smtClean="0"/>
              <a:t>(on Helio X20 (MT6797)</a:t>
            </a:r>
          </a:p>
          <a:p>
            <a:pPr algn="ctr"/>
            <a:r>
              <a:rPr lang="hu-HU" sz="1300" dirty="0" smtClean="0"/>
              <a:t> 2015)</a:t>
            </a:r>
            <a:endParaRPr lang="en-US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6312870" y="5679250"/>
            <a:ext cx="25346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</a:t>
            </a:r>
          </a:p>
          <a:p>
            <a:pPr algn="ctr"/>
            <a:r>
              <a:rPr lang="hu-HU" sz="1300" dirty="0" smtClean="0"/>
              <a:t>2015</a:t>
            </a:r>
            <a:endParaRPr lang="en-US" sz="1300" dirty="0"/>
          </a:p>
        </p:txBody>
      </p:sp>
      <p:sp>
        <p:nvSpPr>
          <p:cNvPr id="29" name="TextBox 28"/>
          <p:cNvSpPr txBox="1"/>
          <p:nvPr/>
        </p:nvSpPr>
        <p:spPr>
          <a:xfrm>
            <a:off x="187327" y="632054"/>
            <a:ext cx="306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Scope of GTS 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4256965" y="3438227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2749025" y="4779150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256965" y="6057300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4" name="Csoportba foglalás 34"/>
          <p:cNvGrpSpPr>
            <a:grpSpLocks/>
          </p:cNvGrpSpPr>
          <p:nvPr/>
        </p:nvGrpSpPr>
        <p:grpSpPr bwMode="auto">
          <a:xfrm>
            <a:off x="1506108" y="6642928"/>
            <a:ext cx="5534025" cy="71437"/>
            <a:chOff x="2132013" y="3222600"/>
            <a:chExt cx="5186362" cy="103238"/>
          </a:xfrm>
        </p:grpSpPr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0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2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66655" y="1851231"/>
            <a:ext cx="2110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Not power aware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46249" y="1851239"/>
            <a:ext cx="1994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Power aware 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endCxn id="10" idx="7"/>
          </p:cNvCxnSpPr>
          <p:nvPr/>
        </p:nvCxnSpPr>
        <p:spPr bwMode="auto">
          <a:xfrm flipH="1">
            <a:off x="2687912" y="1592826"/>
            <a:ext cx="1793601" cy="17424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8" idx="1"/>
          </p:cNvCxnSpPr>
          <p:nvPr/>
        </p:nvCxnSpPr>
        <p:spPr bwMode="auto">
          <a:xfrm>
            <a:off x="4512153" y="1592826"/>
            <a:ext cx="1848011" cy="1768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352470" y="1760856"/>
            <a:ext cx="5253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82713" y="1223755"/>
            <a:ext cx="41245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Power arareness of GTS 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643069" y="1758239"/>
            <a:ext cx="5253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6187" y="2441502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MP</a:t>
            </a:r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6287" y="3235533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1773" y="4178108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5123032" y="2393885"/>
            <a:ext cx="2551468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</a:t>
            </a:r>
          </a:p>
          <a:p>
            <a:pPr algn="ctr">
              <a:spcAft>
                <a:spcPts val="300"/>
              </a:spcAft>
            </a:pPr>
            <a:r>
              <a:rPr lang="hu-HU" sz="1300" dirty="0" smtClean="0"/>
              <a:t>in Linux 4.2), (2015)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Exynos 5 models (2013-)</a:t>
            </a:r>
            <a:endParaRPr 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5776" y="5715640"/>
            <a:ext cx="25346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</a:t>
            </a:r>
          </a:p>
          <a:p>
            <a:pPr algn="ctr"/>
            <a:r>
              <a:rPr lang="hu-HU" sz="1300" dirty="0" smtClean="0"/>
              <a:t>(2015)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904601" y="4314586"/>
            <a:ext cx="3016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/>
              <a:t>MediaTek CorePilot 3.0 </a:t>
            </a:r>
          </a:p>
          <a:p>
            <a:pPr algn="ctr"/>
            <a:r>
              <a:rPr lang="hu-HU" sz="1300" dirty="0" smtClean="0"/>
              <a:t>(on Helio X20 (MT6797)  2015)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5175280" y="4824155"/>
            <a:ext cx="25113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 (2014/2015)</a:t>
            </a:r>
            <a:endParaRPr lang="en-US" sz="1300" dirty="0"/>
          </a:p>
        </p:txBody>
      </p:sp>
      <p:sp>
        <p:nvSpPr>
          <p:cNvPr id="21" name="Right Arrow 20"/>
          <p:cNvSpPr/>
          <p:nvPr/>
        </p:nvSpPr>
        <p:spPr bwMode="auto">
          <a:xfrm>
            <a:off x="4203015" y="2708919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203015" y="4512616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802" y="626953"/>
            <a:ext cx="436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Power </a:t>
            </a:r>
            <a:r>
              <a:rPr lang="en-US" dirty="0" smtClean="0">
                <a:solidFill>
                  <a:schemeClr val="accent6"/>
                </a:solidFill>
              </a:rPr>
              <a:t>a</a:t>
            </a:r>
            <a:r>
              <a:rPr lang="hu-HU" dirty="0" smtClean="0">
                <a:solidFill>
                  <a:schemeClr val="accent6"/>
                </a:solidFill>
              </a:rPr>
              <a:t>w</a:t>
            </a:r>
            <a:r>
              <a:rPr lang="en-US" dirty="0" err="1" smtClean="0">
                <a:solidFill>
                  <a:schemeClr val="accent6"/>
                </a:solidFill>
              </a:rPr>
              <a:t>areness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of GTS </a:t>
            </a:r>
            <a:r>
              <a:rPr lang="en-US" dirty="0" smtClean="0">
                <a:solidFill>
                  <a:schemeClr val="accent6"/>
                </a:solidFill>
              </a:rPr>
              <a:t>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024" y="2310545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Examples</a:t>
            </a:r>
            <a:endParaRPr lang="en-US" sz="1300" dirty="0"/>
          </a:p>
        </p:txBody>
      </p:sp>
      <p:grpSp>
        <p:nvGrpSpPr>
          <p:cNvPr id="30" name="Csoportba foglalás 34"/>
          <p:cNvGrpSpPr>
            <a:grpSpLocks/>
          </p:cNvGrpSpPr>
          <p:nvPr/>
        </p:nvGrpSpPr>
        <p:grpSpPr bwMode="auto">
          <a:xfrm>
            <a:off x="1506108" y="6639519"/>
            <a:ext cx="5534025" cy="71437"/>
            <a:chOff x="2132013" y="3222600"/>
            <a:chExt cx="5186362" cy="103238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9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53760" y="2204757"/>
            <a:ext cx="19639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both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 + GPU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00913" y="2204757"/>
            <a:ext cx="18982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big-LITTLE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+ GPU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+ accelerators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5144493" y="1867145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067" y="1164130"/>
            <a:ext cx="7853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Scope of GTS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(Including only the CPU cores,  also the GPU or other accelerators into GTS)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87807" y="2204757"/>
            <a:ext cx="18453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only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11" idx="6"/>
          </p:cNvCxnSpPr>
          <p:nvPr/>
        </p:nvCxnSpPr>
        <p:spPr>
          <a:xfrm flipH="1">
            <a:off x="2357749" y="1867145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12" idx="2"/>
          </p:cNvCxnSpPr>
          <p:nvPr/>
        </p:nvCxnSpPr>
        <p:spPr>
          <a:xfrm>
            <a:off x="5144787" y="1867145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111582" y="21081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292661" y="211274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8211865" y="210338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144126" y="1665961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Group 42"/>
          <p:cNvGrpSpPr/>
          <p:nvPr/>
        </p:nvGrpSpPr>
        <p:grpSpPr>
          <a:xfrm rot="16200000">
            <a:off x="-1252677" y="4400072"/>
            <a:ext cx="4124502" cy="1044144"/>
            <a:chOff x="2084165" y="4005047"/>
            <a:chExt cx="5109740" cy="1044144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2591442" y="4587518"/>
              <a:ext cx="18902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Power aware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575544" y="4587526"/>
              <a:ext cx="24708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Not power aware 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Connector 33"/>
            <p:cNvCxnSpPr>
              <a:endCxn id="38" idx="7"/>
            </p:cNvCxnSpPr>
            <p:nvPr/>
          </p:nvCxnSpPr>
          <p:spPr bwMode="auto">
            <a:xfrm flipH="1">
              <a:off x="3558569" y="4329113"/>
              <a:ext cx="1080468" cy="17424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endCxn id="36" idx="1"/>
            </p:cNvCxnSpPr>
            <p:nvPr/>
          </p:nvCxnSpPr>
          <p:spPr bwMode="auto">
            <a:xfrm>
              <a:off x="4614113" y="4329113"/>
              <a:ext cx="1044647" cy="1768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5649228" y="4497143"/>
              <a:ext cx="65087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084165" y="4005047"/>
              <a:ext cx="51097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ClrTx/>
                <a:buSz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Power arareness of GTS 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503014" y="4494526"/>
              <a:ext cx="65087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en-US" sz="1200">
                <a:solidFill>
                  <a:srgbClr val="000000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 bwMode="auto">
          <a:xfrm>
            <a:off x="1421650" y="3205438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1420187" y="4764636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1421650" y="6757907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1421650" y="3204249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3941930" y="3225861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417205" y="3211453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540876" y="3234466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MP</a:t>
            </a:r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59" name="TextBox 58"/>
          <p:cNvSpPr txBox="1"/>
          <p:nvPr/>
        </p:nvSpPr>
        <p:spPr>
          <a:xfrm>
            <a:off x="1511660" y="3757086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60" name="TextBox 59"/>
          <p:cNvSpPr txBox="1"/>
          <p:nvPr/>
        </p:nvSpPr>
        <p:spPr>
          <a:xfrm>
            <a:off x="3981923" y="3729521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6432640" y="4824155"/>
            <a:ext cx="2626809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Allocation)</a:t>
            </a:r>
          </a:p>
          <a:p>
            <a:pPr algn="ctr">
              <a:spcAft>
                <a:spcPts val="400"/>
              </a:spcAft>
            </a:pPr>
            <a:r>
              <a:rPr lang="hu-HU" sz="1300" dirty="0" smtClean="0"/>
              <a:t>(in Linux 4.2, 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 Exynos Octa (2014-)</a:t>
            </a:r>
            <a:endParaRPr lang="en-US" sz="1300" dirty="0"/>
          </a:p>
        </p:txBody>
      </p:sp>
      <p:sp>
        <p:nvSpPr>
          <p:cNvPr id="62" name="TextBox 61"/>
          <p:cNvSpPr txBox="1"/>
          <p:nvPr/>
        </p:nvSpPr>
        <p:spPr>
          <a:xfrm>
            <a:off x="6373605" y="5947817"/>
            <a:ext cx="271766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 (2015)</a:t>
            </a:r>
            <a:endParaRPr lang="en-US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4121142" y="5364215"/>
            <a:ext cx="220605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3.0</a:t>
            </a:r>
          </a:p>
          <a:p>
            <a:pPr algn="ctr"/>
            <a:r>
              <a:rPr lang="hu-HU" sz="1300" dirty="0" smtClean="0"/>
              <a:t>(on Helio X20 (MT6797)</a:t>
            </a:r>
          </a:p>
          <a:p>
            <a:pPr algn="ctr"/>
            <a:r>
              <a:rPr lang="hu-HU" sz="1300" dirty="0" smtClean="0"/>
              <a:t> 2015)</a:t>
            </a:r>
            <a:endParaRPr lang="en-US" sz="1300" dirty="0"/>
          </a:p>
        </p:txBody>
      </p:sp>
      <p:sp>
        <p:nvSpPr>
          <p:cNvPr id="64" name="TextBox 63"/>
          <p:cNvSpPr txBox="1"/>
          <p:nvPr/>
        </p:nvSpPr>
        <p:spPr>
          <a:xfrm>
            <a:off x="1433386" y="5274205"/>
            <a:ext cx="25113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 (2014/2015)</a:t>
            </a:r>
            <a:endParaRPr lang="en-US" sz="1300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9056523" y="3225861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82023" y="625872"/>
            <a:ext cx="574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Scope and power awareness of GTS schedulers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32640" y="4764636"/>
            <a:ext cx="2623883" cy="199327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6.2 OS support for GTS provided by ARM/Linaro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82698</TotalTime>
  <Words>13692</Words>
  <Application>Microsoft Office PowerPoint</Application>
  <PresentationFormat>On-screen Show (4:3)</PresentationFormat>
  <Paragraphs>2109</Paragraphs>
  <Slides>162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162</vt:i4>
      </vt:variant>
    </vt:vector>
  </HeadingPairs>
  <TitlesOfParts>
    <vt:vector size="173" baseType="lpstr">
      <vt:lpstr>Arial</vt:lpstr>
      <vt:lpstr>Calibri</vt:lpstr>
      <vt:lpstr>Garamond</vt:lpstr>
      <vt:lpstr>Times New Roman</vt:lpstr>
      <vt:lpstr>Verdana</vt:lpstr>
      <vt:lpstr>Wingdings</vt:lpstr>
      <vt:lpstr>4_Default Design</vt:lpstr>
      <vt:lpstr>2_Level</vt:lpstr>
      <vt:lpstr>1_Default Design</vt:lpstr>
      <vt:lpstr>3_Default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1.1 The rationale for big.LITTLE processing (1)</vt:lpstr>
      <vt:lpstr>1.1 The rationale for big.LITTLE processing (2)</vt:lpstr>
      <vt:lpstr>1.1 The rationale for big.LITTLE processing (3)</vt:lpstr>
      <vt:lpstr>1.1 The rationale for big.LITTLE processing (4)</vt:lpstr>
      <vt:lpstr>1.1 The rationale for big.LITTLE processing (5)</vt:lpstr>
      <vt:lpstr>PowerPoint Presentation</vt:lpstr>
      <vt:lpstr>1.2 Principle of big.LITTLE processing (1)</vt:lpstr>
      <vt:lpstr>1.2 Principle of big.LITTLE processing (2)</vt:lpstr>
      <vt:lpstr>1.2 Principle of big.LITTLE processing (3)</vt:lpstr>
      <vt:lpstr>1.2 Principle of big.LITTLE processing (4)</vt:lpstr>
      <vt:lpstr>1.2 Principle of big.LITTLE processing (5)</vt:lpstr>
      <vt:lpstr>1.2 Principle of big.LITTLE processing (6)</vt:lpstr>
      <vt:lpstr>1.2 Principle of big.LITTLE processing (7)</vt:lpstr>
      <vt:lpstr>1.2 Principle of big.LITTLE processing (8)</vt:lpstr>
      <vt:lpstr>PowerPoint Presentation</vt:lpstr>
      <vt:lpstr>1.3 Implementation of the big.LITTLE technology (1)</vt:lpstr>
      <vt:lpstr>1.3 Implementation of the big.LITTLE technology (2)</vt:lpstr>
      <vt:lpstr>1.3 Implementation of the big.LITTLE technology (3)</vt:lpstr>
      <vt:lpstr>1.3 Implementation of the big.LITTLE technology (4)</vt:lpstr>
      <vt:lpstr>1.3 Implementation of the big.LITTLE technology (5)</vt:lpstr>
      <vt:lpstr>1.3 Implementation of the big.LITTLE technology (6)</vt:lpstr>
      <vt:lpstr>1.3 Implementation of the big.LITTLE technology (7)</vt:lpstr>
      <vt:lpstr>1.3 Implementation of the big.LITTLE technology (8)</vt:lpstr>
      <vt:lpstr>1.3 Implementation of the big.LITTLE technology (9)</vt:lpstr>
      <vt:lpstr>1.3 Implementation of the big.LITTLE technology (10)</vt:lpstr>
      <vt:lpstr>1.3 Implementation of the big.LITTLE technology (11)</vt:lpstr>
      <vt:lpstr>1.3 Implementation of the big.LITTLE technology (12)</vt:lpstr>
      <vt:lpstr>1.3 Implementation of the big.LITTLE technology (13)</vt:lpstr>
      <vt:lpstr>1.3 Implementation of the big.LITTLE technology (14)</vt:lpstr>
      <vt:lpstr>1.3 Implementation of the big.LITTLE technology (15)</vt:lpstr>
      <vt:lpstr>1.3 Implementation of the big.LITTLE technology (16)</vt:lpstr>
      <vt:lpstr>1.3 Implementation of the big.LITTLE technology (17)</vt:lpstr>
      <vt:lpstr>1.3 Implementation of the big.LITTLE technology (18)</vt:lpstr>
      <vt:lpstr>1.3 Implementation of the big.LITTLE technology (19)</vt:lpstr>
      <vt:lpstr>PowerPoint Presentation</vt:lpstr>
      <vt:lpstr>2. Exclusive cluster migration (1)</vt:lpstr>
      <vt:lpstr>2. Exclusive cluster migration (2)</vt:lpstr>
      <vt:lpstr>2. Exclusive cluster migration (3)</vt:lpstr>
      <vt:lpstr>2. Exclusive cluster migration (4)</vt:lpstr>
      <vt:lpstr>2. Exclusive cluster migration (5)</vt:lpstr>
      <vt:lpstr>2. Exclusive cluster migration (6)</vt:lpstr>
      <vt:lpstr>2. Exclusive cluster migration (7)</vt:lpstr>
      <vt:lpstr>2. Exclusive cluster migration (8)</vt:lpstr>
      <vt:lpstr>2. Exclusive cluster migration (9)</vt:lpstr>
      <vt:lpstr>2. Exclusive cluster migration (10)</vt:lpstr>
      <vt:lpstr>2. Exclusive cluster migration (11)</vt:lpstr>
      <vt:lpstr>2. Exclusive cluster migration (12)</vt:lpstr>
      <vt:lpstr>2. Exclusive cluster migration (13)</vt:lpstr>
      <vt:lpstr>2. Exclusive cluster migration (14)</vt:lpstr>
      <vt:lpstr>2. Exclusive cluster migration (15)</vt:lpstr>
      <vt:lpstr>2. Exclusive cluster migration (16)</vt:lpstr>
      <vt:lpstr>2. Exclusive cluster migration (17)</vt:lpstr>
      <vt:lpstr>2. Exclusive cluster migration (18)</vt:lpstr>
      <vt:lpstr>2. Exclusive cluster migration (19)</vt:lpstr>
      <vt:lpstr>2. Exclusive cluster migration (20)</vt:lpstr>
      <vt:lpstr>2. Exclusive cluster migration (21)</vt:lpstr>
      <vt:lpstr>PowerPoint Presentation</vt:lpstr>
      <vt:lpstr>3. Inclusive cluster migration (1)</vt:lpstr>
      <vt:lpstr>3. Inclusive cluster migration (2)</vt:lpstr>
      <vt:lpstr>3. Inclusive cluster migration (3)</vt:lpstr>
      <vt:lpstr>PowerPoint Presentation</vt:lpstr>
      <vt:lpstr>4. Exclusive core migration (1)</vt:lpstr>
      <vt:lpstr>4. Exclusive core migration (2)</vt:lpstr>
      <vt:lpstr>4. Exclusive core migration (3)</vt:lpstr>
      <vt:lpstr>4. Exclusive core migration (4)</vt:lpstr>
      <vt:lpstr>4. Exclusive core migration (5)</vt:lpstr>
      <vt:lpstr>4. Exclusive core migration (6)</vt:lpstr>
      <vt:lpstr>4. Exclusive core migration (7)</vt:lpstr>
      <vt:lpstr>4. Exclusive core migration (8)</vt:lpstr>
      <vt:lpstr>4. Exclusive core migration (9)</vt:lpstr>
      <vt:lpstr>4. Exclusive core migration (10)</vt:lpstr>
      <vt:lpstr>4. Exclusive core migration (11)</vt:lpstr>
      <vt:lpstr>4. Exclusive core migration (12)</vt:lpstr>
      <vt:lpstr>4. Exclusive core migration (13)</vt:lpstr>
      <vt:lpstr>4. Exclusive core migration (14)</vt:lpstr>
      <vt:lpstr>PowerPoint Presentation</vt:lpstr>
      <vt:lpstr>5. Global Task Scheduling (GTS) (1)</vt:lpstr>
      <vt:lpstr>5. Global Task Scheduling (GTS) (2)</vt:lpstr>
      <vt:lpstr>5. Global Task Scheduling (GTS) (3)</vt:lpstr>
      <vt:lpstr>5. Global Task Scheduling (GTS) (4) </vt:lpstr>
      <vt:lpstr>5. Global Task Scheduling (GTS) (5)</vt:lpstr>
      <vt:lpstr>5. Global Task Scheduling (GTS) (6)</vt:lpstr>
      <vt:lpstr>5. Global Task Scheduling (GTS) (7)</vt:lpstr>
      <vt:lpstr>5. Global Task Scheduling (GTS) (8)</vt:lpstr>
      <vt:lpstr>5. Global Task Scheduling (GTS) (9)</vt:lpstr>
      <vt:lpstr>5. Global Task Scheduling (GTS) (10)</vt:lpstr>
      <vt:lpstr>PowerPoint Presentation</vt:lpstr>
      <vt:lpstr>PowerPoint Presentation</vt:lpstr>
      <vt:lpstr>6.1 Overview (1)</vt:lpstr>
      <vt:lpstr>6.1 Overview (2)</vt:lpstr>
      <vt:lpstr>6.1 Overview (3)</vt:lpstr>
      <vt:lpstr>6.1 Overview (4)</vt:lpstr>
      <vt:lpstr>6.1 Overview (5)</vt:lpstr>
      <vt:lpstr>6.1 Overview (6)</vt:lpstr>
      <vt:lpstr>PowerPoint Presentation</vt:lpstr>
      <vt:lpstr>6.2 OS support for GTS provided by ARM/Linaro (1)</vt:lpstr>
      <vt:lpstr>6.2 OS support for GTS provided by ARM/Linaro (2)</vt:lpstr>
      <vt:lpstr>6.2 OS support for GTS provided by ARM/Linaro (3)</vt:lpstr>
      <vt:lpstr>6.2 OS support for GTS provided by ARM/Linaro (4)</vt:lpstr>
      <vt:lpstr>6.2 OS support for GTS provided by ARM/Linaro (5)</vt:lpstr>
      <vt:lpstr>6.2 OS support for GTS provided by ARM/Linaro (6)</vt:lpstr>
      <vt:lpstr>6.2 OS support for GTS provided by ARM/Linaro (7)</vt:lpstr>
      <vt:lpstr>6.2 OS support for GTS provided by ARM/Linaro (8)</vt:lpstr>
      <vt:lpstr>6.2 OS support for GTS provided by ARM/Linaro (9)</vt:lpstr>
      <vt:lpstr>6.2 OS support for GTS provided by ARM/Linaro (11)</vt:lpstr>
      <vt:lpstr>6.2 OS support for GTS provided by ARM/Linaro (12)</vt:lpstr>
      <vt:lpstr>6.2 OS support for GTS provided by ARM/Linaro (13)</vt:lpstr>
      <vt:lpstr>6.2 OS support for GTS provided by ARM/Linaro (14)</vt:lpstr>
      <vt:lpstr>6.2 OS support for GTS provided by ARM/Linaro (15)</vt:lpstr>
      <vt:lpstr>6.2 OS support for GTS provided by ARM/Linaro (16)</vt:lpstr>
      <vt:lpstr>6.2 OS support for GTS provided by ARM/Linaro (17)</vt:lpstr>
      <vt:lpstr>6.2 OS support for GTS provided by ARM/Linaro (18)</vt:lpstr>
      <vt:lpstr>6.2 OS support for GTS provided by ARM/Linaro (19)</vt:lpstr>
      <vt:lpstr>6.2 OS support for GTS provided by ARM/Linaro (20)</vt:lpstr>
      <vt:lpstr>6.2 OS support for GTS provided by ARM/Linaro (21)</vt:lpstr>
      <vt:lpstr>6.2 OS support for GTS provided by ARM/Linaro (22)</vt:lpstr>
      <vt:lpstr>6.2 OS support for GTS provided by ARM/Linaro (23)</vt:lpstr>
      <vt:lpstr>6.2 OS support for GTS provided by ARM/Linaro (24)</vt:lpstr>
      <vt:lpstr>6.2 OS support for GTS provided by ARM/Linaro (20)</vt:lpstr>
      <vt:lpstr>PowerPoint Presentation</vt:lpstr>
      <vt:lpstr>6.3 MediaTek's CorePilot releases (1)</vt:lpstr>
      <vt:lpstr>6.3 MediaTek's CorePilot releases (2)</vt:lpstr>
      <vt:lpstr>6.3 MediaTek's CorePilot releases (3)</vt:lpstr>
      <vt:lpstr>6.3 MediaTek's CorePilot releases (4)</vt:lpstr>
      <vt:lpstr>6.3 MediaTek's CorePilot releases (5)</vt:lpstr>
      <vt:lpstr>6.3 MediaTek's CorePilot releases (6)</vt:lpstr>
      <vt:lpstr>6.3 MediaTek's CorePilot releases (7)</vt:lpstr>
      <vt:lpstr>6.3 MediaTek's CorePilot releases (8)</vt:lpstr>
      <vt:lpstr>6.3 MediaTek's CorePilot releases (9)</vt:lpstr>
      <vt:lpstr>6.3 MediaTek's CorePilot releases (10)</vt:lpstr>
      <vt:lpstr>6.3 MediaTek's CorePilot releases (11)</vt:lpstr>
      <vt:lpstr>6.3 MediaTek's CorePilot releases (12)</vt:lpstr>
      <vt:lpstr>6.3 MediaTek's CorePilot releases (13)</vt:lpstr>
      <vt:lpstr>6.3 MediaTek's CorePilot releases (14)</vt:lpstr>
      <vt:lpstr>6.3 MediaTek's CorePilot releases (15)</vt:lpstr>
      <vt:lpstr>6.3 MediaTek's CorePilot releases (16)</vt:lpstr>
      <vt:lpstr>PowerPoint Presentation</vt:lpstr>
      <vt:lpstr>6.4 Qualcomm's big.LITTLE schedulers (1)</vt:lpstr>
      <vt:lpstr>6.4 Qualcomm's big.LITTLE schedulers (2)</vt:lpstr>
      <vt:lpstr>6.4 Qualcomm's big.LITTLE schedulers (3)</vt:lpstr>
      <vt:lpstr>6.4 Qualcomm's big.LITTLE schedulers (4)</vt:lpstr>
      <vt:lpstr>6.4 Qualcomm's big.LITTLE schedulers (5)</vt:lpstr>
      <vt:lpstr>6.4 Qualcomm's big.LITTLE schedulers (6)</vt:lpstr>
      <vt:lpstr>6.4 Qualcomm's big.LITTLE schedulers (7)</vt:lpstr>
      <vt:lpstr>6.4 Qualcomm's big.LITTLE schedulers (8)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Minta kérdések (1)</vt:lpstr>
      <vt:lpstr>Minta kérdések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1465</cp:revision>
  <cp:lastPrinted>2015-11-24T10:16:23Z</cp:lastPrinted>
  <dcterms:created xsi:type="dcterms:W3CDTF">2013-12-07T19:47:17Z</dcterms:created>
  <dcterms:modified xsi:type="dcterms:W3CDTF">2015-12-09T06:34:51Z</dcterms:modified>
</cp:coreProperties>
</file>