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4">
  <p:sldMasterIdLst>
    <p:sldMasterId id="2147483660" r:id="rId1"/>
    <p:sldMasterId id="2147483673" r:id="rId2"/>
    <p:sldMasterId id="2147483698" r:id="rId3"/>
    <p:sldMasterId id="2147483711" r:id="rId4"/>
    <p:sldMasterId id="2147483724" r:id="rId5"/>
  </p:sldMasterIdLst>
  <p:notesMasterIdLst>
    <p:notesMasterId r:id="rId361"/>
  </p:notesMasterIdLst>
  <p:sldIdLst>
    <p:sldId id="410" r:id="rId6"/>
    <p:sldId id="463" r:id="rId7"/>
    <p:sldId id="748" r:id="rId8"/>
    <p:sldId id="1003" r:id="rId9"/>
    <p:sldId id="1004" r:id="rId10"/>
    <p:sldId id="1154" r:id="rId11"/>
    <p:sldId id="1159" r:id="rId12"/>
    <p:sldId id="1160" r:id="rId13"/>
    <p:sldId id="1177" r:id="rId14"/>
    <p:sldId id="1005" r:id="rId15"/>
    <p:sldId id="1006" r:id="rId16"/>
    <p:sldId id="1030" r:id="rId17"/>
    <p:sldId id="1027" r:id="rId18"/>
    <p:sldId id="1028" r:id="rId19"/>
    <p:sldId id="1029" r:id="rId20"/>
    <p:sldId id="1031" r:id="rId21"/>
    <p:sldId id="1124" r:id="rId22"/>
    <p:sldId id="1121" r:id="rId23"/>
    <p:sldId id="1122" r:id="rId24"/>
    <p:sldId id="1123" r:id="rId25"/>
    <p:sldId id="1009" r:id="rId26"/>
    <p:sldId id="1010" r:id="rId27"/>
    <p:sldId id="1012" r:id="rId28"/>
    <p:sldId id="1141" r:id="rId29"/>
    <p:sldId id="1058" r:id="rId30"/>
    <p:sldId id="1042" r:id="rId31"/>
    <p:sldId id="1014" r:id="rId32"/>
    <p:sldId id="1016" r:id="rId33"/>
    <p:sldId id="1130" r:id="rId34"/>
    <p:sldId id="1131" r:id="rId35"/>
    <p:sldId id="1132" r:id="rId36"/>
    <p:sldId id="1133" r:id="rId37"/>
    <p:sldId id="1032" r:id="rId38"/>
    <p:sldId id="1137" r:id="rId39"/>
    <p:sldId id="1017" r:id="rId40"/>
    <p:sldId id="1134" r:id="rId41"/>
    <p:sldId id="1135" r:id="rId42"/>
    <p:sldId id="1136" r:id="rId43"/>
    <p:sldId id="1033" r:id="rId44"/>
    <p:sldId id="1051" r:id="rId45"/>
    <p:sldId id="1018" r:id="rId46"/>
    <p:sldId id="1106" r:id="rId47"/>
    <p:sldId id="1101" r:id="rId48"/>
    <p:sldId id="1118" r:id="rId49"/>
    <p:sldId id="1034" r:id="rId50"/>
    <p:sldId id="1107" r:id="rId51"/>
    <p:sldId id="1019" r:id="rId52"/>
    <p:sldId id="1103" r:id="rId53"/>
    <p:sldId id="1104" r:id="rId54"/>
    <p:sldId id="1108" r:id="rId55"/>
    <p:sldId id="1105" r:id="rId56"/>
    <p:sldId id="1102" r:id="rId57"/>
    <p:sldId id="1035" r:id="rId58"/>
    <p:sldId id="1109" r:id="rId59"/>
    <p:sldId id="1020" r:id="rId60"/>
    <p:sldId id="1111" r:id="rId61"/>
    <p:sldId id="1112" r:id="rId62"/>
    <p:sldId id="1110" r:id="rId63"/>
    <p:sldId id="1113" r:id="rId64"/>
    <p:sldId id="1114" r:id="rId65"/>
    <p:sldId id="1115" r:id="rId66"/>
    <p:sldId id="1036" r:id="rId67"/>
    <p:sldId id="1021" r:id="rId68"/>
    <p:sldId id="257" r:id="rId69"/>
    <p:sldId id="749" r:id="rId70"/>
    <p:sldId id="258" r:id="rId71"/>
    <p:sldId id="961" r:id="rId72"/>
    <p:sldId id="1125" r:id="rId73"/>
    <p:sldId id="750" r:id="rId74"/>
    <p:sldId id="260" r:id="rId75"/>
    <p:sldId id="262" r:id="rId76"/>
    <p:sldId id="263" r:id="rId77"/>
    <p:sldId id="264" r:id="rId78"/>
    <p:sldId id="970" r:id="rId79"/>
    <p:sldId id="980" r:id="rId80"/>
    <p:sldId id="971" r:id="rId81"/>
    <p:sldId id="972" r:id="rId82"/>
    <p:sldId id="981" r:id="rId83"/>
    <p:sldId id="982" r:id="rId84"/>
    <p:sldId id="973" r:id="rId85"/>
    <p:sldId id="978" r:id="rId86"/>
    <p:sldId id="979" r:id="rId87"/>
    <p:sldId id="977" r:id="rId88"/>
    <p:sldId id="274" r:id="rId89"/>
    <p:sldId id="275" r:id="rId90"/>
    <p:sldId id="276" r:id="rId91"/>
    <p:sldId id="277" r:id="rId92"/>
    <p:sldId id="278" r:id="rId93"/>
    <p:sldId id="279" r:id="rId94"/>
    <p:sldId id="289" r:id="rId95"/>
    <p:sldId id="290" r:id="rId96"/>
    <p:sldId id="291" r:id="rId97"/>
    <p:sldId id="292" r:id="rId98"/>
    <p:sldId id="988" r:id="rId99"/>
    <p:sldId id="989" r:id="rId100"/>
    <p:sldId id="990" r:id="rId101"/>
    <p:sldId id="991" r:id="rId102"/>
    <p:sldId id="992" r:id="rId103"/>
    <p:sldId id="993" r:id="rId104"/>
    <p:sldId id="751" r:id="rId105"/>
    <p:sldId id="293" r:id="rId106"/>
    <p:sldId id="752" r:id="rId107"/>
    <p:sldId id="294" r:id="rId108"/>
    <p:sldId id="295" r:id="rId109"/>
    <p:sldId id="753" r:id="rId110"/>
    <p:sldId id="296" r:id="rId111"/>
    <p:sldId id="1126" r:id="rId112"/>
    <p:sldId id="298" r:id="rId113"/>
    <p:sldId id="299" r:id="rId114"/>
    <p:sldId id="754" r:id="rId115"/>
    <p:sldId id="474" r:id="rId116"/>
    <p:sldId id="489" r:id="rId117"/>
    <p:sldId id="476" r:id="rId118"/>
    <p:sldId id="477" r:id="rId119"/>
    <p:sldId id="478" r:id="rId120"/>
    <p:sldId id="479" r:id="rId121"/>
    <p:sldId id="480" r:id="rId122"/>
    <p:sldId id="481" r:id="rId123"/>
    <p:sldId id="482" r:id="rId124"/>
    <p:sldId id="502" r:id="rId125"/>
    <p:sldId id="1046" r:id="rId126"/>
    <p:sldId id="483" r:id="rId127"/>
    <p:sldId id="484" r:id="rId128"/>
    <p:sldId id="485" r:id="rId129"/>
    <p:sldId id="503" r:id="rId130"/>
    <p:sldId id="504" r:id="rId131"/>
    <p:sldId id="505" r:id="rId132"/>
    <p:sldId id="487" r:id="rId133"/>
    <p:sldId id="304" r:id="rId134"/>
    <p:sldId id="305" r:id="rId135"/>
    <p:sldId id="306" r:id="rId136"/>
    <p:sldId id="307" r:id="rId137"/>
    <p:sldId id="1062" r:id="rId138"/>
    <p:sldId id="1063" r:id="rId139"/>
    <p:sldId id="1139" r:id="rId140"/>
    <p:sldId id="321" r:id="rId141"/>
    <p:sldId id="967" r:id="rId142"/>
    <p:sldId id="968" r:id="rId143"/>
    <p:sldId id="322" r:id="rId144"/>
    <p:sldId id="323" r:id="rId145"/>
    <p:sldId id="324" r:id="rId146"/>
    <p:sldId id="1047" r:id="rId147"/>
    <p:sldId id="326" r:id="rId148"/>
    <p:sldId id="1048" r:id="rId149"/>
    <p:sldId id="1049" r:id="rId150"/>
    <p:sldId id="1050" r:id="rId151"/>
    <p:sldId id="329" r:id="rId152"/>
    <p:sldId id="332" r:id="rId153"/>
    <p:sldId id="331" r:id="rId154"/>
    <p:sldId id="493" r:id="rId155"/>
    <p:sldId id="755" r:id="rId156"/>
    <p:sldId id="334" r:id="rId157"/>
    <p:sldId id="335" r:id="rId158"/>
    <p:sldId id="336" r:id="rId159"/>
    <p:sldId id="337" r:id="rId160"/>
    <p:sldId id="338" r:id="rId161"/>
    <p:sldId id="339" r:id="rId162"/>
    <p:sldId id="340" r:id="rId163"/>
    <p:sldId id="1138" r:id="rId164"/>
    <p:sldId id="341" r:id="rId165"/>
    <p:sldId id="342" r:id="rId166"/>
    <p:sldId id="756" r:id="rId167"/>
    <p:sldId id="343" r:id="rId168"/>
    <p:sldId id="1127" r:id="rId169"/>
    <p:sldId id="344" r:id="rId170"/>
    <p:sldId id="345" r:id="rId171"/>
    <p:sldId id="757" r:id="rId172"/>
    <p:sldId id="346" r:id="rId173"/>
    <p:sldId id="347" r:id="rId174"/>
    <p:sldId id="506" r:id="rId175"/>
    <p:sldId id="496" r:id="rId176"/>
    <p:sldId id="348" r:id="rId177"/>
    <p:sldId id="498" r:id="rId178"/>
    <p:sldId id="500" r:id="rId179"/>
    <p:sldId id="350" r:id="rId180"/>
    <p:sldId id="1180" r:id="rId181"/>
    <p:sldId id="353" r:id="rId182"/>
    <p:sldId id="507" r:id="rId183"/>
    <p:sldId id="1071" r:id="rId184"/>
    <p:sldId id="1119" r:id="rId185"/>
    <p:sldId id="354" r:id="rId186"/>
    <p:sldId id="355" r:id="rId187"/>
    <p:sldId id="356" r:id="rId188"/>
    <p:sldId id="357" r:id="rId189"/>
    <p:sldId id="358" r:id="rId190"/>
    <p:sldId id="359" r:id="rId191"/>
    <p:sldId id="360" r:id="rId192"/>
    <p:sldId id="872" r:id="rId193"/>
    <p:sldId id="361" r:id="rId194"/>
    <p:sldId id="362" r:id="rId195"/>
    <p:sldId id="956" r:id="rId196"/>
    <p:sldId id="363" r:id="rId197"/>
    <p:sldId id="1056" r:id="rId198"/>
    <p:sldId id="365" r:id="rId199"/>
    <p:sldId id="366" r:id="rId200"/>
    <p:sldId id="758" r:id="rId201"/>
    <p:sldId id="367" r:id="rId202"/>
    <p:sldId id="765" r:id="rId203"/>
    <p:sldId id="760" r:id="rId204"/>
    <p:sldId id="372" r:id="rId205"/>
    <p:sldId id="1128" r:id="rId206"/>
    <p:sldId id="596" r:id="rId207"/>
    <p:sldId id="599" r:id="rId208"/>
    <p:sldId id="1024" r:id="rId209"/>
    <p:sldId id="600" r:id="rId210"/>
    <p:sldId id="601" r:id="rId211"/>
    <p:sldId id="598" r:id="rId212"/>
    <p:sldId id="603" r:id="rId213"/>
    <p:sldId id="1022" r:id="rId214"/>
    <p:sldId id="677" r:id="rId215"/>
    <p:sldId id="761" r:id="rId216"/>
    <p:sldId id="508" r:id="rId217"/>
    <p:sldId id="511" r:id="rId218"/>
    <p:sldId id="509" r:id="rId219"/>
    <p:sldId id="1093" r:id="rId220"/>
    <p:sldId id="1094" r:id="rId221"/>
    <p:sldId id="1088" r:id="rId222"/>
    <p:sldId id="1096" r:id="rId223"/>
    <p:sldId id="513" r:id="rId224"/>
    <p:sldId id="376" r:id="rId225"/>
    <p:sldId id="377" r:id="rId226"/>
    <p:sldId id="378" r:id="rId227"/>
    <p:sldId id="473" r:id="rId228"/>
    <p:sldId id="852" r:id="rId229"/>
    <p:sldId id="884" r:id="rId230"/>
    <p:sldId id="885" r:id="rId231"/>
    <p:sldId id="886" r:id="rId232"/>
    <p:sldId id="887" r:id="rId233"/>
    <p:sldId id="890" r:id="rId234"/>
    <p:sldId id="891" r:id="rId235"/>
    <p:sldId id="860" r:id="rId236"/>
    <p:sldId id="861" r:id="rId237"/>
    <p:sldId id="864" r:id="rId238"/>
    <p:sldId id="865" r:id="rId239"/>
    <p:sldId id="762" r:id="rId240"/>
    <p:sldId id="678" r:id="rId241"/>
    <p:sldId id="388" r:id="rId242"/>
    <p:sldId id="389" r:id="rId243"/>
    <p:sldId id="390" r:id="rId244"/>
    <p:sldId id="391" r:id="rId245"/>
    <p:sldId id="1084" r:id="rId246"/>
    <p:sldId id="1085" r:id="rId247"/>
    <p:sldId id="453" r:id="rId248"/>
    <p:sldId id="608" r:id="rId249"/>
    <p:sldId id="516" r:id="rId250"/>
    <p:sldId id="456" r:id="rId251"/>
    <p:sldId id="457" r:id="rId252"/>
    <p:sldId id="458" r:id="rId253"/>
    <p:sldId id="459" r:id="rId254"/>
    <p:sldId id="460" r:id="rId255"/>
    <p:sldId id="1086" r:id="rId256"/>
    <p:sldId id="525" r:id="rId257"/>
    <p:sldId id="606" r:id="rId258"/>
    <p:sldId id="607" r:id="rId259"/>
    <p:sldId id="464" r:id="rId260"/>
    <p:sldId id="1087" r:id="rId261"/>
    <p:sldId id="1064" r:id="rId262"/>
    <p:sldId id="763" r:id="rId263"/>
    <p:sldId id="609" r:id="rId264"/>
    <p:sldId id="392" r:id="rId265"/>
    <p:sldId id="393" r:id="rId266"/>
    <p:sldId id="673" r:id="rId267"/>
    <p:sldId id="395" r:id="rId268"/>
    <p:sldId id="396" r:id="rId269"/>
    <p:sldId id="397" r:id="rId270"/>
    <p:sldId id="821" r:id="rId271"/>
    <p:sldId id="820" r:id="rId272"/>
    <p:sldId id="816" r:id="rId273"/>
    <p:sldId id="1129" r:id="rId274"/>
    <p:sldId id="1045" r:id="rId275"/>
    <p:sldId id="1044" r:id="rId276"/>
    <p:sldId id="1038" r:id="rId277"/>
    <p:sldId id="1059" r:id="rId278"/>
    <p:sldId id="777" r:id="rId279"/>
    <p:sldId id="1061" r:id="rId280"/>
    <p:sldId id="822" r:id="rId281"/>
    <p:sldId id="811" r:id="rId282"/>
    <p:sldId id="778" r:id="rId283"/>
    <p:sldId id="960" r:id="rId284"/>
    <p:sldId id="910" r:id="rId285"/>
    <p:sldId id="843" r:id="rId286"/>
    <p:sldId id="912" r:id="rId287"/>
    <p:sldId id="836" r:id="rId288"/>
    <p:sldId id="844" r:id="rId289"/>
    <p:sldId id="845" r:id="rId290"/>
    <p:sldId id="833" r:id="rId291"/>
    <p:sldId id="834" r:id="rId292"/>
    <p:sldId id="1000" r:id="rId293"/>
    <p:sldId id="818" r:id="rId294"/>
    <p:sldId id="819" r:id="rId295"/>
    <p:sldId id="789" r:id="rId296"/>
    <p:sldId id="813" r:id="rId297"/>
    <p:sldId id="814" r:id="rId298"/>
    <p:sldId id="781" r:id="rId299"/>
    <p:sldId id="1068" r:id="rId300"/>
    <p:sldId id="1162" r:id="rId301"/>
    <p:sldId id="1179" r:id="rId302"/>
    <p:sldId id="1164" r:id="rId303"/>
    <p:sldId id="916" r:id="rId304"/>
    <p:sldId id="1152" r:id="rId305"/>
    <p:sldId id="1153" r:id="rId306"/>
    <p:sldId id="1169" r:id="rId307"/>
    <p:sldId id="1173" r:id="rId308"/>
    <p:sldId id="1174" r:id="rId309"/>
    <p:sldId id="1172" r:id="rId310"/>
    <p:sldId id="1165" r:id="rId311"/>
    <p:sldId id="1170" r:id="rId312"/>
    <p:sldId id="1168" r:id="rId313"/>
    <p:sldId id="1175" r:id="rId314"/>
    <p:sldId id="938" r:id="rId315"/>
    <p:sldId id="939" r:id="rId316"/>
    <p:sldId id="940" r:id="rId317"/>
    <p:sldId id="941" r:id="rId318"/>
    <p:sldId id="942" r:id="rId319"/>
    <p:sldId id="957" r:id="rId320"/>
    <p:sldId id="944" r:id="rId321"/>
    <p:sldId id="718" r:id="rId322"/>
    <p:sldId id="738" r:id="rId323"/>
    <p:sldId id="943" r:id="rId324"/>
    <p:sldId id="948" r:id="rId325"/>
    <p:sldId id="951" r:id="rId326"/>
    <p:sldId id="838" r:id="rId327"/>
    <p:sldId id="1001" r:id="rId328"/>
    <p:sldId id="839" r:id="rId329"/>
    <p:sldId id="739" r:id="rId330"/>
    <p:sldId id="674" r:id="rId331"/>
    <p:sldId id="714" r:id="rId332"/>
    <p:sldId id="715" r:id="rId333"/>
    <p:sldId id="419" r:id="rId334"/>
    <p:sldId id="420" r:id="rId335"/>
    <p:sldId id="421" r:id="rId336"/>
    <p:sldId id="422" r:id="rId337"/>
    <p:sldId id="423" r:id="rId338"/>
    <p:sldId id="424" r:id="rId339"/>
    <p:sldId id="425" r:id="rId340"/>
    <p:sldId id="426" r:id="rId341"/>
    <p:sldId id="427" r:id="rId342"/>
    <p:sldId id="428" r:id="rId343"/>
    <p:sldId id="429" r:id="rId344"/>
    <p:sldId id="430" r:id="rId345"/>
    <p:sldId id="431" r:id="rId346"/>
    <p:sldId id="432" r:id="rId347"/>
    <p:sldId id="433" r:id="rId348"/>
    <p:sldId id="434" r:id="rId349"/>
    <p:sldId id="435" r:id="rId350"/>
    <p:sldId id="436" r:id="rId351"/>
    <p:sldId id="437" r:id="rId352"/>
    <p:sldId id="438" r:id="rId353"/>
    <p:sldId id="491" r:id="rId354"/>
    <p:sldId id="773" r:id="rId355"/>
    <p:sldId id="774" r:id="rId356"/>
    <p:sldId id="775" r:id="rId357"/>
    <p:sldId id="1002" r:id="rId358"/>
    <p:sldId id="1057" r:id="rId359"/>
    <p:sldId id="1120" r:id="rId360"/>
  </p:sldIdLst>
  <p:sldSz cx="9144000" cy="6858000" type="screen4x3"/>
  <p:notesSz cx="6794500" cy="9931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431">
          <p15:clr>
            <a:srgbClr val="A4A3A4"/>
          </p15:clr>
        </p15:guide>
        <p15:guide id="2" orient="horz" pos="941" userDrawn="1">
          <p15:clr>
            <a:srgbClr val="A4A3A4"/>
          </p15:clr>
        </p15:guide>
        <p15:guide id="3" orient="horz" pos="3039" userDrawn="1">
          <p15:clr>
            <a:srgbClr val="A4A3A4"/>
          </p15:clr>
        </p15:guide>
        <p15:guide id="4" pos="1066" userDrawn="1">
          <p15:clr>
            <a:srgbClr val="A4A3A4"/>
          </p15:clr>
        </p15:guide>
        <p15:guide id="5" pos="102" userDrawn="1">
          <p15:clr>
            <a:srgbClr val="A4A3A4"/>
          </p15:clr>
        </p15:guide>
        <p15:guide id="6" pos="5148" userDrawn="1">
          <p15:clr>
            <a:srgbClr val="A4A3A4"/>
          </p15:clr>
        </p15:guide>
        <p15:guide id="7" pos="924">
          <p15:clr>
            <a:srgbClr val="A4A3A4"/>
          </p15:clr>
        </p15:guide>
        <p15:guide id="8" pos="47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F3F3"/>
    <a:srgbClr val="004AEB"/>
    <a:srgbClr val="828282"/>
    <a:srgbClr val="0070C0"/>
    <a:srgbClr val="333399"/>
    <a:srgbClr val="6148F6"/>
    <a:srgbClr val="FFFFC9"/>
    <a:srgbClr val="0000FF"/>
    <a:srgbClr val="3366FF"/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85" autoAdjust="0"/>
    <p:restoredTop sz="86355" autoAdjust="0"/>
  </p:normalViewPr>
  <p:slideViewPr>
    <p:cSldViewPr snapToObjects="1" showGuides="1">
      <p:cViewPr varScale="1">
        <p:scale>
          <a:sx n="130" d="100"/>
          <a:sy n="130" d="100"/>
        </p:scale>
        <p:origin x="-966" y="-84"/>
      </p:cViewPr>
      <p:guideLst>
        <p:guide orient="horz" pos="431"/>
        <p:guide orient="horz" pos="941"/>
        <p:guide orient="horz" pos="3039"/>
        <p:guide pos="1066"/>
        <p:guide pos="102"/>
        <p:guide pos="5148"/>
        <p:guide pos="924"/>
        <p:guide pos="470"/>
      </p:guideLst>
    </p:cSldViewPr>
  </p:slideViewPr>
  <p:outlineViewPr>
    <p:cViewPr>
      <p:scale>
        <a:sx n="33" d="100"/>
        <a:sy n="33" d="100"/>
      </p:scale>
      <p:origin x="0" y="-30894"/>
    </p:cViewPr>
  </p:outlineViewPr>
  <p:notesTextViewPr>
    <p:cViewPr>
      <p:scale>
        <a:sx n="1" d="1"/>
        <a:sy n="1" d="1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2.xml"/><Relationship Id="rId299" Type="http://schemas.openxmlformats.org/officeDocument/2006/relationships/slide" Target="slides/slide294.xml"/><Relationship Id="rId303" Type="http://schemas.openxmlformats.org/officeDocument/2006/relationships/slide" Target="slides/slide298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63" Type="http://schemas.openxmlformats.org/officeDocument/2006/relationships/slide" Target="slides/slide58.xml"/><Relationship Id="rId84" Type="http://schemas.openxmlformats.org/officeDocument/2006/relationships/slide" Target="slides/slide79.xml"/><Relationship Id="rId138" Type="http://schemas.openxmlformats.org/officeDocument/2006/relationships/slide" Target="slides/slide133.xml"/><Relationship Id="rId159" Type="http://schemas.openxmlformats.org/officeDocument/2006/relationships/slide" Target="slides/slide154.xml"/><Relationship Id="rId324" Type="http://schemas.openxmlformats.org/officeDocument/2006/relationships/slide" Target="slides/slide319.xml"/><Relationship Id="rId345" Type="http://schemas.openxmlformats.org/officeDocument/2006/relationships/slide" Target="slides/slide340.xml"/><Relationship Id="rId170" Type="http://schemas.openxmlformats.org/officeDocument/2006/relationships/slide" Target="slides/slide165.xml"/><Relationship Id="rId191" Type="http://schemas.openxmlformats.org/officeDocument/2006/relationships/slide" Target="slides/slide186.xml"/><Relationship Id="rId205" Type="http://schemas.openxmlformats.org/officeDocument/2006/relationships/slide" Target="slides/slide200.xml"/><Relationship Id="rId226" Type="http://schemas.openxmlformats.org/officeDocument/2006/relationships/slide" Target="slides/slide221.xml"/><Relationship Id="rId247" Type="http://schemas.openxmlformats.org/officeDocument/2006/relationships/slide" Target="slides/slide242.xml"/><Relationship Id="rId107" Type="http://schemas.openxmlformats.org/officeDocument/2006/relationships/slide" Target="slides/slide102.xml"/><Relationship Id="rId268" Type="http://schemas.openxmlformats.org/officeDocument/2006/relationships/slide" Target="slides/slide263.xml"/><Relationship Id="rId289" Type="http://schemas.openxmlformats.org/officeDocument/2006/relationships/slide" Target="slides/slide284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53" Type="http://schemas.openxmlformats.org/officeDocument/2006/relationships/slide" Target="slides/slide48.xml"/><Relationship Id="rId74" Type="http://schemas.openxmlformats.org/officeDocument/2006/relationships/slide" Target="slides/slide69.xml"/><Relationship Id="rId128" Type="http://schemas.openxmlformats.org/officeDocument/2006/relationships/slide" Target="slides/slide123.xml"/><Relationship Id="rId149" Type="http://schemas.openxmlformats.org/officeDocument/2006/relationships/slide" Target="slides/slide144.xml"/><Relationship Id="rId314" Type="http://schemas.openxmlformats.org/officeDocument/2006/relationships/slide" Target="slides/slide309.xml"/><Relationship Id="rId335" Type="http://schemas.openxmlformats.org/officeDocument/2006/relationships/slide" Target="slides/slide330.xml"/><Relationship Id="rId356" Type="http://schemas.openxmlformats.org/officeDocument/2006/relationships/slide" Target="slides/slide351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90.xml"/><Relationship Id="rId160" Type="http://schemas.openxmlformats.org/officeDocument/2006/relationships/slide" Target="slides/slide155.xml"/><Relationship Id="rId181" Type="http://schemas.openxmlformats.org/officeDocument/2006/relationships/slide" Target="slides/slide176.xml"/><Relationship Id="rId216" Type="http://schemas.openxmlformats.org/officeDocument/2006/relationships/slide" Target="slides/slide211.xml"/><Relationship Id="rId237" Type="http://schemas.openxmlformats.org/officeDocument/2006/relationships/slide" Target="slides/slide232.xml"/><Relationship Id="rId258" Type="http://schemas.openxmlformats.org/officeDocument/2006/relationships/slide" Target="slides/slide253.xml"/><Relationship Id="rId279" Type="http://schemas.openxmlformats.org/officeDocument/2006/relationships/slide" Target="slides/slide274.xml"/><Relationship Id="rId22" Type="http://schemas.openxmlformats.org/officeDocument/2006/relationships/slide" Target="slides/slide17.xml"/><Relationship Id="rId43" Type="http://schemas.openxmlformats.org/officeDocument/2006/relationships/slide" Target="slides/slide38.xml"/><Relationship Id="rId64" Type="http://schemas.openxmlformats.org/officeDocument/2006/relationships/slide" Target="slides/slide59.xml"/><Relationship Id="rId118" Type="http://schemas.openxmlformats.org/officeDocument/2006/relationships/slide" Target="slides/slide113.xml"/><Relationship Id="rId139" Type="http://schemas.openxmlformats.org/officeDocument/2006/relationships/slide" Target="slides/slide134.xml"/><Relationship Id="rId290" Type="http://schemas.openxmlformats.org/officeDocument/2006/relationships/slide" Target="slides/slide285.xml"/><Relationship Id="rId304" Type="http://schemas.openxmlformats.org/officeDocument/2006/relationships/slide" Target="slides/slide299.xml"/><Relationship Id="rId325" Type="http://schemas.openxmlformats.org/officeDocument/2006/relationships/slide" Target="slides/slide320.xml"/><Relationship Id="rId346" Type="http://schemas.openxmlformats.org/officeDocument/2006/relationships/slide" Target="slides/slide341.xml"/><Relationship Id="rId85" Type="http://schemas.openxmlformats.org/officeDocument/2006/relationships/slide" Target="slides/slide80.xml"/><Relationship Id="rId150" Type="http://schemas.openxmlformats.org/officeDocument/2006/relationships/slide" Target="slides/slide145.xml"/><Relationship Id="rId171" Type="http://schemas.openxmlformats.org/officeDocument/2006/relationships/slide" Target="slides/slide166.xml"/><Relationship Id="rId192" Type="http://schemas.openxmlformats.org/officeDocument/2006/relationships/slide" Target="slides/slide187.xml"/><Relationship Id="rId206" Type="http://schemas.openxmlformats.org/officeDocument/2006/relationships/slide" Target="slides/slide201.xml"/><Relationship Id="rId227" Type="http://schemas.openxmlformats.org/officeDocument/2006/relationships/slide" Target="slides/slide222.xml"/><Relationship Id="rId248" Type="http://schemas.openxmlformats.org/officeDocument/2006/relationships/slide" Target="slides/slide243.xml"/><Relationship Id="rId269" Type="http://schemas.openxmlformats.org/officeDocument/2006/relationships/slide" Target="slides/slide264.xml"/><Relationship Id="rId12" Type="http://schemas.openxmlformats.org/officeDocument/2006/relationships/slide" Target="slides/slide7.xml"/><Relationship Id="rId33" Type="http://schemas.openxmlformats.org/officeDocument/2006/relationships/slide" Target="slides/slide28.xml"/><Relationship Id="rId108" Type="http://schemas.openxmlformats.org/officeDocument/2006/relationships/slide" Target="slides/slide103.xml"/><Relationship Id="rId129" Type="http://schemas.openxmlformats.org/officeDocument/2006/relationships/slide" Target="slides/slide124.xml"/><Relationship Id="rId280" Type="http://schemas.openxmlformats.org/officeDocument/2006/relationships/slide" Target="slides/slide275.xml"/><Relationship Id="rId315" Type="http://schemas.openxmlformats.org/officeDocument/2006/relationships/slide" Target="slides/slide310.xml"/><Relationship Id="rId336" Type="http://schemas.openxmlformats.org/officeDocument/2006/relationships/slide" Target="slides/slide331.xml"/><Relationship Id="rId357" Type="http://schemas.openxmlformats.org/officeDocument/2006/relationships/slide" Target="slides/slide352.xml"/><Relationship Id="rId54" Type="http://schemas.openxmlformats.org/officeDocument/2006/relationships/slide" Target="slides/slide49.xml"/><Relationship Id="rId75" Type="http://schemas.openxmlformats.org/officeDocument/2006/relationships/slide" Target="slides/slide70.xml"/><Relationship Id="rId96" Type="http://schemas.openxmlformats.org/officeDocument/2006/relationships/slide" Target="slides/slide91.xml"/><Relationship Id="rId140" Type="http://schemas.openxmlformats.org/officeDocument/2006/relationships/slide" Target="slides/slide135.xml"/><Relationship Id="rId161" Type="http://schemas.openxmlformats.org/officeDocument/2006/relationships/slide" Target="slides/slide156.xml"/><Relationship Id="rId182" Type="http://schemas.openxmlformats.org/officeDocument/2006/relationships/slide" Target="slides/slide177.xml"/><Relationship Id="rId217" Type="http://schemas.openxmlformats.org/officeDocument/2006/relationships/slide" Target="slides/slide212.xml"/><Relationship Id="rId6" Type="http://schemas.openxmlformats.org/officeDocument/2006/relationships/slide" Target="slides/slide1.xml"/><Relationship Id="rId238" Type="http://schemas.openxmlformats.org/officeDocument/2006/relationships/slide" Target="slides/slide233.xml"/><Relationship Id="rId259" Type="http://schemas.openxmlformats.org/officeDocument/2006/relationships/slide" Target="slides/slide254.xml"/><Relationship Id="rId23" Type="http://schemas.openxmlformats.org/officeDocument/2006/relationships/slide" Target="slides/slide18.xml"/><Relationship Id="rId119" Type="http://schemas.openxmlformats.org/officeDocument/2006/relationships/slide" Target="slides/slide114.xml"/><Relationship Id="rId270" Type="http://schemas.openxmlformats.org/officeDocument/2006/relationships/slide" Target="slides/slide265.xml"/><Relationship Id="rId291" Type="http://schemas.openxmlformats.org/officeDocument/2006/relationships/slide" Target="slides/slide286.xml"/><Relationship Id="rId305" Type="http://schemas.openxmlformats.org/officeDocument/2006/relationships/slide" Target="slides/slide300.xml"/><Relationship Id="rId326" Type="http://schemas.openxmlformats.org/officeDocument/2006/relationships/slide" Target="slides/slide321.xml"/><Relationship Id="rId347" Type="http://schemas.openxmlformats.org/officeDocument/2006/relationships/slide" Target="slides/slide342.xml"/><Relationship Id="rId44" Type="http://schemas.openxmlformats.org/officeDocument/2006/relationships/slide" Target="slides/slide39.xml"/><Relationship Id="rId65" Type="http://schemas.openxmlformats.org/officeDocument/2006/relationships/slide" Target="slides/slide60.xml"/><Relationship Id="rId86" Type="http://schemas.openxmlformats.org/officeDocument/2006/relationships/slide" Target="slides/slide81.xml"/><Relationship Id="rId130" Type="http://schemas.openxmlformats.org/officeDocument/2006/relationships/slide" Target="slides/slide125.xml"/><Relationship Id="rId151" Type="http://schemas.openxmlformats.org/officeDocument/2006/relationships/slide" Target="slides/slide146.xml"/><Relationship Id="rId172" Type="http://schemas.openxmlformats.org/officeDocument/2006/relationships/slide" Target="slides/slide167.xml"/><Relationship Id="rId193" Type="http://schemas.openxmlformats.org/officeDocument/2006/relationships/slide" Target="slides/slide188.xml"/><Relationship Id="rId207" Type="http://schemas.openxmlformats.org/officeDocument/2006/relationships/slide" Target="slides/slide202.xml"/><Relationship Id="rId228" Type="http://schemas.openxmlformats.org/officeDocument/2006/relationships/slide" Target="slides/slide223.xml"/><Relationship Id="rId249" Type="http://schemas.openxmlformats.org/officeDocument/2006/relationships/slide" Target="slides/slide244.xml"/><Relationship Id="rId13" Type="http://schemas.openxmlformats.org/officeDocument/2006/relationships/slide" Target="slides/slide8.xml"/><Relationship Id="rId109" Type="http://schemas.openxmlformats.org/officeDocument/2006/relationships/slide" Target="slides/slide104.xml"/><Relationship Id="rId260" Type="http://schemas.openxmlformats.org/officeDocument/2006/relationships/slide" Target="slides/slide255.xml"/><Relationship Id="rId281" Type="http://schemas.openxmlformats.org/officeDocument/2006/relationships/slide" Target="slides/slide276.xml"/><Relationship Id="rId316" Type="http://schemas.openxmlformats.org/officeDocument/2006/relationships/slide" Target="slides/slide311.xml"/><Relationship Id="rId337" Type="http://schemas.openxmlformats.org/officeDocument/2006/relationships/slide" Target="slides/slide332.xml"/><Relationship Id="rId34" Type="http://schemas.openxmlformats.org/officeDocument/2006/relationships/slide" Target="slides/slide29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20" Type="http://schemas.openxmlformats.org/officeDocument/2006/relationships/slide" Target="slides/slide115.xml"/><Relationship Id="rId141" Type="http://schemas.openxmlformats.org/officeDocument/2006/relationships/slide" Target="slides/slide136.xml"/><Relationship Id="rId358" Type="http://schemas.openxmlformats.org/officeDocument/2006/relationships/slide" Target="slides/slide353.xml"/><Relationship Id="rId7" Type="http://schemas.openxmlformats.org/officeDocument/2006/relationships/slide" Target="slides/slide2.xml"/><Relationship Id="rId162" Type="http://schemas.openxmlformats.org/officeDocument/2006/relationships/slide" Target="slides/slide157.xml"/><Relationship Id="rId183" Type="http://schemas.openxmlformats.org/officeDocument/2006/relationships/slide" Target="slides/slide178.xml"/><Relationship Id="rId218" Type="http://schemas.openxmlformats.org/officeDocument/2006/relationships/slide" Target="slides/slide213.xml"/><Relationship Id="rId239" Type="http://schemas.openxmlformats.org/officeDocument/2006/relationships/slide" Target="slides/slide234.xml"/><Relationship Id="rId250" Type="http://schemas.openxmlformats.org/officeDocument/2006/relationships/slide" Target="slides/slide245.xml"/><Relationship Id="rId271" Type="http://schemas.openxmlformats.org/officeDocument/2006/relationships/slide" Target="slides/slide266.xml"/><Relationship Id="rId292" Type="http://schemas.openxmlformats.org/officeDocument/2006/relationships/slide" Target="slides/slide287.xml"/><Relationship Id="rId306" Type="http://schemas.openxmlformats.org/officeDocument/2006/relationships/slide" Target="slides/slide301.xml"/><Relationship Id="rId24" Type="http://schemas.openxmlformats.org/officeDocument/2006/relationships/slide" Target="slides/slide19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31" Type="http://schemas.openxmlformats.org/officeDocument/2006/relationships/slide" Target="slides/slide126.xml"/><Relationship Id="rId327" Type="http://schemas.openxmlformats.org/officeDocument/2006/relationships/slide" Target="slides/slide322.xml"/><Relationship Id="rId348" Type="http://schemas.openxmlformats.org/officeDocument/2006/relationships/slide" Target="slides/slide343.xml"/><Relationship Id="rId152" Type="http://schemas.openxmlformats.org/officeDocument/2006/relationships/slide" Target="slides/slide147.xml"/><Relationship Id="rId173" Type="http://schemas.openxmlformats.org/officeDocument/2006/relationships/slide" Target="slides/slide168.xml"/><Relationship Id="rId194" Type="http://schemas.openxmlformats.org/officeDocument/2006/relationships/slide" Target="slides/slide189.xml"/><Relationship Id="rId208" Type="http://schemas.openxmlformats.org/officeDocument/2006/relationships/slide" Target="slides/slide203.xml"/><Relationship Id="rId229" Type="http://schemas.openxmlformats.org/officeDocument/2006/relationships/slide" Target="slides/slide224.xml"/><Relationship Id="rId240" Type="http://schemas.openxmlformats.org/officeDocument/2006/relationships/slide" Target="slides/slide235.xml"/><Relationship Id="rId261" Type="http://schemas.openxmlformats.org/officeDocument/2006/relationships/slide" Target="slides/slide256.xml"/><Relationship Id="rId14" Type="http://schemas.openxmlformats.org/officeDocument/2006/relationships/slide" Target="slides/slide9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282" Type="http://schemas.openxmlformats.org/officeDocument/2006/relationships/slide" Target="slides/slide277.xml"/><Relationship Id="rId317" Type="http://schemas.openxmlformats.org/officeDocument/2006/relationships/slide" Target="slides/slide312.xml"/><Relationship Id="rId338" Type="http://schemas.openxmlformats.org/officeDocument/2006/relationships/slide" Target="slides/slide333.xml"/><Relationship Id="rId359" Type="http://schemas.openxmlformats.org/officeDocument/2006/relationships/slide" Target="slides/slide354.xml"/><Relationship Id="rId8" Type="http://schemas.openxmlformats.org/officeDocument/2006/relationships/slide" Target="slides/slide3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142" Type="http://schemas.openxmlformats.org/officeDocument/2006/relationships/slide" Target="slides/slide137.xml"/><Relationship Id="rId163" Type="http://schemas.openxmlformats.org/officeDocument/2006/relationships/slide" Target="slides/slide158.xml"/><Relationship Id="rId184" Type="http://schemas.openxmlformats.org/officeDocument/2006/relationships/slide" Target="slides/slide179.xml"/><Relationship Id="rId219" Type="http://schemas.openxmlformats.org/officeDocument/2006/relationships/slide" Target="slides/slide214.xml"/><Relationship Id="rId230" Type="http://schemas.openxmlformats.org/officeDocument/2006/relationships/slide" Target="slides/slide225.xml"/><Relationship Id="rId251" Type="http://schemas.openxmlformats.org/officeDocument/2006/relationships/slide" Target="slides/slide246.xml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Relationship Id="rId272" Type="http://schemas.openxmlformats.org/officeDocument/2006/relationships/slide" Target="slides/slide267.xml"/><Relationship Id="rId293" Type="http://schemas.openxmlformats.org/officeDocument/2006/relationships/slide" Target="slides/slide288.xml"/><Relationship Id="rId307" Type="http://schemas.openxmlformats.org/officeDocument/2006/relationships/slide" Target="slides/slide302.xml"/><Relationship Id="rId328" Type="http://schemas.openxmlformats.org/officeDocument/2006/relationships/slide" Target="slides/slide323.xml"/><Relationship Id="rId349" Type="http://schemas.openxmlformats.org/officeDocument/2006/relationships/slide" Target="slides/slide344.xml"/><Relationship Id="rId88" Type="http://schemas.openxmlformats.org/officeDocument/2006/relationships/slide" Target="slides/slide83.xml"/><Relationship Id="rId111" Type="http://schemas.openxmlformats.org/officeDocument/2006/relationships/slide" Target="slides/slide106.xml"/><Relationship Id="rId132" Type="http://schemas.openxmlformats.org/officeDocument/2006/relationships/slide" Target="slides/slide127.xml"/><Relationship Id="rId153" Type="http://schemas.openxmlformats.org/officeDocument/2006/relationships/slide" Target="slides/slide148.xml"/><Relationship Id="rId174" Type="http://schemas.openxmlformats.org/officeDocument/2006/relationships/slide" Target="slides/slide169.xml"/><Relationship Id="rId195" Type="http://schemas.openxmlformats.org/officeDocument/2006/relationships/slide" Target="slides/slide190.xml"/><Relationship Id="rId209" Type="http://schemas.openxmlformats.org/officeDocument/2006/relationships/slide" Target="slides/slide204.xml"/><Relationship Id="rId360" Type="http://schemas.openxmlformats.org/officeDocument/2006/relationships/slide" Target="slides/slide355.xml"/><Relationship Id="rId220" Type="http://schemas.openxmlformats.org/officeDocument/2006/relationships/slide" Target="slides/slide215.xml"/><Relationship Id="rId241" Type="http://schemas.openxmlformats.org/officeDocument/2006/relationships/slide" Target="slides/slide236.xml"/><Relationship Id="rId15" Type="http://schemas.openxmlformats.org/officeDocument/2006/relationships/slide" Target="slides/slide10.xml"/><Relationship Id="rId36" Type="http://schemas.openxmlformats.org/officeDocument/2006/relationships/slide" Target="slides/slide31.xml"/><Relationship Id="rId57" Type="http://schemas.openxmlformats.org/officeDocument/2006/relationships/slide" Target="slides/slide52.xml"/><Relationship Id="rId106" Type="http://schemas.openxmlformats.org/officeDocument/2006/relationships/slide" Target="slides/slide101.xml"/><Relationship Id="rId127" Type="http://schemas.openxmlformats.org/officeDocument/2006/relationships/slide" Target="slides/slide122.xml"/><Relationship Id="rId262" Type="http://schemas.openxmlformats.org/officeDocument/2006/relationships/slide" Target="slides/slide257.xml"/><Relationship Id="rId283" Type="http://schemas.openxmlformats.org/officeDocument/2006/relationships/slide" Target="slides/slide278.xml"/><Relationship Id="rId313" Type="http://schemas.openxmlformats.org/officeDocument/2006/relationships/slide" Target="slides/slide308.xml"/><Relationship Id="rId318" Type="http://schemas.openxmlformats.org/officeDocument/2006/relationships/slide" Target="slides/slide313.xml"/><Relationship Id="rId339" Type="http://schemas.openxmlformats.org/officeDocument/2006/relationships/slide" Target="slides/slide334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52" Type="http://schemas.openxmlformats.org/officeDocument/2006/relationships/slide" Target="slides/slide47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43" Type="http://schemas.openxmlformats.org/officeDocument/2006/relationships/slide" Target="slides/slide138.xml"/><Relationship Id="rId148" Type="http://schemas.openxmlformats.org/officeDocument/2006/relationships/slide" Target="slides/slide143.xml"/><Relationship Id="rId164" Type="http://schemas.openxmlformats.org/officeDocument/2006/relationships/slide" Target="slides/slide159.xml"/><Relationship Id="rId169" Type="http://schemas.openxmlformats.org/officeDocument/2006/relationships/slide" Target="slides/slide164.xml"/><Relationship Id="rId185" Type="http://schemas.openxmlformats.org/officeDocument/2006/relationships/slide" Target="slides/slide180.xml"/><Relationship Id="rId334" Type="http://schemas.openxmlformats.org/officeDocument/2006/relationships/slide" Target="slides/slide329.xml"/><Relationship Id="rId350" Type="http://schemas.openxmlformats.org/officeDocument/2006/relationships/slide" Target="slides/slide345.xml"/><Relationship Id="rId355" Type="http://schemas.openxmlformats.org/officeDocument/2006/relationships/slide" Target="slides/slide350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80" Type="http://schemas.openxmlformats.org/officeDocument/2006/relationships/slide" Target="slides/slide175.xml"/><Relationship Id="rId210" Type="http://schemas.openxmlformats.org/officeDocument/2006/relationships/slide" Target="slides/slide205.xml"/><Relationship Id="rId215" Type="http://schemas.openxmlformats.org/officeDocument/2006/relationships/slide" Target="slides/slide210.xml"/><Relationship Id="rId236" Type="http://schemas.openxmlformats.org/officeDocument/2006/relationships/slide" Target="slides/slide231.xml"/><Relationship Id="rId257" Type="http://schemas.openxmlformats.org/officeDocument/2006/relationships/slide" Target="slides/slide252.xml"/><Relationship Id="rId278" Type="http://schemas.openxmlformats.org/officeDocument/2006/relationships/slide" Target="slides/slide273.xml"/><Relationship Id="rId26" Type="http://schemas.openxmlformats.org/officeDocument/2006/relationships/slide" Target="slides/slide21.xml"/><Relationship Id="rId231" Type="http://schemas.openxmlformats.org/officeDocument/2006/relationships/slide" Target="slides/slide226.xml"/><Relationship Id="rId252" Type="http://schemas.openxmlformats.org/officeDocument/2006/relationships/slide" Target="slides/slide247.xml"/><Relationship Id="rId273" Type="http://schemas.openxmlformats.org/officeDocument/2006/relationships/slide" Target="slides/slide268.xml"/><Relationship Id="rId294" Type="http://schemas.openxmlformats.org/officeDocument/2006/relationships/slide" Target="slides/slide289.xml"/><Relationship Id="rId308" Type="http://schemas.openxmlformats.org/officeDocument/2006/relationships/slide" Target="slides/slide303.xml"/><Relationship Id="rId329" Type="http://schemas.openxmlformats.org/officeDocument/2006/relationships/slide" Target="slides/slide324.xml"/><Relationship Id="rId47" Type="http://schemas.openxmlformats.org/officeDocument/2006/relationships/slide" Target="slides/slide42.xml"/><Relationship Id="rId68" Type="http://schemas.openxmlformats.org/officeDocument/2006/relationships/slide" Target="slides/slide63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slide" Target="slides/slide128.xml"/><Relationship Id="rId154" Type="http://schemas.openxmlformats.org/officeDocument/2006/relationships/slide" Target="slides/slide149.xml"/><Relationship Id="rId175" Type="http://schemas.openxmlformats.org/officeDocument/2006/relationships/slide" Target="slides/slide170.xml"/><Relationship Id="rId340" Type="http://schemas.openxmlformats.org/officeDocument/2006/relationships/slide" Target="slides/slide335.xml"/><Relationship Id="rId361" Type="http://schemas.openxmlformats.org/officeDocument/2006/relationships/notesMaster" Target="notesMasters/notesMaster1.xml"/><Relationship Id="rId196" Type="http://schemas.openxmlformats.org/officeDocument/2006/relationships/slide" Target="slides/slide191.xml"/><Relationship Id="rId200" Type="http://schemas.openxmlformats.org/officeDocument/2006/relationships/slide" Target="slides/slide195.xml"/><Relationship Id="rId16" Type="http://schemas.openxmlformats.org/officeDocument/2006/relationships/slide" Target="slides/slide11.xml"/><Relationship Id="rId221" Type="http://schemas.openxmlformats.org/officeDocument/2006/relationships/slide" Target="slides/slide216.xml"/><Relationship Id="rId242" Type="http://schemas.openxmlformats.org/officeDocument/2006/relationships/slide" Target="slides/slide237.xml"/><Relationship Id="rId263" Type="http://schemas.openxmlformats.org/officeDocument/2006/relationships/slide" Target="slides/slide258.xml"/><Relationship Id="rId284" Type="http://schemas.openxmlformats.org/officeDocument/2006/relationships/slide" Target="slides/slide279.xml"/><Relationship Id="rId319" Type="http://schemas.openxmlformats.org/officeDocument/2006/relationships/slide" Target="slides/slide314.xml"/><Relationship Id="rId37" Type="http://schemas.openxmlformats.org/officeDocument/2006/relationships/slide" Target="slides/slide32.xml"/><Relationship Id="rId58" Type="http://schemas.openxmlformats.org/officeDocument/2006/relationships/slide" Target="slides/slide53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44" Type="http://schemas.openxmlformats.org/officeDocument/2006/relationships/slide" Target="slides/slide139.xml"/><Relationship Id="rId330" Type="http://schemas.openxmlformats.org/officeDocument/2006/relationships/slide" Target="slides/slide325.xml"/><Relationship Id="rId90" Type="http://schemas.openxmlformats.org/officeDocument/2006/relationships/slide" Target="slides/slide85.xml"/><Relationship Id="rId165" Type="http://schemas.openxmlformats.org/officeDocument/2006/relationships/slide" Target="slides/slide160.xml"/><Relationship Id="rId186" Type="http://schemas.openxmlformats.org/officeDocument/2006/relationships/slide" Target="slides/slide181.xml"/><Relationship Id="rId351" Type="http://schemas.openxmlformats.org/officeDocument/2006/relationships/slide" Target="slides/slide346.xml"/><Relationship Id="rId211" Type="http://schemas.openxmlformats.org/officeDocument/2006/relationships/slide" Target="slides/slide206.xml"/><Relationship Id="rId232" Type="http://schemas.openxmlformats.org/officeDocument/2006/relationships/slide" Target="slides/slide227.xml"/><Relationship Id="rId253" Type="http://schemas.openxmlformats.org/officeDocument/2006/relationships/slide" Target="slides/slide248.xml"/><Relationship Id="rId274" Type="http://schemas.openxmlformats.org/officeDocument/2006/relationships/slide" Target="slides/slide269.xml"/><Relationship Id="rId295" Type="http://schemas.openxmlformats.org/officeDocument/2006/relationships/slide" Target="slides/slide290.xml"/><Relationship Id="rId309" Type="http://schemas.openxmlformats.org/officeDocument/2006/relationships/slide" Target="slides/slide304.xml"/><Relationship Id="rId27" Type="http://schemas.openxmlformats.org/officeDocument/2006/relationships/slide" Target="slides/slide22.xml"/><Relationship Id="rId48" Type="http://schemas.openxmlformats.org/officeDocument/2006/relationships/slide" Target="slides/slide43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34" Type="http://schemas.openxmlformats.org/officeDocument/2006/relationships/slide" Target="slides/slide129.xml"/><Relationship Id="rId320" Type="http://schemas.openxmlformats.org/officeDocument/2006/relationships/slide" Target="slides/slide315.xml"/><Relationship Id="rId80" Type="http://schemas.openxmlformats.org/officeDocument/2006/relationships/slide" Target="slides/slide75.xml"/><Relationship Id="rId155" Type="http://schemas.openxmlformats.org/officeDocument/2006/relationships/slide" Target="slides/slide150.xml"/><Relationship Id="rId176" Type="http://schemas.openxmlformats.org/officeDocument/2006/relationships/slide" Target="slides/slide171.xml"/><Relationship Id="rId197" Type="http://schemas.openxmlformats.org/officeDocument/2006/relationships/slide" Target="slides/slide192.xml"/><Relationship Id="rId341" Type="http://schemas.openxmlformats.org/officeDocument/2006/relationships/slide" Target="slides/slide336.xml"/><Relationship Id="rId362" Type="http://schemas.openxmlformats.org/officeDocument/2006/relationships/presProps" Target="presProps.xml"/><Relationship Id="rId201" Type="http://schemas.openxmlformats.org/officeDocument/2006/relationships/slide" Target="slides/slide196.xml"/><Relationship Id="rId222" Type="http://schemas.openxmlformats.org/officeDocument/2006/relationships/slide" Target="slides/slide217.xml"/><Relationship Id="rId243" Type="http://schemas.openxmlformats.org/officeDocument/2006/relationships/slide" Target="slides/slide238.xml"/><Relationship Id="rId264" Type="http://schemas.openxmlformats.org/officeDocument/2006/relationships/slide" Target="slides/slide259.xml"/><Relationship Id="rId285" Type="http://schemas.openxmlformats.org/officeDocument/2006/relationships/slide" Target="slides/slide280.xml"/><Relationship Id="rId17" Type="http://schemas.openxmlformats.org/officeDocument/2006/relationships/slide" Target="slides/slide12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24" Type="http://schemas.openxmlformats.org/officeDocument/2006/relationships/slide" Target="slides/slide119.xml"/><Relationship Id="rId310" Type="http://schemas.openxmlformats.org/officeDocument/2006/relationships/slide" Target="slides/slide305.xml"/><Relationship Id="rId70" Type="http://schemas.openxmlformats.org/officeDocument/2006/relationships/slide" Target="slides/slide65.xml"/><Relationship Id="rId91" Type="http://schemas.openxmlformats.org/officeDocument/2006/relationships/slide" Target="slides/slide86.xml"/><Relationship Id="rId145" Type="http://schemas.openxmlformats.org/officeDocument/2006/relationships/slide" Target="slides/slide140.xml"/><Relationship Id="rId166" Type="http://schemas.openxmlformats.org/officeDocument/2006/relationships/slide" Target="slides/slide161.xml"/><Relationship Id="rId187" Type="http://schemas.openxmlformats.org/officeDocument/2006/relationships/slide" Target="slides/slide182.xml"/><Relationship Id="rId331" Type="http://schemas.openxmlformats.org/officeDocument/2006/relationships/slide" Target="slides/slide326.xml"/><Relationship Id="rId352" Type="http://schemas.openxmlformats.org/officeDocument/2006/relationships/slide" Target="slides/slide347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7.xml"/><Relationship Id="rId233" Type="http://schemas.openxmlformats.org/officeDocument/2006/relationships/slide" Target="slides/slide228.xml"/><Relationship Id="rId254" Type="http://schemas.openxmlformats.org/officeDocument/2006/relationships/slide" Target="slides/slide249.xml"/><Relationship Id="rId28" Type="http://schemas.openxmlformats.org/officeDocument/2006/relationships/slide" Target="slides/slide23.xml"/><Relationship Id="rId49" Type="http://schemas.openxmlformats.org/officeDocument/2006/relationships/slide" Target="slides/slide44.xml"/><Relationship Id="rId114" Type="http://schemas.openxmlformats.org/officeDocument/2006/relationships/slide" Target="slides/slide109.xml"/><Relationship Id="rId275" Type="http://schemas.openxmlformats.org/officeDocument/2006/relationships/slide" Target="slides/slide270.xml"/><Relationship Id="rId296" Type="http://schemas.openxmlformats.org/officeDocument/2006/relationships/slide" Target="slides/slide291.xml"/><Relationship Id="rId300" Type="http://schemas.openxmlformats.org/officeDocument/2006/relationships/slide" Target="slides/slide295.xml"/><Relationship Id="rId60" Type="http://schemas.openxmlformats.org/officeDocument/2006/relationships/slide" Target="slides/slide55.xml"/><Relationship Id="rId81" Type="http://schemas.openxmlformats.org/officeDocument/2006/relationships/slide" Target="slides/slide76.xml"/><Relationship Id="rId135" Type="http://schemas.openxmlformats.org/officeDocument/2006/relationships/slide" Target="slides/slide130.xml"/><Relationship Id="rId156" Type="http://schemas.openxmlformats.org/officeDocument/2006/relationships/slide" Target="slides/slide151.xml"/><Relationship Id="rId177" Type="http://schemas.openxmlformats.org/officeDocument/2006/relationships/slide" Target="slides/slide172.xml"/><Relationship Id="rId198" Type="http://schemas.openxmlformats.org/officeDocument/2006/relationships/slide" Target="slides/slide193.xml"/><Relationship Id="rId321" Type="http://schemas.openxmlformats.org/officeDocument/2006/relationships/slide" Target="slides/slide316.xml"/><Relationship Id="rId342" Type="http://schemas.openxmlformats.org/officeDocument/2006/relationships/slide" Target="slides/slide337.xml"/><Relationship Id="rId363" Type="http://schemas.openxmlformats.org/officeDocument/2006/relationships/viewProps" Target="viewProps.xml"/><Relationship Id="rId202" Type="http://schemas.openxmlformats.org/officeDocument/2006/relationships/slide" Target="slides/slide197.xml"/><Relationship Id="rId223" Type="http://schemas.openxmlformats.org/officeDocument/2006/relationships/slide" Target="slides/slide218.xml"/><Relationship Id="rId244" Type="http://schemas.openxmlformats.org/officeDocument/2006/relationships/slide" Target="slides/slide239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265" Type="http://schemas.openxmlformats.org/officeDocument/2006/relationships/slide" Target="slides/slide260.xml"/><Relationship Id="rId286" Type="http://schemas.openxmlformats.org/officeDocument/2006/relationships/slide" Target="slides/slide281.xml"/><Relationship Id="rId50" Type="http://schemas.openxmlformats.org/officeDocument/2006/relationships/slide" Target="slides/slide45.xml"/><Relationship Id="rId104" Type="http://schemas.openxmlformats.org/officeDocument/2006/relationships/slide" Target="slides/slide99.xml"/><Relationship Id="rId125" Type="http://schemas.openxmlformats.org/officeDocument/2006/relationships/slide" Target="slides/slide120.xml"/><Relationship Id="rId146" Type="http://schemas.openxmlformats.org/officeDocument/2006/relationships/slide" Target="slides/slide141.xml"/><Relationship Id="rId167" Type="http://schemas.openxmlformats.org/officeDocument/2006/relationships/slide" Target="slides/slide162.xml"/><Relationship Id="rId188" Type="http://schemas.openxmlformats.org/officeDocument/2006/relationships/slide" Target="slides/slide183.xml"/><Relationship Id="rId311" Type="http://schemas.openxmlformats.org/officeDocument/2006/relationships/slide" Target="slides/slide306.xml"/><Relationship Id="rId332" Type="http://schemas.openxmlformats.org/officeDocument/2006/relationships/slide" Target="slides/slide327.xml"/><Relationship Id="rId353" Type="http://schemas.openxmlformats.org/officeDocument/2006/relationships/slide" Target="slides/slide348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13" Type="http://schemas.openxmlformats.org/officeDocument/2006/relationships/slide" Target="slides/slide208.xml"/><Relationship Id="rId234" Type="http://schemas.openxmlformats.org/officeDocument/2006/relationships/slide" Target="slides/slide22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55" Type="http://schemas.openxmlformats.org/officeDocument/2006/relationships/slide" Target="slides/slide250.xml"/><Relationship Id="rId276" Type="http://schemas.openxmlformats.org/officeDocument/2006/relationships/slide" Target="slides/slide271.xml"/><Relationship Id="rId297" Type="http://schemas.openxmlformats.org/officeDocument/2006/relationships/slide" Target="slides/slide292.xml"/><Relationship Id="rId40" Type="http://schemas.openxmlformats.org/officeDocument/2006/relationships/slide" Target="slides/slide35.xml"/><Relationship Id="rId115" Type="http://schemas.openxmlformats.org/officeDocument/2006/relationships/slide" Target="slides/slide110.xml"/><Relationship Id="rId136" Type="http://schemas.openxmlformats.org/officeDocument/2006/relationships/slide" Target="slides/slide131.xml"/><Relationship Id="rId157" Type="http://schemas.openxmlformats.org/officeDocument/2006/relationships/slide" Target="slides/slide152.xml"/><Relationship Id="rId178" Type="http://schemas.openxmlformats.org/officeDocument/2006/relationships/slide" Target="slides/slide173.xml"/><Relationship Id="rId301" Type="http://schemas.openxmlformats.org/officeDocument/2006/relationships/slide" Target="slides/slide296.xml"/><Relationship Id="rId322" Type="http://schemas.openxmlformats.org/officeDocument/2006/relationships/slide" Target="slides/slide317.xml"/><Relationship Id="rId343" Type="http://schemas.openxmlformats.org/officeDocument/2006/relationships/slide" Target="slides/slide338.xml"/><Relationship Id="rId364" Type="http://schemas.openxmlformats.org/officeDocument/2006/relationships/theme" Target="theme/theme1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9" Type="http://schemas.openxmlformats.org/officeDocument/2006/relationships/slide" Target="slides/slide194.xml"/><Relationship Id="rId203" Type="http://schemas.openxmlformats.org/officeDocument/2006/relationships/slide" Target="slides/slide198.xml"/><Relationship Id="rId19" Type="http://schemas.openxmlformats.org/officeDocument/2006/relationships/slide" Target="slides/slide14.xml"/><Relationship Id="rId224" Type="http://schemas.openxmlformats.org/officeDocument/2006/relationships/slide" Target="slides/slide219.xml"/><Relationship Id="rId245" Type="http://schemas.openxmlformats.org/officeDocument/2006/relationships/slide" Target="slides/slide240.xml"/><Relationship Id="rId266" Type="http://schemas.openxmlformats.org/officeDocument/2006/relationships/slide" Target="slides/slide261.xml"/><Relationship Id="rId287" Type="http://schemas.openxmlformats.org/officeDocument/2006/relationships/slide" Target="slides/slide282.xml"/><Relationship Id="rId30" Type="http://schemas.openxmlformats.org/officeDocument/2006/relationships/slide" Target="slides/slide25.xml"/><Relationship Id="rId105" Type="http://schemas.openxmlformats.org/officeDocument/2006/relationships/slide" Target="slides/slide100.xml"/><Relationship Id="rId126" Type="http://schemas.openxmlformats.org/officeDocument/2006/relationships/slide" Target="slides/slide121.xml"/><Relationship Id="rId147" Type="http://schemas.openxmlformats.org/officeDocument/2006/relationships/slide" Target="slides/slide142.xml"/><Relationship Id="rId168" Type="http://schemas.openxmlformats.org/officeDocument/2006/relationships/slide" Target="slides/slide163.xml"/><Relationship Id="rId312" Type="http://schemas.openxmlformats.org/officeDocument/2006/relationships/slide" Target="slides/slide307.xml"/><Relationship Id="rId333" Type="http://schemas.openxmlformats.org/officeDocument/2006/relationships/slide" Target="slides/slide328.xml"/><Relationship Id="rId354" Type="http://schemas.openxmlformats.org/officeDocument/2006/relationships/slide" Target="slides/slide349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189" Type="http://schemas.openxmlformats.org/officeDocument/2006/relationships/slide" Target="slides/slide184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9.xml"/><Relationship Id="rId235" Type="http://schemas.openxmlformats.org/officeDocument/2006/relationships/slide" Target="slides/slide230.xml"/><Relationship Id="rId256" Type="http://schemas.openxmlformats.org/officeDocument/2006/relationships/slide" Target="slides/slide251.xml"/><Relationship Id="rId277" Type="http://schemas.openxmlformats.org/officeDocument/2006/relationships/slide" Target="slides/slide272.xml"/><Relationship Id="rId298" Type="http://schemas.openxmlformats.org/officeDocument/2006/relationships/slide" Target="slides/slide293.xml"/><Relationship Id="rId116" Type="http://schemas.openxmlformats.org/officeDocument/2006/relationships/slide" Target="slides/slide111.xml"/><Relationship Id="rId137" Type="http://schemas.openxmlformats.org/officeDocument/2006/relationships/slide" Target="slides/slide132.xml"/><Relationship Id="rId158" Type="http://schemas.openxmlformats.org/officeDocument/2006/relationships/slide" Target="slides/slide153.xml"/><Relationship Id="rId302" Type="http://schemas.openxmlformats.org/officeDocument/2006/relationships/slide" Target="slides/slide297.xml"/><Relationship Id="rId323" Type="http://schemas.openxmlformats.org/officeDocument/2006/relationships/slide" Target="slides/slide318.xml"/><Relationship Id="rId344" Type="http://schemas.openxmlformats.org/officeDocument/2006/relationships/slide" Target="slides/slide339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62" Type="http://schemas.openxmlformats.org/officeDocument/2006/relationships/slide" Target="slides/slide57.xml"/><Relationship Id="rId83" Type="http://schemas.openxmlformats.org/officeDocument/2006/relationships/slide" Target="slides/slide78.xml"/><Relationship Id="rId179" Type="http://schemas.openxmlformats.org/officeDocument/2006/relationships/slide" Target="slides/slide174.xml"/><Relationship Id="rId365" Type="http://schemas.openxmlformats.org/officeDocument/2006/relationships/tableStyles" Target="tableStyles.xml"/><Relationship Id="rId190" Type="http://schemas.openxmlformats.org/officeDocument/2006/relationships/slide" Target="slides/slide185.xml"/><Relationship Id="rId204" Type="http://schemas.openxmlformats.org/officeDocument/2006/relationships/slide" Target="slides/slide199.xml"/><Relationship Id="rId225" Type="http://schemas.openxmlformats.org/officeDocument/2006/relationships/slide" Target="slides/slide220.xml"/><Relationship Id="rId246" Type="http://schemas.openxmlformats.org/officeDocument/2006/relationships/slide" Target="slides/slide241.xml"/><Relationship Id="rId267" Type="http://schemas.openxmlformats.org/officeDocument/2006/relationships/slide" Target="slides/slide262.xml"/><Relationship Id="rId288" Type="http://schemas.openxmlformats.org/officeDocument/2006/relationships/slide" Target="slides/slide28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2" y="0"/>
            <a:ext cx="2944283" cy="496572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48646" y="0"/>
            <a:ext cx="2944283" cy="496572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r">
              <a:defRPr sz="1200"/>
            </a:lvl1pPr>
          </a:lstStyle>
          <a:p>
            <a:fld id="{6CD8F015-447F-47A2-9CB4-05A2ED03C3A9}" type="datetimeFigureOut">
              <a:rPr lang="en-US" smtClean="0"/>
              <a:t>11/14/2016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7713"/>
            <a:ext cx="4959350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52" tIns="45226" rIns="90452" bIns="4522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450" y="4717417"/>
            <a:ext cx="5435600" cy="4469131"/>
          </a:xfrm>
          <a:prstGeom prst="rect">
            <a:avLst/>
          </a:prstGeom>
        </p:spPr>
        <p:txBody>
          <a:bodyPr vert="horz" lIns="90452" tIns="45226" rIns="90452" bIns="45226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2" y="9433106"/>
            <a:ext cx="2944283" cy="496572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48646" y="9433106"/>
            <a:ext cx="2944283" cy="496572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r">
              <a:defRPr sz="1200"/>
            </a:lvl1pPr>
          </a:lstStyle>
          <a:p>
            <a:fld id="{9CBE5971-2EA0-420F-8461-EEE5968F5B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6419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90237961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105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105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22943717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110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110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2655988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8790D69-5118-4FC1-BAFD-4260CAD2D70E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124</a:t>
            </a:fld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5988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0723" y="4718214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1440864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151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151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0123519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93017BA-CFBA-428B-88C7-6CFBBA9A5E6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161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43043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A2ABD6D0-2F53-4459-BAD7-C8B90EB89374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161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4304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8819585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162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162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68188367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40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en-US" smtClean="0"/>
              <a:t>ridge-ex</a:t>
            </a:r>
          </a:p>
        </p:txBody>
      </p:sp>
      <p:sp>
        <p:nvSpPr>
          <p:cNvPr id="380932" name="Slide Number Placeholder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2778" indent="-28423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41649" indent="-22770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598621" indent="-22770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55595" indent="-22770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07857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60120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12382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64644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C9C866E7-7C0D-4104-B125-964D6D5B2C31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165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06879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167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167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05812132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196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196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82639491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93017BA-CFBA-428B-88C7-6CFBBA9A5E6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198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43043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A2ABD6D0-2F53-4459-BAD7-C8B90EB89374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198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4304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0668474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2B24B3E-3495-4A81-9766-EB1C75BD1002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64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999C8931-3665-4139-92D8-CE1F4C73EAA9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64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711729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199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199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87561457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4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en-US" smtClean="0"/>
              <a:t>ridge-ex</a:t>
            </a:r>
          </a:p>
        </p:txBody>
      </p:sp>
      <p:sp>
        <p:nvSpPr>
          <p:cNvPr id="387076" name="Slide Number Placeholder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2778" indent="-28423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41649" indent="-22770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598621" indent="-22770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55595" indent="-22770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07857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60120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12382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64644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A65A889-F606-48EE-BB0E-AC046D2DF1CF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29847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211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211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67226561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235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235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5626269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258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258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78183264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49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en-US" smtClean="0"/>
              <a:t>ridge-ex</a:t>
            </a:r>
          </a:p>
        </p:txBody>
      </p:sp>
      <p:sp>
        <p:nvSpPr>
          <p:cNvPr id="387076" name="Slide Number Placeholder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2778" indent="-28423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41649" indent="-22770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598621" indent="-22770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55595" indent="-22770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07857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60120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12382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64644" indent="-22770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A65A889-F606-48EE-BB0E-AC046D2DF1CF}" type="slidenum">
              <a:rPr lang="en-US" alt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259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853341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93017BA-CFBA-428B-88C7-6CFBBA9A5E6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266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43043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A2ABD6D0-2F53-4459-BAD7-C8B90EB89374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266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4304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7148747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267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267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71992678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276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276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17683377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289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289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7107427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65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65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20048884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315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315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48881309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B93017BA-CFBA-428B-88C7-6CFBBA9A5E6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325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43043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A2ABD6D0-2F53-4459-BAD7-C8B90EB89374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325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4304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304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48828199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A21F2210-353C-4EEE-AD5D-835DD038648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329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51235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B87EF002-9472-48C1-84BF-37DCB1342D2A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329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512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123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677808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69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69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6789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53452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94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94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6393736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100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100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989914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64BFD9A7-FAC6-4B51-A12F-D29D77A0AC1E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102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7891" y="9434832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FBA6813A-948D-418C-8852-D24B0D7AD728}" type="slidenum">
              <a:rPr lang="en-US" altLang="en-US" smtClean="0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102</a:t>
            </a:fld>
            <a:endParaRPr lang="en-US" altLang="en-US" smtClean="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6125"/>
            <a:ext cx="4960937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4" y="4716617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330616275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3369">
              <a:defRPr>
                <a:solidFill>
                  <a:schemeClr val="tx1"/>
                </a:solidFill>
                <a:latin typeface="Arial" charset="0"/>
              </a:defRPr>
            </a:lvl1pPr>
            <a:lvl2pPr marL="749060" indent="-285805" defTabSz="923369">
              <a:defRPr>
                <a:solidFill>
                  <a:schemeClr val="tx1"/>
                </a:solidFill>
                <a:latin typeface="Arial" charset="0"/>
              </a:defRPr>
            </a:lvl2pPr>
            <a:lvl3pPr marL="1152641" indent="-229272" defTabSz="923369">
              <a:defRPr>
                <a:solidFill>
                  <a:schemeClr val="tx1"/>
                </a:solidFill>
                <a:latin typeface="Arial" charset="0"/>
              </a:defRPr>
            </a:lvl3pPr>
            <a:lvl4pPr marL="1614325" indent="-229272" defTabSz="923369">
              <a:defRPr>
                <a:solidFill>
                  <a:schemeClr val="tx1"/>
                </a:solidFill>
                <a:latin typeface="Arial" charset="0"/>
              </a:defRPr>
            </a:lvl4pPr>
            <a:lvl5pPr marL="2077580" indent="-229272" defTabSz="923369">
              <a:defRPr>
                <a:solidFill>
                  <a:schemeClr val="tx1"/>
                </a:solidFill>
                <a:latin typeface="Arial" charset="0"/>
              </a:defRPr>
            </a:lvl5pPr>
            <a:lvl6pPr marL="2529842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82105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34367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629" indent="-229272" defTabSz="923369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fld id="{39067D2F-1213-4786-B81B-971FB83748FD}" type="slidenum">
              <a:rPr lang="en-US" altLang="en-US" smtClean="0">
                <a:solidFill>
                  <a:srgbClr val="000000"/>
                </a:solidFill>
              </a:rPr>
              <a:pPr>
                <a:defRPr/>
              </a:pPr>
              <a:t>104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38947" name="Rectangle 7"/>
          <p:cNvSpPr txBox="1">
            <a:spLocks noGrp="1" noChangeArrowheads="1"/>
          </p:cNvSpPr>
          <p:nvPr/>
        </p:nvSpPr>
        <p:spPr bwMode="auto">
          <a:xfrm>
            <a:off x="3847892" y="9434833"/>
            <a:ext cx="2945024" cy="494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62" tIns="46181" rIns="92362" bIns="46181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B018E86F-FC9E-4A52-9EFD-BCC27E07870B}" type="slidenum">
              <a:rPr lang="en-US" altLang="en-US">
                <a:solidFill>
                  <a:srgbClr val="000000"/>
                </a:solidFill>
                <a:latin typeface="Arial" charset="0"/>
                <a:cs typeface="Arial" charset="0"/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104</a:t>
            </a:fld>
            <a:endParaRPr lang="en-US" alt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33894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19163" y="747713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894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136" y="4716618"/>
            <a:ext cx="5436235" cy="446913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2362" tIns="46181" rIns="92362" bIns="46181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3736098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54200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59047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592368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62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 smtClean="0"/>
              <a:t>Alcím mintájának szerkesztése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B79A414-E239-4197-9C72-BE7E2F0B3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51551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240BE07-A114-4229-A434-81848DB190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507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93FAE26-13E2-4ED6-8BE1-7D8B1014A2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52580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EAFF025-74C9-4082-A1D8-BF8069E86C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1915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125382A-3DF0-4797-BE0F-445E10A4FB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9878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1B349859-308B-44EF-A27B-55BF25424D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7064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68BD18B-46BE-49D5-8E30-1AECAEBD1C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43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4145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79B6EA3-FDDD-438E-9163-541F1F5CE2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8822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 smtClean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 smtClean="0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4A9BE35-29C3-4B97-839D-9DE43E6628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002766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2F286BB-3F6F-42E1-A81B-B151238503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994765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hu-HU" smtClean="0"/>
              <a:t>Mintaszöveg szerkesztése</a:t>
            </a:r>
          </a:p>
          <a:p>
            <a:pPr lvl="1"/>
            <a:r>
              <a:rPr lang="hu-HU" smtClean="0"/>
              <a:t>Második szint</a:t>
            </a:r>
          </a:p>
          <a:p>
            <a:pPr lvl="2"/>
            <a:r>
              <a:rPr lang="hu-HU" smtClean="0"/>
              <a:t>Harmadik szint</a:t>
            </a:r>
          </a:p>
          <a:p>
            <a:pPr lvl="3"/>
            <a:r>
              <a:rPr lang="hu-HU" smtClean="0"/>
              <a:t>Negyedik szint</a:t>
            </a:r>
          </a:p>
          <a:p>
            <a:pPr lvl="4"/>
            <a:r>
              <a:rPr lang="hu-HU" smtClean="0"/>
              <a:t>Ötödik szint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8D7AB8CC-E3BB-4996-AEFA-356CB70AC9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1514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mtClean="0"/>
              <a:t>Mintacím szerkesztése</a:t>
            </a:r>
            <a:endParaRPr lang="hu-HU"/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BBE1E43-4B64-4081-B5EC-220B08B76C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161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35AEA859-1FBD-492C-B728-F9B5FDA394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9306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94A8D3E-3776-416F-A664-C25D87E514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7471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D436388-307E-48ED-B679-858C6E568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43354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AF9ADC9-3E27-44DA-B2AE-B3C707DCE2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29277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73758EC6-CCD6-42AC-9823-2B7603B06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3032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5347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55FC11D-C778-4699-96C3-8835C197E5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9705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3E9B7A-50CC-401A-A1BD-2DD8F55F13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72177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449907A-C9DE-436C-8305-5AA11DF95D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062782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0237561-2B3F-4D72-9FAF-A6F919EB84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23723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DE6BB42-0C31-4CFB-B147-1AAE1EDF10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826867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8C9C813-C3EC-49FF-AA04-29CCD43FFC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508398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6F0074C-8013-41EE-8EF0-BE450A3791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5025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D73FE5-D902-46D2-B81E-D30B1B136E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042245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6E968-35E0-4B35-93A0-B15D0E85309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327921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6B5FFC-FA84-4AEA-89BC-1D553877B3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14647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06629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B47D0E-16C3-4DAF-96FF-5E1C947BE8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672279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590EC1-472F-4BAD-8ECB-5423D333F7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497327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  <a:solidFill>
            <a:srgbClr val="0000FF"/>
          </a:solidFill>
        </p:spPr>
        <p:txBody>
          <a:bodyPr/>
          <a:lstStyle>
            <a:lvl1pPr algn="ctr">
              <a:defRPr sz="1800">
                <a:latin typeface="+mn-lt"/>
              </a:defRPr>
            </a:lvl1pPr>
          </a:lstStyle>
          <a:p>
            <a:r>
              <a:rPr lang="en-US" dirty="0" smtClean="0"/>
              <a:t>Click to edit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13279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62071-DB06-4AA1-83C1-2DED61C5B4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81925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441734-B569-4339-B0D1-FF3E7241CB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168133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25D4C2-91AB-4B86-88E5-12CA82A292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099494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87231-833E-45D8-9B6D-EA572D4A8AF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127257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768057-C9E1-4654-A59A-099A3AF351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884891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ECC148-84BA-4689-B465-D20516F99C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69034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192876" indent="0" algn="ctr">
              <a:buNone/>
              <a:defRPr/>
            </a:lvl2pPr>
            <a:lvl3pPr marL="385753" indent="0" algn="ctr">
              <a:buNone/>
              <a:defRPr/>
            </a:lvl3pPr>
            <a:lvl4pPr marL="578630" indent="0" algn="ctr">
              <a:buNone/>
              <a:defRPr/>
            </a:lvl4pPr>
            <a:lvl5pPr marL="771506" indent="0" algn="ctr">
              <a:buNone/>
              <a:defRPr/>
            </a:lvl5pPr>
            <a:lvl6pPr marL="964382" indent="0" algn="ctr">
              <a:buNone/>
              <a:defRPr/>
            </a:lvl6pPr>
            <a:lvl7pPr marL="1157259" indent="0" algn="ctr">
              <a:buNone/>
              <a:defRPr/>
            </a:lvl7pPr>
            <a:lvl8pPr marL="1350135" indent="0" algn="ctr">
              <a:buNone/>
              <a:defRPr/>
            </a:lvl8pPr>
            <a:lvl9pPr marL="154301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35AEA859-1FBD-492C-B728-F9B5FDA394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06557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488386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494A8D3E-3776-416F-A664-C25D87E514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401264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6"/>
            <a:ext cx="7772400" cy="1362075"/>
          </a:xfrm>
        </p:spPr>
        <p:txBody>
          <a:bodyPr anchor="t"/>
          <a:lstStyle>
            <a:lvl1pPr algn="l">
              <a:defRPr sz="1688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844"/>
            </a:lvl1pPr>
            <a:lvl2pPr marL="192876" indent="0">
              <a:buNone/>
              <a:defRPr sz="760"/>
            </a:lvl2pPr>
            <a:lvl3pPr marL="385753" indent="0">
              <a:buNone/>
              <a:defRPr sz="675"/>
            </a:lvl3pPr>
            <a:lvl4pPr marL="578630" indent="0">
              <a:buNone/>
              <a:defRPr sz="591"/>
            </a:lvl4pPr>
            <a:lvl5pPr marL="771506" indent="0">
              <a:buNone/>
              <a:defRPr sz="591"/>
            </a:lvl5pPr>
            <a:lvl6pPr marL="964382" indent="0">
              <a:buNone/>
              <a:defRPr sz="591"/>
            </a:lvl6pPr>
            <a:lvl7pPr marL="1157259" indent="0">
              <a:buNone/>
              <a:defRPr sz="591"/>
            </a:lvl7pPr>
            <a:lvl8pPr marL="1350135" indent="0">
              <a:buNone/>
              <a:defRPr sz="591"/>
            </a:lvl8pPr>
            <a:lvl9pPr marL="1543011" indent="0">
              <a:buNone/>
              <a:defRPr sz="59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5D436388-307E-48ED-B679-858C6E568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067269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1181"/>
            </a:lvl1pPr>
            <a:lvl2pPr>
              <a:defRPr sz="1013"/>
            </a:lvl2pPr>
            <a:lvl3pPr>
              <a:defRPr sz="844"/>
            </a:lvl3pPr>
            <a:lvl4pPr>
              <a:defRPr sz="760"/>
            </a:lvl4pPr>
            <a:lvl5pPr>
              <a:defRPr sz="760"/>
            </a:lvl5pPr>
            <a:lvl6pPr>
              <a:defRPr sz="760"/>
            </a:lvl6pPr>
            <a:lvl7pPr>
              <a:defRPr sz="760"/>
            </a:lvl7pPr>
            <a:lvl8pPr>
              <a:defRPr sz="760"/>
            </a:lvl8pPr>
            <a:lvl9pPr>
              <a:defRPr sz="76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1181"/>
            </a:lvl1pPr>
            <a:lvl2pPr>
              <a:defRPr sz="1013"/>
            </a:lvl2pPr>
            <a:lvl3pPr>
              <a:defRPr sz="844"/>
            </a:lvl3pPr>
            <a:lvl4pPr>
              <a:defRPr sz="760"/>
            </a:lvl4pPr>
            <a:lvl5pPr>
              <a:defRPr sz="760"/>
            </a:lvl5pPr>
            <a:lvl6pPr>
              <a:defRPr sz="760"/>
            </a:lvl6pPr>
            <a:lvl7pPr>
              <a:defRPr sz="760"/>
            </a:lvl7pPr>
            <a:lvl8pPr>
              <a:defRPr sz="760"/>
            </a:lvl8pPr>
            <a:lvl9pPr>
              <a:defRPr sz="76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AAF9ADC9-3E27-44DA-B2AE-B3C707DCE2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59006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013" b="1"/>
            </a:lvl1pPr>
            <a:lvl2pPr marL="192876" indent="0">
              <a:buNone/>
              <a:defRPr sz="844" b="1"/>
            </a:lvl2pPr>
            <a:lvl3pPr marL="385753" indent="0">
              <a:buNone/>
              <a:defRPr sz="760" b="1"/>
            </a:lvl3pPr>
            <a:lvl4pPr marL="578630" indent="0">
              <a:buNone/>
              <a:defRPr sz="675" b="1"/>
            </a:lvl4pPr>
            <a:lvl5pPr marL="771506" indent="0">
              <a:buNone/>
              <a:defRPr sz="675" b="1"/>
            </a:lvl5pPr>
            <a:lvl6pPr marL="964382" indent="0">
              <a:buNone/>
              <a:defRPr sz="675" b="1"/>
            </a:lvl6pPr>
            <a:lvl7pPr marL="1157259" indent="0">
              <a:buNone/>
              <a:defRPr sz="675" b="1"/>
            </a:lvl7pPr>
            <a:lvl8pPr marL="1350135" indent="0">
              <a:buNone/>
              <a:defRPr sz="675" b="1"/>
            </a:lvl8pPr>
            <a:lvl9pPr marL="1543011" indent="0">
              <a:buNone/>
              <a:defRPr sz="675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013"/>
            </a:lvl1pPr>
            <a:lvl2pPr>
              <a:defRPr sz="844"/>
            </a:lvl2pPr>
            <a:lvl3pPr>
              <a:defRPr sz="760"/>
            </a:lvl3pPr>
            <a:lvl4pPr>
              <a:defRPr sz="675"/>
            </a:lvl4pPr>
            <a:lvl5pPr>
              <a:defRPr sz="675"/>
            </a:lvl5pPr>
            <a:lvl6pPr>
              <a:defRPr sz="675"/>
            </a:lvl6pPr>
            <a:lvl7pPr>
              <a:defRPr sz="675"/>
            </a:lvl7pPr>
            <a:lvl8pPr>
              <a:defRPr sz="675"/>
            </a:lvl8pPr>
            <a:lvl9pPr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3"/>
            <a:ext cx="4041775" cy="639762"/>
          </a:xfrm>
        </p:spPr>
        <p:txBody>
          <a:bodyPr anchor="b"/>
          <a:lstStyle>
            <a:lvl1pPr marL="0" indent="0">
              <a:buNone/>
              <a:defRPr sz="1013" b="1"/>
            </a:lvl1pPr>
            <a:lvl2pPr marL="192876" indent="0">
              <a:buNone/>
              <a:defRPr sz="844" b="1"/>
            </a:lvl2pPr>
            <a:lvl3pPr marL="385753" indent="0">
              <a:buNone/>
              <a:defRPr sz="760" b="1"/>
            </a:lvl3pPr>
            <a:lvl4pPr marL="578630" indent="0">
              <a:buNone/>
              <a:defRPr sz="675" b="1"/>
            </a:lvl4pPr>
            <a:lvl5pPr marL="771506" indent="0">
              <a:buNone/>
              <a:defRPr sz="675" b="1"/>
            </a:lvl5pPr>
            <a:lvl6pPr marL="964382" indent="0">
              <a:buNone/>
              <a:defRPr sz="675" b="1"/>
            </a:lvl6pPr>
            <a:lvl7pPr marL="1157259" indent="0">
              <a:buNone/>
              <a:defRPr sz="675" b="1"/>
            </a:lvl7pPr>
            <a:lvl8pPr marL="1350135" indent="0">
              <a:buNone/>
              <a:defRPr sz="675" b="1"/>
            </a:lvl8pPr>
            <a:lvl9pPr marL="1543011" indent="0">
              <a:buNone/>
              <a:defRPr sz="675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</p:spPr>
        <p:txBody>
          <a:bodyPr/>
          <a:lstStyle>
            <a:lvl1pPr>
              <a:defRPr sz="1013"/>
            </a:lvl1pPr>
            <a:lvl2pPr>
              <a:defRPr sz="844"/>
            </a:lvl2pPr>
            <a:lvl3pPr>
              <a:defRPr sz="760"/>
            </a:lvl3pPr>
            <a:lvl4pPr>
              <a:defRPr sz="675"/>
            </a:lvl4pPr>
            <a:lvl5pPr>
              <a:defRPr sz="675"/>
            </a:lvl5pPr>
            <a:lvl6pPr>
              <a:defRPr sz="675"/>
            </a:lvl6pPr>
            <a:lvl7pPr>
              <a:defRPr sz="675"/>
            </a:lvl7pPr>
            <a:lvl8pPr>
              <a:defRPr sz="675"/>
            </a:lvl8pPr>
            <a:lvl9pPr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73758EC6-CCD6-42AC-9823-2B7603B06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30532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655FC11D-C778-4699-96C3-8835C197E5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121991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C93E9B7A-50CC-401A-A1BD-2DD8F55F13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65174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84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66"/>
            <a:ext cx="5111750" cy="5853113"/>
          </a:xfrm>
        </p:spPr>
        <p:txBody>
          <a:bodyPr/>
          <a:lstStyle>
            <a:lvl1pPr>
              <a:defRPr sz="1350"/>
            </a:lvl1pPr>
            <a:lvl2pPr>
              <a:defRPr sz="1181"/>
            </a:lvl2pPr>
            <a:lvl3pPr>
              <a:defRPr sz="1013"/>
            </a:lvl3pPr>
            <a:lvl4pPr>
              <a:defRPr sz="844"/>
            </a:lvl4pPr>
            <a:lvl5pPr>
              <a:defRPr sz="844"/>
            </a:lvl5pPr>
            <a:lvl6pPr>
              <a:defRPr sz="844"/>
            </a:lvl6pPr>
            <a:lvl7pPr>
              <a:defRPr sz="844"/>
            </a:lvl7pPr>
            <a:lvl8pPr>
              <a:defRPr sz="844"/>
            </a:lvl8pPr>
            <a:lvl9pPr>
              <a:defRPr sz="84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591"/>
            </a:lvl1pPr>
            <a:lvl2pPr marL="192876" indent="0">
              <a:buNone/>
              <a:defRPr sz="506"/>
            </a:lvl2pPr>
            <a:lvl3pPr marL="385753" indent="0">
              <a:buNone/>
              <a:defRPr sz="422"/>
            </a:lvl3pPr>
            <a:lvl4pPr marL="578630" indent="0">
              <a:buNone/>
              <a:defRPr sz="380"/>
            </a:lvl4pPr>
            <a:lvl5pPr marL="771506" indent="0">
              <a:buNone/>
              <a:defRPr sz="380"/>
            </a:lvl5pPr>
            <a:lvl6pPr marL="964382" indent="0">
              <a:buNone/>
              <a:defRPr sz="380"/>
            </a:lvl6pPr>
            <a:lvl7pPr marL="1157259" indent="0">
              <a:buNone/>
              <a:defRPr sz="380"/>
            </a:lvl7pPr>
            <a:lvl8pPr marL="1350135" indent="0">
              <a:buNone/>
              <a:defRPr sz="380"/>
            </a:lvl8pPr>
            <a:lvl9pPr marL="1543011" indent="0">
              <a:buNone/>
              <a:defRPr sz="38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0449907A-C9DE-436C-8305-5AA11DF95D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655860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84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1350"/>
            </a:lvl1pPr>
            <a:lvl2pPr marL="192876" indent="0">
              <a:buNone/>
              <a:defRPr sz="1181"/>
            </a:lvl2pPr>
            <a:lvl3pPr marL="385753" indent="0">
              <a:buNone/>
              <a:defRPr sz="1013"/>
            </a:lvl3pPr>
            <a:lvl4pPr marL="578630" indent="0">
              <a:buNone/>
              <a:defRPr sz="844"/>
            </a:lvl4pPr>
            <a:lvl5pPr marL="771506" indent="0">
              <a:buNone/>
              <a:defRPr sz="844"/>
            </a:lvl5pPr>
            <a:lvl6pPr marL="964382" indent="0">
              <a:buNone/>
              <a:defRPr sz="844"/>
            </a:lvl6pPr>
            <a:lvl7pPr marL="1157259" indent="0">
              <a:buNone/>
              <a:defRPr sz="844"/>
            </a:lvl7pPr>
            <a:lvl8pPr marL="1350135" indent="0">
              <a:buNone/>
              <a:defRPr sz="844"/>
            </a:lvl8pPr>
            <a:lvl9pPr marL="1543011" indent="0">
              <a:buNone/>
              <a:defRPr sz="844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591"/>
            </a:lvl1pPr>
            <a:lvl2pPr marL="192876" indent="0">
              <a:buNone/>
              <a:defRPr sz="506"/>
            </a:lvl2pPr>
            <a:lvl3pPr marL="385753" indent="0">
              <a:buNone/>
              <a:defRPr sz="422"/>
            </a:lvl3pPr>
            <a:lvl4pPr marL="578630" indent="0">
              <a:buNone/>
              <a:defRPr sz="380"/>
            </a:lvl4pPr>
            <a:lvl5pPr marL="771506" indent="0">
              <a:buNone/>
              <a:defRPr sz="380"/>
            </a:lvl5pPr>
            <a:lvl6pPr marL="964382" indent="0">
              <a:buNone/>
              <a:defRPr sz="380"/>
            </a:lvl6pPr>
            <a:lvl7pPr marL="1157259" indent="0">
              <a:buNone/>
              <a:defRPr sz="380"/>
            </a:lvl7pPr>
            <a:lvl8pPr marL="1350135" indent="0">
              <a:buNone/>
              <a:defRPr sz="380"/>
            </a:lvl8pPr>
            <a:lvl9pPr marL="1543011" indent="0">
              <a:buNone/>
              <a:defRPr sz="38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A0237561-2B3F-4D72-9FAF-A6F919EB84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574879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2DE6BB42-0C31-4CFB-B147-1AAE1EDF10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862249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16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16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F8C9C813-C3EC-49FF-AA04-29CCD43FFC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6033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51552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760"/>
            </a:lvl1pPr>
          </a:lstStyle>
          <a:p>
            <a:pPr>
              <a:defRPr/>
            </a:pPr>
            <a:fld id="{A6F0074C-8013-41EE-8EF0-BE450A3791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7642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01986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8945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44982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4604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86F7CB5-7D1B-420E-9AC6-03B292490CE1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003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85544E-E864-4144-BCE2-0051B2C6479F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4205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389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3389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00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3389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000">
                <a:solidFill>
                  <a:srgbClr val="000000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447DF1A-9F14-4ECB-A856-F82C4AE6D135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44940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</p:sldLayoutIdLst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+mn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Verdana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Garamond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SzPct val="75000"/>
        <a:buFont typeface="Wingdings" pitchFamily="2" charset="2"/>
        <a:buChar char="p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n"/>
        <a:defRPr sz="24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5000"/>
        <a:buFont typeface="Wingdings" pitchFamily="2" charset="2"/>
        <a:buChar char="p"/>
        <a:defRPr sz="20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bg2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591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591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591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85544E-E864-4144-BCE2-0051B2C6479F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3457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  <p:sldLayoutId id="214748373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192876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385753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57863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771506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144657" indent="-144657" algn="l" rtl="0" eaLnBrk="0" fontAlgn="base" hangingPunct="0">
        <a:spcBef>
          <a:spcPct val="20000"/>
        </a:spcBef>
        <a:spcAft>
          <a:spcPct val="0"/>
        </a:spcAft>
        <a:buChar char="•"/>
        <a:defRPr sz="1350">
          <a:solidFill>
            <a:schemeClr val="tx1"/>
          </a:solidFill>
          <a:latin typeface="+mn-lt"/>
          <a:ea typeface="+mn-ea"/>
          <a:cs typeface="+mn-cs"/>
        </a:defRPr>
      </a:lvl1pPr>
      <a:lvl2pPr marL="313424" indent="-120548" algn="l" rtl="0" eaLnBrk="0" fontAlgn="base" hangingPunct="0">
        <a:spcBef>
          <a:spcPct val="20000"/>
        </a:spcBef>
        <a:spcAft>
          <a:spcPct val="0"/>
        </a:spcAft>
        <a:buChar char="–"/>
        <a:defRPr sz="1181">
          <a:solidFill>
            <a:schemeClr val="tx1"/>
          </a:solidFill>
          <a:latin typeface="+mn-lt"/>
        </a:defRPr>
      </a:lvl2pPr>
      <a:lvl3pPr marL="482192" indent="-96439" algn="l" rtl="0" eaLnBrk="0" fontAlgn="base" hangingPunct="0">
        <a:spcBef>
          <a:spcPct val="20000"/>
        </a:spcBef>
        <a:spcAft>
          <a:spcPct val="0"/>
        </a:spcAft>
        <a:buChar char="•"/>
        <a:defRPr sz="1013">
          <a:solidFill>
            <a:schemeClr val="tx1"/>
          </a:solidFill>
          <a:latin typeface="+mn-lt"/>
        </a:defRPr>
      </a:lvl3pPr>
      <a:lvl4pPr marL="675068" indent="-96439" algn="l" rtl="0" eaLnBrk="0" fontAlgn="base" hangingPunct="0">
        <a:spcBef>
          <a:spcPct val="20000"/>
        </a:spcBef>
        <a:spcAft>
          <a:spcPct val="0"/>
        </a:spcAft>
        <a:buChar char="–"/>
        <a:defRPr sz="844">
          <a:solidFill>
            <a:schemeClr val="tx1"/>
          </a:solidFill>
          <a:latin typeface="+mn-lt"/>
        </a:defRPr>
      </a:lvl4pPr>
      <a:lvl5pPr marL="867944" indent="-96439" algn="l" rtl="0" eaLnBrk="0" fontAlgn="base" hangingPunct="0">
        <a:spcBef>
          <a:spcPct val="20000"/>
        </a:spcBef>
        <a:spcAft>
          <a:spcPct val="0"/>
        </a:spcAft>
        <a:buChar char="»"/>
        <a:defRPr sz="844">
          <a:solidFill>
            <a:schemeClr val="tx1"/>
          </a:solidFill>
          <a:latin typeface="+mn-lt"/>
        </a:defRPr>
      </a:lvl5pPr>
      <a:lvl6pPr marL="1060821" indent="-96439" algn="l" rtl="0" fontAlgn="base">
        <a:spcBef>
          <a:spcPct val="20000"/>
        </a:spcBef>
        <a:spcAft>
          <a:spcPct val="0"/>
        </a:spcAft>
        <a:buChar char="»"/>
        <a:defRPr sz="844">
          <a:solidFill>
            <a:schemeClr val="tx1"/>
          </a:solidFill>
          <a:latin typeface="+mn-lt"/>
        </a:defRPr>
      </a:lvl6pPr>
      <a:lvl7pPr marL="1253697" indent="-96439" algn="l" rtl="0" fontAlgn="base">
        <a:spcBef>
          <a:spcPct val="20000"/>
        </a:spcBef>
        <a:spcAft>
          <a:spcPct val="0"/>
        </a:spcAft>
        <a:buChar char="»"/>
        <a:defRPr sz="844">
          <a:solidFill>
            <a:schemeClr val="tx1"/>
          </a:solidFill>
          <a:latin typeface="+mn-lt"/>
        </a:defRPr>
      </a:lvl7pPr>
      <a:lvl8pPr marL="1446574" indent="-96439" algn="l" rtl="0" fontAlgn="base">
        <a:spcBef>
          <a:spcPct val="20000"/>
        </a:spcBef>
        <a:spcAft>
          <a:spcPct val="0"/>
        </a:spcAft>
        <a:buChar char="»"/>
        <a:defRPr sz="844">
          <a:solidFill>
            <a:schemeClr val="tx1"/>
          </a:solidFill>
          <a:latin typeface="+mn-lt"/>
        </a:defRPr>
      </a:lvl8pPr>
      <a:lvl9pPr marL="1639451" indent="-96439" algn="l" rtl="0" fontAlgn="base">
        <a:spcBef>
          <a:spcPct val="20000"/>
        </a:spcBef>
        <a:spcAft>
          <a:spcPct val="0"/>
        </a:spcAft>
        <a:buChar char="»"/>
        <a:defRPr sz="844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385753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1pPr>
      <a:lvl2pPr marL="192876" algn="l" defTabSz="385753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2pPr>
      <a:lvl3pPr marL="385753" algn="l" defTabSz="385753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3pPr>
      <a:lvl4pPr marL="578630" algn="l" defTabSz="385753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4pPr>
      <a:lvl5pPr marL="771506" algn="l" defTabSz="385753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5pPr>
      <a:lvl6pPr marL="964382" algn="l" defTabSz="385753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6pPr>
      <a:lvl7pPr marL="1157259" algn="l" defTabSz="385753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7pPr>
      <a:lvl8pPr marL="1350135" algn="l" defTabSz="385753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8pPr>
      <a:lvl9pPr marL="1543011" algn="l" defTabSz="385753" rtl="0" eaLnBrk="1" latinLnBrk="0" hangingPunct="1">
        <a:defRPr sz="76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4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4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wmf"/><Relationship Id="rId1" Type="http://schemas.openxmlformats.org/officeDocument/2006/relationships/slideLayout" Target="../slideLayouts/slideLayout14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4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4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wmf"/><Relationship Id="rId1" Type="http://schemas.openxmlformats.org/officeDocument/2006/relationships/slideLayout" Target="../slideLayouts/slideLayout14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slideLayout" Target="../slideLayouts/slideLayout14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4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4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wmf"/><Relationship Id="rId1" Type="http://schemas.openxmlformats.org/officeDocument/2006/relationships/slideLayout" Target="../slideLayouts/slideLayout14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4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4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8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slideLayout" Target="../slideLayouts/slideLayout14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4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4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8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wmf"/><Relationship Id="rId1" Type="http://schemas.openxmlformats.org/officeDocument/2006/relationships/slideLayout" Target="../slideLayouts/slideLayout14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wmf"/><Relationship Id="rId1" Type="http://schemas.openxmlformats.org/officeDocument/2006/relationships/slideLayout" Target="../slideLayouts/slideLayout14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wmf"/><Relationship Id="rId1" Type="http://schemas.openxmlformats.org/officeDocument/2006/relationships/slideLayout" Target="../slideLayouts/slideLayout18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wmf"/><Relationship Id="rId1" Type="http://schemas.openxmlformats.org/officeDocument/2006/relationships/slideLayout" Target="../slideLayouts/slideLayout14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4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1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9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9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9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8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wmf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49.png"/><Relationship Id="rId4" Type="http://schemas.openxmlformats.org/officeDocument/2006/relationships/image" Target="../media/image27.jpeg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1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hyperlink" Target="http://images.bit-tech.net/content_images/2011/01/intel-sandy-bridge-review/sandy-bridge-die-map.jpg" TargetMode="External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wmf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6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4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wmf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wmf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1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6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1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hyperlink" Target="http://images.anandtech.com/doci/6993/Screen%20Shot%202013-05-31%20at%207.59.03%20PM.png" TargetMode="External"/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1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hyperlink" Target="http://images.anandtech.com/doci/6993/Screen%20Shot%202013-05-31%20at%208.03.25%20PM.png" TargetMode="External"/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3.png"/><Relationship Id="rId4" Type="http://schemas.openxmlformats.org/officeDocument/2006/relationships/image" Target="../media/image102.png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1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1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jpeg"/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jpeg"/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jpeg"/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1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jpg"/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jpeg"/><Relationship Id="rId2" Type="http://schemas.openxmlformats.org/officeDocument/2006/relationships/image" Target="../media/image131.jpeg"/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1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jpeg"/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jpeg"/><Relationship Id="rId1" Type="http://schemas.openxmlformats.org/officeDocument/2006/relationships/slideLayout" Target="../slideLayouts/slideLayout6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jpeg"/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jpeg"/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hyperlink" Target="http://cdn.wccftech.com/wp-content/uploads/2015/06/Intel-Kaby-Lake-Processor-SKU-Lineup.png" TargetMode="External"/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7" Type="http://schemas.openxmlformats.org/officeDocument/2006/relationships/image" Target="../media/image151.png"/><Relationship Id="rId2" Type="http://schemas.openxmlformats.org/officeDocument/2006/relationships/hyperlink" Target="http://www.hardwareluxx.com/index.php/news/hardware/cpu/36000-intel-axes-fully-integrated-voltage-regulator-for-skylake-and-kaby-lake.pdf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hardwareluxx.com/index.php/component/mailto/?tmpl=component&amp;link=d9ae1f9b1ca89161869d1ecec24fcabe02b84ba9" TargetMode="External"/><Relationship Id="rId5" Type="http://schemas.openxmlformats.org/officeDocument/2006/relationships/image" Target="../media/image150.png"/><Relationship Id="rId4" Type="http://schemas.openxmlformats.org/officeDocument/2006/relationships/hyperlink" Target="http://www.hardwareluxx.com/index.php/news/hardware/cpu/36000-intel-axes-fully-integrated-voltage-regulator-for-skylake-and-kaby-lake.html?tmpl=component&amp;print=1&amp;layout=default&amp;page=" TargetMode="External"/></Relationships>
</file>

<file path=ppt/slides/_rels/slide35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anandtech.com/show/10288/intel-broxton-sofia-smartphone-socs-cancelled" TargetMode="Externa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wmf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54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.wmf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4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gif"/><Relationship Id="rId1" Type="http://schemas.openxmlformats.org/officeDocument/2006/relationships/slideLayout" Target="../slideLayouts/slideLayout1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14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gif"/><Relationship Id="rId1" Type="http://schemas.openxmlformats.org/officeDocument/2006/relationships/slideLayout" Target="../slideLayouts/slideLayout1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54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3.wmf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9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54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4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wmf"/><Relationship Id="rId1" Type="http://schemas.openxmlformats.org/officeDocument/2006/relationships/slideLayout" Target="../slideLayouts/slideLayout1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479425" y="3498850"/>
            <a:ext cx="8150225" cy="2760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err="1" smtClean="0">
                <a:solidFill>
                  <a:schemeClr val="bg1"/>
                </a:solidFill>
                <a:latin typeface="Verdana" pitchFamily="34" charset="0"/>
              </a:rPr>
              <a:t>Dezső</a:t>
            </a:r>
            <a:r>
              <a:rPr lang="en-US" altLang="en-US" smtClean="0">
                <a:solidFill>
                  <a:schemeClr val="bg1"/>
                </a:solidFill>
                <a:latin typeface="Verdana" pitchFamily="34" charset="0"/>
              </a:rPr>
              <a:t> Sima</a:t>
            </a:r>
            <a:endParaRPr lang="hu-HU" altLang="en-US" smtClean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53251" name="Rectangle 3"/>
          <p:cNvSpPr>
            <a:spLocks noChangeArrowheads="1"/>
          </p:cNvSpPr>
          <p:nvPr/>
        </p:nvSpPr>
        <p:spPr bwMode="auto">
          <a:xfrm>
            <a:off x="0" y="1491940"/>
            <a:ext cx="9144000" cy="139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36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Intel’s Core family - TOCK lines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36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Core 2 to </a:t>
            </a:r>
            <a:r>
              <a:rPr lang="en-US" altLang="en-US" sz="3600" err="1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36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endParaRPr lang="hu-HU" altLang="en-US" sz="400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3252" name="Text Box 4"/>
          <p:cNvSpPr txBox="1">
            <a:spLocks noChangeArrowheads="1"/>
          </p:cNvSpPr>
          <p:nvPr/>
        </p:nvSpPr>
        <p:spPr bwMode="auto">
          <a:xfrm>
            <a:off x="3343402" y="6119388"/>
            <a:ext cx="2403222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Aft>
                <a:spcPct val="55000"/>
              </a:spcAft>
              <a:buFontTx/>
              <a:buNone/>
            </a:pPr>
            <a:r>
              <a:rPr lang="hu-HU" altLang="en-US" sz="24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October 20</a:t>
            </a:r>
            <a:r>
              <a:rPr lang="en-US" altLang="en-US" sz="24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24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 </a:t>
            </a:r>
            <a:endParaRPr lang="en-US" altLang="en-US" sz="16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3253" name="Text Box 5"/>
          <p:cNvSpPr txBox="1">
            <a:spLocks noChangeArrowheads="1"/>
          </p:cNvSpPr>
          <p:nvPr/>
        </p:nvSpPr>
        <p:spPr bwMode="auto">
          <a:xfrm>
            <a:off x="63500" y="5454225"/>
            <a:ext cx="899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Vers</a:t>
            </a:r>
            <a:r>
              <a:rPr lang="en-US" altLang="en-US" sz="18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 dirty="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3.2</a:t>
            </a:r>
            <a:endParaRPr lang="en-US" altLang="en-US" sz="18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726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3" descr="gesher_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1851025"/>
            <a:ext cx="6629400" cy="376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4"/>
          <p:cNvSpPr txBox="1">
            <a:spLocks noChangeArrowheads="1"/>
          </p:cNvSpPr>
          <p:nvPr/>
        </p:nvSpPr>
        <p:spPr bwMode="auto">
          <a:xfrm>
            <a:off x="158750" y="582613"/>
            <a:ext cx="6542176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smtClean="0">
                <a:solidFill>
                  <a:srgbClr val="2D2D8A"/>
                </a:solidFill>
                <a:latin typeface="Verdana" pitchFamily="34" charset="0"/>
              </a:rPr>
              <a:t>Changing the design paradigm to cope with raising dissipation </a:t>
            </a:r>
            <a:endParaRPr lang="en-US" altLang="en-US" sz="1400" b="1">
              <a:solidFill>
                <a:srgbClr val="2D2D8A"/>
              </a:solidFill>
              <a:latin typeface="Verdana" pitchFamily="34" charset="0"/>
            </a:endParaRPr>
          </a:p>
        </p:txBody>
      </p:sp>
      <p:sp>
        <p:nvSpPr>
          <p:cNvPr id="61444" name="Text Box 5"/>
          <p:cNvSpPr txBox="1">
            <a:spLocks noChangeArrowheads="1"/>
          </p:cNvSpPr>
          <p:nvPr/>
        </p:nvSpPr>
        <p:spPr bwMode="auto">
          <a:xfrm>
            <a:off x="184150" y="996950"/>
            <a:ext cx="903605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266700" indent="-2667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indent="0" eaLnBrk="1" hangingPunct="1">
              <a:spcBef>
                <a:spcPct val="0"/>
              </a:spcBef>
              <a:buClr>
                <a:srgbClr val="000000"/>
              </a:buClr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Verdana"/>
              </a:rPr>
              <a:t>In 2003 Intel shifted the focus of their processor development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</a:rPr>
              <a:t>from the pure performance goal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</a:rPr>
              <a:t>     </a:t>
            </a:r>
            <a:r>
              <a:rPr lang="en-US" altLang="en-US" sz="1400">
                <a:solidFill>
                  <a:srgbClr val="0070C0"/>
                </a:solidFill>
                <a:latin typeface="Verdana"/>
              </a:rPr>
              <a:t>to the aspect of performance per watt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</a:rPr>
              <a:t>, as stated in a slide from 4/2006, see below.</a:t>
            </a:r>
          </a:p>
        </p:txBody>
      </p:sp>
      <p:sp>
        <p:nvSpPr>
          <p:cNvPr id="61445" name="Text Box 6"/>
          <p:cNvSpPr txBox="1">
            <a:spLocks noChangeArrowheads="1"/>
          </p:cNvSpPr>
          <p:nvPr/>
        </p:nvSpPr>
        <p:spPr bwMode="auto">
          <a:xfrm>
            <a:off x="585788" y="5902325"/>
            <a:ext cx="7954962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</a:rPr>
              <a:t> 1.3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</a:rPr>
              <a:t>: Intel’s plan to develop their manufacturing technology and processor lines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</a:rPr>
              <a:t>revealed at a shareholder’s meeting back in 4/2006 [74]</a:t>
            </a:r>
          </a:p>
        </p:txBody>
      </p:sp>
      <p:sp>
        <p:nvSpPr>
          <p:cNvPr id="6144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</a:rPr>
              <a:t>1.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</a:rPr>
              <a:t>Introduction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</a:rPr>
              <a:t> 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</a:rPr>
              <a:t>3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</a:rPr>
              <a:t>e)</a:t>
            </a:r>
            <a:endParaRPr lang="hu-HU" altLang="en-US" sz="180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6800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Die plot of the Core 2</a:t>
            </a:r>
          </a:p>
        </p:txBody>
      </p:sp>
    </p:spTree>
    <p:extLst>
      <p:ext uri="{BB962C8B-B14F-4D97-AF65-F5344CB8AC3E}">
        <p14:creationId xmlns:p14="http://schemas.microsoft.com/office/powerpoint/2010/main" val="2671877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/>
              <a:t>2.4 Die plot of the Core 2</a:t>
            </a:r>
            <a:r>
              <a:rPr lang="hu-HU" altLang="en-US" smtClean="0"/>
              <a:t> (1)</a:t>
            </a:r>
            <a:endParaRPr lang="en-US" altLang="en-US" smtClean="0"/>
          </a:p>
        </p:txBody>
      </p:sp>
      <p:sp>
        <p:nvSpPr>
          <p:cNvPr id="4" name="Szövegdoboz 3"/>
          <p:cNvSpPr txBox="1"/>
          <p:nvPr/>
        </p:nvSpPr>
        <p:spPr>
          <a:xfrm>
            <a:off x="6821488" y="3057525"/>
            <a:ext cx="968375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Verdana"/>
                <a:cs typeface="Arial" pitchFamily="34" charset="0"/>
              </a:rPr>
              <a:t>143 mm</a:t>
            </a:r>
            <a:r>
              <a:rPr lang="en-US" sz="1200" b="1" baseline="30000">
                <a:solidFill>
                  <a:srgbClr val="000000"/>
                </a:solidFill>
                <a:latin typeface="Verdana"/>
                <a:cs typeface="Arial" pitchFamily="34" charset="0"/>
              </a:rPr>
              <a:t>2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Verdana"/>
                <a:cs typeface="Arial" pitchFamily="34" charset="0"/>
              </a:rPr>
              <a:t>291 </a:t>
            </a:r>
            <a:r>
              <a:rPr lang="en-US" sz="1200" b="1" err="1">
                <a:solidFill>
                  <a:srgbClr val="000000"/>
                </a:solidFill>
                <a:latin typeface="Verdana"/>
                <a:cs typeface="Arial" pitchFamily="34" charset="0"/>
              </a:rPr>
              <a:t>mtrs</a:t>
            </a:r>
            <a:endParaRPr lang="en-US" sz="1200" b="1">
              <a:solidFill>
                <a:srgbClr val="000000"/>
              </a:solidFill>
              <a:latin typeface="Verdana"/>
              <a:cs typeface="Arial" pitchFamily="34" charset="0"/>
            </a:endParaRPr>
          </a:p>
        </p:txBody>
      </p:sp>
      <p:pic>
        <p:nvPicPr>
          <p:cNvPr id="10445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2388" y="1377950"/>
            <a:ext cx="3959225" cy="5246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zövegdoboz 4"/>
          <p:cNvSpPr txBox="1"/>
          <p:nvPr/>
        </p:nvSpPr>
        <p:spPr>
          <a:xfrm>
            <a:off x="168275" y="612775"/>
            <a:ext cx="3401893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smtClean="0">
                <a:solidFill>
                  <a:srgbClr val="2D2D8A"/>
                </a:solidFill>
                <a:latin typeface="Verdana"/>
                <a:cs typeface="Arial" pitchFamily="34" charset="0"/>
              </a:rPr>
              <a:t>2.4 Die </a:t>
            </a:r>
            <a:r>
              <a:rPr lang="en-US" sz="1400" b="1">
                <a:solidFill>
                  <a:srgbClr val="2D2D8A"/>
                </a:solidFill>
                <a:latin typeface="Verdana"/>
                <a:cs typeface="Arial" pitchFamily="34" charset="0"/>
              </a:rPr>
              <a:t>plot of the Core 2 </a:t>
            </a:r>
            <a:r>
              <a:rPr lang="en-US" sz="1400" smtClean="0">
                <a:latin typeface="Verdana"/>
                <a:cs typeface="Arial" pitchFamily="34" charset="0"/>
              </a:rPr>
              <a:t>[163]</a:t>
            </a:r>
            <a:endParaRPr lang="en-US" sz="1400"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63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.5 Overview of Core 2 based processor lines</a:t>
            </a:r>
          </a:p>
        </p:txBody>
      </p:sp>
    </p:spTree>
    <p:extLst>
      <p:ext uri="{BB962C8B-B14F-4D97-AF65-F5344CB8AC3E}">
        <p14:creationId xmlns:p14="http://schemas.microsoft.com/office/powerpoint/2010/main" val="2164870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2.5 Overview of Core 2 based processor lines (1)</a:t>
            </a:r>
          </a:p>
        </p:txBody>
      </p:sp>
      <p:sp>
        <p:nvSpPr>
          <p:cNvPr id="105475" name="Text Box 3"/>
          <p:cNvSpPr txBox="1">
            <a:spLocks noChangeArrowheads="1"/>
          </p:cNvSpPr>
          <p:nvPr/>
        </p:nvSpPr>
        <p:spPr bwMode="auto">
          <a:xfrm>
            <a:off x="176213" y="596900"/>
            <a:ext cx="485581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5</a:t>
            </a: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Overview of Core 2 based processor lines</a:t>
            </a:r>
          </a:p>
        </p:txBody>
      </p:sp>
      <p:sp>
        <p:nvSpPr>
          <p:cNvPr id="105476" name="Text Box 5"/>
          <p:cNvSpPr txBox="1">
            <a:spLocks noChangeArrowheads="1"/>
          </p:cNvSpPr>
          <p:nvPr/>
        </p:nvSpPr>
        <p:spPr bwMode="auto">
          <a:xfrm>
            <a:off x="809625" y="3057525"/>
            <a:ext cx="944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05477" name="Text Box 6"/>
          <p:cNvSpPr txBox="1">
            <a:spLocks noChangeArrowheads="1"/>
          </p:cNvSpPr>
          <p:nvPr/>
        </p:nvSpPr>
        <p:spPr bwMode="auto">
          <a:xfrm>
            <a:off x="1163638" y="4340225"/>
            <a:ext cx="1193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DP-Servers</a:t>
            </a:r>
          </a:p>
        </p:txBody>
      </p:sp>
      <p:sp>
        <p:nvSpPr>
          <p:cNvPr id="105478" name="Text Box 7"/>
          <p:cNvSpPr txBox="1">
            <a:spLocks noChangeArrowheads="1"/>
          </p:cNvSpPr>
          <p:nvPr/>
        </p:nvSpPr>
        <p:spPr bwMode="auto">
          <a:xfrm>
            <a:off x="1163638" y="5403850"/>
            <a:ext cx="1206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MP-Servers</a:t>
            </a:r>
          </a:p>
        </p:txBody>
      </p:sp>
      <p:sp>
        <p:nvSpPr>
          <p:cNvPr id="105479" name="Text Box 8"/>
          <p:cNvSpPr txBox="1">
            <a:spLocks noChangeArrowheads="1"/>
          </p:cNvSpPr>
          <p:nvPr/>
        </p:nvSpPr>
        <p:spPr bwMode="auto">
          <a:xfrm>
            <a:off x="1473200" y="4629150"/>
            <a:ext cx="45148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51xx, 2C Woodcrest, 6/2006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53xx, 2x2, Clowertown, (2xWoodcrest) 11/2006</a:t>
            </a:r>
          </a:p>
        </p:txBody>
      </p:sp>
      <p:sp>
        <p:nvSpPr>
          <p:cNvPr id="105480" name="Text Box 9"/>
          <p:cNvSpPr txBox="1">
            <a:spLocks noChangeArrowheads="1"/>
          </p:cNvSpPr>
          <p:nvPr/>
        </p:nvSpPr>
        <p:spPr bwMode="auto">
          <a:xfrm>
            <a:off x="1473200" y="5708650"/>
            <a:ext cx="61309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72xx, 2C, Tigerton DC, (2xMP-enhanced SC Woodcrest) 9/2007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73xx, 2x2C, Tigerton QC, (2xMP-enhanced DC Woodcrest) 9/2007</a:t>
            </a:r>
          </a:p>
        </p:txBody>
      </p:sp>
      <p:sp>
        <p:nvSpPr>
          <p:cNvPr id="105481" name="Text Box 13"/>
          <p:cNvSpPr txBox="1">
            <a:spLocks noChangeArrowheads="1"/>
          </p:cNvSpPr>
          <p:nvPr/>
        </p:nvSpPr>
        <p:spPr bwMode="auto">
          <a:xfrm>
            <a:off x="1163638" y="3354388"/>
            <a:ext cx="1187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UP-Servers</a:t>
            </a:r>
          </a:p>
        </p:txBody>
      </p:sp>
      <p:sp>
        <p:nvSpPr>
          <p:cNvPr id="105482" name="Text Box 14"/>
          <p:cNvSpPr txBox="1">
            <a:spLocks noChangeArrowheads="1"/>
          </p:cNvSpPr>
          <p:nvPr/>
        </p:nvSpPr>
        <p:spPr bwMode="auto">
          <a:xfrm>
            <a:off x="1473200" y="3643313"/>
            <a:ext cx="3992563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30xx, 2C, Conroe, 9/2006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30xx, 2C, Allendale 1/2007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32xx, 2x2C, Kentsfield (2xConroe) 1/2007</a:t>
            </a:r>
          </a:p>
        </p:txBody>
      </p:sp>
      <p:sp>
        <p:nvSpPr>
          <p:cNvPr id="105483" name="Text Box 15"/>
          <p:cNvSpPr txBox="1">
            <a:spLocks noChangeArrowheads="1"/>
          </p:cNvSpPr>
          <p:nvPr/>
        </p:nvSpPr>
        <p:spPr bwMode="auto">
          <a:xfrm>
            <a:off x="827088" y="1046163"/>
            <a:ext cx="9413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05484" name="Text Box 16"/>
          <p:cNvSpPr txBox="1">
            <a:spLocks noChangeArrowheads="1"/>
          </p:cNvSpPr>
          <p:nvPr/>
        </p:nvSpPr>
        <p:spPr bwMode="auto">
          <a:xfrm>
            <a:off x="1476375" y="1327150"/>
            <a:ext cx="314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T5xxx/T7xxx, 2C ,Merom 8/2006</a:t>
            </a:r>
          </a:p>
        </p:txBody>
      </p:sp>
      <p:sp>
        <p:nvSpPr>
          <p:cNvPr id="105485" name="Text Box 17"/>
          <p:cNvSpPr txBox="1">
            <a:spLocks noChangeArrowheads="1"/>
          </p:cNvSpPr>
          <p:nvPr/>
        </p:nvSpPr>
        <p:spPr bwMode="auto">
          <a:xfrm>
            <a:off x="841375" y="6467475"/>
            <a:ext cx="145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Based on 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43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05486" name="Text Box 4"/>
          <p:cNvSpPr txBox="1">
            <a:spLocks noChangeArrowheads="1"/>
          </p:cNvSpPr>
          <p:nvPr/>
        </p:nvSpPr>
        <p:spPr bwMode="auto">
          <a:xfrm>
            <a:off x="823913" y="1663700"/>
            <a:ext cx="1104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05487" name="Text Box 12"/>
          <p:cNvSpPr txBox="1">
            <a:spLocks noChangeArrowheads="1"/>
          </p:cNvSpPr>
          <p:nvPr/>
        </p:nvSpPr>
        <p:spPr bwMode="auto">
          <a:xfrm>
            <a:off x="1500188" y="1968500"/>
            <a:ext cx="5735637" cy="115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E6xxx/E4xxx, 2C, Core 2 Duo, (Conroe) 7/2006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X6800 Core 2 Extreme, 2C, (Conroe) 7/2006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E6xxx/E4xxx, Core 2 Duo, 2C, (Allendale) 1/2007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Q6xxx Core 2 Quad, 2x2C (Kentsfield) (2xConroe) 1/2007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QX6xxx Core 2 Extreme Quad, 2x2C, (Kentsfield XE) 11/2006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2263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AutoShape 3"/>
          <p:cNvSpPr>
            <a:spLocks noChangeArrowheads="1"/>
          </p:cNvSpPr>
          <p:nvPr/>
        </p:nvSpPr>
        <p:spPr bwMode="auto">
          <a:xfrm>
            <a:off x="862013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smtClean="0">
                <a:solidFill>
                  <a:srgbClr val="FFFFFF"/>
                </a:solidFill>
                <a:cs typeface="Arial" charset="0"/>
              </a:rPr>
              <a:t>3. </a:t>
            </a:r>
            <a:r>
              <a:rPr lang="en-US" altLang="en-US" sz="1900">
                <a:solidFill>
                  <a:srgbClr val="FFFFFF"/>
                </a:solidFill>
                <a:cs typeface="Arial" charset="0"/>
              </a:rPr>
              <a:t>The Nehalem line</a:t>
            </a:r>
          </a:p>
        </p:txBody>
      </p:sp>
      <p:grpSp>
        <p:nvGrpSpPr>
          <p:cNvPr id="123907" name="Group 4"/>
          <p:cNvGrpSpPr>
            <a:grpSpLocks/>
          </p:cNvGrpSpPr>
          <p:nvPr/>
        </p:nvGrpSpPr>
        <p:grpSpPr bwMode="auto">
          <a:xfrm>
            <a:off x="997097" y="1908175"/>
            <a:ext cx="7281716" cy="590550"/>
            <a:chOff x="697" y="1638"/>
            <a:chExt cx="4450" cy="292"/>
          </a:xfrm>
        </p:grpSpPr>
        <p:sp>
          <p:nvSpPr>
            <p:cNvPr id="123932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3.1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Introduction to the 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1.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generation Nehalem line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       (Bloomfield)</a:t>
              </a:r>
            </a:p>
          </p:txBody>
        </p:sp>
        <p:sp>
          <p:nvSpPr>
            <p:cNvPr id="123933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3908" name="Group 7"/>
          <p:cNvGrpSpPr>
            <a:grpSpLocks/>
          </p:cNvGrpSpPr>
          <p:nvPr/>
        </p:nvGrpSpPr>
        <p:grpSpPr bwMode="auto">
          <a:xfrm>
            <a:off x="990600" y="2601913"/>
            <a:ext cx="7285038" cy="401637"/>
            <a:chOff x="695" y="1631"/>
            <a:chExt cx="4452" cy="300"/>
          </a:xfrm>
        </p:grpSpPr>
        <p:sp>
          <p:nvSpPr>
            <p:cNvPr id="12393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3.2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Major innovations of the 1. gen. Nehalem line</a:t>
              </a:r>
            </a:p>
          </p:txBody>
        </p:sp>
        <p:sp>
          <p:nvSpPr>
            <p:cNvPr id="12393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3915" name="Group 22"/>
          <p:cNvGrpSpPr>
            <a:grpSpLocks/>
          </p:cNvGrpSpPr>
          <p:nvPr/>
        </p:nvGrpSpPr>
        <p:grpSpPr bwMode="auto">
          <a:xfrm>
            <a:off x="1000272" y="3123490"/>
            <a:ext cx="7281716" cy="619125"/>
            <a:chOff x="697" y="1638"/>
            <a:chExt cx="4450" cy="1183"/>
          </a:xfrm>
        </p:grpSpPr>
        <p:sp>
          <p:nvSpPr>
            <p:cNvPr id="123916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118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3.3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Major innovations of the 2. gen. Nehalem line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       (Lynnfield)</a:t>
              </a:r>
            </a:p>
          </p:txBody>
        </p:sp>
        <p:sp>
          <p:nvSpPr>
            <p:cNvPr id="123917" name="Text Box 24"/>
            <p:cNvSpPr txBox="1">
              <a:spLocks noChangeArrowheads="1"/>
            </p:cNvSpPr>
            <p:nvPr/>
          </p:nvSpPr>
          <p:spPr bwMode="auto">
            <a:xfrm>
              <a:off x="697" y="1830"/>
              <a:ext cx="246" cy="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75135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9"/>
            <a:ext cx="7404100" cy="70225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 to the 1. generation Nehalem line (Bloomfield)</a:t>
            </a:r>
          </a:p>
        </p:txBody>
      </p:sp>
    </p:spTree>
    <p:extLst>
      <p:ext uri="{BB962C8B-B14F-4D97-AF65-F5344CB8AC3E}">
        <p14:creationId xmlns:p14="http://schemas.microsoft.com/office/powerpoint/2010/main" val="2509773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3.1 Introduction to the 1. generation Nehalem line (Bloomfield) (1)</a:t>
            </a:r>
          </a:p>
        </p:txBody>
      </p:sp>
      <p:sp>
        <p:nvSpPr>
          <p:cNvPr id="124931" name="Text Box 4"/>
          <p:cNvSpPr txBox="1">
            <a:spLocks noChangeArrowheads="1"/>
          </p:cNvSpPr>
          <p:nvPr/>
        </p:nvSpPr>
        <p:spPr bwMode="auto">
          <a:xfrm>
            <a:off x="195263" y="639763"/>
            <a:ext cx="66881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3.1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Introduction to the 1. generation Nehalem line (Bloomfield)</a:t>
            </a:r>
            <a:r>
              <a:rPr lang="en-US" altLang="en-US" sz="16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</a:p>
        </p:txBody>
      </p:sp>
      <p:sp>
        <p:nvSpPr>
          <p:cNvPr id="124932" name="Text Box 5"/>
          <p:cNvSpPr txBox="1">
            <a:spLocks noChangeArrowheads="1"/>
          </p:cNvSpPr>
          <p:nvPr/>
        </p:nvSpPr>
        <p:spPr bwMode="auto">
          <a:xfrm>
            <a:off x="173038" y="1035050"/>
            <a:ext cx="73365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Developed at Hillsboro, Oregon, at the site where the Pentium 4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was designed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4933" name="Text Box 6"/>
          <p:cNvSpPr txBox="1">
            <a:spLocks noChangeArrowheads="1"/>
          </p:cNvSpPr>
          <p:nvPr/>
        </p:nvSpPr>
        <p:spPr bwMode="auto">
          <a:xfrm>
            <a:off x="1049338" y="1493838"/>
            <a:ext cx="1998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Experiences with HT</a:t>
            </a:r>
          </a:p>
        </p:txBody>
      </p:sp>
      <p:sp>
        <p:nvSpPr>
          <p:cNvPr id="124934" name="Line 7"/>
          <p:cNvSpPr>
            <a:spLocks noChangeShapeType="1"/>
          </p:cNvSpPr>
          <p:nvPr/>
        </p:nvSpPr>
        <p:spPr bwMode="auto">
          <a:xfrm>
            <a:off x="401638" y="1643063"/>
            <a:ext cx="576262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4935" name="Text Box 8"/>
          <p:cNvSpPr txBox="1">
            <a:spLocks noChangeArrowheads="1"/>
          </p:cNvSpPr>
          <p:nvPr/>
        </p:nvSpPr>
        <p:spPr bwMode="auto">
          <a:xfrm>
            <a:off x="1787525" y="1914525"/>
            <a:ext cx="3922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became a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multithreaded design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</p:txBody>
      </p:sp>
      <p:sp>
        <p:nvSpPr>
          <p:cNvPr id="124936" name="Line 9"/>
          <p:cNvSpPr>
            <a:spLocks noChangeShapeType="1"/>
          </p:cNvSpPr>
          <p:nvPr/>
        </p:nvSpPr>
        <p:spPr bwMode="auto">
          <a:xfrm>
            <a:off x="1139825" y="2063750"/>
            <a:ext cx="576263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19817" name="Text Box 10"/>
          <p:cNvSpPr txBox="1">
            <a:spLocks noChangeArrowheads="1"/>
          </p:cNvSpPr>
          <p:nvPr/>
        </p:nvSpPr>
        <p:spPr bwMode="auto">
          <a:xfrm>
            <a:off x="177800" y="2286000"/>
            <a:ext cx="7070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design effort took about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five years and required thousands of engineers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66FF"/>
                </a:solidFill>
                <a:latin typeface="Verdana" pitchFamily="34" charset="0"/>
                <a:cs typeface="Arial" charset="0"/>
              </a:rPr>
              <a:t>  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Ronak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Singhal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lead architect of Nehalem) [37]</a:t>
            </a:r>
            <a:r>
              <a:rPr lang="en-US" altLang="en-US" sz="1400">
                <a:solidFill>
                  <a:srgbClr val="0066FF"/>
                </a:solidFill>
                <a:latin typeface="Verdana" pitchFamily="34" charset="0"/>
                <a:cs typeface="Arial" charset="0"/>
              </a:rPr>
              <a:t>.</a:t>
            </a:r>
          </a:p>
        </p:txBody>
      </p:sp>
      <p:sp>
        <p:nvSpPr>
          <p:cNvPr id="119818" name="Text Box 12"/>
          <p:cNvSpPr txBox="1">
            <a:spLocks noChangeArrowheads="1"/>
          </p:cNvSpPr>
          <p:nvPr/>
        </p:nvSpPr>
        <p:spPr bwMode="auto">
          <a:xfrm>
            <a:off x="344488" y="3259138"/>
            <a:ext cx="3927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(Core i7-9xx (Bloomfield)) 4C in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11/2008</a:t>
            </a:r>
          </a:p>
        </p:txBody>
      </p:sp>
      <p:sp>
        <p:nvSpPr>
          <p:cNvPr id="119819" name="Text Box 13"/>
          <p:cNvSpPr txBox="1">
            <a:spLocks noChangeArrowheads="1"/>
          </p:cNvSpPr>
          <p:nvPr/>
        </p:nvSpPr>
        <p:spPr bwMode="auto">
          <a:xfrm>
            <a:off x="161925" y="2963863"/>
            <a:ext cx="82423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First implementation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Nehalem microarchitecture appeared in the desktop segment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836893" y="6399330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108500" y="3834045"/>
            <a:ext cx="8964000" cy="2330753"/>
            <a:chOff x="14786" y="4510088"/>
            <a:chExt cx="8964000" cy="2330753"/>
          </a:xfrm>
        </p:grpSpPr>
        <p:sp>
          <p:nvSpPr>
            <p:cNvPr id="14" name="Text Box 4"/>
            <p:cNvSpPr txBox="1">
              <a:spLocks noChangeArrowheads="1"/>
            </p:cNvSpPr>
            <p:nvPr/>
          </p:nvSpPr>
          <p:spPr bwMode="auto">
            <a:xfrm>
              <a:off x="1506538" y="4510088"/>
              <a:ext cx="61182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Figure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hu-HU" altLang="en-US" sz="1400" smtClean="0">
                  <a:solidFill>
                    <a:srgbClr val="000000"/>
                  </a:solidFill>
                  <a:cs typeface="Times New Roman" pitchFamily="18" charset="0"/>
                </a:rPr>
                <a:t>4.1.1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: Intel</a:t>
              </a:r>
              <a:r>
                <a:rPr lang="en-US" altLang="en-US" sz="14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’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s Tick-Tock development model 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(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Based on 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[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1]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)</a:t>
              </a:r>
              <a:endParaRPr lang="en-US" altLang="en-US" sz="14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5" name="Téglalap 3"/>
            <p:cNvSpPr/>
            <p:nvPr/>
          </p:nvSpPr>
          <p:spPr bwMode="auto">
            <a:xfrm>
              <a:off x="14786" y="4589766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>
                <a:solidFill>
                  <a:srgbClr val="FFFFFF"/>
                </a:solidFill>
              </a:endParaRPr>
            </a:p>
          </p:txBody>
        </p:sp>
        <p:sp>
          <p:nvSpPr>
            <p:cNvPr id="16" name="Téglalap 4"/>
            <p:cNvSpPr/>
            <p:nvPr/>
          </p:nvSpPr>
          <p:spPr bwMode="auto">
            <a:xfrm>
              <a:off x="15520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7" name="Téglalap 5"/>
            <p:cNvSpPr/>
            <p:nvPr/>
          </p:nvSpPr>
          <p:spPr bwMode="auto">
            <a:xfrm>
              <a:off x="1135890" y="500170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8" name="Téglalap 11"/>
            <p:cNvSpPr/>
            <p:nvPr/>
          </p:nvSpPr>
          <p:spPr bwMode="auto">
            <a:xfrm>
              <a:off x="2089819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9" name="Téglalap 12"/>
            <p:cNvSpPr/>
            <p:nvPr/>
          </p:nvSpPr>
          <p:spPr bwMode="auto">
            <a:xfrm>
              <a:off x="3073025" y="5002369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0" name="Téglalap 13"/>
            <p:cNvSpPr/>
            <p:nvPr/>
          </p:nvSpPr>
          <p:spPr bwMode="auto">
            <a:xfrm>
              <a:off x="404337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1" name="Téglalap 14"/>
            <p:cNvSpPr/>
            <p:nvPr/>
          </p:nvSpPr>
          <p:spPr bwMode="auto">
            <a:xfrm>
              <a:off x="5031408" y="4999052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2" name="Téglalap 15"/>
            <p:cNvSpPr/>
            <p:nvPr/>
          </p:nvSpPr>
          <p:spPr bwMode="auto">
            <a:xfrm>
              <a:off x="5991637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3" name="Szövegdoboz 16"/>
            <p:cNvSpPr txBox="1">
              <a:spLocks noChangeArrowheads="1"/>
            </p:cNvSpPr>
            <p:nvPr/>
          </p:nvSpPr>
          <p:spPr bwMode="auto">
            <a:xfrm>
              <a:off x="296954" y="6422048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4" name="Szövegdoboz 17"/>
            <p:cNvSpPr txBox="1">
              <a:spLocks noChangeArrowheads="1"/>
            </p:cNvSpPr>
            <p:nvPr/>
          </p:nvSpPr>
          <p:spPr bwMode="auto">
            <a:xfrm>
              <a:off x="1333209" y="6423914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5" name="Szövegdoboz 18"/>
            <p:cNvSpPr txBox="1">
              <a:spLocks noChangeArrowheads="1"/>
            </p:cNvSpPr>
            <p:nvPr/>
          </p:nvSpPr>
          <p:spPr bwMode="auto">
            <a:xfrm>
              <a:off x="2311954" y="6422524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6" name="Szövegdoboz 19"/>
            <p:cNvSpPr txBox="1">
              <a:spLocks noChangeArrowheads="1"/>
            </p:cNvSpPr>
            <p:nvPr/>
          </p:nvSpPr>
          <p:spPr bwMode="auto">
            <a:xfrm>
              <a:off x="3295430" y="6424390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7" name="Szövegdoboz 20"/>
            <p:cNvSpPr txBox="1">
              <a:spLocks noChangeArrowheads="1"/>
            </p:cNvSpPr>
            <p:nvPr/>
          </p:nvSpPr>
          <p:spPr bwMode="auto">
            <a:xfrm>
              <a:off x="4223700" y="642439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8" name="Szövegdoboz 21"/>
            <p:cNvSpPr txBox="1">
              <a:spLocks noChangeArrowheads="1"/>
            </p:cNvSpPr>
            <p:nvPr/>
          </p:nvSpPr>
          <p:spPr bwMode="auto">
            <a:xfrm>
              <a:off x="5271201" y="642625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9" name="Szövegdoboz 22"/>
            <p:cNvSpPr txBox="1">
              <a:spLocks noChangeArrowheads="1"/>
            </p:cNvSpPr>
            <p:nvPr/>
          </p:nvSpPr>
          <p:spPr bwMode="auto">
            <a:xfrm>
              <a:off x="6174378" y="642486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0" name="Szövegdoboz 25"/>
            <p:cNvSpPr txBox="1"/>
            <p:nvPr/>
          </p:nvSpPr>
          <p:spPr bwMode="auto">
            <a:xfrm>
              <a:off x="339090" y="4677078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31" name="Szövegdoboz 26"/>
            <p:cNvSpPr txBox="1"/>
            <p:nvPr/>
          </p:nvSpPr>
          <p:spPr bwMode="auto">
            <a:xfrm>
              <a:off x="4199401" y="4680253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32" name="Szövegdoboz 27"/>
            <p:cNvSpPr txBox="1"/>
            <p:nvPr/>
          </p:nvSpPr>
          <p:spPr bwMode="auto">
            <a:xfrm>
              <a:off x="5220572" y="4681841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33" name="Szövegdoboz 28"/>
            <p:cNvSpPr txBox="1"/>
            <p:nvPr/>
          </p:nvSpPr>
          <p:spPr bwMode="auto">
            <a:xfrm>
              <a:off x="6153680" y="4680253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34" name="TextBox 33"/>
            <p:cNvSpPr txBox="1"/>
            <p:nvPr/>
          </p:nvSpPr>
          <p:spPr bwMode="auto">
            <a:xfrm>
              <a:off x="7124419" y="4696128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35" name="Téglalap 14"/>
            <p:cNvSpPr/>
            <p:nvPr/>
          </p:nvSpPr>
          <p:spPr bwMode="auto">
            <a:xfrm>
              <a:off x="6968491" y="4999043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6" name="Szövegdoboz 21"/>
            <p:cNvSpPr txBox="1">
              <a:spLocks noChangeArrowheads="1"/>
            </p:cNvSpPr>
            <p:nvPr/>
          </p:nvSpPr>
          <p:spPr bwMode="auto">
            <a:xfrm>
              <a:off x="7185398" y="6419598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37" name="Téglalap 15"/>
            <p:cNvSpPr/>
            <p:nvPr/>
          </p:nvSpPr>
          <p:spPr bwMode="auto">
            <a:xfrm>
              <a:off x="7949055" y="500324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8" name="Szövegdoboz 22"/>
            <p:cNvSpPr txBox="1">
              <a:spLocks noChangeArrowheads="1"/>
            </p:cNvSpPr>
            <p:nvPr/>
          </p:nvSpPr>
          <p:spPr bwMode="auto">
            <a:xfrm>
              <a:off x="8138045" y="642739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9" name="Szövegdoboz 28"/>
            <p:cNvSpPr txBox="1"/>
            <p:nvPr/>
          </p:nvSpPr>
          <p:spPr bwMode="auto">
            <a:xfrm>
              <a:off x="8093206" y="4682783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  <p:sp>
        <p:nvSpPr>
          <p:cNvPr id="40" name="Oval 4"/>
          <p:cNvSpPr>
            <a:spLocks noChangeArrowheads="1"/>
          </p:cNvSpPr>
          <p:nvPr/>
        </p:nvSpPr>
        <p:spPr bwMode="auto">
          <a:xfrm>
            <a:off x="2050830" y="3913723"/>
            <a:ext cx="1216025" cy="2082162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8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9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9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9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9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9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817" grpId="0"/>
      <p:bldP spid="119818" grpId="0"/>
      <p:bldP spid="119819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12</a:t>
            </a:r>
            <a:r>
              <a:rPr lang="hu-HU" altLang="en-US" smtClean="0"/>
              <a:t>)</a:t>
            </a:r>
            <a:endParaRPr lang="en-US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4008829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0298" y="606939"/>
            <a:ext cx="19335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  <a:latin typeface="+mj-lt"/>
              </a:rPr>
              <a:t>The Nehalem line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9920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ext Box 4"/>
          <p:cNvSpPr txBox="1">
            <a:spLocks noChangeArrowheads="1"/>
          </p:cNvSpPr>
          <p:nvPr/>
        </p:nvSpPr>
        <p:spPr bwMode="auto">
          <a:xfrm>
            <a:off x="193675" y="1709738"/>
            <a:ext cx="39465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1. generation Nehalem processors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79" name="Oval 7"/>
          <p:cNvSpPr>
            <a:spLocks noChangeArrowheads="1"/>
          </p:cNvSpPr>
          <p:nvPr/>
        </p:nvSpPr>
        <p:spPr bwMode="auto">
          <a:xfrm>
            <a:off x="6858000" y="156368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0" name="Line 8"/>
          <p:cNvSpPr>
            <a:spLocks noChangeShapeType="1"/>
          </p:cNvSpPr>
          <p:nvPr/>
        </p:nvSpPr>
        <p:spPr bwMode="auto">
          <a:xfrm>
            <a:off x="4621213" y="1160463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6981" name="Line 10"/>
          <p:cNvSpPr>
            <a:spLocks noChangeShapeType="1"/>
          </p:cNvSpPr>
          <p:nvPr/>
        </p:nvSpPr>
        <p:spPr bwMode="auto">
          <a:xfrm flipV="1">
            <a:off x="2605088" y="1387475"/>
            <a:ext cx="43211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6982" name="Line 11"/>
          <p:cNvSpPr>
            <a:spLocks noChangeShapeType="1"/>
          </p:cNvSpPr>
          <p:nvPr/>
        </p:nvSpPr>
        <p:spPr bwMode="auto">
          <a:xfrm flipH="1">
            <a:off x="6896100" y="1371600"/>
            <a:ext cx="1588" cy="188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6983" name="Oval 12"/>
          <p:cNvSpPr>
            <a:spLocks noChangeArrowheads="1"/>
          </p:cNvSpPr>
          <p:nvPr/>
        </p:nvSpPr>
        <p:spPr bwMode="auto">
          <a:xfrm>
            <a:off x="2557463" y="15890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4" name="Line 13"/>
          <p:cNvSpPr>
            <a:spLocks noChangeShapeType="1"/>
          </p:cNvSpPr>
          <p:nvPr/>
        </p:nvSpPr>
        <p:spPr bwMode="auto">
          <a:xfrm>
            <a:off x="2590800" y="138906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6985" name="AutoShape 11"/>
          <p:cNvSpPr>
            <a:spLocks noChangeArrowheads="1"/>
          </p:cNvSpPr>
          <p:nvPr/>
        </p:nvSpPr>
        <p:spPr bwMode="auto">
          <a:xfrm>
            <a:off x="4483100" y="1835150"/>
            <a:ext cx="538163" cy="92075"/>
          </a:xfrm>
          <a:prstGeom prst="rightArrow">
            <a:avLst>
              <a:gd name="adj1" fmla="val 50000"/>
              <a:gd name="adj2" fmla="val 146121"/>
            </a:avLst>
          </a:prstGeom>
          <a:solidFill>
            <a:srgbClr val="FF0000"/>
          </a:soli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6" name="Text Box 4"/>
          <p:cNvSpPr txBox="1">
            <a:spLocks noChangeArrowheads="1"/>
          </p:cNvSpPr>
          <p:nvPr/>
        </p:nvSpPr>
        <p:spPr bwMode="auto">
          <a:xfrm>
            <a:off x="2894013" y="836613"/>
            <a:ext cx="34226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lines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7" name="Text Box 13"/>
          <p:cNvSpPr txBox="1">
            <a:spLocks noChangeArrowheads="1"/>
          </p:cNvSpPr>
          <p:nvPr/>
        </p:nvSpPr>
        <p:spPr bwMode="auto">
          <a:xfrm>
            <a:off x="904875" y="3048000"/>
            <a:ext cx="9763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26988" name="Text Box 14"/>
          <p:cNvSpPr txBox="1">
            <a:spLocks noChangeArrowheads="1"/>
          </p:cNvSpPr>
          <p:nvPr/>
        </p:nvSpPr>
        <p:spPr bwMode="auto">
          <a:xfrm>
            <a:off x="925513" y="3984625"/>
            <a:ext cx="8366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26989" name="Text Box 15"/>
          <p:cNvSpPr txBox="1">
            <a:spLocks noChangeArrowheads="1"/>
          </p:cNvSpPr>
          <p:nvPr/>
        </p:nvSpPr>
        <p:spPr bwMode="auto">
          <a:xfrm>
            <a:off x="1119188" y="5208588"/>
            <a:ext cx="10493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DP-Servers</a:t>
            </a:r>
          </a:p>
        </p:txBody>
      </p:sp>
      <p:sp>
        <p:nvSpPr>
          <p:cNvPr id="126990" name="Text Box 16"/>
          <p:cNvSpPr txBox="1">
            <a:spLocks noChangeArrowheads="1"/>
          </p:cNvSpPr>
          <p:nvPr/>
        </p:nvSpPr>
        <p:spPr bwMode="auto">
          <a:xfrm>
            <a:off x="1309688" y="5449888"/>
            <a:ext cx="3495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55xx </a:t>
            </a:r>
            <a:r>
              <a:rPr lang="en-US" altLang="en-US" sz="1200" i="1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Gainestown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(Nehalem-EP) 4C 3/2009</a:t>
            </a:r>
          </a:p>
        </p:txBody>
      </p:sp>
      <p:sp>
        <p:nvSpPr>
          <p:cNvPr id="126991" name="Text Box 17"/>
          <p:cNvSpPr txBox="1">
            <a:spLocks noChangeArrowheads="1"/>
          </p:cNvSpPr>
          <p:nvPr/>
        </p:nvSpPr>
        <p:spPr bwMode="auto">
          <a:xfrm>
            <a:off x="1355725" y="3335338"/>
            <a:ext cx="3033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i7-9xx (Bloomfield) 4C 11/2008</a:t>
            </a:r>
          </a:p>
        </p:txBody>
      </p:sp>
      <p:sp>
        <p:nvSpPr>
          <p:cNvPr id="126992" name="Text Box 18"/>
          <p:cNvSpPr txBox="1">
            <a:spLocks noChangeArrowheads="1"/>
          </p:cNvSpPr>
          <p:nvPr/>
        </p:nvSpPr>
        <p:spPr bwMode="auto">
          <a:xfrm>
            <a:off x="1089025" y="4259263"/>
            <a:ext cx="10429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UP-Servers</a:t>
            </a:r>
          </a:p>
        </p:txBody>
      </p:sp>
      <p:sp>
        <p:nvSpPr>
          <p:cNvPr id="126993" name="Text Box 19"/>
          <p:cNvSpPr txBox="1">
            <a:spLocks noChangeArrowheads="1"/>
          </p:cNvSpPr>
          <p:nvPr/>
        </p:nvSpPr>
        <p:spPr bwMode="auto">
          <a:xfrm>
            <a:off x="1347788" y="4564063"/>
            <a:ext cx="2278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200" i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35xx Bloomfield 4C 3/2009</a:t>
            </a:r>
          </a:p>
        </p:txBody>
      </p:sp>
      <p:sp>
        <p:nvSpPr>
          <p:cNvPr id="126994" name="Text Box 21"/>
          <p:cNvSpPr txBox="1">
            <a:spLocks noChangeArrowheads="1"/>
          </p:cNvSpPr>
          <p:nvPr/>
        </p:nvSpPr>
        <p:spPr bwMode="auto">
          <a:xfrm>
            <a:off x="917575" y="2171700"/>
            <a:ext cx="8366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26995" name="Text Box 26"/>
          <p:cNvSpPr txBox="1">
            <a:spLocks noChangeArrowheads="1"/>
          </p:cNvSpPr>
          <p:nvPr/>
        </p:nvSpPr>
        <p:spPr bwMode="auto">
          <a:xfrm>
            <a:off x="4964113" y="6032500"/>
            <a:ext cx="3433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Jasper forest: Embedded UP or DP server</a:t>
            </a:r>
          </a:p>
        </p:txBody>
      </p:sp>
      <p:sp>
        <p:nvSpPr>
          <p:cNvPr id="126996" name="Text Box 27"/>
          <p:cNvSpPr txBox="1">
            <a:spLocks noChangeArrowheads="1"/>
          </p:cNvSpPr>
          <p:nvPr/>
        </p:nvSpPr>
        <p:spPr bwMode="auto">
          <a:xfrm>
            <a:off x="879475" y="6319838"/>
            <a:ext cx="145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Based on 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44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26997" name="Text Box 4"/>
          <p:cNvSpPr txBox="1">
            <a:spLocks noChangeArrowheads="1"/>
          </p:cNvSpPr>
          <p:nvPr/>
        </p:nvSpPr>
        <p:spPr bwMode="auto">
          <a:xfrm>
            <a:off x="5111750" y="1711325"/>
            <a:ext cx="40322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 generation Nehalem processors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98" name="Text Box 29"/>
          <p:cNvSpPr txBox="1">
            <a:spLocks noChangeArrowheads="1"/>
          </p:cNvSpPr>
          <p:nvPr/>
        </p:nvSpPr>
        <p:spPr bwMode="auto">
          <a:xfrm>
            <a:off x="4910138" y="3048000"/>
            <a:ext cx="9763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26999" name="Text Box 30"/>
          <p:cNvSpPr txBox="1">
            <a:spLocks noChangeArrowheads="1"/>
          </p:cNvSpPr>
          <p:nvPr/>
        </p:nvSpPr>
        <p:spPr bwMode="auto">
          <a:xfrm>
            <a:off x="4930775" y="3984625"/>
            <a:ext cx="8366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27000" name="Text Box 31"/>
          <p:cNvSpPr txBox="1">
            <a:spLocks noChangeArrowheads="1"/>
          </p:cNvSpPr>
          <p:nvPr/>
        </p:nvSpPr>
        <p:spPr bwMode="auto">
          <a:xfrm>
            <a:off x="5124450" y="5208588"/>
            <a:ext cx="10493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DP-Servers</a:t>
            </a:r>
          </a:p>
        </p:txBody>
      </p:sp>
      <p:sp>
        <p:nvSpPr>
          <p:cNvPr id="127001" name="Text Box 32"/>
          <p:cNvSpPr txBox="1">
            <a:spLocks noChangeArrowheads="1"/>
          </p:cNvSpPr>
          <p:nvPr/>
        </p:nvSpPr>
        <p:spPr bwMode="auto">
          <a:xfrm>
            <a:off x="5314950" y="5449888"/>
            <a:ext cx="29098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C55xx Jasper forest</a:t>
            </a:r>
            <a:r>
              <a:rPr lang="en-US" altLang="en-US" sz="1200" i="1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2C/4C 2/2010</a:t>
            </a:r>
          </a:p>
        </p:txBody>
      </p:sp>
      <p:sp>
        <p:nvSpPr>
          <p:cNvPr id="127002" name="Text Box 33"/>
          <p:cNvSpPr txBox="1">
            <a:spLocks noChangeArrowheads="1"/>
          </p:cNvSpPr>
          <p:nvPr/>
        </p:nvSpPr>
        <p:spPr bwMode="auto">
          <a:xfrm>
            <a:off x="5360988" y="3335338"/>
            <a:ext cx="2827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i7-8xx (Lynnfield)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i5-7xx (Lynnfield) 4C 9/2009</a:t>
            </a:r>
          </a:p>
        </p:txBody>
      </p:sp>
      <p:sp>
        <p:nvSpPr>
          <p:cNvPr id="127003" name="Text Box 34"/>
          <p:cNvSpPr txBox="1">
            <a:spLocks noChangeArrowheads="1"/>
          </p:cNvSpPr>
          <p:nvPr/>
        </p:nvSpPr>
        <p:spPr bwMode="auto">
          <a:xfrm>
            <a:off x="5094288" y="4259263"/>
            <a:ext cx="10429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UP-Servers</a:t>
            </a:r>
          </a:p>
        </p:txBody>
      </p:sp>
      <p:sp>
        <p:nvSpPr>
          <p:cNvPr id="127004" name="Text Box 35"/>
          <p:cNvSpPr txBox="1">
            <a:spLocks noChangeArrowheads="1"/>
          </p:cNvSpPr>
          <p:nvPr/>
        </p:nvSpPr>
        <p:spPr bwMode="auto">
          <a:xfrm>
            <a:off x="5353050" y="4564063"/>
            <a:ext cx="2636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34xx Lynnfield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C35xx Jasper forest</a:t>
            </a:r>
            <a:r>
              <a:rPr lang="en-US" altLang="en-US" sz="1200" i="1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4C 2/2010</a:t>
            </a:r>
          </a:p>
        </p:txBody>
      </p:sp>
      <p:sp>
        <p:nvSpPr>
          <p:cNvPr id="127005" name="Text Box 36"/>
          <p:cNvSpPr txBox="1">
            <a:spLocks noChangeArrowheads="1"/>
          </p:cNvSpPr>
          <p:nvPr/>
        </p:nvSpPr>
        <p:spPr bwMode="auto">
          <a:xfrm>
            <a:off x="5368925" y="2387600"/>
            <a:ext cx="304165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i7-9xxM   Clarksfield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i7-8xxQM Clarksfield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i7-7xxQM Clarksfield 4C 9/2009</a:t>
            </a:r>
          </a:p>
        </p:txBody>
      </p:sp>
      <p:sp>
        <p:nvSpPr>
          <p:cNvPr id="127006" name="Text Box 37"/>
          <p:cNvSpPr txBox="1">
            <a:spLocks noChangeArrowheads="1"/>
          </p:cNvSpPr>
          <p:nvPr/>
        </p:nvSpPr>
        <p:spPr bwMode="auto">
          <a:xfrm>
            <a:off x="4922838" y="2171700"/>
            <a:ext cx="8366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270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3.1 Introduction to the 1. generation Nehalem line (Bloomfield) (3)</a:t>
            </a:r>
          </a:p>
        </p:txBody>
      </p:sp>
      <p:sp>
        <p:nvSpPr>
          <p:cNvPr id="127008" name="Rounded Rectangle 1"/>
          <p:cNvSpPr>
            <a:spLocks noChangeArrowheads="1"/>
          </p:cNvSpPr>
          <p:nvPr/>
        </p:nvSpPr>
        <p:spPr bwMode="auto">
          <a:xfrm>
            <a:off x="296863" y="1497013"/>
            <a:ext cx="4508500" cy="4673600"/>
          </a:xfrm>
          <a:prstGeom prst="roundRect">
            <a:avLst>
              <a:gd name="adj" fmla="val 16667"/>
            </a:avLst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6380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4" descr="Bloomfield die phot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1075" y="1327150"/>
            <a:ext cx="4570413" cy="296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3" name="Text Box 5"/>
          <p:cNvSpPr txBox="1">
            <a:spLocks noChangeArrowheads="1"/>
          </p:cNvSpPr>
          <p:nvPr/>
        </p:nvSpPr>
        <p:spPr bwMode="auto">
          <a:xfrm>
            <a:off x="2870200" y="4478338"/>
            <a:ext cx="32083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Die shot of the Bloomfield chip 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28004" name="Text Box 6"/>
          <p:cNvSpPr txBox="1">
            <a:spLocks noChangeArrowheads="1"/>
          </p:cNvSpPr>
          <p:nvPr/>
        </p:nvSpPr>
        <p:spPr bwMode="auto">
          <a:xfrm>
            <a:off x="184150" y="652463"/>
            <a:ext cx="76438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Die shot of the 1. generation Nehalem desktop processor (Bloomfield)</a:t>
            </a:r>
            <a:r>
              <a:rPr lang="en-US" altLang="en-US" sz="140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23910" name="Text Box 8"/>
          <p:cNvSpPr txBox="1">
            <a:spLocks noChangeArrowheads="1"/>
          </p:cNvSpPr>
          <p:nvPr/>
        </p:nvSpPr>
        <p:spPr bwMode="auto">
          <a:xfrm>
            <a:off x="293688" y="5595938"/>
            <a:ext cx="8655050" cy="100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The Bloomfield die has two QPI bus controllers, in spite of the fact that they are not needed</a:t>
            </a:r>
          </a:p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for the desktop part.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In the Bloomfield die one of the controllers is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simply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not activated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[45], whereas both are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active in the DP alternative (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Gainestown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 </a:t>
            </a:r>
          </a:p>
        </p:txBody>
      </p:sp>
      <p:sp>
        <p:nvSpPr>
          <p:cNvPr id="128006" name="Text Box 9"/>
          <p:cNvSpPr txBox="1">
            <a:spLocks noChangeArrowheads="1"/>
          </p:cNvSpPr>
          <p:nvPr/>
        </p:nvSpPr>
        <p:spPr bwMode="auto">
          <a:xfrm>
            <a:off x="287338" y="5092700"/>
            <a:ext cx="86756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Both the desktop oriented Bloomfield chip and the DP server oriented </a:t>
            </a:r>
            <a:r>
              <a:rPr lang="en-US" altLang="en-US" sz="1400" err="1">
                <a:solidFill>
                  <a:srgbClr val="0070C0"/>
                </a:solidFill>
                <a:latin typeface="+mj-lt"/>
              </a:rPr>
              <a:t>Gainestown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 chip have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   the same layout.</a:t>
            </a:r>
          </a:p>
        </p:txBody>
      </p:sp>
      <p:sp>
        <p:nvSpPr>
          <p:cNvPr id="128007" name="Text Box 10"/>
          <p:cNvSpPr txBox="1">
            <a:spLocks noChangeArrowheads="1"/>
          </p:cNvSpPr>
          <p:nvPr/>
        </p:nvSpPr>
        <p:spPr bwMode="auto">
          <a:xfrm>
            <a:off x="176213" y="4789488"/>
            <a:ext cx="601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Note</a:t>
            </a:r>
          </a:p>
        </p:txBody>
      </p:sp>
      <p:sp>
        <p:nvSpPr>
          <p:cNvPr id="12800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3.1 Introduction to the 1. generation Nehalem line (Bloomfield) (4)</a:t>
            </a:r>
          </a:p>
        </p:txBody>
      </p:sp>
      <p:sp>
        <p:nvSpPr>
          <p:cNvPr id="128009" name="TextBox 8"/>
          <p:cNvSpPr txBox="1">
            <a:spLocks noChangeArrowheads="1"/>
          </p:cNvSpPr>
          <p:nvPr/>
        </p:nvSpPr>
        <p:spPr bwMode="auto">
          <a:xfrm>
            <a:off x="4122738" y="3789363"/>
            <a:ext cx="760412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500">
                <a:solidFill>
                  <a:srgbClr val="FFFFFF"/>
                </a:solidFill>
                <a:cs typeface="Arial" charset="0"/>
              </a:rPr>
              <a:t>(8 MB)</a:t>
            </a:r>
          </a:p>
        </p:txBody>
      </p:sp>
    </p:spTree>
    <p:extLst>
      <p:ext uri="{BB962C8B-B14F-4D97-AF65-F5344CB8AC3E}">
        <p14:creationId xmlns:p14="http://schemas.microsoft.com/office/powerpoint/2010/main" val="2629233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39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39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39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39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9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9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523676" y="1982289"/>
            <a:ext cx="7902324" cy="15229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34592" y="2571871"/>
            <a:ext cx="2496196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400">
                <a:solidFill>
                  <a:srgbClr val="FF0000"/>
                </a:solidFill>
                <a:latin typeface="Verdana"/>
              </a:rPr>
              <a:t>High performance/power </a:t>
            </a:r>
          </a:p>
          <a:p>
            <a:pPr algn="ctr"/>
            <a:r>
              <a:rPr lang="en-US" sz="1400">
                <a:solidFill>
                  <a:srgbClr val="000000"/>
                </a:solidFill>
                <a:latin typeface="Verdana"/>
              </a:rPr>
              <a:t>(e.g. GFLOPS/Watt)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75150" y="2131113"/>
            <a:ext cx="21469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Verdana"/>
              </a:rPr>
              <a:t>Traditional processors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339052" y="2131113"/>
            <a:ext cx="24447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Verdana"/>
              </a:rPr>
              <a:t>Tablets and smartphones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314048" y="2575368"/>
            <a:ext cx="2789610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400">
                <a:solidFill>
                  <a:srgbClr val="FF0000"/>
                </a:solidFill>
                <a:latin typeface="Verdana"/>
              </a:rPr>
              <a:t>Low power</a:t>
            </a:r>
          </a:p>
          <a:p>
            <a:pPr algn="ctr"/>
            <a:r>
              <a:rPr lang="en-US" sz="1400">
                <a:solidFill>
                  <a:srgbClr val="000000"/>
                </a:solidFill>
                <a:latin typeface="Verdana"/>
              </a:rPr>
              <a:t>(Watt)</a:t>
            </a:r>
          </a:p>
          <a:p>
            <a:pPr algn="ctr"/>
            <a:r>
              <a:rPr lang="en-US" sz="1400">
                <a:solidFill>
                  <a:srgbClr val="000000"/>
                </a:solidFill>
                <a:latin typeface="Verdana"/>
              </a:rPr>
              <a:t>(Number of operating hours)</a:t>
            </a:r>
          </a:p>
        </p:txBody>
      </p:sp>
      <p:sp>
        <p:nvSpPr>
          <p:cNvPr id="15" name="Left-Right Arrow 14"/>
          <p:cNvSpPr/>
          <p:nvPr/>
        </p:nvSpPr>
        <p:spPr>
          <a:xfrm>
            <a:off x="3970585" y="2581616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90085" y="998730"/>
            <a:ext cx="9163214" cy="8156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smtClean="0">
                <a:solidFill>
                  <a:srgbClr val="000000"/>
                </a:solidFill>
                <a:latin typeface="Verdana"/>
              </a:rPr>
              <a:t> With the </a:t>
            </a:r>
            <a:r>
              <a:rPr lang="en-US" sz="1400" smtClean="0">
                <a:solidFill>
                  <a:srgbClr val="0070C0"/>
                </a:solidFill>
                <a:latin typeface="Verdana"/>
              </a:rPr>
              <a:t>advent of </a:t>
            </a:r>
            <a:r>
              <a:rPr lang="en-US" sz="1400" smtClean="0">
                <a:solidFill>
                  <a:srgbClr val="FF0000"/>
                </a:solidFill>
                <a:latin typeface="Verdana"/>
              </a:rPr>
              <a:t>mobile devices </a:t>
            </a:r>
            <a:r>
              <a:rPr lang="en-US" sz="1400" smtClean="0">
                <a:solidFill>
                  <a:srgbClr val="0070C0"/>
                </a:solidFill>
                <a:latin typeface="Verdana"/>
              </a:rPr>
              <a:t>(about 2006)</a:t>
            </a:r>
            <a:r>
              <a:rPr lang="en-US" sz="1400" smtClean="0">
                <a:solidFill>
                  <a:srgbClr val="00B0F0"/>
                </a:solidFill>
                <a:latin typeface="Verdana"/>
              </a:rPr>
              <a:t>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a </a:t>
            </a:r>
            <a:r>
              <a:rPr lang="en-US" sz="1400" smtClean="0">
                <a:solidFill>
                  <a:srgbClr val="FF0000"/>
                </a:solidFill>
                <a:latin typeface="Verdana"/>
              </a:rPr>
              <a:t>new design paradigm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arose </a:t>
            </a:r>
            <a:r>
              <a:rPr lang="en-US" sz="1400" smtClean="0">
                <a:solidFill>
                  <a:srgbClr val="0070C0"/>
                </a:solidFill>
                <a:latin typeface="Verdana"/>
              </a:rPr>
              <a:t>for those devices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.</a:t>
            </a:r>
          </a:p>
          <a:p>
            <a:r>
              <a:rPr lang="en-US" sz="1400" smtClean="0">
                <a:solidFill>
                  <a:srgbClr val="0070C0"/>
                </a:solidFill>
                <a:latin typeface="Verdana"/>
              </a:rPr>
              <a:t>    Mobile devices require long operating hours i.e. low power consumption,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 this is contrast to the</a:t>
            </a:r>
          </a:p>
          <a:p>
            <a:r>
              <a:rPr lang="en-US" sz="140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     design paradigm of traditional processors,  as indicated below. </a:t>
            </a:r>
            <a:endParaRPr lang="en-US" sz="140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8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36525" y="606385"/>
            <a:ext cx="55066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  <a:latin typeface="Verdana"/>
              </a:rPr>
              <a:t>Changing the design paradigm for mobile processors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971955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/>
      <p:bldP spid="13" grpId="0"/>
      <p:bldP spid="14" grpId="0"/>
      <p:bldP spid="15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innovations of the 1. generation Nehalem line</a:t>
            </a:r>
          </a:p>
        </p:txBody>
      </p:sp>
      <p:grpSp>
        <p:nvGrpSpPr>
          <p:cNvPr id="6" name="Group 4"/>
          <p:cNvGrpSpPr>
            <a:grpSpLocks/>
          </p:cNvGrpSpPr>
          <p:nvPr/>
        </p:nvGrpSpPr>
        <p:grpSpPr bwMode="auto">
          <a:xfrm>
            <a:off x="997097" y="1898063"/>
            <a:ext cx="7281716" cy="402464"/>
            <a:chOff x="697" y="1633"/>
            <a:chExt cx="4450" cy="199"/>
          </a:xfrm>
        </p:grpSpPr>
        <p:sp>
          <p:nvSpPr>
            <p:cNvPr id="7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19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3.2.1 Integrated memory controller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8" name="Text Box 6"/>
            <p:cNvSpPr txBox="1">
              <a:spLocks noChangeArrowheads="1"/>
            </p:cNvSpPr>
            <p:nvPr/>
          </p:nvSpPr>
          <p:spPr bwMode="auto">
            <a:xfrm>
              <a:off x="697" y="1633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990600" y="2365310"/>
            <a:ext cx="7285038" cy="401637"/>
            <a:chOff x="695" y="1631"/>
            <a:chExt cx="4452" cy="300"/>
          </a:xfrm>
        </p:grpSpPr>
        <p:sp>
          <p:nvSpPr>
            <p:cNvPr id="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3.2.2 </a:t>
              </a:r>
              <a:r>
                <a:rPr lang="en-US" altLang="en-US" sz="1900" err="1" smtClean="0">
                  <a:solidFill>
                    <a:srgbClr val="FFFFFF"/>
                  </a:solidFill>
                  <a:cs typeface="Arial" charset="0"/>
                </a:rPr>
                <a:t>QuickPath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Interconnect bus (QPI)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22"/>
          <p:cNvGrpSpPr>
            <a:grpSpLocks/>
          </p:cNvGrpSpPr>
          <p:nvPr/>
        </p:nvGrpSpPr>
        <p:grpSpPr bwMode="auto">
          <a:xfrm>
            <a:off x="995363" y="2824330"/>
            <a:ext cx="7285037" cy="409575"/>
            <a:chOff x="695" y="1638"/>
            <a:chExt cx="4452" cy="306"/>
          </a:xfrm>
        </p:grpSpPr>
        <p:sp>
          <p:nvSpPr>
            <p:cNvPr id="16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 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3.2.3 New cache architecture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24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8" name="Group 25"/>
          <p:cNvGrpSpPr>
            <a:grpSpLocks/>
          </p:cNvGrpSpPr>
          <p:nvPr/>
        </p:nvGrpSpPr>
        <p:grpSpPr bwMode="auto">
          <a:xfrm>
            <a:off x="987425" y="3691235"/>
            <a:ext cx="7285038" cy="398463"/>
            <a:chOff x="695" y="1633"/>
            <a:chExt cx="4452" cy="298"/>
          </a:xfrm>
        </p:grpSpPr>
        <p:sp>
          <p:nvSpPr>
            <p:cNvPr id="19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3.2.5 Enhanced power management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0" name="Text Box 27"/>
            <p:cNvSpPr txBox="1">
              <a:spLocks noChangeArrowheads="1"/>
            </p:cNvSpPr>
            <p:nvPr/>
          </p:nvSpPr>
          <p:spPr bwMode="auto">
            <a:xfrm>
              <a:off x="695" y="1633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1" name="Group 22"/>
          <p:cNvGrpSpPr>
            <a:grpSpLocks/>
          </p:cNvGrpSpPr>
          <p:nvPr/>
        </p:nvGrpSpPr>
        <p:grpSpPr bwMode="auto">
          <a:xfrm>
            <a:off x="995363" y="4142085"/>
            <a:ext cx="7285037" cy="409575"/>
            <a:chOff x="695" y="1638"/>
            <a:chExt cx="4452" cy="306"/>
          </a:xfrm>
        </p:grpSpPr>
        <p:sp>
          <p:nvSpPr>
            <p:cNvPr id="22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 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3.2.6 New socket</a:t>
              </a:r>
              <a:endParaRPr lang="en-US" sz="1900" smtClean="0"/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3" name="Text Box 24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4" name="Group 13"/>
          <p:cNvGrpSpPr>
            <a:grpSpLocks/>
          </p:cNvGrpSpPr>
          <p:nvPr/>
        </p:nvGrpSpPr>
        <p:grpSpPr bwMode="auto">
          <a:xfrm>
            <a:off x="985838" y="3248980"/>
            <a:ext cx="7285037" cy="409575"/>
            <a:chOff x="695" y="1638"/>
            <a:chExt cx="4452" cy="306"/>
          </a:xfrm>
        </p:grpSpPr>
        <p:sp>
          <p:nvSpPr>
            <p:cNvPr id="25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3.2.4 Simultaneous Multithreading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6" name="Text Box 15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805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</a:t>
            </a:r>
            <a:r>
              <a:rPr lang="en-US" altLang="en-US" smtClean="0"/>
              <a:t> Major innovations of the 1. generation Nehalem line (</a:t>
            </a:r>
            <a:r>
              <a:rPr lang="hu-HU" altLang="en-US" smtClean="0"/>
              <a:t>1</a:t>
            </a:r>
            <a:r>
              <a:rPr lang="en-US" altLang="en-US" smtClean="0"/>
              <a:t>)</a:t>
            </a:r>
          </a:p>
        </p:txBody>
      </p:sp>
      <p:sp>
        <p:nvSpPr>
          <p:cNvPr id="129027" name="Text Box 5"/>
          <p:cNvSpPr txBox="1">
            <a:spLocks noChangeArrowheads="1"/>
          </p:cNvSpPr>
          <p:nvPr/>
        </p:nvSpPr>
        <p:spPr bwMode="auto">
          <a:xfrm>
            <a:off x="243087" y="2573905"/>
            <a:ext cx="4148893" cy="4041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hu-HU" altLang="en-US" sz="1400" smtClean="0">
                <a:solidFill>
                  <a:srgbClr val="0070C0"/>
                </a:solidFill>
                <a:latin typeface="+mj-lt"/>
              </a:rPr>
              <a:t>  </a:t>
            </a:r>
            <a:r>
              <a:rPr lang="en-US" altLang="en-US" sz="1400" b="1" smtClean="0">
                <a:solidFill>
                  <a:srgbClr val="0070C0"/>
                </a:solidFill>
                <a:latin typeface="+mj-lt"/>
              </a:rPr>
              <a:t>Integrated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memory controller</a:t>
            </a:r>
            <a:endParaRPr lang="hu-HU" altLang="en-US" sz="1400" b="1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 err="1">
                <a:solidFill>
                  <a:srgbClr val="0070C0"/>
                </a:solidFill>
                <a:latin typeface="+mj-lt"/>
              </a:rPr>
              <a:t>QuickPath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 Interconnect bus (QPI)</a:t>
            </a:r>
            <a:endParaRPr lang="hu-HU" altLang="en-US" sz="1400" b="1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400" b="1" smtClean="0">
              <a:solidFill>
                <a:srgbClr val="0000FF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smtClean="0">
                <a:solidFill>
                  <a:srgbClr val="0070C0"/>
                </a:solidFill>
                <a:latin typeface="+mj-lt"/>
              </a:rPr>
              <a:t>  New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cache </a:t>
            </a:r>
            <a:r>
              <a:rPr lang="en-US" altLang="en-US" sz="1400" b="1" smtClean="0">
                <a:solidFill>
                  <a:srgbClr val="0070C0"/>
                </a:solidFill>
                <a:latin typeface="+mj-lt"/>
              </a:rPr>
              <a:t>architect</a:t>
            </a:r>
            <a:r>
              <a:rPr lang="hu-HU" altLang="en-US" sz="1400" b="1" smtClean="0">
                <a:solidFill>
                  <a:srgbClr val="0070C0"/>
                </a:solidFill>
                <a:latin typeface="+mj-lt"/>
              </a:rPr>
              <a:t>ure</a:t>
            </a:r>
            <a:r>
              <a:rPr lang="en-US" altLang="en-US" sz="1400" b="1" err="1" smtClean="0">
                <a:solidFill>
                  <a:schemeClr val="bg1"/>
                </a:solidFill>
                <a:latin typeface="+mj-lt"/>
              </a:rPr>
              <a:t>ure</a:t>
            </a:r>
            <a:endParaRPr lang="hu-HU" altLang="en-US" sz="1400" b="1">
              <a:solidFill>
                <a:schemeClr val="bg1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3.2.</a:t>
            </a:r>
            <a:r>
              <a:rPr lang="en-US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200" smtClean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000" b="1" smtClean="0">
                <a:latin typeface="Verdana" pitchFamily="34" charset="0"/>
                <a:cs typeface="Arial" charset="0"/>
              </a:rPr>
              <a:t>•</a:t>
            </a:r>
            <a:r>
              <a:rPr lang="en-US" altLang="en-US" sz="1400" b="1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Simultaneous </a:t>
            </a:r>
            <a:r>
              <a:rPr lang="en-US" altLang="en-US" sz="1400" b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Multithreading (SMT)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latin typeface="Verdana" pitchFamily="34" charset="0"/>
                <a:cs typeface="Arial" charset="0"/>
              </a:rPr>
              <a:t>     (Section </a:t>
            </a:r>
            <a:r>
              <a:rPr lang="en-US" altLang="en-US" sz="1200" smtClean="0">
                <a:latin typeface="Verdana" pitchFamily="34" charset="0"/>
                <a:cs typeface="Arial" charset="0"/>
              </a:rPr>
              <a:t>3.2.4)</a:t>
            </a: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SSE 4.2 ISA extension</a:t>
            </a:r>
            <a:endParaRPr lang="hu-HU" altLang="en-US" sz="1400" b="1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Not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detailed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200" smtClean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hu-HU" altLang="en-US" sz="1400" b="1" smtClean="0">
                <a:solidFill>
                  <a:srgbClr val="0070C0"/>
                </a:solidFill>
                <a:latin typeface="+mj-lt"/>
              </a:rPr>
              <a:t>  </a:t>
            </a:r>
            <a:r>
              <a:rPr lang="en-US" altLang="en-US" sz="1400" b="1" smtClean="0">
                <a:solidFill>
                  <a:srgbClr val="0070C0"/>
                </a:solidFill>
                <a:latin typeface="+mj-lt"/>
              </a:rPr>
              <a:t>Enhanced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power management</a:t>
            </a:r>
            <a:endParaRPr lang="hu-HU" altLang="en-US" sz="1400" b="1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>
                <a:solidFill>
                  <a:srgbClr val="0070C0"/>
                </a:solidFill>
                <a:latin typeface="+mj-lt"/>
              </a:rPr>
              <a:t>     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2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3.2.5)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Advanced virtualization </a:t>
            </a:r>
            <a:endParaRPr lang="hu-HU" altLang="en-US" sz="1400" b="1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Not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detailed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200" b="1" smtClean="0">
              <a:solidFill>
                <a:srgbClr val="004AEB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New socket </a:t>
            </a:r>
            <a:endParaRPr lang="hu-HU" altLang="en-US" sz="1400" b="1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(</a:t>
            </a:r>
            <a:r>
              <a:rPr lang="hu-HU" altLang="en-US" sz="12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Section</a:t>
            </a:r>
            <a:r>
              <a:rPr lang="hu-HU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3.2.6)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129028" name="Picture 1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6238" y="3123440"/>
            <a:ext cx="4922837" cy="306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9" name="Text Box 14"/>
          <p:cNvSpPr txBox="1">
            <a:spLocks noChangeArrowheads="1"/>
          </p:cNvSpPr>
          <p:nvPr/>
        </p:nvSpPr>
        <p:spPr bwMode="auto">
          <a:xfrm>
            <a:off x="192088" y="642222"/>
            <a:ext cx="62706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1. generation Nehalem </a:t>
            </a:r>
            <a:r>
              <a:rPr lang="hu-HU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line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54]</a:t>
            </a:r>
          </a:p>
        </p:txBody>
      </p:sp>
      <p:sp>
        <p:nvSpPr>
          <p:cNvPr id="129030" name="Text Box 20"/>
          <p:cNvSpPr txBox="1">
            <a:spLocks noChangeArrowheads="1"/>
          </p:cNvSpPr>
          <p:nvPr/>
        </p:nvSpPr>
        <p:spPr bwMode="auto">
          <a:xfrm>
            <a:off x="3716338" y="6406390"/>
            <a:ext cx="54625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5000"/>
              </a:spcAft>
              <a:buFontTx/>
              <a:buNone/>
            </a:pPr>
            <a:r>
              <a:rPr lang="hu-HU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3.2.1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D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ie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photo of the Bloomfield/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Gainestown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chip</a:t>
            </a:r>
          </a:p>
        </p:txBody>
      </p:sp>
      <p:sp>
        <p:nvSpPr>
          <p:cNvPr id="129031" name="TextBox 1"/>
          <p:cNvSpPr txBox="1">
            <a:spLocks noChangeArrowheads="1"/>
          </p:cNvSpPr>
          <p:nvPr/>
        </p:nvSpPr>
        <p:spPr bwMode="auto">
          <a:xfrm>
            <a:off x="6015038" y="5669790"/>
            <a:ext cx="762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500">
                <a:solidFill>
                  <a:srgbClr val="FFFFFF"/>
                </a:solidFill>
                <a:cs typeface="Arial" charset="0"/>
              </a:rPr>
              <a:t>(8 MB)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193675" y="889330"/>
            <a:ext cx="8992013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ts val="600"/>
              </a:spcAft>
              <a:buClr>
                <a:schemeClr val="tx1"/>
              </a:buClr>
            </a:pP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The Major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incentive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designing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microarchitecture of Nehalem: support of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4 cores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1"/>
              </a:buClr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4 cores need however twice as much bandwidth as dual core processors,</a:t>
            </a:r>
            <a:r>
              <a:rPr lang="en-US" altLang="en-US" sz="140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such as the Core 2</a:t>
            </a:r>
            <a:r>
              <a:rPr lang="en-US" altLang="en-US" sz="140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1"/>
              </a:buClr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Two memory channels used for dual core processors are more or less the limit attachable to</a:t>
            </a:r>
          </a:p>
          <a:p>
            <a:pPr eaLnBrk="1" fontAlgn="base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      the north bridge due to physical and electrical limitations.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   Consequently, to provide enough bandwidth for 4 cores, a new memory design was necessary.</a:t>
            </a:r>
            <a:endParaRPr lang="hu-HU" altLang="en-US" sz="140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129033" name="Rounded Rectangle 2"/>
          <p:cNvSpPr>
            <a:spLocks noChangeArrowheads="1"/>
          </p:cNvSpPr>
          <p:nvPr/>
        </p:nvSpPr>
        <p:spPr bwMode="auto">
          <a:xfrm>
            <a:off x="149425" y="2651036"/>
            <a:ext cx="3884612" cy="9652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1499" y="2261490"/>
            <a:ext cx="632453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generation 4-core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Nehalem </a:t>
            </a:r>
            <a:r>
              <a:rPr lang="hu-HU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line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2315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9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9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9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90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9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90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90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90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9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9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290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290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290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290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290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290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90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90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90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290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290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290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290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290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290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290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2902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2902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2902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2902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902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902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2902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2902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030" grpId="0"/>
      <p:bldP spid="129031" grpId="0"/>
      <p:bldP spid="129033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83180" y="639043"/>
            <a:ext cx="39084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Integrated memory controller</a:t>
            </a:r>
          </a:p>
        </p:txBody>
      </p:sp>
      <p:sp>
        <p:nvSpPr>
          <p:cNvPr id="5" name="Rectangle 4"/>
          <p:cNvSpPr/>
          <p:nvPr/>
        </p:nvSpPr>
        <p:spPr>
          <a:xfrm>
            <a:off x="186968" y="894910"/>
            <a:ext cx="8982075" cy="789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1400" smtClean="0">
                <a:solidFill>
                  <a:srgbClr val="0070C0"/>
                </a:solidFill>
                <a:latin typeface="+mj-lt"/>
                <a:cs typeface="Times New Roman" pitchFamily="18" charset="0"/>
              </a:rPr>
              <a:t>Traditional system architectures</a:t>
            </a:r>
            <a:r>
              <a:rPr lang="en-US" altLang="en-US" sz="1400" smtClean="0">
                <a:latin typeface="+mj-lt"/>
                <a:cs typeface="Times New Roman" pitchFamily="18" charset="0"/>
              </a:rPr>
              <a:t>, as shown below for the Core 2 Duo processor, can</a:t>
            </a:r>
          </a:p>
          <a:p>
            <a:pPr>
              <a:spcAft>
                <a:spcPts val="400"/>
              </a:spcAft>
            </a:pPr>
            <a:r>
              <a:rPr lang="en-US" altLang="en-US" sz="1400">
                <a:latin typeface="+mj-lt"/>
                <a:cs typeface="Times New Roman" pitchFamily="18" charset="0"/>
              </a:rPr>
              <a:t> </a:t>
            </a:r>
            <a:r>
              <a:rPr lang="en-US" altLang="en-US" sz="1400" smtClean="0">
                <a:latin typeface="+mj-lt"/>
                <a:cs typeface="Times New Roman" pitchFamily="18" charset="0"/>
              </a:rPr>
              <a:t>     implement </a:t>
            </a:r>
            <a:r>
              <a:rPr lang="en-US" altLang="en-US" sz="1400" smtClean="0">
                <a:solidFill>
                  <a:srgbClr val="FF0000"/>
                </a:solidFill>
                <a:latin typeface="+mj-lt"/>
                <a:cs typeface="Times New Roman" pitchFamily="18" charset="0"/>
              </a:rPr>
              <a:t>not more than two high speed memory channels connected to the MCH</a:t>
            </a:r>
            <a:r>
              <a:rPr lang="en-US" altLang="en-US" sz="1400" smtClean="0">
                <a:latin typeface="+mj-lt"/>
                <a:cs typeface="Times New Roman" pitchFamily="18" charset="0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en-US" sz="1400" smtClean="0">
                <a:latin typeface="+mj-lt"/>
                <a:cs typeface="Times New Roman" pitchFamily="18" charset="0"/>
              </a:rPr>
              <a:t>These system architectures can provide enough bandwidth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  <a:cs typeface="Times New Roman" pitchFamily="18" charset="0"/>
              </a:rPr>
              <a:t>only for up to dual core processors</a:t>
            </a:r>
            <a:r>
              <a:rPr lang="en-US" altLang="en-US" sz="1400" smtClean="0">
                <a:latin typeface="+mj-lt"/>
                <a:cs typeface="Times New Roman" pitchFamily="18" charset="0"/>
              </a:rPr>
              <a:t>.</a:t>
            </a:r>
            <a:endParaRPr lang="en-US" sz="1400">
              <a:latin typeface="+mj-lt"/>
            </a:endParaRPr>
          </a:p>
        </p:txBody>
      </p:sp>
      <p:pic>
        <p:nvPicPr>
          <p:cNvPr id="6" name="Picture 2" descr="p965dia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82" t="7942" r="4892" b="17200"/>
          <a:stretch/>
        </p:blipFill>
        <p:spPr bwMode="auto">
          <a:xfrm>
            <a:off x="251520" y="1853825"/>
            <a:ext cx="6300700" cy="48224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ounded Rectangle 6"/>
          <p:cNvSpPr/>
          <p:nvPr/>
        </p:nvSpPr>
        <p:spPr bwMode="auto">
          <a:xfrm>
            <a:off x="4436985" y="3068960"/>
            <a:ext cx="2070230" cy="103511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>
              <a:tabLst>
                <a:tab pos="3594100" algn="l"/>
                <a:tab pos="3683000" algn="l"/>
              </a:tabLst>
            </a:pPr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1 Integrated memory controller (1)</a:t>
            </a:r>
          </a:p>
        </p:txBody>
      </p:sp>
      <p:pic>
        <p:nvPicPr>
          <p:cNvPr id="10" name="Picture 2" descr="p965dia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51" t="84304" r="8790" b="10817"/>
          <a:stretch/>
        </p:blipFill>
        <p:spPr bwMode="auto">
          <a:xfrm>
            <a:off x="4751285" y="6445045"/>
            <a:ext cx="1485900" cy="314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642230" y="5814265"/>
            <a:ext cx="22429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Figure: Core 2 Duo based</a:t>
            </a:r>
          </a:p>
          <a:p>
            <a:pPr algn="ctr"/>
            <a:r>
              <a:rPr lang="en-US" sz="1400" smtClean="0"/>
              <a:t>platform [166]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614365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tabLst>
                <a:tab pos="3594100" algn="l"/>
                <a:tab pos="3683000" algn="l"/>
              </a:tabLst>
            </a:pPr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1 Integrated memory controller (2)</a:t>
            </a:r>
          </a:p>
        </p:txBody>
      </p:sp>
      <p:grpSp>
        <p:nvGrpSpPr>
          <p:cNvPr id="120835" name="Group 6"/>
          <p:cNvGrpSpPr>
            <a:grpSpLocks/>
          </p:cNvGrpSpPr>
          <p:nvPr/>
        </p:nvGrpSpPr>
        <p:grpSpPr bwMode="auto">
          <a:xfrm>
            <a:off x="0" y="1448780"/>
            <a:ext cx="9144000" cy="3427413"/>
            <a:chOff x="0" y="500"/>
            <a:chExt cx="5760" cy="2159"/>
          </a:xfrm>
        </p:grpSpPr>
        <p:pic>
          <p:nvPicPr>
            <p:cNvPr id="138253" name="Picture 3" descr="Click on Slide Image to Close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1426" b="42690"/>
            <a:stretch>
              <a:fillRect/>
            </a:stretch>
          </p:blipFill>
          <p:spPr bwMode="auto">
            <a:xfrm>
              <a:off x="0" y="500"/>
              <a:ext cx="5760" cy="20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54" name="Rectangle 4"/>
            <p:cNvSpPr>
              <a:spLocks noChangeArrowheads="1"/>
            </p:cNvSpPr>
            <p:nvPr/>
          </p:nvSpPr>
          <p:spPr bwMode="auto">
            <a:xfrm>
              <a:off x="158" y="2341"/>
              <a:ext cx="2132" cy="31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38255" name="Rectangle 5"/>
            <p:cNvSpPr>
              <a:spLocks noChangeArrowheads="1"/>
            </p:cNvSpPr>
            <p:nvPr/>
          </p:nvSpPr>
          <p:spPr bwMode="auto">
            <a:xfrm>
              <a:off x="3470" y="2341"/>
              <a:ext cx="2290" cy="31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138244" name="Text Box 7"/>
          <p:cNvSpPr txBox="1">
            <a:spLocks noChangeArrowheads="1"/>
          </p:cNvSpPr>
          <p:nvPr/>
        </p:nvSpPr>
        <p:spPr bwMode="auto">
          <a:xfrm>
            <a:off x="193675" y="647700"/>
            <a:ext cx="86966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need for integrated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memory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controller in a dual processor QC Nehalem platform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0837" name="Text Box 9"/>
          <p:cNvSpPr txBox="1">
            <a:spLocks noChangeArrowheads="1"/>
          </p:cNvSpPr>
          <p:nvPr/>
        </p:nvSpPr>
        <p:spPr bwMode="auto">
          <a:xfrm>
            <a:off x="222250" y="5347970"/>
            <a:ext cx="13954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Main features</a:t>
            </a:r>
          </a:p>
        </p:txBody>
      </p:sp>
      <p:sp>
        <p:nvSpPr>
          <p:cNvPr id="120838" name="Text Box 10"/>
          <p:cNvSpPr txBox="1">
            <a:spLocks noChangeArrowheads="1"/>
          </p:cNvSpPr>
          <p:nvPr/>
        </p:nvSpPr>
        <p:spPr bwMode="auto">
          <a:xfrm>
            <a:off x="303213" y="5677913"/>
            <a:ext cx="5376793" cy="112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3 channels per socket</a:t>
            </a:r>
          </a:p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Up to 3 DIMMs per channel (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impl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 dependent)</a:t>
            </a:r>
          </a:p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DDR3-800, 1066, 1333,…</a:t>
            </a:r>
          </a:p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Supports both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RDIMMs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UDIMMs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impl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 dependent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0839" name="Text Box 11"/>
          <p:cNvSpPr txBox="1">
            <a:spLocks noChangeArrowheads="1"/>
          </p:cNvSpPr>
          <p:nvPr/>
        </p:nvSpPr>
        <p:spPr bwMode="auto">
          <a:xfrm>
            <a:off x="1646238" y="5004175"/>
            <a:ext cx="58324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22479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22479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22479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2479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3.2.1.1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Integrated memory controller of Nehalem [33]</a:t>
            </a:r>
          </a:p>
        </p:txBody>
      </p:sp>
      <p:sp>
        <p:nvSpPr>
          <p:cNvPr id="120840" name="Text Box 12"/>
          <p:cNvSpPr txBox="1">
            <a:spLocks noChangeArrowheads="1"/>
          </p:cNvSpPr>
          <p:nvPr/>
        </p:nvSpPr>
        <p:spPr bwMode="auto">
          <a:xfrm>
            <a:off x="5270500" y="5806500"/>
            <a:ext cx="3482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Nehalem-EP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(Efficient Performance):</a:t>
            </a:r>
          </a:p>
        </p:txBody>
      </p:sp>
      <p:sp>
        <p:nvSpPr>
          <p:cNvPr id="120841" name="Text Box 13"/>
          <p:cNvSpPr txBox="1">
            <a:spLocks noChangeArrowheads="1"/>
          </p:cNvSpPr>
          <p:nvPr/>
        </p:nvSpPr>
        <p:spPr bwMode="auto">
          <a:xfrm>
            <a:off x="5610225" y="6039863"/>
            <a:ext cx="2824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Designation of the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server</a:t>
            </a:r>
            <a:r>
              <a:rPr lang="hu-HU" altLang="en-US" sz="1400" smtClean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line</a:t>
            </a:r>
            <a:endParaRPr lang="en-US" altLang="en-US" sz="140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6375" y="1009445"/>
            <a:ext cx="902811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smtClean="0">
                <a:solidFill>
                  <a:srgbClr val="000000"/>
                </a:solidFill>
                <a:latin typeface="Verdana"/>
                <a:cs typeface="Arial" pitchFamily="34" charset="0"/>
              </a:rPr>
              <a:t>n cores </a:t>
            </a:r>
            <a:endParaRPr lang="en-US" sz="1400">
              <a:solidFill>
                <a:srgbClr val="000000"/>
              </a:solidFill>
              <a:latin typeface="Verdana"/>
              <a:cs typeface="Arial" pitchFamily="34" charset="0"/>
            </a:endParaRPr>
          </a:p>
        </p:txBody>
      </p:sp>
      <p:cxnSp>
        <p:nvCxnSpPr>
          <p:cNvPr id="4" name="Straight Arrow Connector 3"/>
          <p:cNvCxnSpPr>
            <a:cxnSpLocks noChangeShapeType="1"/>
          </p:cNvCxnSpPr>
          <p:nvPr/>
        </p:nvCxnSpPr>
        <p:spPr bwMode="auto">
          <a:xfrm>
            <a:off x="1609725" y="1169783"/>
            <a:ext cx="377825" cy="0"/>
          </a:xfrm>
          <a:prstGeom prst="straightConnector1">
            <a:avLst/>
          </a:prstGeom>
          <a:noFill/>
          <a:ln w="1905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2225675" y="1018970"/>
            <a:ext cx="3809056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smtClean="0">
                <a:solidFill>
                  <a:srgbClr val="000000"/>
                </a:solidFill>
                <a:latin typeface="Verdana"/>
                <a:cs typeface="Arial" pitchFamily="34" charset="0"/>
              </a:rPr>
              <a:t>n times higher </a:t>
            </a:r>
            <a:r>
              <a:rPr lang="en-US" sz="1400">
                <a:solidFill>
                  <a:srgbClr val="000000"/>
                </a:solidFill>
                <a:latin typeface="Verdana"/>
                <a:cs typeface="Arial" pitchFamily="34" charset="0"/>
              </a:rPr>
              <a:t>memory </a:t>
            </a:r>
            <a:r>
              <a:rPr lang="en-US" sz="1400" smtClean="0">
                <a:solidFill>
                  <a:srgbClr val="000000"/>
                </a:solidFill>
                <a:latin typeface="Verdana"/>
                <a:cs typeface="Arial" pitchFamily="34" charset="0"/>
              </a:rPr>
              <a:t>bandwidth need</a:t>
            </a:r>
            <a:endParaRPr lang="en-US" sz="1400">
              <a:solidFill>
                <a:srgbClr val="000000"/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2067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0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0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08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0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0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0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0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08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08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08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08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7" grpId="0"/>
      <p:bldP spid="120838" grpId="0"/>
      <p:bldP spid="120839" grpId="0"/>
      <p:bldP spid="120840" grpId="0"/>
      <p:bldP spid="120841" grpId="0"/>
      <p:bldP spid="2" grpId="0"/>
      <p:bldP spid="5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11"/>
          <p:cNvSpPr>
            <a:spLocks noChangeArrowheads="1"/>
          </p:cNvSpPr>
          <p:nvPr/>
        </p:nvSpPr>
        <p:spPr bwMode="auto">
          <a:xfrm>
            <a:off x="296863" y="1089025"/>
            <a:ext cx="7705725" cy="1214438"/>
          </a:xfrm>
          <a:prstGeom prst="rect">
            <a:avLst/>
          </a:prstGeom>
          <a:solidFill>
            <a:schemeClr val="accent1"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9267" name="Text Box 4"/>
          <p:cNvSpPr txBox="1">
            <a:spLocks noChangeArrowheads="1"/>
          </p:cNvSpPr>
          <p:nvPr/>
        </p:nvSpPr>
        <p:spPr bwMode="auto">
          <a:xfrm>
            <a:off x="188913" y="646113"/>
            <a:ext cx="52736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Benefits and drawback of integrated memory controllers</a:t>
            </a:r>
          </a:p>
        </p:txBody>
      </p:sp>
      <p:sp>
        <p:nvSpPr>
          <p:cNvPr id="139268" name="Text Box 5"/>
          <p:cNvSpPr txBox="1">
            <a:spLocks noChangeArrowheads="1"/>
          </p:cNvSpPr>
          <p:nvPr/>
        </p:nvSpPr>
        <p:spPr bwMode="auto">
          <a:xfrm>
            <a:off x="71438" y="1544638"/>
            <a:ext cx="2809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Low memory access latency</a:t>
            </a:r>
          </a:p>
        </p:txBody>
      </p:sp>
      <p:sp>
        <p:nvSpPr>
          <p:cNvPr id="139269" name="Text Box 6"/>
          <p:cNvSpPr txBox="1">
            <a:spLocks noChangeArrowheads="1"/>
          </p:cNvSpPr>
          <p:nvPr/>
        </p:nvSpPr>
        <p:spPr bwMode="auto">
          <a:xfrm>
            <a:off x="1212850" y="1909763"/>
            <a:ext cx="3584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important for memory intensive apps.</a:t>
            </a:r>
          </a:p>
        </p:txBody>
      </p:sp>
      <p:sp>
        <p:nvSpPr>
          <p:cNvPr id="121862" name="Text Box 7"/>
          <p:cNvSpPr txBox="1">
            <a:spLocks noChangeArrowheads="1"/>
          </p:cNvSpPr>
          <p:nvPr/>
        </p:nvSpPr>
        <p:spPr bwMode="auto">
          <a:xfrm>
            <a:off x="206375" y="2414588"/>
            <a:ext cx="40814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Drawback of integrated memory controllers</a:t>
            </a:r>
          </a:p>
        </p:txBody>
      </p:sp>
      <p:sp>
        <p:nvSpPr>
          <p:cNvPr id="121863" name="Text Box 8"/>
          <p:cNvSpPr txBox="1">
            <a:spLocks noChangeArrowheads="1"/>
          </p:cNvSpPr>
          <p:nvPr/>
        </p:nvSpPr>
        <p:spPr bwMode="auto">
          <a:xfrm>
            <a:off x="446088" y="2755900"/>
            <a:ext cx="50784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285750" indent="-28575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Processor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becomes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memory technology dependent</a:t>
            </a:r>
          </a:p>
        </p:txBody>
      </p:sp>
      <p:sp>
        <p:nvSpPr>
          <p:cNvPr id="87048" name="Text Box 9"/>
          <p:cNvSpPr txBox="1">
            <a:spLocks noChangeArrowheads="1"/>
          </p:cNvSpPr>
          <p:nvPr/>
        </p:nvSpPr>
        <p:spPr bwMode="auto">
          <a:xfrm>
            <a:off x="447675" y="3040063"/>
            <a:ext cx="6834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an enhanced memory solution (e.g. for increased memory speed)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a new processor modification is needed.</a:t>
            </a:r>
          </a:p>
        </p:txBody>
      </p:sp>
      <p:sp>
        <p:nvSpPr>
          <p:cNvPr id="139273" name="Line 10"/>
          <p:cNvSpPr>
            <a:spLocks noChangeShapeType="1"/>
          </p:cNvSpPr>
          <p:nvPr/>
        </p:nvSpPr>
        <p:spPr bwMode="auto">
          <a:xfrm>
            <a:off x="528638" y="2054225"/>
            <a:ext cx="720725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92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1 Integrated memory controller (3)</a:t>
            </a:r>
          </a:p>
        </p:txBody>
      </p:sp>
      <p:sp>
        <p:nvSpPr>
          <p:cNvPr id="11" name="Rectangle 11"/>
          <p:cNvSpPr>
            <a:spLocks noChangeArrowheads="1"/>
          </p:cNvSpPr>
          <p:nvPr/>
        </p:nvSpPr>
        <p:spPr bwMode="auto">
          <a:xfrm>
            <a:off x="296862" y="2312498"/>
            <a:ext cx="7705725" cy="1323975"/>
          </a:xfrm>
          <a:prstGeom prst="rect">
            <a:avLst/>
          </a:prstGeom>
          <a:solidFill>
            <a:schemeClr val="accent1"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6375" y="1204913"/>
            <a:ext cx="912813" cy="2555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FF0000"/>
                </a:solidFill>
                <a:latin typeface="Verdana"/>
                <a:cs typeface="Arial" charset="0"/>
              </a:rPr>
              <a:t>Benefits</a:t>
            </a:r>
          </a:p>
        </p:txBody>
      </p:sp>
    </p:spTree>
    <p:extLst>
      <p:ext uri="{BB962C8B-B14F-4D97-AF65-F5344CB8AC3E}">
        <p14:creationId xmlns:p14="http://schemas.microsoft.com/office/powerpoint/2010/main" val="3210187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1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1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18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18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70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70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62" grpId="0"/>
      <p:bldP spid="121863" grpId="0"/>
      <p:bldP spid="87048" grpId="0"/>
      <p:bldP spid="11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2313" y="1571625"/>
            <a:ext cx="4365625" cy="299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Text Box 5"/>
          <p:cNvSpPr txBox="1">
            <a:spLocks noChangeArrowheads="1"/>
          </p:cNvSpPr>
          <p:nvPr/>
        </p:nvSpPr>
        <p:spPr bwMode="auto">
          <a:xfrm>
            <a:off x="1847850" y="1468438"/>
            <a:ext cx="2301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Local memory access</a:t>
            </a:r>
          </a:p>
        </p:txBody>
      </p:sp>
      <p:sp>
        <p:nvSpPr>
          <p:cNvPr id="140292" name="Text Box 6"/>
          <p:cNvSpPr txBox="1">
            <a:spLocks noChangeArrowheads="1"/>
          </p:cNvSpPr>
          <p:nvPr/>
        </p:nvSpPr>
        <p:spPr bwMode="auto">
          <a:xfrm>
            <a:off x="4121150" y="1474788"/>
            <a:ext cx="2549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Remote memory access</a:t>
            </a:r>
          </a:p>
        </p:txBody>
      </p:sp>
      <p:sp>
        <p:nvSpPr>
          <p:cNvPr id="152582" name="Text Box 10"/>
          <p:cNvSpPr txBox="1">
            <a:spLocks noChangeArrowheads="1"/>
          </p:cNvSpPr>
          <p:nvPr/>
        </p:nvSpPr>
        <p:spPr bwMode="auto">
          <a:xfrm>
            <a:off x="341313" y="5260975"/>
            <a:ext cx="7988212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Most multi-socket platforms use NUMA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Remote memory access latency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~ 1.7 x longer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than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local memory access latency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Demands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a fast processor-to-processor interconnection to relay memory traffic (QPI)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Operating systems have to modify memory allocation strategies + related APIs</a:t>
            </a:r>
          </a:p>
        </p:txBody>
      </p:sp>
      <p:sp>
        <p:nvSpPr>
          <p:cNvPr id="140294" name="Text Box 11"/>
          <p:cNvSpPr txBox="1">
            <a:spLocks noChangeArrowheads="1"/>
          </p:cNvSpPr>
          <p:nvPr/>
        </p:nvSpPr>
        <p:spPr bwMode="auto">
          <a:xfrm>
            <a:off x="846138" y="4854575"/>
            <a:ext cx="7429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3.2.1.2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Non Uniform Memory Access (NUMA) in multi-socket servers [1]</a:t>
            </a:r>
          </a:p>
        </p:txBody>
      </p:sp>
      <p:sp>
        <p:nvSpPr>
          <p:cNvPr id="140295" name="Text Box 12"/>
          <p:cNvSpPr txBox="1">
            <a:spLocks noChangeArrowheads="1"/>
          </p:cNvSpPr>
          <p:nvPr/>
        </p:nvSpPr>
        <p:spPr bwMode="auto">
          <a:xfrm>
            <a:off x="185738" y="636588"/>
            <a:ext cx="3963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Non Uniform Memory Access (NUMA) </a:t>
            </a:r>
          </a:p>
        </p:txBody>
      </p:sp>
      <p:sp>
        <p:nvSpPr>
          <p:cNvPr id="140296" name="Text Box 13"/>
          <p:cNvSpPr txBox="1">
            <a:spLocks noChangeArrowheads="1"/>
          </p:cNvSpPr>
          <p:nvPr/>
        </p:nvSpPr>
        <p:spPr bwMode="auto">
          <a:xfrm>
            <a:off x="186950" y="1028700"/>
            <a:ext cx="834549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It is a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consequence of using integrated memory controllers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case of</a:t>
            </a:r>
            <a:r>
              <a:rPr lang="en-US" altLang="en-US" sz="140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multi-socket servers</a:t>
            </a:r>
          </a:p>
        </p:txBody>
      </p:sp>
      <p:sp>
        <p:nvSpPr>
          <p:cNvPr id="1402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1 Integrated memory controller (4)</a:t>
            </a:r>
          </a:p>
        </p:txBody>
      </p:sp>
    </p:spTree>
    <p:extLst>
      <p:ext uri="{BB962C8B-B14F-4D97-AF65-F5344CB8AC3E}">
        <p14:creationId xmlns:p14="http://schemas.microsoft.com/office/powerpoint/2010/main" val="2550876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2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2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2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2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2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2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25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25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7"/>
          <p:cNvSpPr txBox="1">
            <a:spLocks noChangeArrowheads="1"/>
          </p:cNvSpPr>
          <p:nvPr/>
        </p:nvSpPr>
        <p:spPr bwMode="auto">
          <a:xfrm>
            <a:off x="192088" y="636588"/>
            <a:ext cx="54874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Memory latency comparison: Nehalem vs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Penryn [1]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1315" name="Text Box 8"/>
          <p:cNvSpPr txBox="1">
            <a:spLocks noChangeArrowheads="1"/>
          </p:cNvSpPr>
          <p:nvPr/>
        </p:nvSpPr>
        <p:spPr bwMode="auto">
          <a:xfrm>
            <a:off x="1624013" y="4260850"/>
            <a:ext cx="53038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Harpertown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Quad-Core Penryn based server (Xeon 5400 series)</a:t>
            </a:r>
          </a:p>
        </p:txBody>
      </p:sp>
      <p:pic>
        <p:nvPicPr>
          <p:cNvPr id="141317" name="Picture 1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4" t="4832" r="1024" b="2492"/>
          <a:stretch>
            <a:fillRect/>
          </a:stretch>
        </p:blipFill>
        <p:spPr bwMode="auto">
          <a:xfrm>
            <a:off x="468313" y="1223963"/>
            <a:ext cx="8207375" cy="295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1 Integrated memory controller (5)</a:t>
            </a:r>
          </a:p>
        </p:txBody>
      </p:sp>
    </p:spTree>
    <p:extLst>
      <p:ext uri="{BB962C8B-B14F-4D97-AF65-F5344CB8AC3E}">
        <p14:creationId xmlns:p14="http://schemas.microsoft.com/office/powerpoint/2010/main" val="4221245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4"/>
          <p:cNvSpPr txBox="1">
            <a:spLocks noChangeArrowheads="1"/>
          </p:cNvSpPr>
          <p:nvPr/>
        </p:nvSpPr>
        <p:spPr bwMode="auto">
          <a:xfrm>
            <a:off x="182563" y="646113"/>
            <a:ext cx="874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Remark</a:t>
            </a:r>
          </a:p>
        </p:txBody>
      </p:sp>
      <p:sp>
        <p:nvSpPr>
          <p:cNvPr id="142339" name="Text Box 6"/>
          <p:cNvSpPr txBox="1">
            <a:spLocks noChangeArrowheads="1"/>
          </p:cNvSpPr>
          <p:nvPr/>
        </p:nvSpPr>
        <p:spPr bwMode="auto">
          <a:xfrm>
            <a:off x="227013" y="1003300"/>
            <a:ext cx="61785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Intel’s </a:t>
            </a:r>
            <a:r>
              <a:rPr lang="en-US" altLang="en-US" sz="1400" err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Timna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– a forerunner to integrated memory controllers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[34]</a:t>
            </a:r>
          </a:p>
        </p:txBody>
      </p:sp>
      <p:sp>
        <p:nvSpPr>
          <p:cNvPr id="154629" name="Text Box 7"/>
          <p:cNvSpPr txBox="1">
            <a:spLocks noChangeArrowheads="1"/>
          </p:cNvSpPr>
          <p:nvPr/>
        </p:nvSpPr>
        <p:spPr bwMode="auto">
          <a:xfrm>
            <a:off x="187325" y="1471613"/>
            <a:ext cx="6413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Timna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(announced in 1999, due to 2H 2000, cancelled in Sept. 2000)</a:t>
            </a:r>
          </a:p>
        </p:txBody>
      </p:sp>
      <p:sp>
        <p:nvSpPr>
          <p:cNvPr id="154630" name="Text Box 8"/>
          <p:cNvSpPr txBox="1">
            <a:spLocks noChangeArrowheads="1"/>
          </p:cNvSpPr>
          <p:nvPr/>
        </p:nvSpPr>
        <p:spPr bwMode="auto">
          <a:xfrm>
            <a:off x="461963" y="1866900"/>
            <a:ext cx="7064375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500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Developed in Intel’s  Haifa Design and Development Center.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Low cost microprocessor with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integrated graphics and memory controller </a:t>
            </a:r>
          </a:p>
          <a:p>
            <a:pPr eaLnBrk="1" fontAlgn="base" hangingPunct="1">
              <a:spcBef>
                <a:spcPct val="0"/>
              </a:spcBef>
              <a:spcAft>
                <a:spcPct val="35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(for Rambus DRAMs).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Due to design problems and lack of interest from many vendors,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Intel finally cancelled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Timna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in Sept. 2000.</a:t>
            </a:r>
          </a:p>
        </p:txBody>
      </p:sp>
      <p:pic>
        <p:nvPicPr>
          <p:cNvPr id="154631" name="Picture 11" descr="timn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3" y="3429000"/>
            <a:ext cx="3810000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32" name="Text Box 12"/>
          <p:cNvSpPr txBox="1">
            <a:spLocks noChangeArrowheads="1"/>
          </p:cNvSpPr>
          <p:nvPr/>
        </p:nvSpPr>
        <p:spPr bwMode="auto">
          <a:xfrm>
            <a:off x="2070100" y="5724525"/>
            <a:ext cx="49958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3.2.1.4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The low cost (&lt;600 $)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Timna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PC [40]</a:t>
            </a:r>
          </a:p>
        </p:txBody>
      </p:sp>
      <p:sp>
        <p:nvSpPr>
          <p:cNvPr id="14234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1 Integrated memory controller (6)</a:t>
            </a:r>
          </a:p>
        </p:txBody>
      </p:sp>
    </p:spTree>
    <p:extLst>
      <p:ext uri="{BB962C8B-B14F-4D97-AF65-F5344CB8AC3E}">
        <p14:creationId xmlns:p14="http://schemas.microsoft.com/office/powerpoint/2010/main" val="724458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4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4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4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4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4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4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46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46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46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46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4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46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46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46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46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46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629" grpId="0"/>
      <p:bldP spid="154632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ChangeArrowheads="1"/>
          </p:cNvSpPr>
          <p:nvPr/>
        </p:nvSpPr>
        <p:spPr bwMode="auto">
          <a:xfrm>
            <a:off x="1360200" y="2877932"/>
            <a:ext cx="7027863" cy="3881438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3" name="Rectangle 3"/>
          <p:cNvSpPr>
            <a:spLocks noChangeArrowheads="1"/>
          </p:cNvSpPr>
          <p:nvPr/>
        </p:nvSpPr>
        <p:spPr bwMode="auto">
          <a:xfrm>
            <a:off x="1370192" y="1194291"/>
            <a:ext cx="6994525" cy="147320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4" name="Rectangle 4"/>
          <p:cNvSpPr>
            <a:spLocks noChangeArrowheads="1"/>
          </p:cNvSpPr>
          <p:nvPr/>
        </p:nvSpPr>
        <p:spPr bwMode="auto">
          <a:xfrm>
            <a:off x="3883025" y="1365741"/>
            <a:ext cx="22844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Point of attaching memory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5" name="Rectangle 5"/>
          <p:cNvSpPr>
            <a:spLocks noChangeArrowheads="1"/>
          </p:cNvSpPr>
          <p:nvPr/>
        </p:nvSpPr>
        <p:spPr bwMode="auto">
          <a:xfrm>
            <a:off x="4945063" y="2211878"/>
            <a:ext cx="33401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Attaching memory to the processor(s)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6" name="Oval 6"/>
          <p:cNvSpPr>
            <a:spLocks noChangeArrowheads="1"/>
          </p:cNvSpPr>
          <p:nvPr/>
        </p:nvSpPr>
        <p:spPr bwMode="auto">
          <a:xfrm>
            <a:off x="3167063" y="205312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7" name="Oval 7"/>
          <p:cNvSpPr>
            <a:spLocks noChangeArrowheads="1"/>
          </p:cNvSpPr>
          <p:nvPr/>
        </p:nvSpPr>
        <p:spPr bwMode="auto">
          <a:xfrm>
            <a:off x="6564313" y="205312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8" name="Rectangle 8"/>
          <p:cNvSpPr>
            <a:spLocks noChangeArrowheads="1"/>
          </p:cNvSpPr>
          <p:nvPr/>
        </p:nvSpPr>
        <p:spPr bwMode="auto">
          <a:xfrm>
            <a:off x="1909763" y="2200766"/>
            <a:ext cx="2573337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Attaching memory to the MCH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69" name="Line 9"/>
          <p:cNvSpPr>
            <a:spLocks noChangeShapeType="1"/>
          </p:cNvSpPr>
          <p:nvPr/>
        </p:nvSpPr>
        <p:spPr bwMode="auto">
          <a:xfrm rot="-5400000" flipH="1" flipV="1">
            <a:off x="3821906" y="1028397"/>
            <a:ext cx="427038" cy="16637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3370" name="Line 10"/>
          <p:cNvSpPr>
            <a:spLocks noChangeShapeType="1"/>
          </p:cNvSpPr>
          <p:nvPr/>
        </p:nvSpPr>
        <p:spPr bwMode="auto">
          <a:xfrm rot="5400000" flipV="1">
            <a:off x="5530056" y="964897"/>
            <a:ext cx="407988" cy="1771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3371" name="Rectangle 11"/>
          <p:cNvSpPr>
            <a:spLocks noChangeArrowheads="1"/>
          </p:cNvSpPr>
          <p:nvPr/>
        </p:nvSpPr>
        <p:spPr bwMode="auto">
          <a:xfrm>
            <a:off x="2379663" y="4151803"/>
            <a:ext cx="1641475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POWER4 (2C) (2001)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72" name="Rectangle 12"/>
          <p:cNvSpPr>
            <a:spLocks noChangeArrowheads="1"/>
          </p:cNvSpPr>
          <p:nvPr/>
        </p:nvSpPr>
        <p:spPr bwMode="auto">
          <a:xfrm>
            <a:off x="5356225" y="4161328"/>
            <a:ext cx="2481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POWER5 (2C) (2005)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subsequent POWER families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73" name="Rectangle 13"/>
          <p:cNvSpPr>
            <a:spLocks noChangeArrowheads="1"/>
          </p:cNvSpPr>
          <p:nvPr/>
        </p:nvSpPr>
        <p:spPr bwMode="auto">
          <a:xfrm>
            <a:off x="2324100" y="6147291"/>
            <a:ext cx="17192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Montecito (2C) (2006)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74" name="Line 14"/>
          <p:cNvSpPr>
            <a:spLocks noChangeShapeType="1"/>
          </p:cNvSpPr>
          <p:nvPr/>
        </p:nvSpPr>
        <p:spPr bwMode="auto">
          <a:xfrm>
            <a:off x="1558925" y="4081953"/>
            <a:ext cx="662622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3375" name="Line 15"/>
          <p:cNvSpPr>
            <a:spLocks noChangeShapeType="1"/>
          </p:cNvSpPr>
          <p:nvPr/>
        </p:nvSpPr>
        <p:spPr bwMode="auto">
          <a:xfrm>
            <a:off x="1520288" y="6532758"/>
            <a:ext cx="6662738" cy="1587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43376" name="Group 16"/>
          <p:cNvGrpSpPr>
            <a:grpSpLocks/>
          </p:cNvGrpSpPr>
          <p:nvPr/>
        </p:nvGrpSpPr>
        <p:grpSpPr bwMode="auto">
          <a:xfrm>
            <a:off x="1525588" y="2842150"/>
            <a:ext cx="6677025" cy="3675097"/>
            <a:chOff x="752" y="2566"/>
            <a:chExt cx="4202" cy="2518"/>
          </a:xfrm>
        </p:grpSpPr>
        <p:sp>
          <p:nvSpPr>
            <p:cNvPr id="143393" name="Line 17"/>
            <p:cNvSpPr>
              <a:spLocks noChangeShapeType="1"/>
            </p:cNvSpPr>
            <p:nvPr/>
          </p:nvSpPr>
          <p:spPr bwMode="auto">
            <a:xfrm flipV="1">
              <a:off x="752" y="2568"/>
              <a:ext cx="1" cy="25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3394" name="Line 18"/>
            <p:cNvSpPr>
              <a:spLocks noChangeShapeType="1"/>
            </p:cNvSpPr>
            <p:nvPr/>
          </p:nvSpPr>
          <p:spPr bwMode="auto">
            <a:xfrm flipV="1">
              <a:off x="4953" y="2584"/>
              <a:ext cx="1" cy="24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3395" name="Line 19"/>
            <p:cNvSpPr>
              <a:spLocks noChangeShapeType="1"/>
            </p:cNvSpPr>
            <p:nvPr/>
          </p:nvSpPr>
          <p:spPr bwMode="auto">
            <a:xfrm flipV="1">
              <a:off x="2793" y="2566"/>
              <a:ext cx="1" cy="25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43377" name="Rectangle 20"/>
          <p:cNvSpPr>
            <a:spLocks noChangeArrowheads="1"/>
          </p:cNvSpPr>
          <p:nvPr/>
        </p:nvSpPr>
        <p:spPr bwMode="auto">
          <a:xfrm>
            <a:off x="5478463" y="3497753"/>
            <a:ext cx="2590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Opteron  server lines</a:t>
            </a:r>
            <a:r>
              <a:rPr lang="hu-HU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(2C) (2003)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subsequent AMD lines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78" name="Rectangle 21"/>
          <p:cNvSpPr>
            <a:spLocks noChangeArrowheads="1"/>
          </p:cNvSpPr>
          <p:nvPr/>
        </p:nvSpPr>
        <p:spPr bwMode="auto">
          <a:xfrm>
            <a:off x="2151449" y="4435966"/>
            <a:ext cx="1889941" cy="5924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PA-8800 (2004)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PA-8900 (2005)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previous PA lines</a:t>
            </a:r>
          </a:p>
        </p:txBody>
      </p:sp>
      <p:sp>
        <p:nvSpPr>
          <p:cNvPr id="143379" name="Rectangle 22"/>
          <p:cNvSpPr>
            <a:spLocks noChangeArrowheads="1"/>
          </p:cNvSpPr>
          <p:nvPr/>
        </p:nvSpPr>
        <p:spPr bwMode="auto">
          <a:xfrm>
            <a:off x="1711404" y="5145578"/>
            <a:ext cx="2938305" cy="841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r>
              <a:rPr lang="hu-HU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</a:t>
            </a:r>
            <a:r>
              <a:rPr lang="hu-HU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Duo line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(2C) (2006)</a:t>
            </a:r>
          </a:p>
          <a:p>
            <a:pPr algn="ctr"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preceding Intel lines</a:t>
            </a:r>
          </a:p>
          <a:p>
            <a:pPr algn="ctr"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2 Quad line (2x2C) (2006/2007)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Penryn line (2x2C) (2008)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1" name="Text Box 25"/>
          <p:cNvSpPr txBox="1">
            <a:spLocks noChangeArrowheads="1"/>
          </p:cNvSpPr>
          <p:nvPr/>
        </p:nvSpPr>
        <p:spPr bwMode="auto">
          <a:xfrm>
            <a:off x="5514975" y="5286866"/>
            <a:ext cx="24415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lines (4) (2008)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subsequent Intel lines</a:t>
            </a:r>
          </a:p>
        </p:txBody>
      </p:sp>
      <p:sp>
        <p:nvSpPr>
          <p:cNvPr id="143382" name="AutoShape 26"/>
          <p:cNvSpPr>
            <a:spLocks noChangeArrowheads="1"/>
          </p:cNvSpPr>
          <p:nvPr/>
        </p:nvSpPr>
        <p:spPr bwMode="auto">
          <a:xfrm>
            <a:off x="4570413" y="4234353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3" name="AutoShape 27"/>
          <p:cNvSpPr>
            <a:spLocks noChangeArrowheads="1"/>
          </p:cNvSpPr>
          <p:nvPr/>
        </p:nvSpPr>
        <p:spPr bwMode="auto">
          <a:xfrm>
            <a:off x="4570413" y="5435219"/>
            <a:ext cx="461962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4" name="Text Box 28"/>
          <p:cNvSpPr txBox="1">
            <a:spLocks noChangeArrowheads="1"/>
          </p:cNvSpPr>
          <p:nvPr/>
        </p:nvSpPr>
        <p:spPr bwMode="auto">
          <a:xfrm>
            <a:off x="234755" y="2593400"/>
            <a:ext cx="9175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Examples</a:t>
            </a:r>
          </a:p>
        </p:txBody>
      </p:sp>
      <p:sp>
        <p:nvSpPr>
          <p:cNvPr id="143385" name="Text Box 29"/>
          <p:cNvSpPr txBox="1">
            <a:spLocks noChangeArrowheads="1"/>
          </p:cNvSpPr>
          <p:nvPr/>
        </p:nvSpPr>
        <p:spPr bwMode="auto">
          <a:xfrm>
            <a:off x="5422900" y="6140941"/>
            <a:ext cx="1757363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Tukwila (4C) (2010)</a:t>
            </a:r>
          </a:p>
        </p:txBody>
      </p:sp>
      <p:sp>
        <p:nvSpPr>
          <p:cNvPr id="143386" name="AutoShape 30"/>
          <p:cNvSpPr>
            <a:spLocks noChangeArrowheads="1"/>
          </p:cNvSpPr>
          <p:nvPr/>
        </p:nvSpPr>
        <p:spPr bwMode="auto">
          <a:xfrm>
            <a:off x="4572000" y="6196503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7" name="AutoShape 31"/>
          <p:cNvSpPr>
            <a:spLocks noChangeArrowheads="1"/>
          </p:cNvSpPr>
          <p:nvPr/>
        </p:nvSpPr>
        <p:spPr bwMode="auto">
          <a:xfrm>
            <a:off x="4572000" y="3635866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88" name="Text Box 32"/>
          <p:cNvSpPr txBox="1">
            <a:spLocks noChangeArrowheads="1"/>
          </p:cNvSpPr>
          <p:nvPr/>
        </p:nvSpPr>
        <p:spPr bwMode="auto">
          <a:xfrm>
            <a:off x="1827213" y="3526328"/>
            <a:ext cx="275113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AMD’s K7 lines (1C) (1999-2003)</a:t>
            </a:r>
          </a:p>
        </p:txBody>
      </p:sp>
      <p:sp>
        <p:nvSpPr>
          <p:cNvPr id="143389" name="Rectangle 33"/>
          <p:cNvSpPr>
            <a:spLocks noChangeArrowheads="1"/>
          </p:cNvSpPr>
          <p:nvPr/>
        </p:nvSpPr>
        <p:spPr bwMode="auto">
          <a:xfrm>
            <a:off x="5487988" y="2967528"/>
            <a:ext cx="2203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UltraSPARC III (2001)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all subsequent Sun lines</a:t>
            </a:r>
          </a:p>
        </p:txBody>
      </p:sp>
      <p:sp>
        <p:nvSpPr>
          <p:cNvPr id="143390" name="Text Box 34"/>
          <p:cNvSpPr txBox="1">
            <a:spLocks noChangeArrowheads="1"/>
          </p:cNvSpPr>
          <p:nvPr/>
        </p:nvSpPr>
        <p:spPr bwMode="auto">
          <a:xfrm>
            <a:off x="1871663" y="2950066"/>
            <a:ext cx="235267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UltraSPARC II (1C) (~1997)</a:t>
            </a:r>
          </a:p>
        </p:txBody>
      </p:sp>
      <p:sp>
        <p:nvSpPr>
          <p:cNvPr id="143391" name="AutoShape 35"/>
          <p:cNvSpPr>
            <a:spLocks noChangeArrowheads="1"/>
          </p:cNvSpPr>
          <p:nvPr/>
        </p:nvSpPr>
        <p:spPr bwMode="auto">
          <a:xfrm>
            <a:off x="4572000" y="3107228"/>
            <a:ext cx="461963" cy="88900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339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1 Integrated memory controller (7)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9181" y="606211"/>
            <a:ext cx="29354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Point of attaching memory 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92861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4"/>
          <p:cNvSpPr txBox="1">
            <a:spLocks noChangeArrowheads="1"/>
          </p:cNvSpPr>
          <p:nvPr/>
        </p:nvSpPr>
        <p:spPr bwMode="auto">
          <a:xfrm>
            <a:off x="171678" y="638175"/>
            <a:ext cx="455124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Interconnect bus (QPI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) -1 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6982" name="Text Box 8"/>
          <p:cNvSpPr txBox="1">
            <a:spLocks noChangeArrowheads="1"/>
          </p:cNvSpPr>
          <p:nvPr/>
        </p:nvSpPr>
        <p:spPr bwMode="auto">
          <a:xfrm>
            <a:off x="209074" y="1583795"/>
            <a:ext cx="949349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A serial, high speed </a:t>
            </a:r>
            <a:r>
              <a:rPr lang="en-US" altLang="en-US" sz="1400">
                <a:solidFill>
                  <a:srgbClr val="FF0000"/>
                </a:solidFill>
                <a:latin typeface="+mj-lt"/>
              </a:rPr>
              <a:t>differential point-to-point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interconnect bus,</a:t>
            </a:r>
            <a:r>
              <a:rPr lang="en-US" altLang="en-US" sz="140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si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milar to AMD’s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  <a:r>
              <a:rPr lang="en-US" altLang="en-US" sz="14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HyperTransport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bus,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used to connect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processors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processors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or processors to north bridges.       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4392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(1)</a:t>
            </a:r>
          </a:p>
        </p:txBody>
      </p:sp>
      <p:sp>
        <p:nvSpPr>
          <p:cNvPr id="156682" name="Text Box 10"/>
          <p:cNvSpPr txBox="1">
            <a:spLocks noChangeArrowheads="1"/>
          </p:cNvSpPr>
          <p:nvPr/>
        </p:nvSpPr>
        <p:spPr bwMode="auto">
          <a:xfrm>
            <a:off x="209074" y="998538"/>
            <a:ext cx="8078750" cy="5745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Its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debut is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strongly motivated by the introduction of integrated memory controllers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smtClean="0">
                <a:solidFill>
                  <a:srgbClr val="0070C0"/>
                </a:solidFill>
              </a:rPr>
              <a:t>   Formerly</a:t>
            </a:r>
            <a:r>
              <a:rPr lang="en-US" altLang="en-US" sz="140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designated as the </a:t>
            </a:r>
            <a:r>
              <a:rPr lang="en-US" altLang="en-US" sz="1400">
                <a:solidFill>
                  <a:srgbClr val="0070C0"/>
                </a:solidFill>
              </a:rPr>
              <a:t>Common System Interface bus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(CSI bus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</a:t>
            </a:r>
            <a:endParaRPr lang="en-US" altLang="en-US" sz="140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05704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6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6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69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69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82" grpId="0"/>
      <p:bldP spid="15668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5</a:t>
            </a:r>
            <a:r>
              <a:rPr lang="hu-HU" altLang="en-US" smtClean="0"/>
              <a:t>)</a:t>
            </a:r>
            <a:endParaRPr lang="en-US"/>
          </a:p>
        </p:txBody>
      </p:sp>
      <p:sp>
        <p:nvSpPr>
          <p:cNvPr id="3" name="Line 8"/>
          <p:cNvSpPr>
            <a:spLocks noChangeShapeType="1"/>
          </p:cNvSpPr>
          <p:nvPr/>
        </p:nvSpPr>
        <p:spPr bwMode="auto">
          <a:xfrm flipH="1">
            <a:off x="4552420" y="1524683"/>
            <a:ext cx="793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4" name="Line 10"/>
          <p:cNvSpPr>
            <a:spLocks noChangeShapeType="1"/>
          </p:cNvSpPr>
          <p:nvPr/>
        </p:nvSpPr>
        <p:spPr bwMode="auto">
          <a:xfrm flipV="1">
            <a:off x="2853946" y="1699308"/>
            <a:ext cx="3422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5" name="Line 11"/>
          <p:cNvSpPr>
            <a:spLocks noChangeShapeType="1"/>
          </p:cNvSpPr>
          <p:nvPr/>
        </p:nvSpPr>
        <p:spPr bwMode="auto">
          <a:xfrm>
            <a:off x="6274315" y="1699308"/>
            <a:ext cx="329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6" name="Line 13"/>
          <p:cNvSpPr>
            <a:spLocks noChangeShapeType="1"/>
          </p:cNvSpPr>
          <p:nvPr/>
        </p:nvSpPr>
        <p:spPr bwMode="auto">
          <a:xfrm flipH="1">
            <a:off x="2856490" y="1699308"/>
            <a:ext cx="0" cy="16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/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781691" y="1273031"/>
            <a:ext cx="5580619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300" b="1" smtClean="0">
                <a:solidFill>
                  <a:srgbClr val="000000"/>
                </a:solidFill>
                <a:latin typeface="Verdana" pitchFamily="34" charset="0"/>
              </a:rPr>
              <a:t>Key requirements for low power microarchitectures</a:t>
            </a: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4736875" y="1969183"/>
            <a:ext cx="3074881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smtClean="0">
                <a:solidFill>
                  <a:srgbClr val="000000"/>
                </a:solidFill>
                <a:latin typeface="Verdana" pitchFamily="34" charset="0"/>
              </a:rPr>
              <a:t>Low processor clock frequency</a:t>
            </a: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1501724" y="1969183"/>
            <a:ext cx="2664512" cy="272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300" b="1" smtClean="0">
                <a:solidFill>
                  <a:srgbClr val="000000"/>
                </a:solidFill>
                <a:latin typeface="Verdana" pitchFamily="34" charset="0"/>
              </a:rPr>
              <a:t>Narrow microarchitecture </a:t>
            </a: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823785" y="18326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Oval 7"/>
          <p:cNvSpPr>
            <a:spLocks noChangeArrowheads="1"/>
          </p:cNvSpPr>
          <p:nvPr/>
        </p:nvSpPr>
        <p:spPr bwMode="auto">
          <a:xfrm>
            <a:off x="6239505" y="183583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99610" y="637661"/>
            <a:ext cx="7515497" cy="2862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</a:rPr>
              <a:t>Key </a:t>
            </a: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</a:rPr>
              <a:t>requirements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</a:rPr>
              <a:t>for low power </a:t>
            </a: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</a:rPr>
              <a:t>microarchitectures</a:t>
            </a:r>
            <a:endParaRPr lang="hu-HU" altLang="en-US" sz="1400" b="1">
              <a:solidFill>
                <a:schemeClr val="accent6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3323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585" y="1268760"/>
            <a:ext cx="7328573" cy="16718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71450" y="636070"/>
            <a:ext cx="48942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Principle of differential interconnections </a:t>
            </a:r>
            <a:r>
              <a:rPr lang="en-US" sz="1400" smtClean="0">
                <a:latin typeface="+mj-lt"/>
              </a:rPr>
              <a:t>[170]</a:t>
            </a:r>
            <a:endParaRPr lang="en-US" sz="1400">
              <a:latin typeface="+mj-lt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91980" y="2528900"/>
            <a:ext cx="2025225" cy="18002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8963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4"/>
          <p:cNvSpPr txBox="1">
            <a:spLocks noChangeArrowheads="1"/>
          </p:cNvSpPr>
          <p:nvPr/>
        </p:nvSpPr>
        <p:spPr bwMode="auto">
          <a:xfrm>
            <a:off x="171678" y="638175"/>
            <a:ext cx="467948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Interconnect bus (QPI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)- 2 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6677" name="Text Box 7"/>
          <p:cNvSpPr txBox="1">
            <a:spLocks noChangeArrowheads="1"/>
          </p:cNvSpPr>
          <p:nvPr/>
        </p:nvSpPr>
        <p:spPr bwMode="auto">
          <a:xfrm>
            <a:off x="201136" y="1014915"/>
            <a:ext cx="7493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Consists of</a:t>
            </a:r>
            <a:r>
              <a:rPr lang="en-US" altLang="en-US" sz="14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2 unidirectional links,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one in each directions, called the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TX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and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RX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 for Transmit, R for Receive).       </a:t>
            </a:r>
          </a:p>
        </p:txBody>
      </p:sp>
      <p:sp>
        <p:nvSpPr>
          <p:cNvPr id="144392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(2a)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9946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6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677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10" name="Group 10"/>
          <p:cNvGrpSpPr>
            <a:grpSpLocks/>
          </p:cNvGrpSpPr>
          <p:nvPr/>
        </p:nvGrpSpPr>
        <p:grpSpPr bwMode="auto">
          <a:xfrm>
            <a:off x="534988" y="1231900"/>
            <a:ext cx="7954962" cy="4897438"/>
            <a:chOff x="273" y="646"/>
            <a:chExt cx="5126" cy="3374"/>
          </a:xfrm>
        </p:grpSpPr>
        <p:pic>
          <p:nvPicPr>
            <p:cNvPr id="145415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06" t="10355" r="3860"/>
            <a:stretch>
              <a:fillRect/>
            </a:stretch>
          </p:blipFill>
          <p:spPr bwMode="auto">
            <a:xfrm>
              <a:off x="273" y="646"/>
              <a:ext cx="5126" cy="3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16" name="Text Box 5"/>
            <p:cNvSpPr txBox="1">
              <a:spLocks noChangeArrowheads="1"/>
            </p:cNvSpPr>
            <p:nvPr/>
          </p:nvSpPr>
          <p:spPr bwMode="auto">
            <a:xfrm>
              <a:off x="1974" y="3446"/>
              <a:ext cx="67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16 data 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2 protocol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2 CRC</a:t>
              </a:r>
            </a:p>
          </p:txBody>
        </p:sp>
        <p:sp>
          <p:nvSpPr>
            <p:cNvPr id="145417" name="Text Box 6"/>
            <p:cNvSpPr txBox="1">
              <a:spLocks noChangeArrowheads="1"/>
            </p:cNvSpPr>
            <p:nvPr/>
          </p:nvSpPr>
          <p:spPr bwMode="auto">
            <a:xfrm>
              <a:off x="2109" y="1790"/>
              <a:ext cx="1336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TX Unidirectional link</a:t>
              </a:r>
            </a:p>
          </p:txBody>
        </p:sp>
        <p:sp>
          <p:nvSpPr>
            <p:cNvPr id="145418" name="Text Box 7"/>
            <p:cNvSpPr txBox="1">
              <a:spLocks noChangeArrowheads="1"/>
            </p:cNvSpPr>
            <p:nvPr/>
          </p:nvSpPr>
          <p:spPr bwMode="auto">
            <a:xfrm>
              <a:off x="2141" y="2734"/>
              <a:ext cx="1312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RX Unidirectional link</a:t>
              </a:r>
            </a:p>
          </p:txBody>
        </p:sp>
      </p:grpSp>
      <p:sp>
        <p:nvSpPr>
          <p:cNvPr id="145412" name="Text Box 9"/>
          <p:cNvSpPr txBox="1">
            <a:spLocks noChangeArrowheads="1"/>
          </p:cNvSpPr>
          <p:nvPr/>
        </p:nvSpPr>
        <p:spPr bwMode="auto">
          <a:xfrm>
            <a:off x="193675" y="646113"/>
            <a:ext cx="601318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Signals of the </a:t>
            </a:r>
            <a:r>
              <a:rPr lang="en-US" altLang="en-US" sz="14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Interconnect bus (QPI bus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) [22]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5413" name="Text Box 11"/>
          <p:cNvSpPr txBox="1">
            <a:spLocks noChangeArrowheads="1"/>
          </p:cNvSpPr>
          <p:nvPr/>
        </p:nvSpPr>
        <p:spPr bwMode="auto">
          <a:xfrm>
            <a:off x="4546600" y="6043613"/>
            <a:ext cx="2035175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(DDR data transfer)</a:t>
            </a:r>
          </a:p>
        </p:txBody>
      </p:sp>
      <p:sp>
        <p:nvSpPr>
          <p:cNvPr id="145414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731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ext Box 4"/>
          <p:cNvSpPr txBox="1">
            <a:spLocks noChangeArrowheads="1"/>
          </p:cNvSpPr>
          <p:nvPr/>
        </p:nvSpPr>
        <p:spPr bwMode="auto">
          <a:xfrm>
            <a:off x="195263" y="654050"/>
            <a:ext cx="404469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Interconnect bus (QPI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) -3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8729" name="Text Box 10"/>
          <p:cNvSpPr txBox="1">
            <a:spLocks noChangeArrowheads="1"/>
          </p:cNvSpPr>
          <p:nvPr/>
        </p:nvSpPr>
        <p:spPr bwMode="auto">
          <a:xfrm>
            <a:off x="296525" y="998730"/>
            <a:ext cx="6781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Each unidirectional link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comprises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20 data lanes and a clock lane,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each lane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consisting of a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pair of differential signals.</a:t>
            </a:r>
          </a:p>
        </p:txBody>
      </p:sp>
      <p:sp>
        <p:nvSpPr>
          <p:cNvPr id="146441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1925" y="6264275"/>
            <a:ext cx="1711325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latin typeface="Verdana"/>
                <a:cs typeface="Arial" charset="0"/>
              </a:rPr>
              <a:t>(Lane: </a:t>
            </a:r>
            <a:r>
              <a:rPr lang="en-US" sz="1400" err="1">
                <a:solidFill>
                  <a:srgbClr val="000000"/>
                </a:solidFill>
                <a:latin typeface="Verdana"/>
                <a:cs typeface="Arial" charset="0"/>
              </a:rPr>
              <a:t>Vonalpár</a:t>
            </a:r>
            <a:r>
              <a:rPr lang="en-US" sz="1400">
                <a:solidFill>
                  <a:srgbClr val="000000"/>
                </a:solidFill>
                <a:latin typeface="Verdana"/>
                <a:cs typeface="Arial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262032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4"/>
          <p:cNvSpPr>
            <a:spLocks noChangeArrowheads="1"/>
          </p:cNvSpPr>
          <p:nvPr/>
        </p:nvSpPr>
        <p:spPr bwMode="auto">
          <a:xfrm>
            <a:off x="1201738" y="3638267"/>
            <a:ext cx="7826375" cy="1716088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594" name="Text Box 10"/>
          <p:cNvSpPr txBox="1">
            <a:spLocks noChangeArrowheads="1"/>
          </p:cNvSpPr>
          <p:nvPr/>
        </p:nvSpPr>
        <p:spPr bwMode="auto">
          <a:xfrm>
            <a:off x="1270000" y="6029120"/>
            <a:ext cx="7366000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LVDS:      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Low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Differential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Signaling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      </a:t>
            </a:r>
            <a:r>
              <a:rPr lang="en-US" altLang="en-US" sz="1200">
                <a:solidFill>
                  <a:srgbClr val="000000"/>
                </a:solidFill>
                <a:latin typeface="Verdana"/>
                <a:cs typeface="Arial" charset="0"/>
              </a:rPr>
              <a:t>   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 LVTTL:    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Low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TTL</a:t>
            </a:r>
          </a:p>
          <a:p>
            <a:pPr fontAlgn="base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(D)RSL:    (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Differential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)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Rambus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Signaling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Level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      SSTL:  </a:t>
            </a:r>
            <a:r>
              <a:rPr lang="en-US" altLang="en-US" sz="1200">
                <a:solidFill>
                  <a:srgbClr val="000000"/>
                </a:solidFill>
                <a:latin typeface="Verdana"/>
                <a:cs typeface="Arial" charset="0"/>
              </a:rPr>
              <a:t>   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Stub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Series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Terminated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Logic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           V</a:t>
            </a:r>
            <a:r>
              <a:rPr lang="hu-HU" altLang="en-US" sz="1200" baseline="-25000">
                <a:solidFill>
                  <a:srgbClr val="000000"/>
                </a:solidFill>
                <a:latin typeface="Verdana"/>
                <a:cs typeface="Arial" charset="0"/>
              </a:rPr>
              <a:t>CM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:         </a:t>
            </a:r>
            <a:r>
              <a:rPr lang="en-US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Common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Mode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        </a:t>
            </a:r>
            <a:r>
              <a:rPr lang="en-US" altLang="en-US" sz="1200">
                <a:solidFill>
                  <a:srgbClr val="000000"/>
                </a:solidFill>
                <a:latin typeface="Verdana"/>
                <a:cs typeface="Arial" charset="0"/>
              </a:rPr>
              <a:t>                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 V</a:t>
            </a:r>
            <a:r>
              <a:rPr lang="hu-HU" altLang="en-US" sz="1200" baseline="-25000">
                <a:solidFill>
                  <a:srgbClr val="000000"/>
                </a:solidFill>
                <a:latin typeface="Verdana"/>
                <a:cs typeface="Arial" charset="0"/>
              </a:rPr>
              <a:t>REF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: </a:t>
            </a:r>
            <a:r>
              <a:rPr lang="en-US" altLang="en-US" sz="1200">
                <a:solidFill>
                  <a:srgbClr val="000000"/>
                </a:solidFill>
                <a:latin typeface="Verdana"/>
                <a:cs typeface="Arial" charset="0"/>
              </a:rPr>
              <a:t>    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 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Reference</a:t>
            </a:r>
            <a:r>
              <a:rPr lang="hu-HU" altLang="en-US" sz="1200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endParaRPr lang="en-US" altLang="en-US" sz="1200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sp>
        <p:nvSpPr>
          <p:cNvPr id="1347618" name="Text Box 34"/>
          <p:cNvSpPr txBox="1">
            <a:spLocks noChangeArrowheads="1"/>
          </p:cNvSpPr>
          <p:nvPr/>
        </p:nvSpPr>
        <p:spPr bwMode="auto">
          <a:xfrm>
            <a:off x="1633538" y="4443130"/>
            <a:ext cx="1246187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LVTTL (3.3 V)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 FPM/EDO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 SDRAM 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0000"/>
                </a:solidFill>
                <a:cs typeface="Arial" charset="0"/>
              </a:rPr>
              <a:t>HI 1.5</a:t>
            </a: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619" name="Text Box 35"/>
          <p:cNvSpPr txBox="1">
            <a:spLocks noChangeArrowheads="1"/>
          </p:cNvSpPr>
          <p:nvPr/>
        </p:nvSpPr>
        <p:spPr bwMode="auto">
          <a:xfrm>
            <a:off x="1633538" y="3998630"/>
            <a:ext cx="1112837" cy="538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TTL (5 V)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 FPM/EDO 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620" name="Text Box 36"/>
          <p:cNvSpPr txBox="1">
            <a:spLocks noChangeArrowheads="1"/>
          </p:cNvSpPr>
          <p:nvPr/>
        </p:nvSpPr>
        <p:spPr bwMode="auto">
          <a:xfrm>
            <a:off x="4078288" y="4000217"/>
            <a:ext cx="1560512" cy="1349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SSTL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SSTL2 (DDR)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SSTL1.8 (DDR2)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SSTL1.5 (DDR3)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RSL</a:t>
            </a: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(RDRAM)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0000"/>
                </a:solidFill>
                <a:cs typeface="Arial" charset="0"/>
              </a:rPr>
              <a:t>FSB</a:t>
            </a:r>
          </a:p>
        </p:txBody>
      </p:sp>
      <p:sp>
        <p:nvSpPr>
          <p:cNvPr id="1347622" name="Text Box 38"/>
          <p:cNvSpPr txBox="1">
            <a:spLocks noChangeArrowheads="1"/>
          </p:cNvSpPr>
          <p:nvPr/>
        </p:nvSpPr>
        <p:spPr bwMode="auto">
          <a:xfrm>
            <a:off x="6951663" y="3998630"/>
            <a:ext cx="1624012" cy="930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LVDS </a:t>
            </a:r>
            <a:endParaRPr lang="en-US" altLang="en-US" sz="1200">
              <a:solidFill>
                <a:srgbClr val="FF0000"/>
              </a:solidFill>
              <a:cs typeface="Arial" charset="0"/>
            </a:endParaRP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0000"/>
                </a:solidFill>
                <a:cs typeface="Arial" charset="0"/>
              </a:rPr>
              <a:t>   </a:t>
            </a:r>
            <a:r>
              <a:rPr lang="en-US" altLang="en-US" sz="1200">
                <a:solidFill>
                  <a:srgbClr val="000000"/>
                </a:solidFill>
                <a:cs typeface="Arial" charset="0"/>
              </a:rPr>
              <a:t>PCIe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Arial" charset="0"/>
              </a:rPr>
              <a:t>   QPI, DMI, ESI</a:t>
            </a:r>
            <a:endParaRPr lang="hu-HU" altLang="en-US" sz="12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 FB-DIMMs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642" name="Text Box 58"/>
          <p:cNvSpPr txBox="1">
            <a:spLocks noChangeArrowheads="1"/>
          </p:cNvSpPr>
          <p:nvPr/>
        </p:nvSpPr>
        <p:spPr bwMode="auto">
          <a:xfrm>
            <a:off x="3652838" y="5322605"/>
            <a:ext cx="2160587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err="1">
                <a:solidFill>
                  <a:srgbClr val="000000"/>
                </a:solidFill>
                <a:cs typeface="Arial" charset="0"/>
              </a:rPr>
              <a:t>Smaller</a:t>
            </a: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cs typeface="Arial" charset="0"/>
              </a:rPr>
              <a:t>voltage</a:t>
            </a: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200" err="1">
                <a:solidFill>
                  <a:srgbClr val="000000"/>
                </a:solidFill>
                <a:cs typeface="Arial" charset="0"/>
              </a:rPr>
              <a:t>swings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347650" name="Group 66"/>
          <p:cNvGrpSpPr>
            <a:grpSpLocks/>
          </p:cNvGrpSpPr>
          <p:nvPr/>
        </p:nvGrpSpPr>
        <p:grpSpPr bwMode="auto">
          <a:xfrm>
            <a:off x="1201738" y="5767182"/>
            <a:ext cx="7532687" cy="117475"/>
            <a:chOff x="718" y="3352"/>
            <a:chExt cx="4776" cy="92"/>
          </a:xfrm>
        </p:grpSpPr>
        <p:sp>
          <p:nvSpPr>
            <p:cNvPr id="147529" name="Freeform 67"/>
            <p:cNvSpPr>
              <a:spLocks/>
            </p:cNvSpPr>
            <p:nvPr/>
          </p:nvSpPr>
          <p:spPr bwMode="auto">
            <a:xfrm>
              <a:off x="718" y="3370"/>
              <a:ext cx="4776" cy="59"/>
            </a:xfrm>
            <a:custGeom>
              <a:avLst/>
              <a:gdLst>
                <a:gd name="T0" fmla="*/ 0 w 2994"/>
                <a:gd name="T1" fmla="*/ 2 h 90"/>
                <a:gd name="T2" fmla="*/ 114120 w 2994"/>
                <a:gd name="T3" fmla="*/ 3 h 90"/>
                <a:gd name="T4" fmla="*/ 125541 w 2994"/>
                <a:gd name="T5" fmla="*/ 2 h 90"/>
                <a:gd name="T6" fmla="*/ 114120 w 2994"/>
                <a:gd name="T7" fmla="*/ 0 h 90"/>
                <a:gd name="T8" fmla="*/ 0 w 2994"/>
                <a:gd name="T9" fmla="*/ 2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4" h="90">
                  <a:moveTo>
                    <a:pt x="0" y="45"/>
                  </a:moveTo>
                  <a:lnTo>
                    <a:pt x="2722" y="90"/>
                  </a:lnTo>
                  <a:lnTo>
                    <a:pt x="2994" y="45"/>
                  </a:lnTo>
                  <a:lnTo>
                    <a:pt x="2722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30" name="Line 68"/>
            <p:cNvSpPr>
              <a:spLocks noChangeShapeType="1"/>
            </p:cNvSpPr>
            <p:nvPr/>
          </p:nvSpPr>
          <p:spPr bwMode="auto">
            <a:xfrm flipH="1">
              <a:off x="4920" y="3396"/>
              <a:ext cx="544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31" name="Line 69"/>
            <p:cNvSpPr>
              <a:spLocks noChangeShapeType="1"/>
            </p:cNvSpPr>
            <p:nvPr/>
          </p:nvSpPr>
          <p:spPr bwMode="auto">
            <a:xfrm flipH="1" flipV="1">
              <a:off x="4911" y="3352"/>
              <a:ext cx="545" cy="4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347655" name="Text Box 71"/>
          <p:cNvSpPr txBox="1">
            <a:spLocks noChangeArrowheads="1"/>
          </p:cNvSpPr>
          <p:nvPr/>
        </p:nvSpPr>
        <p:spPr bwMode="auto">
          <a:xfrm>
            <a:off x="6959600" y="4843180"/>
            <a:ext cx="1154113" cy="51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FF0000"/>
                </a:solidFill>
                <a:cs typeface="Arial" charset="0"/>
              </a:rPr>
              <a:t>DRSL</a:t>
            </a:r>
          </a:p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 XDR (data)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7659" name="Text Box 75"/>
          <p:cNvSpPr txBox="1">
            <a:spLocks noChangeArrowheads="1"/>
          </p:cNvSpPr>
          <p:nvPr/>
        </p:nvSpPr>
        <p:spPr bwMode="auto">
          <a:xfrm>
            <a:off x="192088" y="500063"/>
            <a:ext cx="344170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 b="1">
                <a:solidFill>
                  <a:srgbClr val="333399"/>
                </a:solidFill>
                <a:latin typeface="Verdana"/>
                <a:cs typeface="Arial" charset="0"/>
              </a:rPr>
              <a:t>Signaling systems used in buses</a:t>
            </a:r>
          </a:p>
        </p:txBody>
      </p:sp>
      <p:sp>
        <p:nvSpPr>
          <p:cNvPr id="147469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1163638" y="1166530"/>
            <a:ext cx="7864475" cy="2478087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2111" name="Text Box 6"/>
          <p:cNvSpPr txBox="1">
            <a:spLocks noChangeArrowheads="1"/>
          </p:cNvSpPr>
          <p:nvPr/>
        </p:nvSpPr>
        <p:spPr bwMode="auto">
          <a:xfrm>
            <a:off x="4332288" y="1171292"/>
            <a:ext cx="8032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cs typeface="Arial" charset="0"/>
              </a:rPr>
              <a:t>Signals</a:t>
            </a:r>
            <a:endParaRPr lang="en-US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2" name="Text Box 7"/>
          <p:cNvSpPr txBox="1">
            <a:spLocks noChangeArrowheads="1"/>
          </p:cNvSpPr>
          <p:nvPr/>
        </p:nvSpPr>
        <p:spPr bwMode="auto">
          <a:xfrm>
            <a:off x="3805238" y="1930117"/>
            <a:ext cx="18161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b="1" err="1">
                <a:solidFill>
                  <a:srgbClr val="000000"/>
                </a:solidFill>
                <a:latin typeface="Verdana"/>
                <a:cs typeface="Arial" charset="0"/>
              </a:rPr>
              <a:t>Voltage</a:t>
            </a:r>
            <a:r>
              <a:rPr lang="hu-HU" altLang="en-US" sz="1200" b="1">
                <a:solidFill>
                  <a:srgbClr val="000000"/>
                </a:solidFill>
                <a:latin typeface="Verdana"/>
                <a:cs typeface="Arial" charset="0"/>
              </a:rPr>
              <a:t> </a:t>
            </a:r>
            <a:r>
              <a:rPr lang="hu-HU" altLang="en-US" sz="1200" b="1" err="1">
                <a:solidFill>
                  <a:srgbClr val="000000"/>
                </a:solidFill>
                <a:latin typeface="Verdana"/>
                <a:cs typeface="Arial" charset="0"/>
              </a:rPr>
              <a:t>referenced</a:t>
            </a:r>
            <a:endParaRPr lang="en-US" altLang="en-US" sz="1200" b="1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sp>
        <p:nvSpPr>
          <p:cNvPr id="83" name="Text Box 8"/>
          <p:cNvSpPr txBox="1">
            <a:spLocks noChangeArrowheads="1"/>
          </p:cNvSpPr>
          <p:nvPr/>
        </p:nvSpPr>
        <p:spPr bwMode="auto">
          <a:xfrm>
            <a:off x="1652588" y="1945992"/>
            <a:ext cx="1300162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b="1" err="1">
                <a:solidFill>
                  <a:srgbClr val="000000"/>
                </a:solidFill>
                <a:latin typeface="Verdana"/>
                <a:cs typeface="Arial" charset="0"/>
              </a:rPr>
              <a:t>Single</a:t>
            </a:r>
            <a:r>
              <a:rPr lang="hu-HU" altLang="en-US" sz="1200" b="1">
                <a:solidFill>
                  <a:srgbClr val="000000"/>
                </a:solidFill>
                <a:latin typeface="Verdana"/>
                <a:cs typeface="Arial" charset="0"/>
              </a:rPr>
              <a:t> ended</a:t>
            </a:r>
            <a:endParaRPr lang="en-US" altLang="en-US" sz="1200" b="1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sp>
        <p:nvSpPr>
          <p:cNvPr id="84" name="Text Box 9"/>
          <p:cNvSpPr txBox="1">
            <a:spLocks noChangeArrowheads="1"/>
          </p:cNvSpPr>
          <p:nvPr/>
        </p:nvSpPr>
        <p:spPr bwMode="auto">
          <a:xfrm>
            <a:off x="6815138" y="1930117"/>
            <a:ext cx="11572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b="1">
                <a:solidFill>
                  <a:srgbClr val="000000"/>
                </a:solidFill>
                <a:latin typeface="Verdana"/>
                <a:cs typeface="Arial" charset="0"/>
              </a:rPr>
              <a:t>Differential</a:t>
            </a:r>
            <a:endParaRPr lang="en-US" altLang="en-US" sz="1200" b="1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grpSp>
        <p:nvGrpSpPr>
          <p:cNvPr id="85" name="Group 11"/>
          <p:cNvGrpSpPr>
            <a:grpSpLocks/>
          </p:cNvGrpSpPr>
          <p:nvPr/>
        </p:nvGrpSpPr>
        <p:grpSpPr bwMode="auto">
          <a:xfrm>
            <a:off x="1228725" y="2309530"/>
            <a:ext cx="2066925" cy="1068387"/>
            <a:chOff x="480" y="1277"/>
            <a:chExt cx="1296" cy="691"/>
          </a:xfrm>
        </p:grpSpPr>
        <p:sp>
          <p:nvSpPr>
            <p:cNvPr id="147520" name="AutoShape 12"/>
            <p:cNvSpPr>
              <a:spLocks noChangeAspect="1" noChangeArrowheads="1"/>
            </p:cNvSpPr>
            <p:nvPr/>
          </p:nvSpPr>
          <p:spPr bwMode="auto">
            <a:xfrm>
              <a:off x="480" y="1277"/>
              <a:ext cx="1296" cy="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1" name="Line 13"/>
            <p:cNvSpPr>
              <a:spLocks noChangeShapeType="1"/>
            </p:cNvSpPr>
            <p:nvPr/>
          </p:nvSpPr>
          <p:spPr bwMode="auto">
            <a:xfrm>
              <a:off x="610" y="1277"/>
              <a:ext cx="0" cy="64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2" name="Line 14"/>
            <p:cNvSpPr>
              <a:spLocks noChangeShapeType="1"/>
            </p:cNvSpPr>
            <p:nvPr/>
          </p:nvSpPr>
          <p:spPr bwMode="auto">
            <a:xfrm>
              <a:off x="566" y="1882"/>
              <a:ext cx="108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3" name="Line 15"/>
            <p:cNvSpPr>
              <a:spLocks noChangeShapeType="1"/>
            </p:cNvSpPr>
            <p:nvPr/>
          </p:nvSpPr>
          <p:spPr bwMode="auto">
            <a:xfrm>
              <a:off x="610" y="1882"/>
              <a:ext cx="1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4" name="Line 16"/>
            <p:cNvSpPr>
              <a:spLocks noChangeShapeType="1"/>
            </p:cNvSpPr>
            <p:nvPr/>
          </p:nvSpPr>
          <p:spPr bwMode="auto">
            <a:xfrm>
              <a:off x="955" y="1407"/>
              <a:ext cx="30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5" name="Line 17"/>
            <p:cNvSpPr>
              <a:spLocks noChangeShapeType="1"/>
            </p:cNvSpPr>
            <p:nvPr/>
          </p:nvSpPr>
          <p:spPr bwMode="auto">
            <a:xfrm>
              <a:off x="1430" y="1882"/>
              <a:ext cx="17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6" name="Line 18"/>
            <p:cNvSpPr>
              <a:spLocks noChangeShapeType="1"/>
            </p:cNvSpPr>
            <p:nvPr/>
          </p:nvSpPr>
          <p:spPr bwMode="auto">
            <a:xfrm flipV="1">
              <a:off x="782" y="1407"/>
              <a:ext cx="173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7" name="Line 19"/>
            <p:cNvSpPr>
              <a:spLocks noChangeShapeType="1"/>
            </p:cNvSpPr>
            <p:nvPr/>
          </p:nvSpPr>
          <p:spPr bwMode="auto">
            <a:xfrm>
              <a:off x="1258" y="1407"/>
              <a:ext cx="172" cy="475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28" name="Text Box 20"/>
            <p:cNvSpPr txBox="1">
              <a:spLocks noChangeArrowheads="1"/>
            </p:cNvSpPr>
            <p:nvPr/>
          </p:nvSpPr>
          <p:spPr bwMode="auto">
            <a:xfrm>
              <a:off x="1646" y="1838"/>
              <a:ext cx="13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t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95" name="AutoShape 21"/>
          <p:cNvSpPr>
            <a:spLocks noChangeAspect="1" noChangeArrowheads="1"/>
          </p:cNvSpPr>
          <p:nvPr/>
        </p:nvSpPr>
        <p:spPr bwMode="auto">
          <a:xfrm>
            <a:off x="3721100" y="2265080"/>
            <a:ext cx="24495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96" name="Group 22"/>
          <p:cNvGrpSpPr>
            <a:grpSpLocks/>
          </p:cNvGrpSpPr>
          <p:nvPr/>
        </p:nvGrpSpPr>
        <p:grpSpPr bwMode="auto">
          <a:xfrm>
            <a:off x="3873500" y="2265080"/>
            <a:ext cx="2144713" cy="1114425"/>
            <a:chOff x="2208" y="1248"/>
            <a:chExt cx="1344" cy="721"/>
          </a:xfrm>
        </p:grpSpPr>
        <p:sp>
          <p:nvSpPr>
            <p:cNvPr id="147510" name="Line 23"/>
            <p:cNvSpPr>
              <a:spLocks noChangeShapeType="1"/>
            </p:cNvSpPr>
            <p:nvPr/>
          </p:nvSpPr>
          <p:spPr bwMode="auto">
            <a:xfrm>
              <a:off x="2256" y="1248"/>
              <a:ext cx="1" cy="67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1" name="Line 24"/>
            <p:cNvSpPr>
              <a:spLocks noChangeShapeType="1"/>
            </p:cNvSpPr>
            <p:nvPr/>
          </p:nvSpPr>
          <p:spPr bwMode="auto">
            <a:xfrm>
              <a:off x="2208" y="1879"/>
              <a:ext cx="12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2" name="Line 25"/>
            <p:cNvSpPr>
              <a:spLocks noChangeShapeType="1"/>
            </p:cNvSpPr>
            <p:nvPr/>
          </p:nvSpPr>
          <p:spPr bwMode="auto">
            <a:xfrm flipV="1">
              <a:off x="2256" y="1632"/>
              <a:ext cx="98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3" name="Line 26"/>
            <p:cNvSpPr>
              <a:spLocks noChangeShapeType="1"/>
            </p:cNvSpPr>
            <p:nvPr/>
          </p:nvSpPr>
          <p:spPr bwMode="auto">
            <a:xfrm>
              <a:off x="2256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4" name="Line 27"/>
            <p:cNvSpPr>
              <a:spLocks noChangeShapeType="1"/>
            </p:cNvSpPr>
            <p:nvPr/>
          </p:nvSpPr>
          <p:spPr bwMode="auto">
            <a:xfrm>
              <a:off x="2640" y="1473"/>
              <a:ext cx="336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5" name="Line 28"/>
            <p:cNvSpPr>
              <a:spLocks noChangeShapeType="1"/>
            </p:cNvSpPr>
            <p:nvPr/>
          </p:nvSpPr>
          <p:spPr bwMode="auto">
            <a:xfrm>
              <a:off x="3168" y="1789"/>
              <a:ext cx="19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6" name="Line 29"/>
            <p:cNvSpPr>
              <a:spLocks noChangeShapeType="1"/>
            </p:cNvSpPr>
            <p:nvPr/>
          </p:nvSpPr>
          <p:spPr bwMode="auto">
            <a:xfrm flipV="1">
              <a:off x="2448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7" name="Line 30"/>
            <p:cNvSpPr>
              <a:spLocks noChangeShapeType="1"/>
            </p:cNvSpPr>
            <p:nvPr/>
          </p:nvSpPr>
          <p:spPr bwMode="auto">
            <a:xfrm>
              <a:off x="2976" y="1473"/>
              <a:ext cx="192" cy="316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8" name="Text Box 31"/>
            <p:cNvSpPr txBox="1">
              <a:spLocks noChangeArrowheads="1"/>
            </p:cNvSpPr>
            <p:nvPr/>
          </p:nvSpPr>
          <p:spPr bwMode="auto">
            <a:xfrm>
              <a:off x="3408" y="1834"/>
              <a:ext cx="144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t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19" name="Text Box 32"/>
            <p:cNvSpPr txBox="1">
              <a:spLocks noChangeArrowheads="1"/>
            </p:cNvSpPr>
            <p:nvPr/>
          </p:nvSpPr>
          <p:spPr bwMode="auto">
            <a:xfrm>
              <a:off x="3168" y="1563"/>
              <a:ext cx="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V</a:t>
              </a:r>
              <a:r>
                <a:rPr lang="en-US" altLang="en-US" sz="1200" baseline="-250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RE</a:t>
              </a:r>
              <a:r>
                <a:rPr lang="hu-HU" altLang="en-US" sz="1200" baseline="-250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F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07" name="Text Box 33"/>
          <p:cNvSpPr txBox="1">
            <a:spLocks noChangeArrowheads="1"/>
          </p:cNvSpPr>
          <p:nvPr/>
        </p:nvSpPr>
        <p:spPr bwMode="auto">
          <a:xfrm>
            <a:off x="1617663" y="3963705"/>
            <a:ext cx="184150" cy="30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8" name="Text Box 37"/>
          <p:cNvSpPr txBox="1">
            <a:spLocks noChangeArrowheads="1"/>
          </p:cNvSpPr>
          <p:nvPr/>
        </p:nvSpPr>
        <p:spPr bwMode="auto">
          <a:xfrm>
            <a:off x="6494463" y="4038317"/>
            <a:ext cx="1841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09" name="Group 39"/>
          <p:cNvGrpSpPr>
            <a:grpSpLocks/>
          </p:cNvGrpSpPr>
          <p:nvPr/>
        </p:nvGrpSpPr>
        <p:grpSpPr bwMode="auto">
          <a:xfrm>
            <a:off x="6294438" y="2190467"/>
            <a:ext cx="2733675" cy="1336675"/>
            <a:chOff x="3792" y="1200"/>
            <a:chExt cx="1714" cy="864"/>
          </a:xfrm>
        </p:grpSpPr>
        <p:sp>
          <p:nvSpPr>
            <p:cNvPr id="147492" name="AutoShape 40"/>
            <p:cNvSpPr>
              <a:spLocks noChangeAspect="1" noChangeArrowheads="1"/>
            </p:cNvSpPr>
            <p:nvPr/>
          </p:nvSpPr>
          <p:spPr bwMode="auto">
            <a:xfrm>
              <a:off x="3840" y="1200"/>
              <a:ext cx="1632" cy="8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3" name="Line 41"/>
            <p:cNvSpPr>
              <a:spLocks noChangeShapeType="1"/>
            </p:cNvSpPr>
            <p:nvPr/>
          </p:nvSpPr>
          <p:spPr bwMode="auto">
            <a:xfrm flipH="1">
              <a:off x="3984" y="1248"/>
              <a:ext cx="0" cy="67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arrow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4" name="Line 42"/>
            <p:cNvSpPr>
              <a:spLocks noChangeShapeType="1"/>
            </p:cNvSpPr>
            <p:nvPr/>
          </p:nvSpPr>
          <p:spPr bwMode="auto">
            <a:xfrm>
              <a:off x="3942" y="1871"/>
              <a:ext cx="12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5" name="Line 43"/>
            <p:cNvSpPr>
              <a:spLocks noChangeShapeType="1"/>
            </p:cNvSpPr>
            <p:nvPr/>
          </p:nvSpPr>
          <p:spPr bwMode="auto">
            <a:xfrm flipV="1">
              <a:off x="3920" y="1621"/>
              <a:ext cx="1224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6" name="Line 44"/>
            <p:cNvSpPr>
              <a:spLocks noChangeShapeType="1"/>
            </p:cNvSpPr>
            <p:nvPr/>
          </p:nvSpPr>
          <p:spPr bwMode="auto">
            <a:xfrm>
              <a:off x="3993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7" name="Line 45"/>
            <p:cNvSpPr>
              <a:spLocks noChangeShapeType="1"/>
            </p:cNvSpPr>
            <p:nvPr/>
          </p:nvSpPr>
          <p:spPr bwMode="auto">
            <a:xfrm>
              <a:off x="4401" y="1487"/>
              <a:ext cx="357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8" name="Line 46"/>
            <p:cNvSpPr>
              <a:spLocks noChangeShapeType="1"/>
            </p:cNvSpPr>
            <p:nvPr/>
          </p:nvSpPr>
          <p:spPr bwMode="auto">
            <a:xfrm>
              <a:off x="4962" y="1728"/>
              <a:ext cx="20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499" name="Line 47"/>
            <p:cNvSpPr>
              <a:spLocks noChangeShapeType="1"/>
            </p:cNvSpPr>
            <p:nvPr/>
          </p:nvSpPr>
          <p:spPr bwMode="auto">
            <a:xfrm flipV="1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0" name="Line 48"/>
            <p:cNvSpPr>
              <a:spLocks noChangeShapeType="1"/>
            </p:cNvSpPr>
            <p:nvPr/>
          </p:nvSpPr>
          <p:spPr bwMode="auto">
            <a:xfrm>
              <a:off x="4752" y="1488"/>
              <a:ext cx="192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1" name="Text Box 49"/>
            <p:cNvSpPr txBox="1">
              <a:spLocks noChangeArrowheads="1"/>
            </p:cNvSpPr>
            <p:nvPr/>
          </p:nvSpPr>
          <p:spPr bwMode="auto">
            <a:xfrm>
              <a:off x="5217" y="1911"/>
              <a:ext cx="153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t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2" name="Text Box 50"/>
            <p:cNvSpPr txBox="1">
              <a:spLocks noChangeArrowheads="1"/>
            </p:cNvSpPr>
            <p:nvPr/>
          </p:nvSpPr>
          <p:spPr bwMode="auto">
            <a:xfrm>
              <a:off x="3806" y="1355"/>
              <a:ext cx="322" cy="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S+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3" name="Line 51"/>
            <p:cNvSpPr>
              <a:spLocks noChangeShapeType="1"/>
            </p:cNvSpPr>
            <p:nvPr/>
          </p:nvSpPr>
          <p:spPr bwMode="auto">
            <a:xfrm rot="10800000">
              <a:off x="3984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4" name="Line 52"/>
            <p:cNvSpPr>
              <a:spLocks noChangeShapeType="1"/>
            </p:cNvSpPr>
            <p:nvPr/>
          </p:nvSpPr>
          <p:spPr bwMode="auto">
            <a:xfrm rot="10800000">
              <a:off x="4401" y="1728"/>
              <a:ext cx="357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5" name="Line 53"/>
            <p:cNvSpPr>
              <a:spLocks noChangeShapeType="1"/>
            </p:cNvSpPr>
            <p:nvPr/>
          </p:nvSpPr>
          <p:spPr bwMode="auto">
            <a:xfrm rot="10800000">
              <a:off x="4962" y="1487"/>
              <a:ext cx="204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6" name="Line 54"/>
            <p:cNvSpPr>
              <a:spLocks noChangeShapeType="1"/>
            </p:cNvSpPr>
            <p:nvPr/>
          </p:nvSpPr>
          <p:spPr bwMode="auto">
            <a:xfrm rot="10800000" flipV="1">
              <a:off x="4752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7" name="Line 55"/>
            <p:cNvSpPr>
              <a:spLocks noChangeShapeType="1"/>
            </p:cNvSpPr>
            <p:nvPr/>
          </p:nvSpPr>
          <p:spPr bwMode="auto">
            <a:xfrm rot="10800000">
              <a:off x="4176" y="1488"/>
              <a:ext cx="240" cy="24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8" name="Text Box 56"/>
            <p:cNvSpPr txBox="1">
              <a:spLocks noChangeArrowheads="1"/>
            </p:cNvSpPr>
            <p:nvPr/>
          </p:nvSpPr>
          <p:spPr bwMode="auto">
            <a:xfrm>
              <a:off x="3792" y="1622"/>
              <a:ext cx="32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S-</a:t>
              </a:r>
              <a:endParaRPr lang="en-US" altLang="en-US" sz="18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7509" name="Text Box 57"/>
            <p:cNvSpPr txBox="1">
              <a:spLocks noChangeArrowheads="1"/>
            </p:cNvSpPr>
            <p:nvPr/>
          </p:nvSpPr>
          <p:spPr bwMode="auto">
            <a:xfrm>
              <a:off x="5222" y="1555"/>
              <a:ext cx="284" cy="1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V</a:t>
              </a:r>
              <a:r>
                <a:rPr lang="hu-HU" altLang="en-US" sz="1200" baseline="-250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CM</a:t>
              </a:r>
              <a:endParaRPr lang="en-US" altLang="en-US" sz="1200" baseline="-25000">
                <a:solidFill>
                  <a:srgbClr val="000000"/>
                </a:solidFill>
                <a:latin typeface="Times New Roman" pitchFamily="18" charset="0"/>
                <a:cs typeface="Arial" charset="0"/>
              </a:endParaRPr>
            </a:p>
          </p:txBody>
        </p:sp>
      </p:grpSp>
      <p:sp>
        <p:nvSpPr>
          <p:cNvPr id="132121" name="Line 59"/>
          <p:cNvSpPr>
            <a:spLocks noChangeShapeType="1"/>
          </p:cNvSpPr>
          <p:nvPr/>
        </p:nvSpPr>
        <p:spPr bwMode="auto">
          <a:xfrm>
            <a:off x="4738688" y="1445930"/>
            <a:ext cx="0" cy="438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2" name="Line 60"/>
          <p:cNvSpPr>
            <a:spLocks noChangeShapeType="1"/>
          </p:cNvSpPr>
          <p:nvPr/>
        </p:nvSpPr>
        <p:spPr bwMode="auto">
          <a:xfrm flipH="1">
            <a:off x="2211388" y="1447517"/>
            <a:ext cx="2516187" cy="4413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3" name="Line 61"/>
          <p:cNvSpPr>
            <a:spLocks noChangeShapeType="1"/>
          </p:cNvSpPr>
          <p:nvPr/>
        </p:nvSpPr>
        <p:spPr bwMode="auto">
          <a:xfrm>
            <a:off x="4738688" y="1447517"/>
            <a:ext cx="2622550" cy="406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4" name="Oval 62"/>
          <p:cNvSpPr>
            <a:spLocks noChangeArrowheads="1"/>
          </p:cNvSpPr>
          <p:nvPr/>
        </p:nvSpPr>
        <p:spPr bwMode="auto">
          <a:xfrm>
            <a:off x="2189163" y="1853917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5" name="Oval 63"/>
          <p:cNvSpPr>
            <a:spLocks noChangeArrowheads="1"/>
          </p:cNvSpPr>
          <p:nvPr/>
        </p:nvSpPr>
        <p:spPr bwMode="auto">
          <a:xfrm>
            <a:off x="4711700" y="1857092"/>
            <a:ext cx="55563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2126" name="Oval 64"/>
          <p:cNvSpPr>
            <a:spLocks noChangeArrowheads="1"/>
          </p:cNvSpPr>
          <p:nvPr/>
        </p:nvSpPr>
        <p:spPr bwMode="auto">
          <a:xfrm>
            <a:off x="7367588" y="1847567"/>
            <a:ext cx="55562" cy="55563"/>
          </a:xfrm>
          <a:prstGeom prst="ellipse">
            <a:avLst/>
          </a:prstGeom>
          <a:noFill/>
          <a:ln w="63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" name="Text Box 65"/>
          <p:cNvSpPr txBox="1">
            <a:spLocks noChangeArrowheads="1"/>
          </p:cNvSpPr>
          <p:nvPr/>
        </p:nvSpPr>
        <p:spPr bwMode="auto">
          <a:xfrm>
            <a:off x="57150" y="2238092"/>
            <a:ext cx="107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Typ.voltage</a:t>
            </a:r>
            <a:endParaRPr lang="hu-HU" altLang="en-US" sz="1200">
              <a:solidFill>
                <a:srgbClr val="000000"/>
              </a:solidFill>
              <a:latin typeface="Verdana"/>
              <a:cs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200" err="1">
                <a:solidFill>
                  <a:srgbClr val="000000"/>
                </a:solidFill>
                <a:latin typeface="Verdana"/>
                <a:cs typeface="Arial" charset="0"/>
              </a:rPr>
              <a:t>swings</a:t>
            </a:r>
            <a:endParaRPr lang="en-US" altLang="en-US" sz="1200">
              <a:solidFill>
                <a:srgbClr val="000000"/>
              </a:solidFill>
              <a:latin typeface="Verdana"/>
              <a:cs typeface="Arial" charset="0"/>
            </a:endParaRPr>
          </a:p>
        </p:txBody>
      </p:sp>
      <p:sp>
        <p:nvSpPr>
          <p:cNvPr id="135" name="Text Box 70"/>
          <p:cNvSpPr txBox="1">
            <a:spLocks noChangeArrowheads="1"/>
          </p:cNvSpPr>
          <p:nvPr/>
        </p:nvSpPr>
        <p:spPr bwMode="auto">
          <a:xfrm>
            <a:off x="4100513" y="3704942"/>
            <a:ext cx="11414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600-800 mV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6" name="Text Box 72"/>
          <p:cNvSpPr txBox="1">
            <a:spLocks noChangeArrowheads="1"/>
          </p:cNvSpPr>
          <p:nvPr/>
        </p:nvSpPr>
        <p:spPr bwMode="auto">
          <a:xfrm>
            <a:off x="6792913" y="3701767"/>
            <a:ext cx="1509712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200-300 mV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7" name="Text Box 73"/>
          <p:cNvSpPr txBox="1">
            <a:spLocks noChangeArrowheads="1"/>
          </p:cNvSpPr>
          <p:nvPr/>
        </p:nvSpPr>
        <p:spPr bwMode="auto">
          <a:xfrm>
            <a:off x="1776413" y="3679542"/>
            <a:ext cx="920750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3.3-5 V   </a:t>
            </a:r>
            <a:endParaRPr lang="en-US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8" name="Text Box 74"/>
          <p:cNvSpPr txBox="1">
            <a:spLocks noChangeArrowheads="1"/>
          </p:cNvSpPr>
          <p:nvPr/>
        </p:nvSpPr>
        <p:spPr bwMode="auto">
          <a:xfrm>
            <a:off x="112713" y="4004980"/>
            <a:ext cx="895350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lnSpc>
                <a:spcPct val="9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>
                <a:solidFill>
                  <a:srgbClr val="000000"/>
                </a:solidFill>
                <a:latin typeface="Verdana"/>
                <a:cs typeface="Arial" charset="0"/>
              </a:rPr>
              <a:t>Signaling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>
                <a:solidFill>
                  <a:srgbClr val="000000"/>
                </a:solidFill>
                <a:latin typeface="Verdana"/>
                <a:cs typeface="Arial" charset="0"/>
              </a:rPr>
              <a:t>system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200">
                <a:solidFill>
                  <a:srgbClr val="000000"/>
                </a:solidFill>
                <a:latin typeface="Verdana"/>
                <a:cs typeface="Arial" charset="0"/>
              </a:rPr>
              <a:t> used in</a:t>
            </a:r>
          </a:p>
        </p:txBody>
      </p:sp>
    </p:spTree>
    <p:extLst>
      <p:ext uri="{BB962C8B-B14F-4D97-AF65-F5344CB8AC3E}">
        <p14:creationId xmlns:p14="http://schemas.microsoft.com/office/powerpoint/2010/main" val="352094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2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2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2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2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2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2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476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47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47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3476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347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347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347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347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347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7594" grpId="0"/>
      <p:bldP spid="1347618" grpId="0"/>
      <p:bldP spid="1347619" grpId="0"/>
      <p:bldP spid="1347620" grpId="0"/>
      <p:bldP spid="1347622" grpId="0"/>
      <p:bldP spid="1347642" grpId="0"/>
      <p:bldP spid="1347655" grpId="0"/>
      <p:bldP spid="3" grpId="0" animBg="1"/>
      <p:bldP spid="132111" grpId="0"/>
      <p:bldP spid="82" grpId="0"/>
      <p:bldP spid="83" grpId="0"/>
      <p:bldP spid="84" grpId="0"/>
      <p:bldP spid="95" grpId="0"/>
      <p:bldP spid="107" grpId="0"/>
      <p:bldP spid="108" grpId="0"/>
      <p:bldP spid="132121" grpId="0" animBg="1"/>
      <p:bldP spid="132122" grpId="0" animBg="1"/>
      <p:bldP spid="132123" grpId="0" animBg="1"/>
      <p:bldP spid="132124" grpId="0" animBg="1"/>
      <p:bldP spid="132125" grpId="0" animBg="1"/>
      <p:bldP spid="132126" grpId="0" animBg="1"/>
      <p:bldP spid="134" grpId="0"/>
      <p:bldP spid="135" grpId="0"/>
      <p:bldP spid="136" grpId="0"/>
      <p:bldP spid="137" grpId="0"/>
      <p:bldP spid="138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9725" y="1237050"/>
            <a:ext cx="5924550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82563" y="650875"/>
            <a:ext cx="453201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QPI based DP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server architecture [169] -1 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6515" y="4279006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  <a:latin typeface="+mj-lt"/>
              </a:rPr>
              <a:t>Note</a:t>
            </a:r>
            <a:endParaRPr lang="en-US" sz="140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0068" y="4516378"/>
            <a:ext cx="6587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First generation Nehalem (</a:t>
            </a:r>
            <a:r>
              <a:rPr lang="en-US" sz="1400" err="1" smtClean="0">
                <a:latin typeface="+mj-lt"/>
              </a:rPr>
              <a:t>Bloomfielf</a:t>
            </a:r>
            <a:r>
              <a:rPr lang="en-US" sz="1400" smtClean="0">
                <a:latin typeface="+mj-lt"/>
              </a:rPr>
              <a:t>) supports only DP configurations.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03624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1178750"/>
            <a:ext cx="5772150" cy="490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82563" y="650875"/>
            <a:ext cx="465864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QPI based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MP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server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architecture [169] -2 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8091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9310" y="1068618"/>
            <a:ext cx="4797955" cy="578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82563" y="641350"/>
            <a:ext cx="55338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QPI based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8-processor system architecture [169] -3 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8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6856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2"/>
          <p:cNvSpPr txBox="1">
            <a:spLocks noChangeArrowheads="1"/>
          </p:cNvSpPr>
          <p:nvPr/>
        </p:nvSpPr>
        <p:spPr bwMode="auto">
          <a:xfrm>
            <a:off x="185800" y="1116013"/>
            <a:ext cx="409759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err="1">
                <a:solidFill>
                  <a:srgbClr val="0070C0"/>
                </a:solidFill>
                <a:latin typeface="+mj-lt"/>
              </a:rPr>
              <a:t>QuickPath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 Interconnect Bus (QPI-bus)</a:t>
            </a:r>
          </a:p>
        </p:txBody>
      </p:sp>
      <p:sp>
        <p:nvSpPr>
          <p:cNvPr id="15363" name="Text Box 3"/>
          <p:cNvSpPr txBox="1">
            <a:spLocks noChangeArrowheads="1"/>
          </p:cNvSpPr>
          <p:nvPr/>
        </p:nvSpPr>
        <p:spPr bwMode="auto">
          <a:xfrm>
            <a:off x="416764" y="1463675"/>
            <a:ext cx="358944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3.2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GHz DDR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2-Byte (Nehalem)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5364" name="Line 4"/>
          <p:cNvSpPr>
            <a:spLocks noChangeShapeType="1"/>
          </p:cNvSpPr>
          <p:nvPr/>
        </p:nvSpPr>
        <p:spPr bwMode="auto">
          <a:xfrm>
            <a:off x="5311040" y="1635125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65" name="Text Box 5"/>
          <p:cNvSpPr txBox="1">
            <a:spLocks noChangeArrowheads="1"/>
          </p:cNvSpPr>
          <p:nvPr/>
        </p:nvSpPr>
        <p:spPr bwMode="auto">
          <a:xfrm>
            <a:off x="6286360" y="1476375"/>
            <a:ext cx="26225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12.8 GB/s in each direction</a:t>
            </a:r>
          </a:p>
        </p:txBody>
      </p:sp>
      <p:sp>
        <p:nvSpPr>
          <p:cNvPr id="15366" name="Text Box 6"/>
          <p:cNvSpPr txBox="1">
            <a:spLocks noChangeArrowheads="1"/>
          </p:cNvSpPr>
          <p:nvPr/>
        </p:nvSpPr>
        <p:spPr bwMode="auto">
          <a:xfrm>
            <a:off x="184510" y="2391822"/>
            <a:ext cx="1346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Fastest FSB</a:t>
            </a:r>
          </a:p>
        </p:txBody>
      </p:sp>
      <p:sp>
        <p:nvSpPr>
          <p:cNvPr id="15368" name="Text Box 8"/>
          <p:cNvSpPr txBox="1">
            <a:spLocks noChangeArrowheads="1"/>
          </p:cNvSpPr>
          <p:nvPr/>
        </p:nvSpPr>
        <p:spPr bwMode="auto">
          <a:xfrm>
            <a:off x="410056" y="2690272"/>
            <a:ext cx="21240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400 MHz QDR 8 Byte </a:t>
            </a:r>
          </a:p>
        </p:txBody>
      </p:sp>
      <p:sp>
        <p:nvSpPr>
          <p:cNvPr id="15369" name="Line 9"/>
          <p:cNvSpPr>
            <a:spLocks noChangeShapeType="1"/>
          </p:cNvSpPr>
          <p:nvPr/>
        </p:nvSpPr>
        <p:spPr bwMode="auto">
          <a:xfrm>
            <a:off x="2743681" y="2849022"/>
            <a:ext cx="0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70" name="Text Box 10"/>
          <p:cNvSpPr txBox="1">
            <a:spLocks noChangeArrowheads="1"/>
          </p:cNvSpPr>
          <p:nvPr/>
        </p:nvSpPr>
        <p:spPr bwMode="auto">
          <a:xfrm>
            <a:off x="6287947" y="2679159"/>
            <a:ext cx="2235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12.8 GB/s bidirectional</a:t>
            </a:r>
          </a:p>
        </p:txBody>
      </p:sp>
      <p:sp>
        <p:nvSpPr>
          <p:cNvPr id="15371" name="Text Box 11"/>
          <p:cNvSpPr txBox="1">
            <a:spLocks noChangeArrowheads="1"/>
          </p:cNvSpPr>
          <p:nvPr/>
        </p:nvSpPr>
        <p:spPr bwMode="auto">
          <a:xfrm>
            <a:off x="185518" y="3242722"/>
            <a:ext cx="314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b="1" err="1">
                <a:solidFill>
                  <a:srgbClr val="0070C0"/>
                </a:solidFill>
                <a:latin typeface="+mj-lt"/>
              </a:rPr>
              <a:t>HyperTransport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 Bus (HT-bus)</a:t>
            </a:r>
          </a:p>
        </p:txBody>
      </p:sp>
      <p:sp>
        <p:nvSpPr>
          <p:cNvPr id="15372" name="Text Box 12"/>
          <p:cNvSpPr txBox="1">
            <a:spLocks noChangeArrowheads="1"/>
          </p:cNvSpPr>
          <p:nvPr/>
        </p:nvSpPr>
        <p:spPr bwMode="auto">
          <a:xfrm>
            <a:off x="452928" y="3909472"/>
            <a:ext cx="3005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HT 1.0:  0.8 GHz   DDR  2-Byte</a:t>
            </a:r>
          </a:p>
        </p:txBody>
      </p:sp>
      <p:sp>
        <p:nvSpPr>
          <p:cNvPr id="15373" name="Line 13"/>
          <p:cNvSpPr>
            <a:spLocks noChangeShapeType="1"/>
          </p:cNvSpPr>
          <p:nvPr/>
        </p:nvSpPr>
        <p:spPr bwMode="auto">
          <a:xfrm>
            <a:off x="5312627" y="2812509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74" name="Line 14"/>
          <p:cNvSpPr>
            <a:spLocks noChangeShapeType="1"/>
          </p:cNvSpPr>
          <p:nvPr/>
        </p:nvSpPr>
        <p:spPr bwMode="auto">
          <a:xfrm>
            <a:off x="5318977" y="4069809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75" name="Text Box 15"/>
          <p:cNvSpPr txBox="1">
            <a:spLocks noChangeArrowheads="1"/>
          </p:cNvSpPr>
          <p:nvPr/>
        </p:nvSpPr>
        <p:spPr bwMode="auto">
          <a:xfrm>
            <a:off x="6407010" y="3896772"/>
            <a:ext cx="25098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3.2 GB/s in each direction</a:t>
            </a:r>
          </a:p>
        </p:txBody>
      </p:sp>
      <p:sp>
        <p:nvSpPr>
          <p:cNvPr id="15376" name="Text Box 16"/>
          <p:cNvSpPr txBox="1">
            <a:spLocks noChangeArrowheads="1"/>
          </p:cNvSpPr>
          <p:nvPr/>
        </p:nvSpPr>
        <p:spPr bwMode="auto">
          <a:xfrm>
            <a:off x="454515" y="4228559"/>
            <a:ext cx="30051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HT 2.0: 1.0 GHz    DDR  2-Byte</a:t>
            </a:r>
          </a:p>
        </p:txBody>
      </p:sp>
      <p:sp>
        <p:nvSpPr>
          <p:cNvPr id="15377" name="Line 17"/>
          <p:cNvSpPr>
            <a:spLocks noChangeShapeType="1"/>
          </p:cNvSpPr>
          <p:nvPr/>
        </p:nvSpPr>
        <p:spPr bwMode="auto">
          <a:xfrm>
            <a:off x="5320565" y="4388897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78" name="Text Box 18"/>
          <p:cNvSpPr txBox="1">
            <a:spLocks noChangeArrowheads="1"/>
          </p:cNvSpPr>
          <p:nvPr/>
        </p:nvSpPr>
        <p:spPr bwMode="auto">
          <a:xfrm>
            <a:off x="6427647" y="4215859"/>
            <a:ext cx="25098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4.0 GB/s in each direction</a:t>
            </a:r>
          </a:p>
        </p:txBody>
      </p:sp>
      <p:sp>
        <p:nvSpPr>
          <p:cNvPr id="15379" name="Text Box 19"/>
          <p:cNvSpPr txBox="1">
            <a:spLocks noChangeArrowheads="1"/>
          </p:cNvSpPr>
          <p:nvPr/>
        </p:nvSpPr>
        <p:spPr bwMode="auto">
          <a:xfrm>
            <a:off x="443403" y="4560347"/>
            <a:ext cx="3005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HT 3.0: 2.6 GHz    DDR  2-Byte</a:t>
            </a:r>
          </a:p>
        </p:txBody>
      </p:sp>
      <p:sp>
        <p:nvSpPr>
          <p:cNvPr id="15380" name="Line 20"/>
          <p:cNvSpPr>
            <a:spLocks noChangeShapeType="1"/>
          </p:cNvSpPr>
          <p:nvPr/>
        </p:nvSpPr>
        <p:spPr bwMode="auto">
          <a:xfrm>
            <a:off x="5309452" y="4720684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381" name="Text Box 21"/>
          <p:cNvSpPr txBox="1">
            <a:spLocks noChangeArrowheads="1"/>
          </p:cNvSpPr>
          <p:nvPr/>
        </p:nvSpPr>
        <p:spPr bwMode="auto">
          <a:xfrm>
            <a:off x="6270485" y="4547647"/>
            <a:ext cx="26225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10.4 GB/s in each direction</a:t>
            </a:r>
          </a:p>
        </p:txBody>
      </p:sp>
      <p:sp>
        <p:nvSpPr>
          <p:cNvPr id="15382" name="Text Box 22"/>
          <p:cNvSpPr txBox="1">
            <a:spLocks noChangeArrowheads="1"/>
          </p:cNvSpPr>
          <p:nvPr/>
        </p:nvSpPr>
        <p:spPr bwMode="auto">
          <a:xfrm>
            <a:off x="341530" y="3604672"/>
            <a:ext cx="50053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Max. </a:t>
            </a:r>
            <a:r>
              <a:rPr lang="hu-HU" altLang="en-US" sz="140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clock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speed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and width figures in AMD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systems</a:t>
            </a:r>
          </a:p>
        </p:txBody>
      </p:sp>
      <p:sp>
        <p:nvSpPr>
          <p:cNvPr id="149526" name="Text Box 24"/>
          <p:cNvSpPr txBox="1">
            <a:spLocks noChangeArrowheads="1"/>
          </p:cNvSpPr>
          <p:nvPr/>
        </p:nvSpPr>
        <p:spPr bwMode="auto">
          <a:xfrm>
            <a:off x="185893" y="636588"/>
            <a:ext cx="6548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Comparison of the transfer rates of the QPI, FSB and HT buses  </a:t>
            </a:r>
          </a:p>
        </p:txBody>
      </p:sp>
      <p:sp>
        <p:nvSpPr>
          <p:cNvPr id="149527" name="Text Box 25"/>
          <p:cNvSpPr txBox="1">
            <a:spLocks noChangeArrowheads="1"/>
          </p:cNvSpPr>
          <p:nvPr/>
        </p:nvSpPr>
        <p:spPr bwMode="auto">
          <a:xfrm>
            <a:off x="88963" y="5914665"/>
            <a:ext cx="22971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DDR: Double Data Rate</a:t>
            </a:r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433878" y="4890547"/>
            <a:ext cx="31480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HT 3.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3.2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GHz    DDR  2-Byte</a:t>
            </a:r>
          </a:p>
        </p:txBody>
      </p:sp>
      <p:sp>
        <p:nvSpPr>
          <p:cNvPr id="26" name="Line 20"/>
          <p:cNvSpPr>
            <a:spLocks noChangeShapeType="1"/>
          </p:cNvSpPr>
          <p:nvPr/>
        </p:nvSpPr>
        <p:spPr bwMode="auto">
          <a:xfrm>
            <a:off x="5312627" y="5071522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7" name="Text Box 21"/>
          <p:cNvSpPr txBox="1">
            <a:spLocks noChangeArrowheads="1"/>
          </p:cNvSpPr>
          <p:nvPr/>
        </p:nvSpPr>
        <p:spPr bwMode="auto">
          <a:xfrm>
            <a:off x="6273660" y="4898484"/>
            <a:ext cx="26463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8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GB/s in each direction</a:t>
            </a:r>
          </a:p>
        </p:txBody>
      </p:sp>
      <p:sp>
        <p:nvSpPr>
          <p:cNvPr id="149531" name="Rectangle 2"/>
          <p:cNvSpPr>
            <a:spLocks noChangeArrowheads="1"/>
          </p:cNvSpPr>
          <p:nvPr/>
        </p:nvSpPr>
        <p:spPr bwMode="auto">
          <a:xfrm>
            <a:off x="82613" y="6182952"/>
            <a:ext cx="21621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Q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DR: </a:t>
            </a:r>
            <a:r>
              <a:rPr lang="hu-HU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Quad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Data Rate</a:t>
            </a:r>
          </a:p>
        </p:txBody>
      </p:sp>
      <p:sp>
        <p:nvSpPr>
          <p:cNvPr id="149532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80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QuickPath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Interconnect bus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(QPI)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9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Text Box 3"/>
          <p:cNvSpPr txBox="1">
            <a:spLocks noChangeArrowheads="1"/>
          </p:cNvSpPr>
          <p:nvPr/>
        </p:nvSpPr>
        <p:spPr bwMode="auto">
          <a:xfrm>
            <a:off x="392846" y="1718810"/>
            <a:ext cx="491352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4.0 GHz </a:t>
            </a:r>
            <a:r>
              <a:rPr lang="en-US" altLang="en-US" sz="140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GHz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2-Byte (Sandy Bridge E/EP)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0" name="Line 4"/>
          <p:cNvSpPr>
            <a:spLocks noChangeShapeType="1"/>
          </p:cNvSpPr>
          <p:nvPr/>
        </p:nvSpPr>
        <p:spPr bwMode="auto">
          <a:xfrm>
            <a:off x="5312880" y="1866704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5"/>
          <p:cNvSpPr txBox="1">
            <a:spLocks noChangeArrowheads="1"/>
          </p:cNvSpPr>
          <p:nvPr/>
        </p:nvSpPr>
        <p:spPr bwMode="auto">
          <a:xfrm>
            <a:off x="6288200" y="1731510"/>
            <a:ext cx="26468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16.0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GB/s in each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direction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2" name="Text Box 3"/>
          <p:cNvSpPr txBox="1">
            <a:spLocks noChangeArrowheads="1"/>
          </p:cNvSpPr>
          <p:nvPr/>
        </p:nvSpPr>
        <p:spPr bwMode="auto">
          <a:xfrm>
            <a:off x="386535" y="2002645"/>
            <a:ext cx="43957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up to 4.8 GHz </a:t>
            </a:r>
            <a:r>
              <a:rPr lang="en-US" altLang="en-US" sz="140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GHz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DDR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2-Byte (</a:t>
            </a:r>
            <a:r>
              <a:rPr lang="en-US" altLang="en-US" sz="1400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Haswell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E/EP)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3" name="Line 4"/>
          <p:cNvSpPr>
            <a:spLocks noChangeShapeType="1"/>
          </p:cNvSpPr>
          <p:nvPr/>
        </p:nvSpPr>
        <p:spPr bwMode="auto">
          <a:xfrm>
            <a:off x="5306569" y="2150539"/>
            <a:ext cx="7366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4" name="Text Box 5"/>
          <p:cNvSpPr txBox="1">
            <a:spLocks noChangeArrowheads="1"/>
          </p:cNvSpPr>
          <p:nvPr/>
        </p:nvSpPr>
        <p:spPr bwMode="auto">
          <a:xfrm>
            <a:off x="6281889" y="2015345"/>
            <a:ext cx="26468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19.2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GB/s in each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direction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5421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95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95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5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5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49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49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5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5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5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5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5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5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5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5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5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5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5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5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5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5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5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5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5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5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5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5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146" grpId="0"/>
      <p:bldP spid="15363" grpId="0"/>
      <p:bldP spid="15364" grpId="0" animBg="1"/>
      <p:bldP spid="15365" grpId="0"/>
      <p:bldP spid="15366" grpId="0"/>
      <p:bldP spid="15368" grpId="0"/>
      <p:bldP spid="15369" grpId="0" animBg="1"/>
      <p:bldP spid="15370" grpId="0"/>
      <p:bldP spid="15371" grpId="0"/>
      <p:bldP spid="15372" grpId="0"/>
      <p:bldP spid="15373" grpId="0" animBg="1"/>
      <p:bldP spid="15374" grpId="0" animBg="1"/>
      <p:bldP spid="15375" grpId="0"/>
      <p:bldP spid="15376" grpId="0"/>
      <p:bldP spid="15377" grpId="0" animBg="1"/>
      <p:bldP spid="15378" grpId="0"/>
      <p:bldP spid="15379" grpId="0"/>
      <p:bldP spid="15380" grpId="0" animBg="1"/>
      <p:bldP spid="15381" grpId="0"/>
      <p:bldP spid="15382" grpId="0"/>
      <p:bldP spid="2" grpId="0"/>
      <p:bldP spid="26" grpId="0" animBg="1"/>
      <p:bldP spid="27" grpId="0"/>
      <p:bldP spid="29" grpId="0"/>
      <p:bldP spid="30" grpId="0" animBg="1"/>
      <p:bldP spid="31" grpId="0"/>
      <p:bldP spid="32" grpId="0"/>
      <p:bldP spid="33" grpId="0" animBg="1"/>
      <p:bldP spid="34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3 New cache architecture (1)</a:t>
            </a:r>
            <a:endParaRPr lang="hu-HU" altLang="en-US" smtClean="0"/>
          </a:p>
        </p:txBody>
      </p:sp>
      <p:sp>
        <p:nvSpPr>
          <p:cNvPr id="133123" name="Text Box 3"/>
          <p:cNvSpPr txBox="1">
            <a:spLocks noChangeArrowheads="1"/>
          </p:cNvSpPr>
          <p:nvPr/>
        </p:nvSpPr>
        <p:spPr bwMode="auto">
          <a:xfrm>
            <a:off x="1198563" y="1102178"/>
            <a:ext cx="25114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2-level cache hierarchy</a:t>
            </a:r>
          </a:p>
          <a:p>
            <a:pPr algn="ctr"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(Penryn)</a:t>
            </a:r>
          </a:p>
        </p:txBody>
      </p:sp>
      <p:sp>
        <p:nvSpPr>
          <p:cNvPr id="133124" name="Text Box 4"/>
          <p:cNvSpPr txBox="1">
            <a:spLocks noChangeArrowheads="1"/>
          </p:cNvSpPr>
          <p:nvPr/>
        </p:nvSpPr>
        <p:spPr bwMode="auto">
          <a:xfrm>
            <a:off x="4351338" y="1108528"/>
            <a:ext cx="25114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3-level cache hierarchy</a:t>
            </a:r>
          </a:p>
          <a:p>
            <a:pPr algn="ctr" eaLnBrk="1" fontAlgn="base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(Nehalem)</a:t>
            </a:r>
          </a:p>
        </p:txBody>
      </p:sp>
      <p:sp>
        <p:nvSpPr>
          <p:cNvPr id="133125" name="Text Box 5"/>
          <p:cNvSpPr txBox="1">
            <a:spLocks noChangeArrowheads="1"/>
          </p:cNvSpPr>
          <p:nvPr/>
        </p:nvSpPr>
        <p:spPr bwMode="auto">
          <a:xfrm>
            <a:off x="1241425" y="5544235"/>
            <a:ext cx="68103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3.2.3.1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The 3-level cache architecture of Nehalem 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based on 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[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1]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33126" name="Text Box 6"/>
          <p:cNvSpPr txBox="1">
            <a:spLocks noChangeArrowheads="1"/>
          </p:cNvSpPr>
          <p:nvPr/>
        </p:nvSpPr>
        <p:spPr bwMode="auto">
          <a:xfrm>
            <a:off x="7783513" y="2205490"/>
            <a:ext cx="1155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 kB/32 KB</a:t>
            </a:r>
          </a:p>
        </p:txBody>
      </p:sp>
      <p:sp>
        <p:nvSpPr>
          <p:cNvPr id="133127" name="Text Box 7"/>
          <p:cNvSpPr txBox="1">
            <a:spLocks noChangeArrowheads="1"/>
          </p:cNvSpPr>
          <p:nvPr/>
        </p:nvSpPr>
        <p:spPr bwMode="auto">
          <a:xfrm>
            <a:off x="7783513" y="3881890"/>
            <a:ext cx="795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256 KB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</a:t>
            </a:r>
          </a:p>
        </p:txBody>
      </p:sp>
      <p:sp>
        <p:nvSpPr>
          <p:cNvPr id="133128" name="Text Box 8"/>
          <p:cNvSpPr txBox="1">
            <a:spLocks noChangeArrowheads="1"/>
          </p:cNvSpPr>
          <p:nvPr/>
        </p:nvSpPr>
        <p:spPr bwMode="auto">
          <a:xfrm>
            <a:off x="323850" y="3805690"/>
            <a:ext cx="922338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two cores</a:t>
            </a:r>
          </a:p>
        </p:txBody>
      </p:sp>
      <p:sp>
        <p:nvSpPr>
          <p:cNvPr id="133129" name="Text Box 9"/>
          <p:cNvSpPr txBox="1">
            <a:spLocks noChangeArrowheads="1"/>
          </p:cNvSpPr>
          <p:nvPr/>
        </p:nvSpPr>
        <p:spPr bwMode="auto">
          <a:xfrm>
            <a:off x="7785100" y="4567690"/>
            <a:ext cx="1035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Up to 8 MB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Inclusive</a:t>
            </a:r>
          </a:p>
        </p:txBody>
      </p:sp>
      <p:sp>
        <p:nvSpPr>
          <p:cNvPr id="133130" name="Text Box 10"/>
          <p:cNvSpPr txBox="1">
            <a:spLocks noChangeArrowheads="1"/>
          </p:cNvSpPr>
          <p:nvPr/>
        </p:nvSpPr>
        <p:spPr bwMode="auto">
          <a:xfrm>
            <a:off x="190500" y="603946"/>
            <a:ext cx="319670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</a:t>
            </a: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New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cache architecture </a:t>
            </a:r>
          </a:p>
        </p:txBody>
      </p:sp>
      <p:sp>
        <p:nvSpPr>
          <p:cNvPr id="133131" name="Rectangle 11"/>
          <p:cNvSpPr>
            <a:spLocks noChangeArrowheads="1"/>
          </p:cNvSpPr>
          <p:nvPr/>
        </p:nvSpPr>
        <p:spPr bwMode="auto">
          <a:xfrm>
            <a:off x="1365250" y="21292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32" name="Rectangle 12"/>
          <p:cNvSpPr>
            <a:spLocks noChangeArrowheads="1"/>
          </p:cNvSpPr>
          <p:nvPr/>
        </p:nvSpPr>
        <p:spPr bwMode="auto">
          <a:xfrm>
            <a:off x="2366963" y="21292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33" name="Rectangle 13"/>
          <p:cNvSpPr>
            <a:spLocks noChangeArrowheads="1"/>
          </p:cNvSpPr>
          <p:nvPr/>
        </p:nvSpPr>
        <p:spPr bwMode="auto">
          <a:xfrm>
            <a:off x="1365250" y="25864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4" name="Rectangle 14"/>
          <p:cNvSpPr>
            <a:spLocks noChangeArrowheads="1"/>
          </p:cNvSpPr>
          <p:nvPr/>
        </p:nvSpPr>
        <p:spPr bwMode="auto">
          <a:xfrm>
            <a:off x="2366963" y="25864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5" name="Rectangle 15"/>
          <p:cNvSpPr>
            <a:spLocks noChangeArrowheads="1"/>
          </p:cNvSpPr>
          <p:nvPr/>
        </p:nvSpPr>
        <p:spPr bwMode="auto">
          <a:xfrm>
            <a:off x="1374775" y="3881890"/>
            <a:ext cx="1897063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L2 Cache</a:t>
            </a:r>
          </a:p>
        </p:txBody>
      </p:sp>
      <p:sp>
        <p:nvSpPr>
          <p:cNvPr id="133136" name="Text Box 16"/>
          <p:cNvSpPr txBox="1">
            <a:spLocks noChangeArrowheads="1"/>
          </p:cNvSpPr>
          <p:nvPr/>
        </p:nvSpPr>
        <p:spPr bwMode="auto">
          <a:xfrm>
            <a:off x="15795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7" name="Text Box 17"/>
          <p:cNvSpPr txBox="1">
            <a:spLocks noChangeArrowheads="1"/>
          </p:cNvSpPr>
          <p:nvPr/>
        </p:nvSpPr>
        <p:spPr bwMode="auto">
          <a:xfrm>
            <a:off x="24685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8" name="Text Box 23"/>
          <p:cNvSpPr txBox="1">
            <a:spLocks noChangeArrowheads="1"/>
          </p:cNvSpPr>
          <p:nvPr/>
        </p:nvSpPr>
        <p:spPr bwMode="auto">
          <a:xfrm>
            <a:off x="41195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39" name="Text Box 24"/>
          <p:cNvSpPr txBox="1">
            <a:spLocks noChangeArrowheads="1"/>
          </p:cNvSpPr>
          <p:nvPr/>
        </p:nvSpPr>
        <p:spPr bwMode="auto">
          <a:xfrm>
            <a:off x="51228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40" name="Line 26"/>
          <p:cNvSpPr>
            <a:spLocks noChangeShapeType="1"/>
          </p:cNvSpPr>
          <p:nvPr/>
        </p:nvSpPr>
        <p:spPr bwMode="auto">
          <a:xfrm>
            <a:off x="5999163" y="319609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3141" name="Rectangle 27"/>
          <p:cNvSpPr>
            <a:spLocks noChangeArrowheads="1"/>
          </p:cNvSpPr>
          <p:nvPr/>
        </p:nvSpPr>
        <p:spPr bwMode="auto">
          <a:xfrm>
            <a:off x="6608763" y="21292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42" name="Rectangle 28"/>
          <p:cNvSpPr>
            <a:spLocks noChangeArrowheads="1"/>
          </p:cNvSpPr>
          <p:nvPr/>
        </p:nvSpPr>
        <p:spPr bwMode="auto">
          <a:xfrm>
            <a:off x="6608763" y="25864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43" name="Rectangle 29"/>
          <p:cNvSpPr>
            <a:spLocks noChangeArrowheads="1"/>
          </p:cNvSpPr>
          <p:nvPr/>
        </p:nvSpPr>
        <p:spPr bwMode="auto">
          <a:xfrm>
            <a:off x="6608763" y="38818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L2 Cache</a:t>
            </a:r>
          </a:p>
        </p:txBody>
      </p:sp>
      <p:sp>
        <p:nvSpPr>
          <p:cNvPr id="133144" name="Text Box 30"/>
          <p:cNvSpPr txBox="1">
            <a:spLocks noChangeArrowheads="1"/>
          </p:cNvSpPr>
          <p:nvPr/>
        </p:nvSpPr>
        <p:spPr bwMode="auto">
          <a:xfrm>
            <a:off x="6761163" y="1824490"/>
            <a:ext cx="5762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45" name="Text Box 32"/>
          <p:cNvSpPr txBox="1">
            <a:spLocks noChangeArrowheads="1"/>
          </p:cNvSpPr>
          <p:nvPr/>
        </p:nvSpPr>
        <p:spPr bwMode="auto">
          <a:xfrm>
            <a:off x="107950" y="2230890"/>
            <a:ext cx="11557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 kB/32 KB</a:t>
            </a:r>
          </a:p>
        </p:txBody>
      </p:sp>
      <p:sp>
        <p:nvSpPr>
          <p:cNvPr id="133146" name="Rectangle 33"/>
          <p:cNvSpPr>
            <a:spLocks noChangeArrowheads="1"/>
          </p:cNvSpPr>
          <p:nvPr/>
        </p:nvSpPr>
        <p:spPr bwMode="auto">
          <a:xfrm>
            <a:off x="3960813" y="21546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47" name="Rectangle 34"/>
          <p:cNvSpPr>
            <a:spLocks noChangeArrowheads="1"/>
          </p:cNvSpPr>
          <p:nvPr/>
        </p:nvSpPr>
        <p:spPr bwMode="auto">
          <a:xfrm>
            <a:off x="4962525" y="2154690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L1 Caches</a:t>
            </a:r>
          </a:p>
        </p:txBody>
      </p:sp>
      <p:sp>
        <p:nvSpPr>
          <p:cNvPr id="133148" name="Rectangle 35"/>
          <p:cNvSpPr>
            <a:spLocks noChangeArrowheads="1"/>
          </p:cNvSpPr>
          <p:nvPr/>
        </p:nvSpPr>
        <p:spPr bwMode="auto">
          <a:xfrm>
            <a:off x="3960813" y="26118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49" name="Rectangle 36"/>
          <p:cNvSpPr>
            <a:spLocks noChangeArrowheads="1"/>
          </p:cNvSpPr>
          <p:nvPr/>
        </p:nvSpPr>
        <p:spPr bwMode="auto">
          <a:xfrm>
            <a:off x="4962525" y="2611890"/>
            <a:ext cx="911225" cy="1295400"/>
          </a:xfrm>
          <a:prstGeom prst="rect">
            <a:avLst/>
          </a:prstGeom>
          <a:gradFill rotWithShape="1">
            <a:gsLst>
              <a:gs pos="0">
                <a:srgbClr val="002F76"/>
              </a:gs>
              <a:gs pos="100000">
                <a:srgbClr val="0066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3150" name="Rectangle 37"/>
          <p:cNvSpPr>
            <a:spLocks noChangeArrowheads="1"/>
          </p:cNvSpPr>
          <p:nvPr/>
        </p:nvSpPr>
        <p:spPr bwMode="auto">
          <a:xfrm>
            <a:off x="3970338" y="3916815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L2 Caches</a:t>
            </a:r>
          </a:p>
        </p:txBody>
      </p:sp>
      <p:sp>
        <p:nvSpPr>
          <p:cNvPr id="133151" name="Rectangle 38"/>
          <p:cNvSpPr>
            <a:spLocks noChangeArrowheads="1"/>
          </p:cNvSpPr>
          <p:nvPr/>
        </p:nvSpPr>
        <p:spPr bwMode="auto">
          <a:xfrm>
            <a:off x="4972050" y="3916815"/>
            <a:ext cx="911225" cy="4572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L2 Caches</a:t>
            </a:r>
          </a:p>
        </p:txBody>
      </p:sp>
      <p:sp>
        <p:nvSpPr>
          <p:cNvPr id="133152" name="AutoShape 39"/>
          <p:cNvSpPr>
            <a:spLocks noChangeArrowheads="1"/>
          </p:cNvSpPr>
          <p:nvPr/>
        </p:nvSpPr>
        <p:spPr bwMode="auto">
          <a:xfrm>
            <a:off x="3992563" y="4491490"/>
            <a:ext cx="3527425" cy="6477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3399FF"/>
              </a:gs>
              <a:gs pos="50000">
                <a:srgbClr val="184776"/>
              </a:gs>
              <a:gs pos="100000">
                <a:srgbClr val="3399FF"/>
              </a:gs>
            </a:gsLst>
            <a:lin ang="2700000" scaled="1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i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L3 Cache</a:t>
            </a: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66738" y="6039290"/>
            <a:ext cx="636809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70C0"/>
                </a:solidFill>
                <a:latin typeface="+mj-lt"/>
              </a:rPr>
              <a:t>Note the difference in the L2 cache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sizes to the previous generation</a:t>
            </a:r>
            <a:r>
              <a:rPr lang="en-US" sz="1400" smtClean="0">
                <a:solidFill>
                  <a:srgbClr val="2D2D8A"/>
                </a:solidFill>
                <a:latin typeface="Verdana"/>
                <a:cs typeface="Arial" pitchFamily="34" charset="0"/>
              </a:rPr>
              <a:t>.</a:t>
            </a:r>
            <a:endParaRPr lang="en-US" sz="1400">
              <a:solidFill>
                <a:srgbClr val="2D2D8A"/>
              </a:solidFill>
              <a:latin typeface="Verdan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8240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658193" y="4829135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solidFill>
                  <a:srgbClr val="000000"/>
                </a:solidFill>
              </a:rPr>
              <a:t>2005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48439" y="3636791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solidFill>
                  <a:srgbClr val="000000"/>
                </a:solidFill>
              </a:rPr>
              <a:t>2007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48439" y="2483864"/>
            <a:ext cx="644895" cy="2922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>
                <a:solidFill>
                  <a:srgbClr val="000000"/>
                </a:solidFill>
              </a:rPr>
              <a:t>2010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06515" y="5783679"/>
            <a:ext cx="1529293" cy="7245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>
                <a:solidFill>
                  <a:srgbClr val="000000"/>
                </a:solidFill>
              </a:rPr>
              <a:t>2009</a:t>
            </a:r>
          </a:p>
          <a:p>
            <a:pPr algn="ctr"/>
            <a:r>
              <a:rPr lang="en-US" sz="1200">
                <a:solidFill>
                  <a:srgbClr val="000000"/>
                </a:solidFill>
              </a:rPr>
              <a:t>(A9 replacement</a:t>
            </a:r>
          </a:p>
          <a:p>
            <a:pPr algn="ctr"/>
            <a:r>
              <a:rPr lang="en-US" sz="1200">
                <a:solidFill>
                  <a:srgbClr val="000000"/>
                </a:solidFill>
              </a:rPr>
              <a:t>for low-end</a:t>
            </a:r>
          </a:p>
          <a:p>
            <a:pPr algn="ctr"/>
            <a:r>
              <a:rPr lang="en-US" sz="1200">
                <a:solidFill>
                  <a:srgbClr val="000000"/>
                </a:solidFill>
              </a:rPr>
              <a:t>devices)</a:t>
            </a:r>
          </a:p>
        </p:txBody>
      </p:sp>
      <p:pic>
        <p:nvPicPr>
          <p:cNvPr id="3" name="Kép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673" y="1424225"/>
            <a:ext cx="7272808" cy="5425155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5899805" y="1482857"/>
            <a:ext cx="691529" cy="2760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>
                <a:solidFill>
                  <a:srgbClr val="000000"/>
                </a:solidFill>
              </a:rPr>
              <a:t>32-bit</a:t>
            </a:r>
          </a:p>
        </p:txBody>
      </p:sp>
      <p:sp>
        <p:nvSpPr>
          <p:cNvPr id="20" name="Oval 19"/>
          <p:cNvSpPr/>
          <p:nvPr/>
        </p:nvSpPr>
        <p:spPr>
          <a:xfrm>
            <a:off x="5862811" y="1393382"/>
            <a:ext cx="691529" cy="45495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06515" y="944433"/>
            <a:ext cx="86859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Example: Width of ARM’s 32-bit CPUs used in most tablets </a:t>
            </a:r>
            <a:r>
              <a:rPr lang="en-US" sz="1400" b="1">
                <a:solidFill>
                  <a:schemeClr val="accent6"/>
                </a:solidFill>
                <a:latin typeface="+mj-lt"/>
              </a:rPr>
              <a:t>and </a:t>
            </a:r>
            <a:r>
              <a:rPr lang="en-US" sz="1400" b="1" smtClean="0">
                <a:solidFill>
                  <a:schemeClr val="accent6"/>
                </a:solidFill>
                <a:latin typeface="+mj-lt"/>
              </a:rPr>
              <a:t>smartphones [</a:t>
            </a:r>
            <a:r>
              <a:rPr lang="en-US" sz="1400" b="1">
                <a:solidFill>
                  <a:schemeClr val="accent6"/>
                </a:solidFill>
                <a:latin typeface="+mj-lt"/>
              </a:rPr>
              <a:t>10] 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6</a:t>
            </a:r>
            <a:r>
              <a:rPr lang="hu-HU" altLang="en-US" smtClean="0"/>
              <a:t>)</a:t>
            </a:r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69863" y="597093"/>
            <a:ext cx="62473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a) Low power CPUs need narrow microarchitectures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33920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4"/>
          <p:cNvSpPr txBox="1">
            <a:spLocks noChangeArrowheads="1"/>
          </p:cNvSpPr>
          <p:nvPr/>
        </p:nvSpPr>
        <p:spPr bwMode="auto">
          <a:xfrm>
            <a:off x="180975" y="638175"/>
            <a:ext cx="57134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Distinguished features of Nehalem’s cache architecture</a:t>
            </a:r>
          </a:p>
        </p:txBody>
      </p:sp>
      <p:sp>
        <p:nvSpPr>
          <p:cNvPr id="134147" name="Text Box 5"/>
          <p:cNvSpPr txBox="1">
            <a:spLocks noChangeArrowheads="1"/>
          </p:cNvSpPr>
          <p:nvPr/>
        </p:nvSpPr>
        <p:spPr bwMode="auto">
          <a:xfrm>
            <a:off x="295275" y="1028700"/>
            <a:ext cx="823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The L2 cache is </a:t>
            </a: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private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again rather than shared as in the Core and Penryn processors</a:t>
            </a:r>
          </a:p>
        </p:txBody>
      </p:sp>
      <p:sp>
        <p:nvSpPr>
          <p:cNvPr id="134148" name="Text Box 6"/>
          <p:cNvSpPr txBox="1">
            <a:spLocks noChangeArrowheads="1"/>
          </p:cNvSpPr>
          <p:nvPr/>
        </p:nvSpPr>
        <p:spPr bwMode="auto">
          <a:xfrm>
            <a:off x="1725613" y="1693863"/>
            <a:ext cx="1196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 L2</a:t>
            </a:r>
          </a:p>
        </p:txBody>
      </p:sp>
      <p:sp>
        <p:nvSpPr>
          <p:cNvPr id="134149" name="Text Box 7"/>
          <p:cNvSpPr txBox="1">
            <a:spLocks noChangeArrowheads="1"/>
          </p:cNvSpPr>
          <p:nvPr/>
        </p:nvSpPr>
        <p:spPr bwMode="auto">
          <a:xfrm>
            <a:off x="3957638" y="1693863"/>
            <a:ext cx="1187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 L2</a:t>
            </a:r>
          </a:p>
        </p:txBody>
      </p:sp>
      <p:sp>
        <p:nvSpPr>
          <p:cNvPr id="134150" name="Text Box 8"/>
          <p:cNvSpPr txBox="1">
            <a:spLocks noChangeArrowheads="1"/>
          </p:cNvSpPr>
          <p:nvPr/>
        </p:nvSpPr>
        <p:spPr bwMode="auto">
          <a:xfrm>
            <a:off x="1704975" y="2154238"/>
            <a:ext cx="10906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</a:t>
            </a:r>
          </a:p>
        </p:txBody>
      </p:sp>
      <p:sp>
        <p:nvSpPr>
          <p:cNvPr id="134151" name="Text Box 9"/>
          <p:cNvSpPr txBox="1">
            <a:spLocks noChangeArrowheads="1"/>
          </p:cNvSpPr>
          <p:nvPr/>
        </p:nvSpPr>
        <p:spPr bwMode="auto">
          <a:xfrm>
            <a:off x="4160838" y="2370138"/>
            <a:ext cx="8048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Penryn</a:t>
            </a:r>
          </a:p>
        </p:txBody>
      </p:sp>
      <p:sp>
        <p:nvSpPr>
          <p:cNvPr id="134152" name="Text Box 10"/>
          <p:cNvSpPr txBox="1">
            <a:spLocks noChangeArrowheads="1"/>
          </p:cNvSpPr>
          <p:nvPr/>
        </p:nvSpPr>
        <p:spPr bwMode="auto">
          <a:xfrm>
            <a:off x="1778000" y="2857500"/>
            <a:ext cx="9715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</a:t>
            </a:r>
          </a:p>
        </p:txBody>
      </p:sp>
      <p:grpSp>
        <p:nvGrpSpPr>
          <p:cNvPr id="134153" name="Group 86"/>
          <p:cNvGrpSpPr>
            <a:grpSpLocks/>
          </p:cNvGrpSpPr>
          <p:nvPr/>
        </p:nvGrpSpPr>
        <p:grpSpPr bwMode="auto">
          <a:xfrm rot="591949">
            <a:off x="2913063" y="2443163"/>
            <a:ext cx="1260475" cy="71437"/>
            <a:chOff x="2608" y="2749"/>
            <a:chExt cx="794" cy="91"/>
          </a:xfrm>
        </p:grpSpPr>
        <p:grpSp>
          <p:nvGrpSpPr>
            <p:cNvPr id="134167" name="Group 84"/>
            <p:cNvGrpSpPr>
              <a:grpSpLocks/>
            </p:cNvGrpSpPr>
            <p:nvPr/>
          </p:nvGrpSpPr>
          <p:grpSpPr bwMode="auto">
            <a:xfrm>
              <a:off x="2857" y="2749"/>
              <a:ext cx="545" cy="91"/>
              <a:chOff x="2857" y="2069"/>
              <a:chExt cx="545" cy="91"/>
            </a:xfrm>
          </p:grpSpPr>
          <p:sp>
            <p:nvSpPr>
              <p:cNvPr id="134169" name="Line 73"/>
              <p:cNvSpPr>
                <a:spLocks noChangeShapeType="1"/>
              </p:cNvSpPr>
              <p:nvPr/>
            </p:nvSpPr>
            <p:spPr bwMode="auto">
              <a:xfrm>
                <a:off x="2857" y="2089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70" name="Line 74"/>
              <p:cNvSpPr>
                <a:spLocks noChangeShapeType="1"/>
              </p:cNvSpPr>
              <p:nvPr/>
            </p:nvSpPr>
            <p:spPr bwMode="auto">
              <a:xfrm>
                <a:off x="3172" y="2069"/>
                <a:ext cx="230" cy="47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71" name="Line 75"/>
              <p:cNvSpPr>
                <a:spLocks noChangeShapeType="1"/>
              </p:cNvSpPr>
              <p:nvPr/>
            </p:nvSpPr>
            <p:spPr bwMode="auto">
              <a:xfrm flipH="1">
                <a:off x="2860" y="2140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72" name="Line 76"/>
              <p:cNvSpPr>
                <a:spLocks noChangeShapeType="1"/>
              </p:cNvSpPr>
              <p:nvPr/>
            </p:nvSpPr>
            <p:spPr bwMode="auto">
              <a:xfrm flipV="1">
                <a:off x="3172" y="2116"/>
                <a:ext cx="230" cy="44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4168" name="Freeform 77"/>
            <p:cNvSpPr>
              <a:spLocks/>
            </p:cNvSpPr>
            <p:nvPr/>
          </p:nvSpPr>
          <p:spPr bwMode="auto">
            <a:xfrm flipV="1">
              <a:off x="2608" y="2768"/>
              <a:ext cx="792" cy="56"/>
            </a:xfrm>
            <a:custGeom>
              <a:avLst/>
              <a:gdLst>
                <a:gd name="T0" fmla="*/ 0 w 542"/>
                <a:gd name="T1" fmla="*/ 0 h 54"/>
                <a:gd name="T2" fmla="*/ 507575421 w 542"/>
                <a:gd name="T3" fmla="*/ 2 h 54"/>
                <a:gd name="T4" fmla="*/ 674367813 w 542"/>
                <a:gd name="T5" fmla="*/ 100 h 54"/>
                <a:gd name="T6" fmla="*/ 505132180 w 542"/>
                <a:gd name="T7" fmla="*/ 205 h 54"/>
                <a:gd name="T8" fmla="*/ 0 w 542"/>
                <a:gd name="T9" fmla="*/ 205 h 54"/>
                <a:gd name="T10" fmla="*/ 0 w 542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2"/>
                <a:gd name="T19" fmla="*/ 0 h 54"/>
                <a:gd name="T20" fmla="*/ 542 w 542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2" h="54">
                  <a:moveTo>
                    <a:pt x="0" y="0"/>
                  </a:moveTo>
                  <a:lnTo>
                    <a:pt x="408" y="2"/>
                  </a:lnTo>
                  <a:lnTo>
                    <a:pt x="542" y="28"/>
                  </a:lnTo>
                  <a:lnTo>
                    <a:pt x="406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grpSp>
        <p:nvGrpSpPr>
          <p:cNvPr id="134154" name="Group 87"/>
          <p:cNvGrpSpPr>
            <a:grpSpLocks/>
          </p:cNvGrpSpPr>
          <p:nvPr/>
        </p:nvGrpSpPr>
        <p:grpSpPr bwMode="auto">
          <a:xfrm rot="9851320">
            <a:off x="2913063" y="2803525"/>
            <a:ext cx="1260475" cy="71438"/>
            <a:chOff x="2608" y="2749"/>
            <a:chExt cx="794" cy="91"/>
          </a:xfrm>
        </p:grpSpPr>
        <p:grpSp>
          <p:nvGrpSpPr>
            <p:cNvPr id="134161" name="Group 88"/>
            <p:cNvGrpSpPr>
              <a:grpSpLocks/>
            </p:cNvGrpSpPr>
            <p:nvPr/>
          </p:nvGrpSpPr>
          <p:grpSpPr bwMode="auto">
            <a:xfrm>
              <a:off x="2857" y="2749"/>
              <a:ext cx="545" cy="91"/>
              <a:chOff x="2857" y="2069"/>
              <a:chExt cx="545" cy="91"/>
            </a:xfrm>
          </p:grpSpPr>
          <p:sp>
            <p:nvSpPr>
              <p:cNvPr id="134163" name="Line 89"/>
              <p:cNvSpPr>
                <a:spLocks noChangeShapeType="1"/>
              </p:cNvSpPr>
              <p:nvPr/>
            </p:nvSpPr>
            <p:spPr bwMode="auto">
              <a:xfrm>
                <a:off x="2857" y="2089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64" name="Line 90"/>
              <p:cNvSpPr>
                <a:spLocks noChangeShapeType="1"/>
              </p:cNvSpPr>
              <p:nvPr/>
            </p:nvSpPr>
            <p:spPr bwMode="auto">
              <a:xfrm>
                <a:off x="3172" y="2069"/>
                <a:ext cx="230" cy="47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65" name="Line 91"/>
              <p:cNvSpPr>
                <a:spLocks noChangeShapeType="1"/>
              </p:cNvSpPr>
              <p:nvPr/>
            </p:nvSpPr>
            <p:spPr bwMode="auto">
              <a:xfrm flipH="1">
                <a:off x="2860" y="2140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4166" name="Line 92"/>
              <p:cNvSpPr>
                <a:spLocks noChangeShapeType="1"/>
              </p:cNvSpPr>
              <p:nvPr/>
            </p:nvSpPr>
            <p:spPr bwMode="auto">
              <a:xfrm flipV="1">
                <a:off x="3172" y="2116"/>
                <a:ext cx="230" cy="44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4162" name="Freeform 93"/>
            <p:cNvSpPr>
              <a:spLocks/>
            </p:cNvSpPr>
            <p:nvPr/>
          </p:nvSpPr>
          <p:spPr bwMode="auto">
            <a:xfrm flipV="1">
              <a:off x="2608" y="2768"/>
              <a:ext cx="792" cy="56"/>
            </a:xfrm>
            <a:custGeom>
              <a:avLst/>
              <a:gdLst>
                <a:gd name="T0" fmla="*/ 0 w 542"/>
                <a:gd name="T1" fmla="*/ 0 h 54"/>
                <a:gd name="T2" fmla="*/ 507575421 w 542"/>
                <a:gd name="T3" fmla="*/ 2 h 54"/>
                <a:gd name="T4" fmla="*/ 674367813 w 542"/>
                <a:gd name="T5" fmla="*/ 100 h 54"/>
                <a:gd name="T6" fmla="*/ 505132180 w 542"/>
                <a:gd name="T7" fmla="*/ 205 h 54"/>
                <a:gd name="T8" fmla="*/ 0 w 542"/>
                <a:gd name="T9" fmla="*/ 205 h 54"/>
                <a:gd name="T10" fmla="*/ 0 w 542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2"/>
                <a:gd name="T19" fmla="*/ 0 h 54"/>
                <a:gd name="T20" fmla="*/ 542 w 542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2" h="54">
                  <a:moveTo>
                    <a:pt x="0" y="0"/>
                  </a:moveTo>
                  <a:lnTo>
                    <a:pt x="408" y="2"/>
                  </a:lnTo>
                  <a:lnTo>
                    <a:pt x="542" y="28"/>
                  </a:lnTo>
                  <a:lnTo>
                    <a:pt x="406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41324" name="Text Box 94"/>
          <p:cNvSpPr txBox="1">
            <a:spLocks noChangeArrowheads="1"/>
          </p:cNvSpPr>
          <p:nvPr/>
        </p:nvSpPr>
        <p:spPr bwMode="auto">
          <a:xfrm>
            <a:off x="206375" y="3563938"/>
            <a:ext cx="493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Assumed reason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returning to the  private scheme</a:t>
            </a:r>
          </a:p>
        </p:txBody>
      </p:sp>
      <p:sp>
        <p:nvSpPr>
          <p:cNvPr id="141325" name="Text Box 95"/>
          <p:cNvSpPr txBox="1">
            <a:spLocks noChangeArrowheads="1"/>
          </p:cNvSpPr>
          <p:nvPr/>
        </p:nvSpPr>
        <p:spPr bwMode="auto">
          <a:xfrm>
            <a:off x="206375" y="3924300"/>
            <a:ext cx="78016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 caches allow a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more effective hardware prefetching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than shared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ones, since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4157" name="Rectangle 117"/>
          <p:cNvSpPr>
            <a:spLocks noChangeArrowheads="1"/>
          </p:cNvSpPr>
          <p:nvPr/>
        </p:nvSpPr>
        <p:spPr bwMode="auto">
          <a:xfrm>
            <a:off x="430213" y="1638300"/>
            <a:ext cx="8459787" cy="1655763"/>
          </a:xfrm>
          <a:prstGeom prst="rect">
            <a:avLst/>
          </a:prstGeom>
          <a:solidFill>
            <a:srgbClr val="0000FF">
              <a:alpha val="10196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1328" name="Text Box 120"/>
          <p:cNvSpPr txBox="1">
            <a:spLocks noChangeArrowheads="1"/>
          </p:cNvSpPr>
          <p:nvPr/>
        </p:nvSpPr>
        <p:spPr bwMode="auto">
          <a:xfrm>
            <a:off x="389378" y="4239090"/>
            <a:ext cx="6851427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000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Hardware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look for memory access patterns.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Private L2 caches have more easily detectable memory access patterns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   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than shared L2 caches.</a:t>
            </a:r>
          </a:p>
        </p:txBody>
      </p:sp>
      <p:sp>
        <p:nvSpPr>
          <p:cNvPr id="1341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3 New cache architecture (</a:t>
            </a:r>
            <a:r>
              <a:rPr lang="hu-HU" altLang="en-US" smtClean="0"/>
              <a:t>2</a:t>
            </a:r>
            <a:r>
              <a:rPr lang="en-US" altLang="en-US" smtClean="0"/>
              <a:t>)</a:t>
            </a: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339388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1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1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1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13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324" grpId="0"/>
      <p:bldP spid="141325" grpId="0"/>
      <p:bldP spid="141328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 Box 4"/>
          <p:cNvSpPr txBox="1">
            <a:spLocks noChangeArrowheads="1"/>
          </p:cNvSpPr>
          <p:nvPr/>
        </p:nvSpPr>
        <p:spPr bwMode="auto">
          <a:xfrm>
            <a:off x="193675" y="647700"/>
            <a:ext cx="874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Remark</a:t>
            </a:r>
          </a:p>
        </p:txBody>
      </p:sp>
      <p:sp>
        <p:nvSpPr>
          <p:cNvPr id="135171" name="Text Box 5"/>
          <p:cNvSpPr txBox="1">
            <a:spLocks noChangeArrowheads="1"/>
          </p:cNvSpPr>
          <p:nvPr/>
        </p:nvSpPr>
        <p:spPr bwMode="auto">
          <a:xfrm>
            <a:off x="793750" y="1276350"/>
            <a:ext cx="5389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POWER family had the same evolution path as above </a:t>
            </a:r>
          </a:p>
        </p:txBody>
      </p:sp>
      <p:sp>
        <p:nvSpPr>
          <p:cNvPr id="135172" name="Text Box 6"/>
          <p:cNvSpPr txBox="1">
            <a:spLocks noChangeArrowheads="1"/>
          </p:cNvSpPr>
          <p:nvPr/>
        </p:nvSpPr>
        <p:spPr bwMode="auto">
          <a:xfrm>
            <a:off x="1030288" y="1709738"/>
            <a:ext cx="11969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 L2</a:t>
            </a:r>
          </a:p>
        </p:txBody>
      </p:sp>
      <p:sp>
        <p:nvSpPr>
          <p:cNvPr id="135173" name="Text Box 7"/>
          <p:cNvSpPr txBox="1">
            <a:spLocks noChangeArrowheads="1"/>
          </p:cNvSpPr>
          <p:nvPr/>
        </p:nvSpPr>
        <p:spPr bwMode="auto">
          <a:xfrm>
            <a:off x="3262313" y="1709738"/>
            <a:ext cx="1187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 L2</a:t>
            </a:r>
          </a:p>
        </p:txBody>
      </p:sp>
      <p:sp>
        <p:nvSpPr>
          <p:cNvPr id="135174" name="Text Box 8"/>
          <p:cNvSpPr txBox="1">
            <a:spLocks noChangeArrowheads="1"/>
          </p:cNvSpPr>
          <p:nvPr/>
        </p:nvSpPr>
        <p:spPr bwMode="auto">
          <a:xfrm>
            <a:off x="1009650" y="2219325"/>
            <a:ext cx="957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POWER4</a:t>
            </a:r>
          </a:p>
        </p:txBody>
      </p:sp>
      <p:sp>
        <p:nvSpPr>
          <p:cNvPr id="135175" name="Text Box 9"/>
          <p:cNvSpPr txBox="1">
            <a:spLocks noChangeArrowheads="1"/>
          </p:cNvSpPr>
          <p:nvPr/>
        </p:nvSpPr>
        <p:spPr bwMode="auto">
          <a:xfrm>
            <a:off x="3457575" y="2506663"/>
            <a:ext cx="957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POWER5</a:t>
            </a:r>
          </a:p>
        </p:txBody>
      </p:sp>
      <p:sp>
        <p:nvSpPr>
          <p:cNvPr id="135176" name="Text Box 10"/>
          <p:cNvSpPr txBox="1">
            <a:spLocks noChangeArrowheads="1"/>
          </p:cNvSpPr>
          <p:nvPr/>
        </p:nvSpPr>
        <p:spPr bwMode="auto">
          <a:xfrm>
            <a:off x="1082675" y="2922588"/>
            <a:ext cx="957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POWER6</a:t>
            </a:r>
          </a:p>
        </p:txBody>
      </p:sp>
      <p:grpSp>
        <p:nvGrpSpPr>
          <p:cNvPr id="135177" name="Group 11"/>
          <p:cNvGrpSpPr>
            <a:grpSpLocks/>
          </p:cNvGrpSpPr>
          <p:nvPr/>
        </p:nvGrpSpPr>
        <p:grpSpPr bwMode="auto">
          <a:xfrm rot="591949">
            <a:off x="2217738" y="2508250"/>
            <a:ext cx="1260475" cy="71438"/>
            <a:chOff x="2608" y="2749"/>
            <a:chExt cx="794" cy="91"/>
          </a:xfrm>
        </p:grpSpPr>
        <p:grpSp>
          <p:nvGrpSpPr>
            <p:cNvPr id="135187" name="Group 12"/>
            <p:cNvGrpSpPr>
              <a:grpSpLocks/>
            </p:cNvGrpSpPr>
            <p:nvPr/>
          </p:nvGrpSpPr>
          <p:grpSpPr bwMode="auto">
            <a:xfrm>
              <a:off x="2857" y="2749"/>
              <a:ext cx="545" cy="91"/>
              <a:chOff x="2857" y="2069"/>
              <a:chExt cx="545" cy="91"/>
            </a:xfrm>
          </p:grpSpPr>
          <p:sp>
            <p:nvSpPr>
              <p:cNvPr id="135189" name="Line 13"/>
              <p:cNvSpPr>
                <a:spLocks noChangeShapeType="1"/>
              </p:cNvSpPr>
              <p:nvPr/>
            </p:nvSpPr>
            <p:spPr bwMode="auto">
              <a:xfrm>
                <a:off x="2857" y="2089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90" name="Line 14"/>
              <p:cNvSpPr>
                <a:spLocks noChangeShapeType="1"/>
              </p:cNvSpPr>
              <p:nvPr/>
            </p:nvSpPr>
            <p:spPr bwMode="auto">
              <a:xfrm>
                <a:off x="3172" y="2069"/>
                <a:ext cx="230" cy="47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91" name="Line 15"/>
              <p:cNvSpPr>
                <a:spLocks noChangeShapeType="1"/>
              </p:cNvSpPr>
              <p:nvPr/>
            </p:nvSpPr>
            <p:spPr bwMode="auto">
              <a:xfrm flipH="1">
                <a:off x="2860" y="2140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92" name="Line 16"/>
              <p:cNvSpPr>
                <a:spLocks noChangeShapeType="1"/>
              </p:cNvSpPr>
              <p:nvPr/>
            </p:nvSpPr>
            <p:spPr bwMode="auto">
              <a:xfrm flipV="1">
                <a:off x="3172" y="2116"/>
                <a:ext cx="230" cy="44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5188" name="Freeform 17"/>
            <p:cNvSpPr>
              <a:spLocks/>
            </p:cNvSpPr>
            <p:nvPr/>
          </p:nvSpPr>
          <p:spPr bwMode="auto">
            <a:xfrm flipV="1">
              <a:off x="2608" y="2768"/>
              <a:ext cx="792" cy="56"/>
            </a:xfrm>
            <a:custGeom>
              <a:avLst/>
              <a:gdLst>
                <a:gd name="T0" fmla="*/ 0 w 542"/>
                <a:gd name="T1" fmla="*/ 0 h 54"/>
                <a:gd name="T2" fmla="*/ 507575421 w 542"/>
                <a:gd name="T3" fmla="*/ 2 h 54"/>
                <a:gd name="T4" fmla="*/ 674367813 w 542"/>
                <a:gd name="T5" fmla="*/ 100 h 54"/>
                <a:gd name="T6" fmla="*/ 505132180 w 542"/>
                <a:gd name="T7" fmla="*/ 205 h 54"/>
                <a:gd name="T8" fmla="*/ 0 w 542"/>
                <a:gd name="T9" fmla="*/ 205 h 54"/>
                <a:gd name="T10" fmla="*/ 0 w 542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2"/>
                <a:gd name="T19" fmla="*/ 0 h 54"/>
                <a:gd name="T20" fmla="*/ 542 w 542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2" h="54">
                  <a:moveTo>
                    <a:pt x="0" y="0"/>
                  </a:moveTo>
                  <a:lnTo>
                    <a:pt x="408" y="2"/>
                  </a:lnTo>
                  <a:lnTo>
                    <a:pt x="542" y="28"/>
                  </a:lnTo>
                  <a:lnTo>
                    <a:pt x="406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grpSp>
        <p:nvGrpSpPr>
          <p:cNvPr id="135178" name="Group 18"/>
          <p:cNvGrpSpPr>
            <a:grpSpLocks/>
          </p:cNvGrpSpPr>
          <p:nvPr/>
        </p:nvGrpSpPr>
        <p:grpSpPr bwMode="auto">
          <a:xfrm rot="9851320">
            <a:off x="2198688" y="2868613"/>
            <a:ext cx="1260475" cy="71437"/>
            <a:chOff x="2608" y="2749"/>
            <a:chExt cx="794" cy="91"/>
          </a:xfrm>
        </p:grpSpPr>
        <p:grpSp>
          <p:nvGrpSpPr>
            <p:cNvPr id="135181" name="Group 19"/>
            <p:cNvGrpSpPr>
              <a:grpSpLocks/>
            </p:cNvGrpSpPr>
            <p:nvPr/>
          </p:nvGrpSpPr>
          <p:grpSpPr bwMode="auto">
            <a:xfrm>
              <a:off x="2857" y="2749"/>
              <a:ext cx="545" cy="91"/>
              <a:chOff x="2857" y="2069"/>
              <a:chExt cx="545" cy="91"/>
            </a:xfrm>
          </p:grpSpPr>
          <p:sp>
            <p:nvSpPr>
              <p:cNvPr id="135183" name="Line 20"/>
              <p:cNvSpPr>
                <a:spLocks noChangeShapeType="1"/>
              </p:cNvSpPr>
              <p:nvPr/>
            </p:nvSpPr>
            <p:spPr bwMode="auto">
              <a:xfrm>
                <a:off x="2857" y="2089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84" name="Line 21"/>
              <p:cNvSpPr>
                <a:spLocks noChangeShapeType="1"/>
              </p:cNvSpPr>
              <p:nvPr/>
            </p:nvSpPr>
            <p:spPr bwMode="auto">
              <a:xfrm>
                <a:off x="3172" y="2069"/>
                <a:ext cx="230" cy="47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85" name="Line 22"/>
              <p:cNvSpPr>
                <a:spLocks noChangeShapeType="1"/>
              </p:cNvSpPr>
              <p:nvPr/>
            </p:nvSpPr>
            <p:spPr bwMode="auto">
              <a:xfrm flipH="1">
                <a:off x="2860" y="2140"/>
                <a:ext cx="407" cy="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135186" name="Line 23"/>
              <p:cNvSpPr>
                <a:spLocks noChangeShapeType="1"/>
              </p:cNvSpPr>
              <p:nvPr/>
            </p:nvSpPr>
            <p:spPr bwMode="auto">
              <a:xfrm flipV="1">
                <a:off x="3172" y="2116"/>
                <a:ext cx="230" cy="44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5182" name="Freeform 24"/>
            <p:cNvSpPr>
              <a:spLocks/>
            </p:cNvSpPr>
            <p:nvPr/>
          </p:nvSpPr>
          <p:spPr bwMode="auto">
            <a:xfrm flipV="1">
              <a:off x="2608" y="2768"/>
              <a:ext cx="792" cy="56"/>
            </a:xfrm>
            <a:custGeom>
              <a:avLst/>
              <a:gdLst>
                <a:gd name="T0" fmla="*/ 0 w 542"/>
                <a:gd name="T1" fmla="*/ 0 h 54"/>
                <a:gd name="T2" fmla="*/ 507575421 w 542"/>
                <a:gd name="T3" fmla="*/ 2 h 54"/>
                <a:gd name="T4" fmla="*/ 674367813 w 542"/>
                <a:gd name="T5" fmla="*/ 100 h 54"/>
                <a:gd name="T6" fmla="*/ 505132180 w 542"/>
                <a:gd name="T7" fmla="*/ 205 h 54"/>
                <a:gd name="T8" fmla="*/ 0 w 542"/>
                <a:gd name="T9" fmla="*/ 205 h 54"/>
                <a:gd name="T10" fmla="*/ 0 w 542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42"/>
                <a:gd name="T19" fmla="*/ 0 h 54"/>
                <a:gd name="T20" fmla="*/ 542 w 542"/>
                <a:gd name="T21" fmla="*/ 54 h 5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42" h="54">
                  <a:moveTo>
                    <a:pt x="0" y="0"/>
                  </a:moveTo>
                  <a:lnTo>
                    <a:pt x="408" y="2"/>
                  </a:lnTo>
                  <a:lnTo>
                    <a:pt x="542" y="28"/>
                  </a:lnTo>
                  <a:lnTo>
                    <a:pt x="406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35179" name="Rectangle 25"/>
          <p:cNvSpPr>
            <a:spLocks noChangeArrowheads="1"/>
          </p:cNvSpPr>
          <p:nvPr/>
        </p:nvSpPr>
        <p:spPr bwMode="auto">
          <a:xfrm>
            <a:off x="577850" y="1204913"/>
            <a:ext cx="7740650" cy="2089150"/>
          </a:xfrm>
          <a:prstGeom prst="rect">
            <a:avLst/>
          </a:prstGeom>
          <a:solidFill>
            <a:srgbClr val="008080">
              <a:alpha val="10196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518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3 New cache architecture (</a:t>
            </a:r>
            <a:r>
              <a:rPr lang="hu-HU" altLang="en-US" smtClean="0"/>
              <a:t>3</a:t>
            </a:r>
            <a:r>
              <a:rPr lang="en-US" altLang="en-US" smtClean="0"/>
              <a:t>)</a:t>
            </a: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02033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4"/>
          <p:cNvSpPr txBox="1">
            <a:spLocks noChangeArrowheads="1"/>
          </p:cNvSpPr>
          <p:nvPr/>
        </p:nvSpPr>
        <p:spPr bwMode="auto">
          <a:xfrm>
            <a:off x="298450" y="863600"/>
            <a:ext cx="8858900" cy="889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70000"/>
              </a:spcAft>
              <a:buClr>
                <a:srgbClr val="000000"/>
              </a:buClr>
            </a:pPr>
            <a:r>
              <a:rPr lang="en-US" altLang="en-US" sz="140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The L3 cache is </a:t>
            </a: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inclusive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rather than exclusive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like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a number of competing designs, such as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UltraSPARC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IV+ (2005), POWER5 (2005),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POWER6 (2007), POWER7 (2010),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POWER8 (2014),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AMD’s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K10-based processors (2007).</a:t>
            </a:r>
          </a:p>
        </p:txBody>
      </p:sp>
      <p:sp>
        <p:nvSpPr>
          <p:cNvPr id="143364" name="Text Box 6"/>
          <p:cNvSpPr txBox="1">
            <a:spLocks noChangeArrowheads="1"/>
          </p:cNvSpPr>
          <p:nvPr/>
        </p:nvSpPr>
        <p:spPr bwMode="auto">
          <a:xfrm>
            <a:off x="206375" y="1925638"/>
            <a:ext cx="43640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Intel’s argumentation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inclusive caches [38]</a:t>
            </a:r>
          </a:p>
        </p:txBody>
      </p:sp>
      <p:sp>
        <p:nvSpPr>
          <p:cNvPr id="143365" name="Text Box 7"/>
          <p:cNvSpPr txBox="1">
            <a:spLocks noChangeArrowheads="1"/>
          </p:cNvSpPr>
          <p:nvPr/>
        </p:nvSpPr>
        <p:spPr bwMode="auto">
          <a:xfrm>
            <a:off x="493713" y="2286000"/>
            <a:ext cx="6629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Inclusive L3 caches prevent L2 snoop traffic for L3 cache misses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since   </a:t>
            </a:r>
          </a:p>
        </p:txBody>
      </p:sp>
      <p:sp>
        <p:nvSpPr>
          <p:cNvPr id="143369" name="Text Box 13"/>
          <p:cNvSpPr txBox="1">
            <a:spLocks noChangeArrowheads="1"/>
          </p:cNvSpPr>
          <p:nvPr/>
        </p:nvSpPr>
        <p:spPr bwMode="auto">
          <a:xfrm>
            <a:off x="722313" y="2652713"/>
            <a:ext cx="7226300" cy="103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with inclusive L3 caches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 L3 cache miss means that the referenced data</a:t>
            </a:r>
          </a:p>
          <a:p>
            <a:pPr eaLnBrk="1" fontAlgn="base" hangingPunct="1">
              <a:spcBef>
                <a:spcPct val="0"/>
              </a:spcBef>
              <a:spcAft>
                <a:spcPct val="4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doesn’t exist in any core’s L2 caches, thus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no L2 snooping is needed.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By contrast,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with exclusive L3 caches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referenced data may exist in any </a:t>
            </a:r>
          </a:p>
          <a:p>
            <a:pPr eaLnBrk="1" fontAlgn="base" hangingPunct="1">
              <a:spcBef>
                <a:spcPct val="0"/>
              </a:spcBef>
              <a:spcAft>
                <a:spcPct val="1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of the L2 caches, thus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L2 snooping is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required,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61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3 New cache architecture (</a:t>
            </a:r>
            <a:r>
              <a:rPr lang="hu-HU" altLang="en-US" smtClean="0"/>
              <a:t>4</a:t>
            </a:r>
            <a:r>
              <a:rPr lang="en-US" altLang="en-US" smtClean="0"/>
              <a:t>)</a:t>
            </a:r>
            <a:endParaRPr lang="hu-HU" altLang="en-US" smtClean="0"/>
          </a:p>
        </p:txBody>
      </p:sp>
      <p:sp>
        <p:nvSpPr>
          <p:cNvPr id="2" name="TextBox 1"/>
          <p:cNvSpPr txBox="1"/>
          <p:nvPr/>
        </p:nvSpPr>
        <p:spPr>
          <a:xfrm>
            <a:off x="521550" y="3706288"/>
            <a:ext cx="299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as indicated in the next Figure.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96098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3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3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3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3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3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3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64" grpId="0"/>
      <p:bldP spid="143365" grpId="0"/>
      <p:bldP spid="143369" grpId="0"/>
      <p:bldP spid="2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</a:t>
            </a:r>
            <a:r>
              <a:rPr lang="hu-HU" altLang="en-US"/>
              <a:t>2.</a:t>
            </a:r>
            <a:r>
              <a:rPr lang="en-US" altLang="en-US"/>
              <a:t>3 New cache architecture </a:t>
            </a:r>
            <a:r>
              <a:rPr lang="en-US" altLang="en-US" smtClean="0"/>
              <a:t>(5)</a:t>
            </a:r>
            <a:endParaRPr lang="en-US"/>
          </a:p>
        </p:txBody>
      </p:sp>
      <p:sp>
        <p:nvSpPr>
          <p:cNvPr id="52" name="TextBox 51"/>
          <p:cNvSpPr txBox="1"/>
          <p:nvPr/>
        </p:nvSpPr>
        <p:spPr>
          <a:xfrm>
            <a:off x="566555" y="5679250"/>
            <a:ext cx="37498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It is guaranteed that data is not on die </a:t>
            </a:r>
            <a:endParaRPr lang="en-US" sz="1400">
              <a:latin typeface="+mj-lt"/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386535" y="1043735"/>
            <a:ext cx="8307042" cy="4320749"/>
            <a:chOff x="386535" y="1403775"/>
            <a:chExt cx="8307042" cy="4320749"/>
          </a:xfrm>
        </p:grpSpPr>
        <p:sp>
          <p:nvSpPr>
            <p:cNvPr id="7" name="Text Box 23"/>
            <p:cNvSpPr txBox="1">
              <a:spLocks noChangeArrowheads="1"/>
            </p:cNvSpPr>
            <p:nvPr/>
          </p:nvSpPr>
          <p:spPr bwMode="auto">
            <a:xfrm>
              <a:off x="4910770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" name="Text Box 24"/>
            <p:cNvSpPr txBox="1">
              <a:spLocks noChangeArrowheads="1"/>
            </p:cNvSpPr>
            <p:nvPr/>
          </p:nvSpPr>
          <p:spPr bwMode="auto">
            <a:xfrm>
              <a:off x="5914070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0" name="Rectangle 27"/>
            <p:cNvSpPr>
              <a:spLocks noChangeArrowheads="1"/>
            </p:cNvSpPr>
            <p:nvPr/>
          </p:nvSpPr>
          <p:spPr bwMode="auto">
            <a:xfrm>
              <a:off x="6759937" y="21292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11" name="Rectangle 28"/>
            <p:cNvSpPr>
              <a:spLocks noChangeArrowheads="1"/>
            </p:cNvSpPr>
            <p:nvPr/>
          </p:nvSpPr>
          <p:spPr bwMode="auto">
            <a:xfrm>
              <a:off x="6759937" y="25864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2" name="Rectangle 29"/>
            <p:cNvSpPr>
              <a:spLocks noChangeArrowheads="1"/>
            </p:cNvSpPr>
            <p:nvPr/>
          </p:nvSpPr>
          <p:spPr bwMode="auto">
            <a:xfrm>
              <a:off x="6759937" y="38818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  <p:sp>
          <p:nvSpPr>
            <p:cNvPr id="13" name="Text Box 30"/>
            <p:cNvSpPr txBox="1">
              <a:spLocks noChangeArrowheads="1"/>
            </p:cNvSpPr>
            <p:nvPr/>
          </p:nvSpPr>
          <p:spPr bwMode="auto">
            <a:xfrm>
              <a:off x="6912337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4" name="Rectangle 33"/>
            <p:cNvSpPr>
              <a:spLocks noChangeArrowheads="1"/>
            </p:cNvSpPr>
            <p:nvPr/>
          </p:nvSpPr>
          <p:spPr bwMode="auto">
            <a:xfrm>
              <a:off x="4752020" y="21546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15" name="Rectangle 34"/>
            <p:cNvSpPr>
              <a:spLocks noChangeArrowheads="1"/>
            </p:cNvSpPr>
            <p:nvPr/>
          </p:nvSpPr>
          <p:spPr bwMode="auto">
            <a:xfrm>
              <a:off x="5753732" y="21546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16" name="Rectangle 35"/>
            <p:cNvSpPr>
              <a:spLocks noChangeArrowheads="1"/>
            </p:cNvSpPr>
            <p:nvPr/>
          </p:nvSpPr>
          <p:spPr bwMode="auto">
            <a:xfrm>
              <a:off x="4752020" y="26118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7" name="Rectangle 36"/>
            <p:cNvSpPr>
              <a:spLocks noChangeArrowheads="1"/>
            </p:cNvSpPr>
            <p:nvPr/>
          </p:nvSpPr>
          <p:spPr bwMode="auto">
            <a:xfrm>
              <a:off x="5753732" y="26118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8" name="Rectangle 37"/>
            <p:cNvSpPr>
              <a:spLocks noChangeArrowheads="1"/>
            </p:cNvSpPr>
            <p:nvPr/>
          </p:nvSpPr>
          <p:spPr bwMode="auto">
            <a:xfrm>
              <a:off x="4761545" y="3916815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Caches</a:t>
              </a:r>
            </a:p>
          </p:txBody>
        </p:sp>
        <p:sp>
          <p:nvSpPr>
            <p:cNvPr id="19" name="Rectangle 38"/>
            <p:cNvSpPr>
              <a:spLocks noChangeArrowheads="1"/>
            </p:cNvSpPr>
            <p:nvPr/>
          </p:nvSpPr>
          <p:spPr bwMode="auto">
            <a:xfrm>
              <a:off x="5763257" y="3916815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Caches</a:t>
              </a:r>
            </a:p>
          </p:txBody>
        </p:sp>
        <p:sp>
          <p:nvSpPr>
            <p:cNvPr id="20" name="AutoShape 39"/>
            <p:cNvSpPr>
              <a:spLocks noChangeArrowheads="1"/>
            </p:cNvSpPr>
            <p:nvPr/>
          </p:nvSpPr>
          <p:spPr bwMode="auto">
            <a:xfrm>
              <a:off x="4783770" y="4491490"/>
              <a:ext cx="3909807" cy="1233034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99FF"/>
                </a:gs>
                <a:gs pos="50000">
                  <a:srgbClr val="184776"/>
                </a:gs>
                <a:gs pos="100000">
                  <a:srgbClr val="3399FF"/>
                </a:gs>
              </a:gsLst>
              <a:lin ang="27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4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L3 Cache</a:t>
              </a:r>
              <a:endParaRPr lang="hu-HU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1" name="Rectangle 27"/>
            <p:cNvSpPr>
              <a:spLocks noChangeArrowheads="1"/>
            </p:cNvSpPr>
            <p:nvPr/>
          </p:nvSpPr>
          <p:spPr bwMode="auto">
            <a:xfrm>
              <a:off x="7782352" y="21292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22" name="Rectangle 28"/>
            <p:cNvSpPr>
              <a:spLocks noChangeArrowheads="1"/>
            </p:cNvSpPr>
            <p:nvPr/>
          </p:nvSpPr>
          <p:spPr bwMode="auto">
            <a:xfrm>
              <a:off x="7782352" y="25864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3" name="Rectangle 29"/>
            <p:cNvSpPr>
              <a:spLocks noChangeArrowheads="1"/>
            </p:cNvSpPr>
            <p:nvPr/>
          </p:nvSpPr>
          <p:spPr bwMode="auto">
            <a:xfrm>
              <a:off x="7782352" y="38818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  <p:sp>
          <p:nvSpPr>
            <p:cNvPr id="24" name="Text Box 30"/>
            <p:cNvSpPr txBox="1">
              <a:spLocks noChangeArrowheads="1"/>
            </p:cNvSpPr>
            <p:nvPr/>
          </p:nvSpPr>
          <p:spPr bwMode="auto">
            <a:xfrm>
              <a:off x="7934752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5" name="Text Box 23"/>
            <p:cNvSpPr txBox="1">
              <a:spLocks noChangeArrowheads="1"/>
            </p:cNvSpPr>
            <p:nvPr/>
          </p:nvSpPr>
          <p:spPr bwMode="auto">
            <a:xfrm>
              <a:off x="545285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6" name="Text Box 24"/>
            <p:cNvSpPr txBox="1">
              <a:spLocks noChangeArrowheads="1"/>
            </p:cNvSpPr>
            <p:nvPr/>
          </p:nvSpPr>
          <p:spPr bwMode="auto">
            <a:xfrm>
              <a:off x="1548585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2394452" y="21292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2394452" y="25864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2394452" y="38818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  <p:sp>
          <p:nvSpPr>
            <p:cNvPr id="30" name="Text Box 30"/>
            <p:cNvSpPr txBox="1">
              <a:spLocks noChangeArrowheads="1"/>
            </p:cNvSpPr>
            <p:nvPr/>
          </p:nvSpPr>
          <p:spPr bwMode="auto">
            <a:xfrm>
              <a:off x="2546852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1" name="Rectangle 33"/>
            <p:cNvSpPr>
              <a:spLocks noChangeArrowheads="1"/>
            </p:cNvSpPr>
            <p:nvPr/>
          </p:nvSpPr>
          <p:spPr bwMode="auto">
            <a:xfrm>
              <a:off x="386535" y="21546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32" name="Rectangle 34"/>
            <p:cNvSpPr>
              <a:spLocks noChangeArrowheads="1"/>
            </p:cNvSpPr>
            <p:nvPr/>
          </p:nvSpPr>
          <p:spPr bwMode="auto">
            <a:xfrm>
              <a:off x="1388247" y="21546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33" name="Rectangle 35"/>
            <p:cNvSpPr>
              <a:spLocks noChangeArrowheads="1"/>
            </p:cNvSpPr>
            <p:nvPr/>
          </p:nvSpPr>
          <p:spPr bwMode="auto">
            <a:xfrm>
              <a:off x="386535" y="26118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4" name="Rectangle 36"/>
            <p:cNvSpPr>
              <a:spLocks noChangeArrowheads="1"/>
            </p:cNvSpPr>
            <p:nvPr/>
          </p:nvSpPr>
          <p:spPr bwMode="auto">
            <a:xfrm>
              <a:off x="1388247" y="26118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5" name="Rectangle 37"/>
            <p:cNvSpPr>
              <a:spLocks noChangeArrowheads="1"/>
            </p:cNvSpPr>
            <p:nvPr/>
          </p:nvSpPr>
          <p:spPr bwMode="auto">
            <a:xfrm>
              <a:off x="396060" y="3916815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Caches</a:t>
              </a:r>
            </a:p>
          </p:txBody>
        </p:sp>
        <p:sp>
          <p:nvSpPr>
            <p:cNvPr id="36" name="Rectangle 38"/>
            <p:cNvSpPr>
              <a:spLocks noChangeArrowheads="1"/>
            </p:cNvSpPr>
            <p:nvPr/>
          </p:nvSpPr>
          <p:spPr bwMode="auto">
            <a:xfrm>
              <a:off x="1397772" y="3916815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Caches</a:t>
              </a:r>
            </a:p>
          </p:txBody>
        </p:sp>
        <p:sp>
          <p:nvSpPr>
            <p:cNvPr id="37" name="AutoShape 39"/>
            <p:cNvSpPr>
              <a:spLocks noChangeArrowheads="1"/>
            </p:cNvSpPr>
            <p:nvPr/>
          </p:nvSpPr>
          <p:spPr bwMode="auto">
            <a:xfrm>
              <a:off x="418285" y="4491489"/>
              <a:ext cx="3909807" cy="1233035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399FF"/>
                </a:gs>
                <a:gs pos="50000">
                  <a:srgbClr val="184776"/>
                </a:gs>
                <a:gs pos="100000">
                  <a:srgbClr val="3399FF"/>
                </a:gs>
              </a:gsLst>
              <a:lin ang="2700000" scaled="1"/>
            </a:gra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4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L3 Cache</a:t>
              </a:r>
              <a:endParaRPr lang="hu-HU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8" name="Rectangle 27"/>
            <p:cNvSpPr>
              <a:spLocks noChangeArrowheads="1"/>
            </p:cNvSpPr>
            <p:nvPr/>
          </p:nvSpPr>
          <p:spPr bwMode="auto">
            <a:xfrm>
              <a:off x="3416867" y="21292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L1 Caches</a:t>
              </a:r>
            </a:p>
          </p:txBody>
        </p:sp>
        <p:sp>
          <p:nvSpPr>
            <p:cNvPr id="39" name="Rectangle 28"/>
            <p:cNvSpPr>
              <a:spLocks noChangeArrowheads="1"/>
            </p:cNvSpPr>
            <p:nvPr/>
          </p:nvSpPr>
          <p:spPr bwMode="auto">
            <a:xfrm>
              <a:off x="3416867" y="2586490"/>
              <a:ext cx="911225" cy="1295400"/>
            </a:xfrm>
            <a:prstGeom prst="rect">
              <a:avLst/>
            </a:prstGeom>
            <a:gradFill rotWithShape="1">
              <a:gsLst>
                <a:gs pos="0">
                  <a:srgbClr val="002F76"/>
                </a:gs>
                <a:gs pos="100000">
                  <a:srgbClr val="0066FF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400">
                <a:solidFill>
                  <a:srgbClr val="3333CC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40" name="Rectangle 29"/>
            <p:cNvSpPr>
              <a:spLocks noChangeArrowheads="1"/>
            </p:cNvSpPr>
            <p:nvPr/>
          </p:nvSpPr>
          <p:spPr bwMode="auto">
            <a:xfrm>
              <a:off x="3416867" y="3881890"/>
              <a:ext cx="911225" cy="457200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  <p:sp>
          <p:nvSpPr>
            <p:cNvPr id="41" name="Text Box 30"/>
            <p:cNvSpPr txBox="1">
              <a:spLocks noChangeArrowheads="1"/>
            </p:cNvSpPr>
            <p:nvPr/>
          </p:nvSpPr>
          <p:spPr bwMode="auto">
            <a:xfrm>
              <a:off x="3569267" y="1824490"/>
              <a:ext cx="5762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Core</a:t>
              </a:r>
              <a:endPara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836716" y="1403775"/>
              <a:ext cx="13596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smtClean="0"/>
                <a:t>Inclusive L3</a:t>
              </a:r>
              <a:endParaRPr lang="en-US" sz="1600" b="1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057165" y="1412621"/>
              <a:ext cx="142699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smtClean="0"/>
                <a:t>Exclusive L3</a:t>
              </a:r>
              <a:endParaRPr lang="en-US" sz="1600" b="1"/>
            </a:p>
          </p:txBody>
        </p:sp>
        <p:sp>
          <p:nvSpPr>
            <p:cNvPr id="44" name="Down Arrow 43"/>
            <p:cNvSpPr/>
            <p:nvPr/>
          </p:nvSpPr>
          <p:spPr bwMode="auto">
            <a:xfrm>
              <a:off x="851672" y="4294085"/>
              <a:ext cx="119928" cy="530070"/>
            </a:xfrm>
            <a:prstGeom prst="down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8" name="Explosion 1 47"/>
            <p:cNvSpPr/>
            <p:nvPr/>
          </p:nvSpPr>
          <p:spPr bwMode="auto">
            <a:xfrm>
              <a:off x="476545" y="4796290"/>
              <a:ext cx="1013233" cy="747945"/>
            </a:xfrm>
            <a:prstGeom prst="irregularSeal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Verdana" pitchFamily="34" charset="0"/>
                </a:rPr>
                <a:t>Miss</a:t>
              </a:r>
            </a:p>
          </p:txBody>
        </p:sp>
        <p:sp>
          <p:nvSpPr>
            <p:cNvPr id="50" name="Down Arrow 49"/>
            <p:cNvSpPr/>
            <p:nvPr/>
          </p:nvSpPr>
          <p:spPr bwMode="auto">
            <a:xfrm>
              <a:off x="5232134" y="4284095"/>
              <a:ext cx="119928" cy="530070"/>
            </a:xfrm>
            <a:prstGeom prst="down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51" name="Explosion 1 50"/>
            <p:cNvSpPr/>
            <p:nvPr/>
          </p:nvSpPr>
          <p:spPr bwMode="auto">
            <a:xfrm>
              <a:off x="4857007" y="4786300"/>
              <a:ext cx="1013233" cy="747945"/>
            </a:xfrm>
            <a:prstGeom prst="irregularSeal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1" i="0" u="none" strike="noStrike" cap="none" normalizeH="0" baseline="0" smtClean="0">
                  <a:ln>
                    <a:noFill/>
                  </a:ln>
                  <a:solidFill>
                    <a:schemeClr val="bg1"/>
                  </a:solidFill>
                  <a:effectLst/>
                  <a:latin typeface="Verdana" pitchFamily="34" charset="0"/>
                </a:rPr>
                <a:t>Miss</a:t>
              </a:r>
            </a:p>
          </p:txBody>
        </p:sp>
        <p:sp>
          <p:nvSpPr>
            <p:cNvPr id="54" name="Right Arrow 53"/>
            <p:cNvSpPr/>
            <p:nvPr/>
          </p:nvSpPr>
          <p:spPr bwMode="auto">
            <a:xfrm rot="18646219" flipV="1">
              <a:off x="5632362" y="4507038"/>
              <a:ext cx="792000" cy="144000"/>
            </a:xfrm>
            <a:prstGeom prst="right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55" name="Right Arrow 54"/>
            <p:cNvSpPr/>
            <p:nvPr/>
          </p:nvSpPr>
          <p:spPr bwMode="auto">
            <a:xfrm rot="20106756">
              <a:off x="5693933" y="4515137"/>
              <a:ext cx="1476000" cy="118800"/>
            </a:xfrm>
            <a:prstGeom prst="right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56" name="Right Arrow 55"/>
            <p:cNvSpPr/>
            <p:nvPr/>
          </p:nvSpPr>
          <p:spPr bwMode="auto">
            <a:xfrm rot="20721564">
              <a:off x="5756819" y="4476488"/>
              <a:ext cx="2448000" cy="144000"/>
            </a:xfrm>
            <a:prstGeom prst="right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57" name="Right Arrow 56"/>
            <p:cNvSpPr/>
            <p:nvPr/>
          </p:nvSpPr>
          <p:spPr bwMode="auto">
            <a:xfrm rot="20155512">
              <a:off x="5724353" y="4491487"/>
              <a:ext cx="1382756" cy="150818"/>
            </a:xfrm>
            <a:prstGeom prst="rightArrow">
              <a:avLst/>
            </a:prstGeom>
            <a:solidFill>
              <a:srgbClr val="FF0000"/>
            </a:solidFill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4707015" y="5679250"/>
            <a:ext cx="41327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All other cores must be checked</a:t>
            </a:r>
            <a:r>
              <a:rPr lang="hu-HU" sz="1400" smtClean="0">
                <a:latin typeface="+mj-lt"/>
              </a:rPr>
              <a:t> (snooped)</a:t>
            </a:r>
            <a:r>
              <a:rPr lang="en-US" sz="1400" smtClean="0">
                <a:latin typeface="+mj-lt"/>
              </a:rPr>
              <a:t>!</a:t>
            </a:r>
            <a:endParaRPr lang="en-US" sz="1400">
              <a:latin typeface="+mj-lt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81801" y="593685"/>
            <a:ext cx="4851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Benefit of inclusive L3 caches </a:t>
            </a:r>
            <a:r>
              <a:rPr lang="en-US" sz="1400" smtClean="0">
                <a:latin typeface="+mj-lt"/>
              </a:rPr>
              <a:t>(based on [209])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63528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</a:t>
            </a:r>
            <a:r>
              <a:rPr lang="hu-HU" altLang="en-US"/>
              <a:t>2.</a:t>
            </a:r>
            <a:r>
              <a:rPr lang="en-US" altLang="en-US"/>
              <a:t>3 New cache architecture </a:t>
            </a:r>
            <a:r>
              <a:rPr lang="en-US" altLang="en-US" smtClean="0"/>
              <a:t>(6)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1801" y="593685"/>
            <a:ext cx="4851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Benefit of inclusive L3 caches </a:t>
            </a:r>
            <a:r>
              <a:rPr lang="en-US" sz="1400" smtClean="0">
                <a:latin typeface="+mj-lt"/>
              </a:rPr>
              <a:t>(based on [209])</a:t>
            </a:r>
            <a:endParaRPr lang="en-US" sz="1400">
              <a:latin typeface="+mj-lt"/>
            </a:endParaRPr>
          </a:p>
        </p:txBody>
      </p:sp>
      <p:sp>
        <p:nvSpPr>
          <p:cNvPr id="7" name="Text Box 8"/>
          <p:cNvSpPr txBox="1">
            <a:spLocks noChangeArrowheads="1"/>
          </p:cNvSpPr>
          <p:nvPr/>
        </p:nvSpPr>
        <p:spPr bwMode="auto">
          <a:xfrm>
            <a:off x="202238" y="1025151"/>
            <a:ext cx="89417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For higher core numbers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L2 snooping becomes a more demanding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task and overshadows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the </a:t>
            </a:r>
            <a:endParaRPr lang="en-US" altLang="en-US" sz="1400" smtClean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 benefits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arising from the more efficient cache use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of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the explicit cache scheme.</a:t>
            </a:r>
          </a:p>
        </p:txBody>
      </p:sp>
    </p:spTree>
    <p:extLst>
      <p:ext uri="{BB962C8B-B14F-4D97-AF65-F5344CB8AC3E}">
        <p14:creationId xmlns:p14="http://schemas.microsoft.com/office/powerpoint/2010/main" val="1307337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6041805"/>
              </p:ext>
            </p:extLst>
          </p:nvPr>
        </p:nvGraphicFramePr>
        <p:xfrm>
          <a:off x="386392" y="1403772"/>
          <a:ext cx="8325924" cy="433886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4914"/>
                <a:gridCol w="906905"/>
                <a:gridCol w="680211"/>
                <a:gridCol w="943032"/>
                <a:gridCol w="813538"/>
                <a:gridCol w="724758"/>
                <a:gridCol w="1037010"/>
                <a:gridCol w="732412"/>
                <a:gridCol w="876293"/>
                <a:gridCol w="766851"/>
              </a:tblGrid>
              <a:tr h="58720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Vendor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Model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Core count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L2 MB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Year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intro.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Model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Core count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L3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Year of intro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58720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IBM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POWER3 II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1C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off-chip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1999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POWER4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off-chip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2001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58720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POWER5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36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off-chip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2004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58720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POWER6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off-chip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2007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58720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POWER7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8C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8X4MB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2010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66223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AMD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K8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Santa Rosa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2x1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2006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K10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Barcelona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4C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2007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58720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Intel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Penryn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2C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2008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Nehalem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4C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 MB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on-chip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2008</a:t>
                      </a:r>
                      <a:endParaRPr lang="en-US" sz="1200">
                        <a:solidFill>
                          <a:srgbClr val="000000"/>
                        </a:solidFill>
                        <a:effectLst/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5" name="AutoShape 3646"/>
          <p:cNvSpPr>
            <a:spLocks noChangeArrowheads="1"/>
          </p:cNvSpPr>
          <p:nvPr/>
        </p:nvSpPr>
        <p:spPr bwMode="auto">
          <a:xfrm>
            <a:off x="5321300" y="7099300"/>
            <a:ext cx="228600" cy="44450"/>
          </a:xfrm>
          <a:prstGeom prst="rightArrow">
            <a:avLst>
              <a:gd name="adj1" fmla="val 50000"/>
              <a:gd name="adj2" fmla="val 126408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rot="0" vert="horz" wrap="none" lIns="91440" tIns="45720" rIns="91440" bIns="45720" anchor="ctr" anchorCtr="0" upright="1">
            <a:noAutofit/>
          </a:bodyPr>
          <a:lstStyle/>
          <a:p>
            <a:endParaRPr lang="en-US"/>
          </a:p>
        </p:txBody>
      </p:sp>
      <p:sp>
        <p:nvSpPr>
          <p:cNvPr id="6" name="AutoShape 3646"/>
          <p:cNvSpPr>
            <a:spLocks noChangeArrowheads="1"/>
          </p:cNvSpPr>
          <p:nvPr/>
        </p:nvSpPr>
        <p:spPr bwMode="auto">
          <a:xfrm>
            <a:off x="4755779" y="5416086"/>
            <a:ext cx="228600" cy="44450"/>
          </a:xfrm>
          <a:prstGeom prst="rightArrow">
            <a:avLst>
              <a:gd name="adj1" fmla="val 50000"/>
              <a:gd name="adj2" fmla="val 126408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rot="0" vert="horz" wrap="none" lIns="91440" tIns="45720" rIns="91440" bIns="45720" anchor="ctr" anchorCtr="0" upright="1">
            <a:noAutofit/>
          </a:bodyPr>
          <a:lstStyle/>
          <a:p>
            <a:endParaRPr lang="en-US"/>
          </a:p>
        </p:txBody>
      </p:sp>
      <p:sp>
        <p:nvSpPr>
          <p:cNvPr id="7" name="AutoShape 3646"/>
          <p:cNvSpPr>
            <a:spLocks noChangeArrowheads="1"/>
          </p:cNvSpPr>
          <p:nvPr/>
        </p:nvSpPr>
        <p:spPr bwMode="auto">
          <a:xfrm>
            <a:off x="4752447" y="4779899"/>
            <a:ext cx="227013" cy="44450"/>
          </a:xfrm>
          <a:prstGeom prst="rightArrow">
            <a:avLst>
              <a:gd name="adj1" fmla="val 50000"/>
              <a:gd name="adj2" fmla="val 126408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rot="0" vert="horz" wrap="none" lIns="91440" tIns="45720" rIns="91440" bIns="45720" anchor="ctr" anchorCtr="0" upright="1">
            <a:noAutofit/>
          </a:bodyPr>
          <a:lstStyle/>
          <a:p>
            <a:endParaRPr lang="en-US"/>
          </a:p>
        </p:txBody>
      </p:sp>
      <p:sp>
        <p:nvSpPr>
          <p:cNvPr id="8" name="AutoShape 3646"/>
          <p:cNvSpPr>
            <a:spLocks noChangeArrowheads="1"/>
          </p:cNvSpPr>
          <p:nvPr/>
        </p:nvSpPr>
        <p:spPr bwMode="auto">
          <a:xfrm>
            <a:off x="4726686" y="2368592"/>
            <a:ext cx="227013" cy="44450"/>
          </a:xfrm>
          <a:prstGeom prst="rightArrow">
            <a:avLst>
              <a:gd name="adj1" fmla="val 50000"/>
              <a:gd name="adj2" fmla="val 126408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rot="0" vert="horz" wrap="none" lIns="91440" tIns="45720" rIns="91440" bIns="45720" anchor="ctr" anchorCtr="0" upright="1">
            <a:noAutofit/>
          </a:bodyPr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</a:t>
            </a:r>
            <a:r>
              <a:rPr lang="hu-HU" altLang="en-US"/>
              <a:t>2.</a:t>
            </a:r>
            <a:r>
              <a:rPr lang="en-US" altLang="en-US"/>
              <a:t>3 New cache architecture </a:t>
            </a:r>
            <a:r>
              <a:rPr lang="en-US" altLang="en-US" smtClean="0"/>
              <a:t>(</a:t>
            </a:r>
            <a:r>
              <a:rPr lang="hu-HU" altLang="en-US" smtClean="0"/>
              <a:t>7</a:t>
            </a:r>
            <a:r>
              <a:rPr lang="en-US" altLang="en-US" smtClean="0"/>
              <a:t>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68073" y="606939"/>
            <a:ext cx="31390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600" b="1" smtClean="0">
                <a:solidFill>
                  <a:schemeClr val="accent6"/>
                </a:solidFill>
                <a:latin typeface="+mj-lt"/>
              </a:rPr>
              <a:t>Introduction of L3 caches</a:t>
            </a:r>
            <a:endParaRPr lang="en-US" sz="1600" b="1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2401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Picture 4"/>
          <p:cNvSpPr>
            <a:spLocks noChangeAspect="1" noChangeArrowheads="1"/>
          </p:cNvSpPr>
          <p:nvPr/>
        </p:nvSpPr>
        <p:spPr bwMode="auto">
          <a:xfrm>
            <a:off x="1019175" y="1178750"/>
            <a:ext cx="7010400" cy="434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0531" name="Text Box 6"/>
          <p:cNvSpPr txBox="1">
            <a:spLocks noChangeArrowheads="1"/>
          </p:cNvSpPr>
          <p:nvPr/>
        </p:nvSpPr>
        <p:spPr bwMode="auto">
          <a:xfrm>
            <a:off x="193675" y="646113"/>
            <a:ext cx="288893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notion of “</a:t>
            </a:r>
            <a:r>
              <a:rPr lang="en-US" altLang="en-US" sz="14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Uncore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” [1]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0533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3.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 </a:t>
            </a:r>
            <a:r>
              <a:rPr lang="en-US" altLang="en-US" sz="1800" kern="0">
                <a:solidFill>
                  <a:srgbClr val="FFFFFF"/>
                </a:solidFill>
                <a:latin typeface="Verdana"/>
                <a:ea typeface="+mj-ea"/>
                <a:cs typeface="+mj-cs"/>
              </a:rPr>
              <a:t>New cache architecture </a:t>
            </a:r>
            <a:r>
              <a:rPr lang="en-US" altLang="en-US" sz="1800" kern="0" smtClean="0">
                <a:solidFill>
                  <a:srgbClr val="FFFFFF"/>
                </a:solidFill>
                <a:latin typeface="Verdana"/>
                <a:ea typeface="+mj-ea"/>
                <a:cs typeface="+mj-cs"/>
              </a:rPr>
              <a:t>(</a:t>
            </a:r>
            <a:r>
              <a:rPr lang="hu-HU" altLang="en-US" sz="1800" kern="0" smtClean="0">
                <a:solidFill>
                  <a:srgbClr val="FFFFFF"/>
                </a:solidFill>
                <a:latin typeface="Verdana"/>
                <a:ea typeface="+mj-ea"/>
                <a:cs typeface="+mj-cs"/>
              </a:rPr>
              <a:t>8)</a:t>
            </a:r>
            <a:endParaRPr lang="en-US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15053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9175" y="1242250"/>
            <a:ext cx="7010400" cy="434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80746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3.2</a:t>
            </a:r>
            <a:r>
              <a:rPr lang="hu-HU" altLang="en-US" smtClean="0"/>
              <a:t>.</a:t>
            </a:r>
            <a:r>
              <a:rPr lang="en-US" altLang="en-US" smtClean="0"/>
              <a:t>4 Simultaneous Multithreading (SMT) (1)</a:t>
            </a:r>
          </a:p>
        </p:txBody>
      </p:sp>
      <p:pic>
        <p:nvPicPr>
          <p:cNvPr id="13107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1173163"/>
            <a:ext cx="3232150" cy="4992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Rectangle 4"/>
          <p:cNvSpPr>
            <a:spLocks noChangeArrowheads="1"/>
          </p:cNvSpPr>
          <p:nvPr/>
        </p:nvSpPr>
        <p:spPr bwMode="auto">
          <a:xfrm>
            <a:off x="5508625" y="5661025"/>
            <a:ext cx="719138" cy="72072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1077" name="Text Box 5"/>
          <p:cNvSpPr txBox="1">
            <a:spLocks noChangeArrowheads="1"/>
          </p:cNvSpPr>
          <p:nvPr/>
        </p:nvSpPr>
        <p:spPr bwMode="auto">
          <a:xfrm>
            <a:off x="1879600" y="6302375"/>
            <a:ext cx="6235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3.2.4.1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Simultaneous Multithreading (SMT) of Nehalem [1]</a:t>
            </a:r>
          </a:p>
        </p:txBody>
      </p:sp>
      <p:sp>
        <p:nvSpPr>
          <p:cNvPr id="131078" name="Text Box 6"/>
          <p:cNvSpPr txBox="1">
            <a:spLocks noChangeArrowheads="1"/>
          </p:cNvSpPr>
          <p:nvPr/>
        </p:nvSpPr>
        <p:spPr bwMode="auto">
          <a:xfrm>
            <a:off x="192088" y="654050"/>
            <a:ext cx="44791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Simultaneous Multithreading (SMT)</a:t>
            </a:r>
          </a:p>
        </p:txBody>
      </p:sp>
      <p:sp>
        <p:nvSpPr>
          <p:cNvPr id="131079" name="Text Box 7"/>
          <p:cNvSpPr txBox="1">
            <a:spLocks noChangeArrowheads="1"/>
          </p:cNvSpPr>
          <p:nvPr/>
        </p:nvSpPr>
        <p:spPr bwMode="auto">
          <a:xfrm>
            <a:off x="296863" y="1084263"/>
            <a:ext cx="5457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Two-way multithreaded ( two threads at the same time)</a:t>
            </a:r>
          </a:p>
        </p:txBody>
      </p:sp>
      <p:sp>
        <p:nvSpPr>
          <p:cNvPr id="136200" name="Text Box 8"/>
          <p:cNvSpPr txBox="1">
            <a:spLocks noChangeArrowheads="1"/>
          </p:cNvSpPr>
          <p:nvPr/>
        </p:nvSpPr>
        <p:spPr bwMode="auto">
          <a:xfrm>
            <a:off x="300038" y="1970088"/>
            <a:ext cx="53029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A 4-wide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core is fed more efficiently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(from 2 threads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6201" name="Text Box 9"/>
          <p:cNvSpPr txBox="1">
            <a:spLocks noChangeArrowheads="1"/>
          </p:cNvSpPr>
          <p:nvPr/>
        </p:nvSpPr>
        <p:spPr bwMode="auto">
          <a:xfrm>
            <a:off x="300038" y="2324100"/>
            <a:ext cx="320953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Hides latency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a single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tread.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6202" name="Text Box 10"/>
          <p:cNvSpPr txBox="1">
            <a:spLocks noChangeArrowheads="1"/>
          </p:cNvSpPr>
          <p:nvPr/>
        </p:nvSpPr>
        <p:spPr bwMode="auto">
          <a:xfrm>
            <a:off x="304800" y="2660650"/>
            <a:ext cx="50514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More performance with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low additional die area cost,</a:t>
            </a:r>
          </a:p>
        </p:txBody>
      </p:sp>
      <p:sp>
        <p:nvSpPr>
          <p:cNvPr id="136203" name="Text Box 11"/>
          <p:cNvSpPr txBox="1">
            <a:spLocks noChangeArrowheads="1"/>
          </p:cNvSpPr>
          <p:nvPr/>
        </p:nvSpPr>
        <p:spPr bwMode="auto">
          <a:xfrm>
            <a:off x="300038" y="3008313"/>
            <a:ext cx="4783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May provide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significant performance increase 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dedicated applications.</a:t>
            </a:r>
          </a:p>
        </p:txBody>
      </p:sp>
      <p:sp>
        <p:nvSpPr>
          <p:cNvPr id="136204" name="Text Box 12"/>
          <p:cNvSpPr txBox="1">
            <a:spLocks noChangeArrowheads="1"/>
          </p:cNvSpPr>
          <p:nvPr/>
        </p:nvSpPr>
        <p:spPr bwMode="auto">
          <a:xfrm>
            <a:off x="223838" y="1538288"/>
            <a:ext cx="904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Benefits</a:t>
            </a:r>
          </a:p>
        </p:txBody>
      </p:sp>
    </p:spTree>
    <p:extLst>
      <p:ext uri="{BB962C8B-B14F-4D97-AF65-F5344CB8AC3E}">
        <p14:creationId xmlns:p14="http://schemas.microsoft.com/office/powerpoint/2010/main" val="2680332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6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6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6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6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62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62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6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6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6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6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202" grpId="0"/>
      <p:bldP spid="136203" grpId="0"/>
      <p:bldP spid="136204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8238" y="1178750"/>
            <a:ext cx="6867525" cy="426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100" name="Text Box 5"/>
          <p:cNvSpPr txBox="1">
            <a:spLocks noChangeArrowheads="1"/>
          </p:cNvSpPr>
          <p:nvPr/>
        </p:nvSpPr>
        <p:spPr bwMode="auto">
          <a:xfrm>
            <a:off x="185738" y="646113"/>
            <a:ext cx="53174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Performance gains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achieved by Nehalem’s SMT [1]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210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3.2</a:t>
            </a:r>
            <a:r>
              <a:rPr lang="hu-HU" altLang="en-US" smtClean="0"/>
              <a:t>.</a:t>
            </a:r>
            <a:r>
              <a:rPr lang="en-US" altLang="en-US" smtClean="0"/>
              <a:t>4 Simultaneous Multithreading (SMT) (</a:t>
            </a:r>
            <a:r>
              <a:rPr lang="hu-HU" altLang="en-US" smtClean="0"/>
              <a:t>2</a:t>
            </a:r>
            <a:r>
              <a:rPr lang="en-US" altLang="en-US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68677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2.5</a:t>
            </a:r>
            <a:r>
              <a:rPr lang="en-US" altLang="en-US" smtClean="0"/>
              <a:t> Enhanced power management (1)</a:t>
            </a:r>
          </a:p>
        </p:txBody>
      </p:sp>
      <p:sp>
        <p:nvSpPr>
          <p:cNvPr id="151555" name="Text Box 4"/>
          <p:cNvSpPr txBox="1">
            <a:spLocks noChangeArrowheads="1"/>
          </p:cNvSpPr>
          <p:nvPr/>
        </p:nvSpPr>
        <p:spPr bwMode="auto">
          <a:xfrm>
            <a:off x="198438" y="646113"/>
            <a:ext cx="381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3.2.5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Enhanced power management</a:t>
            </a:r>
          </a:p>
        </p:txBody>
      </p:sp>
      <p:sp>
        <p:nvSpPr>
          <p:cNvPr id="151556" name="Text Box 5"/>
          <p:cNvSpPr txBox="1">
            <a:spLocks noChangeArrowheads="1"/>
          </p:cNvSpPr>
          <p:nvPr/>
        </p:nvSpPr>
        <p:spPr bwMode="auto">
          <a:xfrm>
            <a:off x="206375" y="1039813"/>
            <a:ext cx="16748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Discussed issues</a:t>
            </a:r>
          </a:p>
        </p:txBody>
      </p:sp>
      <p:sp>
        <p:nvSpPr>
          <p:cNvPr id="151557" name="Text Box 6"/>
          <p:cNvSpPr txBox="1">
            <a:spLocks noChangeArrowheads="1"/>
          </p:cNvSpPr>
          <p:nvPr/>
        </p:nvSpPr>
        <p:spPr bwMode="auto">
          <a:xfrm>
            <a:off x="317500" y="1358900"/>
            <a:ext cx="3435350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Integrated power gates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Integrated Power Control Unit</a:t>
            </a:r>
          </a:p>
          <a:p>
            <a:pPr eaLnBrk="1" fontAlgn="base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 b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Turbo </a:t>
            </a:r>
            <a:r>
              <a:rPr lang="en-US" altLang="en-US" sz="1400" b="1" smtClean="0">
                <a:solidFill>
                  <a:srgbClr val="0070C0"/>
                </a:solidFill>
                <a:latin typeface="+mj-lt"/>
              </a:rPr>
              <a:t>Boost </a:t>
            </a:r>
            <a:r>
              <a:rPr lang="en-US" altLang="en-US" sz="1400" b="1">
                <a:solidFill>
                  <a:srgbClr val="0070C0"/>
                </a:solidFill>
                <a:latin typeface="+mj-lt"/>
              </a:rPr>
              <a:t>technology </a:t>
            </a:r>
          </a:p>
        </p:txBody>
      </p:sp>
    </p:spTree>
    <p:extLst>
      <p:ext uri="{BB962C8B-B14F-4D97-AF65-F5344CB8AC3E}">
        <p14:creationId xmlns:p14="http://schemas.microsoft.com/office/powerpoint/2010/main" val="72324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77940" y="629165"/>
            <a:ext cx="14077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By contrast: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06515" y="996697"/>
            <a:ext cx="37823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  <a:latin typeface="+mj-lt"/>
              </a:rPr>
              <a:t>Intel’s and AMD’s recent processor lines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41530" y="1311732"/>
            <a:ext cx="59754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3333FF"/>
                </a:solidFill>
                <a:latin typeface="+mj-lt"/>
              </a:rPr>
              <a:t>aims at high </a:t>
            </a:r>
            <a:r>
              <a:rPr lang="en-US" sz="1400">
                <a:solidFill>
                  <a:srgbClr val="3333FF"/>
                </a:solidFill>
                <a:latin typeface="+mj-lt"/>
              </a:rPr>
              <a:t>performance/power </a:t>
            </a:r>
            <a:r>
              <a:rPr lang="en-US" sz="1400" smtClean="0">
                <a:solidFill>
                  <a:srgbClr val="000000"/>
                </a:solidFill>
                <a:latin typeface="+mj-lt"/>
              </a:rPr>
              <a:t>(in terms of </a:t>
            </a:r>
            <a:r>
              <a:rPr lang="en-US" sz="1400">
                <a:solidFill>
                  <a:srgbClr val="000000"/>
                </a:solidFill>
                <a:latin typeface="+mj-lt"/>
              </a:rPr>
              <a:t>GFLOPS/Watt</a:t>
            </a:r>
            <a:r>
              <a:rPr lang="en-US" sz="1400" smtClean="0">
                <a:solidFill>
                  <a:srgbClr val="000000"/>
                </a:solidFill>
                <a:latin typeface="+mj-lt"/>
              </a:rPr>
              <a:t>)</a:t>
            </a:r>
            <a:r>
              <a:rPr lang="en-US" sz="1400" smtClean="0">
                <a:solidFill>
                  <a:srgbClr val="333399"/>
                </a:solidFill>
                <a:latin typeface="+mj-lt"/>
              </a:rPr>
              <a:t> </a:t>
            </a:r>
            <a:endParaRPr lang="en-US" sz="140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00857" y="1671772"/>
            <a:ext cx="12073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accordingly</a:t>
            </a:r>
            <a:endParaRPr lang="en-US" sz="140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65315" y="2100336"/>
            <a:ext cx="598760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3333FF"/>
                </a:solidFill>
                <a:latin typeface="+mj-lt"/>
              </a:rPr>
              <a:t>have 4-wide </a:t>
            </a:r>
            <a:r>
              <a:rPr lang="en-US" sz="1400">
                <a:solidFill>
                  <a:srgbClr val="3333FF"/>
                </a:solidFill>
                <a:latin typeface="+mj-lt"/>
              </a:rPr>
              <a:t>microarchitectures</a:t>
            </a:r>
            <a:r>
              <a:rPr lang="en-US" sz="1400">
                <a:latin typeface="+mj-lt"/>
              </a:rPr>
              <a:t>, as the next example </a:t>
            </a:r>
            <a:r>
              <a:rPr lang="en-US" sz="1400" smtClean="0">
                <a:latin typeface="+mj-lt"/>
              </a:rPr>
              <a:t>shows:</a:t>
            </a:r>
            <a:endParaRPr lang="en-US" sz="1400">
              <a:latin typeface="+mj-lt"/>
            </a:endParaRPr>
          </a:p>
        </p:txBody>
      </p:sp>
      <p:pic>
        <p:nvPicPr>
          <p:cNvPr id="10" name="Kép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592" y="2792643"/>
            <a:ext cx="7319825" cy="2301832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5142173" y="2547368"/>
            <a:ext cx="7954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>
                <a:solidFill>
                  <a:srgbClr val="000000"/>
                </a:solidFill>
                <a:latin typeface="+mj-lt"/>
              </a:rPr>
              <a:t>64-bit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87465" y="5409510"/>
            <a:ext cx="92022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>
                <a:solidFill>
                  <a:srgbClr val="000000"/>
                </a:solidFill>
                <a:latin typeface="+mj-lt"/>
              </a:rPr>
              <a:t>Example: </a:t>
            </a:r>
            <a:r>
              <a:rPr lang="en-US" sz="1400" smtClean="0">
                <a:solidFill>
                  <a:srgbClr val="000000"/>
                </a:solidFill>
                <a:latin typeface="+mj-lt"/>
              </a:rPr>
              <a:t>Width of Intel’s </a:t>
            </a:r>
            <a:r>
              <a:rPr lang="en-US" sz="1400">
                <a:solidFill>
                  <a:srgbClr val="000000"/>
                </a:solidFill>
                <a:latin typeface="+mj-lt"/>
              </a:rPr>
              <a:t>Core </a:t>
            </a:r>
            <a:r>
              <a:rPr lang="en-US" sz="1400" smtClean="0">
                <a:solidFill>
                  <a:srgbClr val="000000"/>
                </a:solidFill>
                <a:latin typeface="+mj-lt"/>
              </a:rPr>
              <a:t>2 to Haswell </a:t>
            </a:r>
            <a:r>
              <a:rPr lang="en-US" sz="1400">
                <a:solidFill>
                  <a:srgbClr val="000000"/>
                </a:solidFill>
                <a:latin typeface="+mj-lt"/>
              </a:rPr>
              <a:t>processors underlying </a:t>
            </a:r>
            <a:r>
              <a:rPr lang="en-US" sz="1400" smtClean="0">
                <a:solidFill>
                  <a:srgbClr val="000000"/>
                </a:solidFill>
                <a:latin typeface="+mj-lt"/>
              </a:rPr>
              <a:t>servers to laptops  [10]</a:t>
            </a:r>
            <a:endParaRPr lang="en-US" sz="1400">
              <a:latin typeface="+mj-lt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3808931" y="3169018"/>
            <a:ext cx="628132" cy="166518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7</a:t>
            </a:r>
            <a:r>
              <a:rPr lang="hu-HU" altLang="en-US" smtClean="0"/>
              <a:t>)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0437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7" grpId="0"/>
      <p:bldP spid="9" grpId="0"/>
      <p:bldP spid="11" grpId="0"/>
      <p:bldP spid="13" grpId="0"/>
      <p:bldP spid="14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85863"/>
            <a:ext cx="9144000" cy="454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Text Box 6"/>
          <p:cNvSpPr txBox="1">
            <a:spLocks noChangeArrowheads="1"/>
          </p:cNvSpPr>
          <p:nvPr/>
        </p:nvSpPr>
        <p:spPr bwMode="auto">
          <a:xfrm>
            <a:off x="7000875" y="1911350"/>
            <a:ext cx="1752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3300"/>
                </a:solidFill>
                <a:latin typeface="Verdana" pitchFamily="34" charset="0"/>
                <a:cs typeface="Arial" charset="0"/>
              </a:rPr>
              <a:t>Power switches</a:t>
            </a:r>
          </a:p>
        </p:txBody>
      </p:sp>
      <p:sp>
        <p:nvSpPr>
          <p:cNvPr id="152581" name="Oval 7"/>
          <p:cNvSpPr>
            <a:spLocks noChangeArrowheads="1"/>
          </p:cNvSpPr>
          <p:nvPr/>
        </p:nvSpPr>
        <p:spPr bwMode="auto">
          <a:xfrm>
            <a:off x="115888" y="3519488"/>
            <a:ext cx="4545012" cy="2430462"/>
          </a:xfrm>
          <a:prstGeom prst="ellips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25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2.5</a:t>
            </a:r>
            <a:r>
              <a:rPr lang="en-US" altLang="en-US" smtClean="0"/>
              <a:t> Enhanced power management (</a:t>
            </a:r>
            <a:r>
              <a:rPr lang="hu-HU" altLang="en-US" smtClean="0"/>
              <a:t>2</a:t>
            </a:r>
            <a:r>
              <a:rPr lang="en-US" altLang="en-US" smtClean="0"/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9181" y="596531"/>
            <a:ext cx="37449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Use of integrated power gates [32]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4843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51068"/>
            <a:ext cx="9144000" cy="5148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3" name="Text Box 6"/>
          <p:cNvSpPr txBox="1">
            <a:spLocks noChangeArrowheads="1"/>
          </p:cNvSpPr>
          <p:nvPr/>
        </p:nvSpPr>
        <p:spPr bwMode="auto">
          <a:xfrm>
            <a:off x="5197475" y="1976555"/>
            <a:ext cx="382905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Allows to manage the power </a:t>
            </a:r>
          </a:p>
          <a:p>
            <a:pPr algn="ctr"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 b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of the whole chip as an entity.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Used also for the Turbo Boost Mode </a:t>
            </a:r>
          </a:p>
        </p:txBody>
      </p:sp>
      <p:sp>
        <p:nvSpPr>
          <p:cNvPr id="153604" name="Text Box 7"/>
          <p:cNvSpPr txBox="1">
            <a:spLocks noChangeArrowheads="1"/>
          </p:cNvSpPr>
          <p:nvPr/>
        </p:nvSpPr>
        <p:spPr bwMode="auto">
          <a:xfrm>
            <a:off x="209514" y="608397"/>
            <a:ext cx="42562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Overview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 the Power Control unit [32]</a:t>
            </a:r>
          </a:p>
        </p:txBody>
      </p:sp>
      <p:sp>
        <p:nvSpPr>
          <p:cNvPr id="15360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2.5</a:t>
            </a:r>
            <a:r>
              <a:rPr lang="en-US" altLang="en-US" smtClean="0"/>
              <a:t> Enhanced power management (</a:t>
            </a:r>
            <a:r>
              <a:rPr lang="hu-HU" altLang="en-US" smtClean="0"/>
              <a:t>3</a:t>
            </a:r>
            <a:r>
              <a:rPr lang="en-US" altLang="en-US" smtClean="0"/>
              <a:t>)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5427095" y="3438565"/>
            <a:ext cx="2925325" cy="3150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5877145" y="4329100"/>
            <a:ext cx="1935215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5866707" y="4586604"/>
            <a:ext cx="2125673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5841655" y="4791676"/>
            <a:ext cx="1270345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5" name="Rounded Rectangle 14"/>
          <p:cNvSpPr/>
          <p:nvPr/>
        </p:nvSpPr>
        <p:spPr bwMode="auto">
          <a:xfrm>
            <a:off x="6237185" y="2213865"/>
            <a:ext cx="2385265" cy="270030"/>
          </a:xfrm>
          <a:prstGeom prst="roundRect">
            <a:avLst/>
          </a:prstGeom>
          <a:noFill/>
          <a:ln w="19050" cap="flat" cmpd="sng" algn="ctr">
            <a:solidFill>
              <a:srgbClr val="004A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0165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</a:t>
            </a:r>
            <a:r>
              <a:rPr lang="hu-HU" altLang="en-US"/>
              <a:t>2.5</a:t>
            </a:r>
            <a:r>
              <a:rPr lang="en-US" altLang="en-US"/>
              <a:t> Enhanced power management </a:t>
            </a:r>
            <a:r>
              <a:rPr lang="en-US" altLang="en-US" smtClean="0"/>
              <a:t>(4)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1510" y="960983"/>
            <a:ext cx="65598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Forerunner of Nehalem’s Turbo Boost technology in the Penryn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341530" y="1338352"/>
            <a:ext cx="895148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Penryn core already introduced a less intricate technology for the same purpose,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termed as the (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EDAT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Enhanced Dynamic Acceleration Technology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that increases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clock</a:t>
            </a:r>
            <a:r>
              <a:rPr lang="en-US" altLang="en-US" sz="140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frequency only for the mobile platform and in case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if one of the two cores is inactive. </a:t>
            </a:r>
            <a:endParaRPr lang="en-US" altLang="en-US" sz="140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349467" y="2140040"/>
            <a:ext cx="84867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EDAT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considers a core “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active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” if it is in ACPI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C0 or C1 states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whereas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cores in the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C3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      to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C6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ACPI states are considered as “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inactive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”. 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187325" y="636588"/>
            <a:ext cx="369364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Nehalem’s Turbo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Boost technology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2963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5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643" r="75897"/>
          <a:stretch>
            <a:fillRect/>
          </a:stretch>
        </p:blipFill>
        <p:spPr bwMode="auto">
          <a:xfrm>
            <a:off x="217488" y="2016953"/>
            <a:ext cx="1690687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5651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88" t="21643"/>
          <a:stretch>
            <a:fillRect/>
          </a:stretch>
        </p:blipFill>
        <p:spPr bwMode="auto">
          <a:xfrm>
            <a:off x="2124075" y="1718810"/>
            <a:ext cx="6985000" cy="4826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5652" name="Text Box 6"/>
          <p:cNvSpPr txBox="1">
            <a:spLocks noChangeArrowheads="1"/>
          </p:cNvSpPr>
          <p:nvPr/>
        </p:nvSpPr>
        <p:spPr bwMode="auto">
          <a:xfrm>
            <a:off x="198438" y="636588"/>
            <a:ext cx="374333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ACPI states </a:t>
            </a:r>
            <a:r>
              <a:rPr lang="hu-HU" altLang="en-US" sz="1400" b="1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(underlying EDAT)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[26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55653" name="Text Box 9"/>
          <p:cNvSpPr txBox="1">
            <a:spLocks noChangeArrowheads="1"/>
          </p:cNvSpPr>
          <p:nvPr/>
        </p:nvSpPr>
        <p:spPr bwMode="auto">
          <a:xfrm>
            <a:off x="225425" y="5826953"/>
            <a:ext cx="1952625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Intelligent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heuristics decides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when enter into.</a:t>
            </a:r>
          </a:p>
        </p:txBody>
      </p:sp>
      <p:sp>
        <p:nvSpPr>
          <p:cNvPr id="1556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2.5</a:t>
            </a:r>
            <a:r>
              <a:rPr lang="en-US" altLang="en-US" smtClean="0"/>
              <a:t> Enhanced power management (</a:t>
            </a:r>
            <a:r>
              <a:rPr lang="hu-HU" altLang="en-US" smtClean="0"/>
              <a:t>5</a:t>
            </a:r>
            <a:r>
              <a:rPr lang="en-US" altLang="en-US" smtClean="0"/>
              <a:t>)</a:t>
            </a:r>
          </a:p>
        </p:txBody>
      </p:sp>
      <p:sp>
        <p:nvSpPr>
          <p:cNvPr id="155655" name="Rounded Rectangle 1"/>
          <p:cNvSpPr>
            <a:spLocks noChangeArrowheads="1"/>
          </p:cNvSpPr>
          <p:nvPr/>
        </p:nvSpPr>
        <p:spPr bwMode="auto">
          <a:xfrm>
            <a:off x="5516563" y="2383510"/>
            <a:ext cx="3627437" cy="4060825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5656" name="TextBox 2"/>
          <p:cNvSpPr txBox="1">
            <a:spLocks noChangeArrowheads="1"/>
          </p:cNvSpPr>
          <p:nvPr/>
        </p:nvSpPr>
        <p:spPr bwMode="auto">
          <a:xfrm>
            <a:off x="7224713" y="2293178"/>
            <a:ext cx="126047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>
                <a:solidFill>
                  <a:srgbClr val="FFFFFF"/>
                </a:solidFill>
                <a:cs typeface="Arial" charset="0"/>
              </a:rPr>
              <a:t>Passive states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6515" y="953725"/>
            <a:ext cx="48303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latin typeface="+mj-lt"/>
              </a:rPr>
              <a:t>ACP</a:t>
            </a:r>
            <a:r>
              <a:rPr lang="en-US" sz="1400" smtClean="0">
                <a:latin typeface="+mj-lt"/>
              </a:rPr>
              <a:t>I: </a:t>
            </a:r>
            <a:r>
              <a:rPr lang="en-US" sz="1400">
                <a:latin typeface="+mj-lt"/>
              </a:rPr>
              <a:t>Advanced Configuration and Power Interface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6515" y="1223755"/>
            <a:ext cx="74782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An </a:t>
            </a:r>
            <a:r>
              <a:rPr lang="en-US" sz="1400" smtClean="0">
                <a:solidFill>
                  <a:srgbClr val="0070C0"/>
                </a:solidFill>
              </a:rPr>
              <a:t>open standard </a:t>
            </a:r>
            <a:r>
              <a:rPr lang="en-US" sz="1400" smtClean="0"/>
              <a:t>for </a:t>
            </a:r>
            <a:r>
              <a:rPr lang="en-US" sz="1400" smtClean="0">
                <a:latin typeface="+mj-lt"/>
              </a:rPr>
              <a:t>operating system worked out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to enable power management</a:t>
            </a:r>
            <a:r>
              <a:rPr lang="en-US" sz="1400" smtClean="0">
                <a:latin typeface="+mj-lt"/>
              </a:rPr>
              <a:t>.</a:t>
            </a:r>
            <a:r>
              <a:rPr lang="en-US" sz="1400" smtClean="0"/>
              <a:t>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4033630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</a:t>
            </a:r>
            <a:r>
              <a:rPr lang="hu-HU" altLang="en-US"/>
              <a:t>2.5</a:t>
            </a:r>
            <a:r>
              <a:rPr lang="en-US" altLang="en-US"/>
              <a:t> Enhanced power management </a:t>
            </a:r>
            <a:r>
              <a:rPr lang="en-US" altLang="en-US" smtClean="0"/>
              <a:t>(6)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96655" y="605768"/>
            <a:ext cx="69621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Principle of the operation of Nehalem’s Turbo Boost technology</a:t>
            </a:r>
            <a:r>
              <a:rPr lang="hu-HU" sz="1400" b="1" smtClean="0">
                <a:solidFill>
                  <a:schemeClr val="accent6"/>
                </a:solidFill>
                <a:latin typeface="+mj-lt"/>
              </a:rPr>
              <a:t> (1)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6515" y="998730"/>
            <a:ext cx="9124164" cy="24006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Nehalem has already a </a:t>
            </a:r>
            <a:r>
              <a:rPr lang="en-US" sz="1400" smtClean="0">
                <a:solidFill>
                  <a:srgbClr val="FF0000"/>
                </a:solidFill>
                <a:latin typeface="+mj-lt"/>
              </a:rPr>
              <a:t>PCU (Power Control Unit) </a:t>
            </a:r>
            <a:r>
              <a:rPr lang="en-US" sz="1400" smtClean="0">
                <a:latin typeface="+mj-lt"/>
              </a:rPr>
              <a:t>that is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aware of the full power dissipation </a:t>
            </a:r>
          </a:p>
          <a:p>
            <a:pPr>
              <a:spcAft>
                <a:spcPts val="300"/>
              </a:spcAft>
            </a:pPr>
            <a:r>
              <a:rPr 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     of the whole package.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  <a:latin typeface="+mj-lt"/>
              </a:rPr>
              <a:t>If the actual power dissipation is lower than a given limit, called TDP, the PCU increases the</a:t>
            </a:r>
          </a:p>
          <a:p>
            <a:pPr>
              <a:spcAft>
                <a:spcPts val="400"/>
              </a:spcAft>
            </a:pPr>
            <a:r>
              <a:rPr lang="en-US" sz="140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400" smtClean="0">
                <a:solidFill>
                  <a:srgbClr val="FF0000"/>
                </a:solidFill>
                <a:latin typeface="+mj-lt"/>
              </a:rPr>
              <a:t>     clock frequency of the active cores to raise the performance.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  <a:latin typeface="+mj-lt"/>
              </a:rPr>
              <a:t>TDP (Thermal Design Power) </a:t>
            </a:r>
            <a:r>
              <a:rPr lang="en-US" sz="1400" smtClean="0">
                <a:latin typeface="+mj-lt"/>
              </a:rPr>
              <a:t>is the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design value</a:t>
            </a:r>
            <a:r>
              <a:rPr lang="en-US" sz="1400" smtClean="0">
                <a:latin typeface="+mj-lt"/>
              </a:rPr>
              <a:t>, given in W,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for the cooling system </a:t>
            </a:r>
            <a:r>
              <a:rPr lang="en-US" sz="1400" smtClean="0">
                <a:latin typeface="+mj-lt"/>
              </a:rPr>
              <a:t>of the</a:t>
            </a:r>
          </a:p>
          <a:p>
            <a:pPr>
              <a:spcAft>
                <a:spcPts val="300"/>
              </a:spcAft>
            </a:pPr>
            <a:r>
              <a:rPr lang="en-US" sz="1400">
                <a:latin typeface="+mj-lt"/>
              </a:rPr>
              <a:t> </a:t>
            </a:r>
            <a:r>
              <a:rPr lang="en-US" sz="1400" smtClean="0">
                <a:latin typeface="+mj-lt"/>
              </a:rPr>
              <a:t>     platform.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    </a:t>
            </a:r>
            <a:r>
              <a:rPr lang="en-US" altLang="en-US" sz="1400" smtClean="0">
                <a:solidFill>
                  <a:schemeClr val="accent6"/>
                </a:solidFill>
                <a:latin typeface="+mj-lt"/>
                <a:cs typeface="Arial" charset="0"/>
              </a:rPr>
              <a:t>TDP is chosen such  that it reflects the </a:t>
            </a:r>
            <a:r>
              <a:rPr lang="en-US" altLang="en-US" sz="1400">
                <a:solidFill>
                  <a:schemeClr val="accent6"/>
                </a:solidFill>
                <a:latin typeface="+mj-lt"/>
              </a:rPr>
              <a:t>maximum power consumed </a:t>
            </a:r>
            <a:r>
              <a:rPr lang="en-US" altLang="en-US" sz="1400" smtClean="0">
                <a:solidFill>
                  <a:schemeClr val="accent6"/>
                </a:solidFill>
                <a:latin typeface="+mj-lt"/>
              </a:rPr>
              <a:t>by </a:t>
            </a:r>
            <a:r>
              <a:rPr lang="en-US" altLang="en-US" sz="1400">
                <a:solidFill>
                  <a:schemeClr val="accent6"/>
                </a:solidFill>
                <a:latin typeface="+mj-lt"/>
              </a:rPr>
              <a:t>realistic </a:t>
            </a:r>
            <a:r>
              <a:rPr lang="en-US" altLang="en-US" sz="1400" smtClean="0">
                <a:solidFill>
                  <a:schemeClr val="accent6"/>
                </a:solidFill>
                <a:latin typeface="+mj-lt"/>
              </a:rPr>
              <a:t>power intensive </a:t>
            </a:r>
          </a:p>
          <a:p>
            <a:pPr fontAlgn="base">
              <a:spcBef>
                <a:spcPct val="0"/>
              </a:spcBef>
              <a:spcAft>
                <a:spcPts val="300"/>
              </a:spcAft>
            </a:pPr>
            <a:r>
              <a:rPr lang="en-US" altLang="en-US" sz="1400">
                <a:solidFill>
                  <a:schemeClr val="accent6"/>
                </a:solidFill>
                <a:latin typeface="+mj-lt"/>
              </a:rPr>
              <a:t> </a:t>
            </a:r>
            <a:r>
              <a:rPr lang="en-US" altLang="en-US" sz="1400" smtClean="0">
                <a:solidFill>
                  <a:schemeClr val="accent6"/>
                </a:solidFill>
                <a:latin typeface="+mj-lt"/>
              </a:rPr>
              <a:t>        applications</a:t>
            </a:r>
            <a:r>
              <a:rPr lang="en-US" altLang="en-US" sz="1400" smtClean="0">
                <a:solidFill>
                  <a:schemeClr val="accent6"/>
                </a:solidFill>
                <a:latin typeface="+mj-lt"/>
                <a:cs typeface="Arial" charset="0"/>
              </a:rPr>
              <a:t>.</a:t>
            </a:r>
            <a:endParaRPr lang="en-US" sz="1400" smtClean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The </a:t>
            </a:r>
            <a:r>
              <a:rPr lang="en-US" sz="1400" smtClean="0">
                <a:solidFill>
                  <a:srgbClr val="FF0000"/>
                </a:solidFill>
                <a:latin typeface="+mj-lt"/>
              </a:rPr>
              <a:t>cooling system </a:t>
            </a:r>
            <a:r>
              <a:rPr lang="en-US" sz="1400" smtClean="0">
                <a:latin typeface="+mj-lt"/>
              </a:rPr>
              <a:t>(called also thermal solution) has to assure that the chip, more precisely</a:t>
            </a:r>
          </a:p>
          <a:p>
            <a:r>
              <a:rPr lang="en-US" sz="1400" smtClean="0">
                <a:latin typeface="+mj-lt"/>
              </a:rPr>
              <a:t>      the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junction temperature (</a:t>
            </a:r>
            <a:r>
              <a:rPr lang="en-US" sz="1400" err="1" smtClean="0">
                <a:solidFill>
                  <a:srgbClr val="0070C0"/>
                </a:solidFill>
                <a:latin typeface="+mj-lt"/>
              </a:rPr>
              <a:t>Tj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)  does not exceed a given limit</a:t>
            </a:r>
            <a:r>
              <a:rPr lang="en-US" sz="1400" smtClean="0">
                <a:latin typeface="+mj-lt"/>
              </a:rPr>
              <a:t> (</a:t>
            </a:r>
            <a:r>
              <a:rPr lang="en-US" sz="1400" err="1" smtClean="0">
                <a:latin typeface="+mj-lt"/>
              </a:rPr>
              <a:t>Tjmax</a:t>
            </a:r>
            <a:r>
              <a:rPr lang="en-US" sz="1400" smtClean="0">
                <a:latin typeface="+mj-lt"/>
              </a:rPr>
              <a:t>, e.g. 90 </a:t>
            </a:r>
            <a:r>
              <a:rPr lang="en-US" sz="1400" baseline="30000" err="1" smtClean="0">
                <a:latin typeface="+mj-lt"/>
              </a:rPr>
              <a:t>o</a:t>
            </a:r>
            <a:r>
              <a:rPr lang="en-US" sz="1400" err="1" smtClean="0">
                <a:latin typeface="+mj-lt"/>
              </a:rPr>
              <a:t>C</a:t>
            </a:r>
            <a:r>
              <a:rPr lang="en-US" sz="1400" baseline="30000" smtClean="0">
                <a:latin typeface="+mj-lt"/>
              </a:rPr>
              <a:t>)</a:t>
            </a:r>
            <a:r>
              <a:rPr lang="en-US" sz="1400" smtClean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77985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466"/>
          <a:stretch>
            <a:fillRect/>
          </a:stretch>
        </p:blipFill>
        <p:spPr bwMode="auto">
          <a:xfrm>
            <a:off x="0" y="396875"/>
            <a:ext cx="9144000" cy="598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47" name="Text Box 6"/>
          <p:cNvSpPr txBox="1">
            <a:spLocks noChangeArrowheads="1"/>
          </p:cNvSpPr>
          <p:nvPr/>
        </p:nvSpPr>
        <p:spPr bwMode="auto">
          <a:xfrm>
            <a:off x="71500" y="6446838"/>
            <a:ext cx="92749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Turbo mode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uses </a:t>
            </a:r>
            <a:r>
              <a:rPr lang="en-US" altLang="en-US" sz="140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power headroom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given by the unused TDP limit of the proc. package 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52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9748" name="Text Box 7"/>
          <p:cNvSpPr txBox="1">
            <a:spLocks noChangeArrowheads="1"/>
          </p:cNvSpPr>
          <p:nvPr/>
        </p:nvSpPr>
        <p:spPr bwMode="auto">
          <a:xfrm>
            <a:off x="180975" y="608535"/>
            <a:ext cx="47131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Principle of </a:t>
            </a:r>
            <a:r>
              <a:rPr lang="hu-HU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the operation of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Nehalem's</a:t>
            </a: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Turbo Boost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technology (2) [</a:t>
            </a:r>
            <a:r>
              <a:rPr lang="hu-HU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52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5974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2.5</a:t>
            </a:r>
            <a:r>
              <a:rPr lang="en-US" altLang="en-US" smtClean="0"/>
              <a:t> Enhanced power management (7)</a:t>
            </a:r>
          </a:p>
        </p:txBody>
      </p:sp>
    </p:spTree>
    <p:extLst>
      <p:ext uri="{BB962C8B-B14F-4D97-AF65-F5344CB8AC3E}">
        <p14:creationId xmlns:p14="http://schemas.microsoft.com/office/powerpoint/2010/main" val="443664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3.</a:t>
            </a:r>
            <a:r>
              <a:rPr lang="hu-HU" altLang="en-US"/>
              <a:t>2.5</a:t>
            </a:r>
            <a:r>
              <a:rPr lang="en-US" altLang="en-US"/>
              <a:t> Enhanced power management </a:t>
            </a:r>
            <a:r>
              <a:rPr lang="en-US" altLang="en-US" smtClean="0"/>
              <a:t>(8)</a:t>
            </a:r>
            <a:endParaRPr lang="en-US"/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226473" y="638690"/>
            <a:ext cx="89360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Note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that in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Nehalem’s turbo mode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all active cores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the processor will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operate at the same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fc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  and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voltage.</a:t>
            </a:r>
          </a:p>
        </p:txBody>
      </p:sp>
    </p:spTree>
    <p:extLst>
      <p:ext uri="{BB962C8B-B14F-4D97-AF65-F5344CB8AC3E}">
        <p14:creationId xmlns:p14="http://schemas.microsoft.com/office/powerpoint/2010/main" val="131486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Text Box 5"/>
          <p:cNvSpPr txBox="1">
            <a:spLocks noChangeArrowheads="1"/>
          </p:cNvSpPr>
          <p:nvPr/>
        </p:nvSpPr>
        <p:spPr bwMode="auto">
          <a:xfrm>
            <a:off x="182563" y="636588"/>
            <a:ext cx="665778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Principle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of</a:t>
            </a:r>
            <a:r>
              <a:rPr lang="hu-HU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the operation of Nehalem's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Turbo Boost technology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)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51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71011" name="Text Box 6"/>
          <p:cNvSpPr txBox="1">
            <a:spLocks noChangeArrowheads="1"/>
          </p:cNvSpPr>
          <p:nvPr/>
        </p:nvSpPr>
        <p:spPr bwMode="auto">
          <a:xfrm>
            <a:off x="201613" y="1008528"/>
            <a:ext cx="897675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buClr>
                <a:schemeClr val="tx1"/>
              </a:buClr>
            </a:pP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The </a:t>
            </a:r>
            <a:r>
              <a:rPr lang="en-US" altLang="en-US" sz="1400" smtClean="0">
                <a:solidFill>
                  <a:srgbClr val="FF0000"/>
                </a:solidFill>
                <a:latin typeface="+mj-lt"/>
              </a:rPr>
              <a:t>operating system</a:t>
            </a:r>
            <a:r>
              <a:rPr lang="hu-HU" altLang="en-US" sz="1400" smtClean="0">
                <a:solidFill>
                  <a:srgbClr val="FF0000"/>
                </a:solidFill>
                <a:latin typeface="+mj-lt"/>
              </a:rPr>
              <a:t> (OS)</a:t>
            </a:r>
            <a:r>
              <a:rPr lang="en-US" altLang="en-US" sz="1400" smtClean="0">
                <a:solidFill>
                  <a:srgbClr val="FF0000"/>
                </a:solidFill>
                <a:latin typeface="+mj-lt"/>
              </a:rPr>
              <a:t>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is responsible for the power management by measuring the actual </a:t>
            </a:r>
          </a:p>
          <a:p>
            <a:pPr eaLnBrk="1" fontAlgn="base" hangingPunct="1">
              <a:spcBef>
                <a:spcPct val="0"/>
              </a:spcBef>
              <a:spcAft>
                <a:spcPts val="300"/>
              </a:spcAft>
              <a:buClr>
                <a:schemeClr val="tx1"/>
              </a:buClr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     workload and instructing the hardware to set fc and </a:t>
            </a:r>
            <a:r>
              <a:rPr lang="en-US" altLang="en-US" sz="1400" err="1" smtClean="0">
                <a:solidFill>
                  <a:srgbClr val="0070C0"/>
                </a:solidFill>
                <a:latin typeface="+mj-lt"/>
              </a:rPr>
              <a:t>Vc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 accordingly.</a:t>
            </a:r>
          </a:p>
        </p:txBody>
      </p:sp>
      <p:sp>
        <p:nvSpPr>
          <p:cNvPr id="171012" name="Text Box 7"/>
          <p:cNvSpPr txBox="1">
            <a:spLocks noChangeArrowheads="1"/>
          </p:cNvSpPr>
          <p:nvPr/>
        </p:nvSpPr>
        <p:spPr bwMode="auto">
          <a:xfrm>
            <a:off x="701570" y="2046371"/>
            <a:ext cx="1790875" cy="566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000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idle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cores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or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 light workload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1013" name="Text Box 8"/>
          <p:cNvSpPr txBox="1">
            <a:spLocks noChangeArrowheads="1"/>
          </p:cNvSpPr>
          <p:nvPr/>
        </p:nvSpPr>
        <p:spPr bwMode="auto">
          <a:xfrm>
            <a:off x="455918" y="2618910"/>
            <a:ext cx="857478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it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will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increase the core frequency of the active cores e.g. in steps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of 133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MHz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as long as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given limits, e.g. the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 consumption of the processor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package and the junction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temperatures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cores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remain below the given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limits.</a:t>
            </a:r>
          </a:p>
        </p:txBody>
      </p:sp>
      <p:sp>
        <p:nvSpPr>
          <p:cNvPr id="1587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2.5</a:t>
            </a:r>
            <a:r>
              <a:rPr lang="en-US" altLang="en-US" smtClean="0"/>
              <a:t> Enhanced power management (</a:t>
            </a:r>
            <a:r>
              <a:rPr lang="en-US" altLang="en-US"/>
              <a:t>9</a:t>
            </a:r>
            <a:r>
              <a:rPr lang="en-US" altLang="en-US" smtClean="0"/>
              <a:t>)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206515" y="3383995"/>
            <a:ext cx="93905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buClr>
                <a:schemeClr val="tx1"/>
              </a:buClr>
            </a:pP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When the PCU detects that the given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limits become exceeded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it will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step down clock frequency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      in steps of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e.g. 133 </a:t>
            </a:r>
            <a:r>
              <a:rPr lang="en-US" altLang="en-US" sz="1400" err="1">
                <a:solidFill>
                  <a:srgbClr val="0070C0"/>
                </a:solidFill>
                <a:latin typeface="+mj-lt"/>
              </a:rPr>
              <a:t>MHz.</a:t>
            </a:r>
            <a:endParaRPr lang="en-US" altLang="en-US" sz="140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37453" y="1517158"/>
            <a:ext cx="8835047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altLang="en-US" sz="1400">
                <a:solidFill>
                  <a:srgbClr val="0070C0"/>
                </a:solidFill>
                <a:latin typeface="Verdana"/>
              </a:rPr>
              <a:t>If the </a:t>
            </a:r>
            <a:r>
              <a:rPr lang="en-US" altLang="en-US" sz="1400">
                <a:solidFill>
                  <a:srgbClr val="FF0000"/>
                </a:solidFill>
                <a:latin typeface="Verdana"/>
              </a:rPr>
              <a:t>OS</a:t>
            </a:r>
            <a:r>
              <a:rPr lang="en-US" altLang="en-US" sz="1400">
                <a:solidFill>
                  <a:srgbClr val="0070C0"/>
                </a:solidFill>
                <a:latin typeface="Verdana"/>
              </a:rPr>
              <a:t> requests the highest fc and the </a:t>
            </a:r>
            <a:r>
              <a:rPr lang="en-US" altLang="en-US" sz="1400">
                <a:solidFill>
                  <a:srgbClr val="FF0000"/>
                </a:solidFill>
                <a:latin typeface="Verdana"/>
              </a:rPr>
              <a:t>PCU</a:t>
            </a:r>
            <a:r>
              <a:rPr lang="en-US" altLang="en-US" sz="1400">
                <a:solidFill>
                  <a:srgbClr val="0070C0"/>
                </a:solidFill>
                <a:latin typeface="Verdana"/>
              </a:rPr>
              <a:t> recognizes that the actual power consumption</a:t>
            </a:r>
          </a:p>
          <a:p>
            <a:pPr lvl="0" fontAlgn="base">
              <a:spcBef>
                <a:spcPct val="0"/>
              </a:spcBef>
              <a:spcAft>
                <a:spcPts val="300"/>
              </a:spcAft>
              <a:buClr>
                <a:srgbClr val="000000"/>
              </a:buClr>
            </a:pPr>
            <a:r>
              <a:rPr lang="en-US" altLang="en-US" sz="1400">
                <a:solidFill>
                  <a:srgbClr val="0070C0"/>
                </a:solidFill>
                <a:latin typeface="Verdana"/>
              </a:rPr>
              <a:t>      of the package is less than the TDP, i.e. there is a power headroom available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due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4182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1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1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1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1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1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1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011" grpId="0"/>
      <p:bldP spid="171012" grpId="0"/>
      <p:bldP spid="171013" grpId="0"/>
      <p:bldP spid="2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Text Box 5"/>
          <p:cNvSpPr txBox="1">
            <a:spLocks noChangeArrowheads="1"/>
          </p:cNvSpPr>
          <p:nvPr/>
        </p:nvSpPr>
        <p:spPr bwMode="auto">
          <a:xfrm>
            <a:off x="193675" y="978596"/>
            <a:ext cx="8987268" cy="1490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7907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7907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7907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control fc the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PCU</a:t>
            </a:r>
            <a:r>
              <a:rPr lang="en-US" altLang="en-US" sz="1400" smtClean="0">
                <a:solidFill>
                  <a:srgbClr val="FF0000"/>
                </a:solidFill>
                <a:latin typeface="+mj-lt"/>
              </a:rPr>
              <a:t> </a:t>
            </a:r>
            <a:r>
              <a:rPr lang="en-US" altLang="en-US" sz="1400">
                <a:solidFill>
                  <a:srgbClr val="FF0000"/>
                </a:solidFill>
                <a:latin typeface="+mj-lt"/>
              </a:rPr>
              <a:t>samples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the current power consumption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and die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temperatures in 5 </a:t>
            </a:r>
            <a:r>
              <a:rPr lang="en-US" altLang="en-US" sz="1400" err="1">
                <a:solidFill>
                  <a:srgbClr val="0070C0"/>
                </a:solidFill>
                <a:latin typeface="+mj-lt"/>
              </a:rPr>
              <a:t>ms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 </a:t>
            </a:r>
            <a:endParaRPr lang="en-US" altLang="en-US" sz="1400" smtClean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     intervals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53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]. 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Power consumption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is determined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by monitoring the processor current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at its input pin as well</a:t>
            </a:r>
          </a:p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as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the associated voltage (</a:t>
            </a:r>
            <a:r>
              <a:rPr lang="en-US" altLang="en-US" sz="1400" err="1">
                <a:solidFill>
                  <a:srgbClr val="0070C0"/>
                </a:solidFill>
                <a:latin typeface="+mj-lt"/>
              </a:rPr>
              <a:t>Vcc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)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calculating the power consumption as a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moving average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junction temperature of the cores are monitored by DTSs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(Digital Thermal Sensors) 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an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error of ± 5 % 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50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].</a:t>
            </a:r>
          </a:p>
        </p:txBody>
      </p:sp>
      <p:sp>
        <p:nvSpPr>
          <p:cNvPr id="161795" name="Text Box 8"/>
          <p:cNvSpPr txBox="1">
            <a:spLocks noChangeArrowheads="1"/>
          </p:cNvSpPr>
          <p:nvPr/>
        </p:nvSpPr>
        <p:spPr bwMode="auto">
          <a:xfrm>
            <a:off x="193675" y="600771"/>
            <a:ext cx="78565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Assuring that power and temperature values do not exceed specified limits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53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], 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50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2.5</a:t>
            </a:r>
            <a:r>
              <a:rPr lang="en-US" altLang="en-US" smtClean="0"/>
              <a:t> Enhanced power management (10)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06375" y="2478796"/>
            <a:ext cx="849610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When the power consumption of the processor or the junction temperature of any core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   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exceeds the factory configured limits, </a:t>
            </a:r>
            <a:r>
              <a:rPr lang="en-US" altLang="en-US" sz="140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the</a:t>
            </a:r>
            <a:r>
              <a:rPr lang="hu-HU" altLang="en-US" sz="140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PCU</a:t>
            </a:r>
            <a:r>
              <a:rPr lang="en-US" altLang="en-US" sz="140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automatically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steps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down</a:t>
            </a:r>
            <a:r>
              <a:rPr lang="hu-HU" altLang="en-US" sz="1400" smtClean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core frequency</a:t>
            </a:r>
            <a:endParaRPr lang="hu-HU" altLang="en-US" sz="1400" smtClean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hu-HU" altLang="en-US" sz="1400" smtClean="0">
                <a:solidFill>
                  <a:srgbClr val="0070C0"/>
                </a:solidFill>
                <a:latin typeface="+mj-lt"/>
              </a:rPr>
              <a:t>   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increments of e.g. 133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MHz.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3285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5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510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51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510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51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510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1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51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510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4"/>
          <p:cNvSpPr txBox="1">
            <a:spLocks noChangeArrowheads="1"/>
          </p:cNvSpPr>
          <p:nvPr/>
        </p:nvSpPr>
        <p:spPr bwMode="auto">
          <a:xfrm>
            <a:off x="173038" y="1011238"/>
            <a:ext cx="88122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Maximum turbo frequencies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are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factory configured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kept in an internal register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(MSR 1ADH).</a:t>
            </a:r>
          </a:p>
        </p:txBody>
      </p:sp>
      <p:sp>
        <p:nvSpPr>
          <p:cNvPr id="173059" name="Text Box 5"/>
          <p:cNvSpPr txBox="1">
            <a:spLocks noChangeArrowheads="1"/>
          </p:cNvSpPr>
          <p:nvPr/>
        </p:nvSpPr>
        <p:spPr bwMode="auto">
          <a:xfrm>
            <a:off x="173038" y="1333012"/>
            <a:ext cx="92289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E.g. in case of the Core i7-920XM the basic core frequency is 2.0 GHz and the maximum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Turbo frequency is 3.2 GHz, which is 9 frequency bins (9 x 133 MHz) higher than the TDP limited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basic core frequency of 2.0 GHz.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3060" name="Text Box 10"/>
          <p:cNvSpPr txBox="1">
            <a:spLocks noChangeArrowheads="1"/>
          </p:cNvSpPr>
          <p:nvPr/>
        </p:nvSpPr>
        <p:spPr bwMode="auto">
          <a:xfrm>
            <a:off x="274638" y="2640013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0773" name="Text Box 18"/>
          <p:cNvSpPr txBox="1">
            <a:spLocks noChangeArrowheads="1"/>
          </p:cNvSpPr>
          <p:nvPr/>
        </p:nvSpPr>
        <p:spPr bwMode="auto">
          <a:xfrm>
            <a:off x="185738" y="641350"/>
            <a:ext cx="417466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The maximum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Turbo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Boost </a:t>
            </a:r>
            <a:r>
              <a:rPr lang="en-US" altLang="en-US" sz="1400" err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frequenc</a:t>
            </a:r>
            <a:r>
              <a:rPr lang="hu-HU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y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53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60774" name="Text Box 20"/>
          <p:cNvSpPr txBox="1">
            <a:spLocks noChangeArrowheads="1"/>
          </p:cNvSpPr>
          <p:nvPr/>
        </p:nvSpPr>
        <p:spPr bwMode="auto">
          <a:xfrm>
            <a:off x="735013" y="5943600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07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2.5</a:t>
            </a:r>
            <a:r>
              <a:rPr lang="en-US" altLang="en-US" smtClean="0"/>
              <a:t> Enhanced power management (11)</a:t>
            </a:r>
          </a:p>
        </p:txBody>
      </p:sp>
    </p:spTree>
    <p:extLst>
      <p:ext uri="{BB962C8B-B14F-4D97-AF65-F5344CB8AC3E}">
        <p14:creationId xmlns:p14="http://schemas.microsoft.com/office/powerpoint/2010/main" val="444826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30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30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3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3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3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3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3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3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3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3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06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87465" y="629165"/>
            <a:ext cx="36872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>
                <a:solidFill>
                  <a:schemeClr val="accent6"/>
                </a:solidFill>
                <a:latin typeface="+mj-lt"/>
              </a:rPr>
              <a:t>Consequences for Intel and </a:t>
            </a:r>
            <a:r>
              <a:rPr lang="en-US" sz="1400" b="1" smtClean="0">
                <a:solidFill>
                  <a:schemeClr val="accent6"/>
                </a:solidFill>
                <a:latin typeface="+mj-lt"/>
              </a:rPr>
              <a:t>AMD-1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8</a:t>
            </a:r>
            <a:r>
              <a:rPr lang="hu-HU" altLang="en-US" smtClean="0"/>
              <a:t>)</a:t>
            </a:r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187465" y="1088740"/>
            <a:ext cx="8945075" cy="545286"/>
            <a:chOff x="187465" y="2933945"/>
            <a:chExt cx="8945075" cy="545286"/>
          </a:xfrm>
        </p:grpSpPr>
        <p:sp>
          <p:nvSpPr>
            <p:cNvPr id="4" name="Rectangle 3"/>
            <p:cNvSpPr/>
            <p:nvPr/>
          </p:nvSpPr>
          <p:spPr>
            <a:xfrm>
              <a:off x="296863" y="2933945"/>
              <a:ext cx="8730633" cy="54528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40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187465" y="3013502"/>
              <a:ext cx="8945075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rgbClr val="3333FF"/>
                  </a:solidFill>
                  <a:latin typeface="+mj-lt"/>
                </a:rPr>
                <a:t> </a:t>
              </a:r>
              <a:r>
                <a:rPr lang="en-US" sz="1400">
                  <a:solidFill>
                    <a:srgbClr val="FF0000"/>
                  </a:solidFill>
                  <a:latin typeface="+mj-lt"/>
                </a:rPr>
                <a:t>Intel’s and AMD’s traditional microarchitectures are not suited for mobile devices. </a:t>
              </a:r>
              <a:endParaRPr lang="en-US" sz="1600">
                <a:latin typeface="+mj-lt"/>
              </a:endParaRPr>
            </a:p>
          </p:txBody>
        </p:sp>
      </p:grpSp>
      <p:sp>
        <p:nvSpPr>
          <p:cNvPr id="13" name="Down Arrow 12"/>
          <p:cNvSpPr/>
          <p:nvPr/>
        </p:nvSpPr>
        <p:spPr>
          <a:xfrm>
            <a:off x="4562320" y="1763815"/>
            <a:ext cx="99859" cy="371556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431540" y="2303875"/>
            <a:ext cx="859595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hu-HU" sz="1400" smtClean="0">
                <a:solidFill>
                  <a:srgbClr val="0070C0"/>
                </a:solidFill>
                <a:latin typeface="+mj-lt"/>
              </a:rPr>
              <a:t>Both Intel and AMD conceived, designed and introduced </a:t>
            </a:r>
            <a:r>
              <a:rPr lang="en-US" sz="1400" smtClean="0">
                <a:solidFill>
                  <a:srgbClr val="FF0000"/>
                </a:solidFill>
                <a:latin typeface="+mj-lt"/>
              </a:rPr>
              <a:t>new, </a:t>
            </a:r>
            <a:r>
              <a:rPr lang="en-US" sz="1400">
                <a:solidFill>
                  <a:srgbClr val="FF0000"/>
                </a:solidFill>
                <a:latin typeface="+mj-lt"/>
              </a:rPr>
              <a:t>narrow </a:t>
            </a:r>
            <a:r>
              <a:rPr lang="en-US" sz="1400">
                <a:solidFill>
                  <a:srgbClr val="3333FF"/>
                </a:solidFill>
                <a:latin typeface="+mj-lt"/>
              </a:rPr>
              <a:t>(e.g. 2-wide) </a:t>
            </a:r>
            <a:r>
              <a:rPr lang="en-US" sz="1400">
                <a:solidFill>
                  <a:srgbClr val="FF0000"/>
                </a:solidFill>
                <a:latin typeface="+mj-lt"/>
              </a:rPr>
              <a:t>low-power </a:t>
            </a:r>
            <a:r>
              <a:rPr lang="en-US" sz="1400" smtClean="0">
                <a:solidFill>
                  <a:srgbClr val="FF0000"/>
                </a:solidFill>
                <a:latin typeface="+mj-lt"/>
              </a:rPr>
              <a:t>microarchitectures.</a:t>
            </a:r>
            <a:endParaRPr lang="en-US" sz="16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85101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://images.anandtech.com/reviews/cpu/intel/lynnfield/review/chiptrioback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479"/>
          <a:stretch/>
        </p:blipFill>
        <p:spPr bwMode="auto">
          <a:xfrm>
            <a:off x="386535" y="953725"/>
            <a:ext cx="2552805" cy="338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097861" y="4246265"/>
            <a:ext cx="9284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smtClean="0">
                <a:latin typeface="+mj-lt"/>
              </a:rPr>
              <a:t>LGA-775</a:t>
            </a:r>
          </a:p>
          <a:p>
            <a:pPr algn="ctr"/>
            <a:r>
              <a:rPr lang="en-US" sz="1200" b="1" smtClean="0">
                <a:latin typeface="+mj-lt"/>
              </a:rPr>
              <a:t>(Core 2)</a:t>
            </a:r>
            <a:endParaRPr lang="en-US" sz="1200" b="1">
              <a:latin typeface="+mj-lt"/>
            </a:endParaRPr>
          </a:p>
        </p:txBody>
      </p:sp>
      <p:pic>
        <p:nvPicPr>
          <p:cNvPr id="6" name="Picture 2" descr="http://images.anandtech.com/reviews/cpu/intel/lynnfield/review/chiptrioback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9" r="32715"/>
          <a:stretch/>
        </p:blipFill>
        <p:spPr bwMode="auto">
          <a:xfrm>
            <a:off x="3646271" y="953725"/>
            <a:ext cx="5156199" cy="3382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4439825" y="4246265"/>
            <a:ext cx="12250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smtClean="0">
                <a:latin typeface="+mj-lt"/>
              </a:rPr>
              <a:t>LGA-1366</a:t>
            </a:r>
          </a:p>
          <a:p>
            <a:pPr algn="ctr"/>
            <a:r>
              <a:rPr lang="en-US" sz="1200" b="1" smtClean="0">
                <a:latin typeface="+mj-lt"/>
              </a:rPr>
              <a:t>(</a:t>
            </a:r>
            <a:r>
              <a:rPr lang="en-US" sz="1200" b="1" err="1" smtClean="0">
                <a:latin typeface="+mj-lt"/>
              </a:rPr>
              <a:t>Bloomfied</a:t>
            </a:r>
            <a:r>
              <a:rPr lang="en-US" sz="1200" b="1" smtClean="0">
                <a:latin typeface="+mj-lt"/>
              </a:rPr>
              <a:t>)</a:t>
            </a:r>
            <a:endParaRPr lang="en-US" sz="1200" b="1"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988698" y="4246265"/>
            <a:ext cx="1148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smtClean="0">
                <a:latin typeface="+mj-lt"/>
              </a:rPr>
              <a:t>LGA-1156</a:t>
            </a:r>
          </a:p>
          <a:p>
            <a:pPr algn="ctr"/>
            <a:r>
              <a:rPr lang="en-US" sz="1200" b="1" smtClean="0">
                <a:latin typeface="+mj-lt"/>
              </a:rPr>
              <a:t>(Lynnfield)</a:t>
            </a:r>
            <a:endParaRPr lang="en-US" sz="1200" b="1">
              <a:latin typeface="+mj-lt"/>
            </a:endParaRPr>
          </a:p>
        </p:txBody>
      </p:sp>
      <p:sp>
        <p:nvSpPr>
          <p:cNvPr id="9" name="Right Arrow 8"/>
          <p:cNvSpPr/>
          <p:nvPr/>
        </p:nvSpPr>
        <p:spPr bwMode="auto">
          <a:xfrm>
            <a:off x="2939340" y="2843935"/>
            <a:ext cx="648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192088" y="654050"/>
            <a:ext cx="266932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3.2.6 </a:t>
            </a:r>
            <a:r>
              <a:rPr lang="hu-HU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New </a:t>
            </a:r>
            <a:r>
              <a:rPr lang="hu-HU" altLang="en-US" sz="1400" b="1" err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socket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[167]</a:t>
            </a:r>
            <a:endParaRPr lang="en-US" altLang="en-US" sz="1400">
              <a:latin typeface="Verdana" pitchFamily="34" charset="0"/>
              <a:cs typeface="Arial" charset="0"/>
            </a:endParaRP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2.</a:t>
            </a:r>
            <a:r>
              <a:rPr lang="en-US" altLang="en-US" smtClean="0"/>
              <a:t>6 New sockets (1)</a:t>
            </a:r>
          </a:p>
        </p:txBody>
      </p:sp>
    </p:spTree>
    <p:extLst>
      <p:ext uri="{BB962C8B-B14F-4D97-AF65-F5344CB8AC3E}">
        <p14:creationId xmlns:p14="http://schemas.microsoft.com/office/powerpoint/2010/main" val="3142560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9"/>
            <a:ext cx="7404100" cy="70225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innovations of the 2. generation Nehalem line (Lynnfield)</a:t>
            </a:r>
          </a:p>
        </p:txBody>
      </p:sp>
    </p:spTree>
    <p:extLst>
      <p:ext uri="{BB962C8B-B14F-4D97-AF65-F5344CB8AC3E}">
        <p14:creationId xmlns:p14="http://schemas.microsoft.com/office/powerpoint/2010/main" val="188403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4"/>
          <p:cNvSpPr txBox="1">
            <a:spLocks noChangeArrowheads="1"/>
          </p:cNvSpPr>
          <p:nvPr/>
        </p:nvSpPr>
        <p:spPr bwMode="auto">
          <a:xfrm>
            <a:off x="193675" y="1709738"/>
            <a:ext cx="39465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1. generation Nehalem processors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43" name="Oval 7"/>
          <p:cNvSpPr>
            <a:spLocks noChangeArrowheads="1"/>
          </p:cNvSpPr>
          <p:nvPr/>
        </p:nvSpPr>
        <p:spPr bwMode="auto">
          <a:xfrm>
            <a:off x="6858000" y="156368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44" name="Line 8"/>
          <p:cNvSpPr>
            <a:spLocks noChangeShapeType="1"/>
          </p:cNvSpPr>
          <p:nvPr/>
        </p:nvSpPr>
        <p:spPr bwMode="auto">
          <a:xfrm>
            <a:off x="4621213" y="1160463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3845" name="Line 10"/>
          <p:cNvSpPr>
            <a:spLocks noChangeShapeType="1"/>
          </p:cNvSpPr>
          <p:nvPr/>
        </p:nvSpPr>
        <p:spPr bwMode="auto">
          <a:xfrm flipV="1">
            <a:off x="2605088" y="1387475"/>
            <a:ext cx="43211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3846" name="Line 11"/>
          <p:cNvSpPr>
            <a:spLocks noChangeShapeType="1"/>
          </p:cNvSpPr>
          <p:nvPr/>
        </p:nvSpPr>
        <p:spPr bwMode="auto">
          <a:xfrm flipH="1">
            <a:off x="6896100" y="1371600"/>
            <a:ext cx="1588" cy="188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3847" name="Oval 12"/>
          <p:cNvSpPr>
            <a:spLocks noChangeArrowheads="1"/>
          </p:cNvSpPr>
          <p:nvPr/>
        </p:nvSpPr>
        <p:spPr bwMode="auto">
          <a:xfrm>
            <a:off x="2557463" y="15890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48" name="Line 13"/>
          <p:cNvSpPr>
            <a:spLocks noChangeShapeType="1"/>
          </p:cNvSpPr>
          <p:nvPr/>
        </p:nvSpPr>
        <p:spPr bwMode="auto">
          <a:xfrm>
            <a:off x="2590800" y="138906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3849" name="AutoShape 11"/>
          <p:cNvSpPr>
            <a:spLocks noChangeArrowheads="1"/>
          </p:cNvSpPr>
          <p:nvPr/>
        </p:nvSpPr>
        <p:spPr bwMode="auto">
          <a:xfrm>
            <a:off x="3986213" y="1809750"/>
            <a:ext cx="538162" cy="92075"/>
          </a:xfrm>
          <a:prstGeom prst="rightArrow">
            <a:avLst>
              <a:gd name="adj1" fmla="val 50000"/>
              <a:gd name="adj2" fmla="val 146121"/>
            </a:avLst>
          </a:prstGeom>
          <a:solidFill>
            <a:srgbClr val="FF0000"/>
          </a:soli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50" name="Text Box 4"/>
          <p:cNvSpPr txBox="1">
            <a:spLocks noChangeArrowheads="1"/>
          </p:cNvSpPr>
          <p:nvPr/>
        </p:nvSpPr>
        <p:spPr bwMode="auto">
          <a:xfrm>
            <a:off x="2894013" y="836613"/>
            <a:ext cx="34226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lines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51" name="Text Box 13"/>
          <p:cNvSpPr txBox="1">
            <a:spLocks noChangeArrowheads="1"/>
          </p:cNvSpPr>
          <p:nvPr/>
        </p:nvSpPr>
        <p:spPr bwMode="auto">
          <a:xfrm>
            <a:off x="904875" y="3048000"/>
            <a:ext cx="9763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63852" name="Text Box 14"/>
          <p:cNvSpPr txBox="1">
            <a:spLocks noChangeArrowheads="1"/>
          </p:cNvSpPr>
          <p:nvPr/>
        </p:nvSpPr>
        <p:spPr bwMode="auto">
          <a:xfrm>
            <a:off x="925513" y="3984625"/>
            <a:ext cx="8366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63853" name="Text Box 15"/>
          <p:cNvSpPr txBox="1">
            <a:spLocks noChangeArrowheads="1"/>
          </p:cNvSpPr>
          <p:nvPr/>
        </p:nvSpPr>
        <p:spPr bwMode="auto">
          <a:xfrm>
            <a:off x="1119188" y="5208588"/>
            <a:ext cx="10493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DP-Servers</a:t>
            </a:r>
          </a:p>
        </p:txBody>
      </p:sp>
      <p:sp>
        <p:nvSpPr>
          <p:cNvPr id="163854" name="Text Box 16"/>
          <p:cNvSpPr txBox="1">
            <a:spLocks noChangeArrowheads="1"/>
          </p:cNvSpPr>
          <p:nvPr/>
        </p:nvSpPr>
        <p:spPr bwMode="auto">
          <a:xfrm>
            <a:off x="1309688" y="5449888"/>
            <a:ext cx="3495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55xx </a:t>
            </a:r>
            <a:r>
              <a:rPr lang="en-US" altLang="en-US" sz="1200" i="1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Gainestown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(Nehalem-EP) 4C 3/2009</a:t>
            </a:r>
          </a:p>
        </p:txBody>
      </p:sp>
      <p:sp>
        <p:nvSpPr>
          <p:cNvPr id="163855" name="Text Box 17"/>
          <p:cNvSpPr txBox="1">
            <a:spLocks noChangeArrowheads="1"/>
          </p:cNvSpPr>
          <p:nvPr/>
        </p:nvSpPr>
        <p:spPr bwMode="auto">
          <a:xfrm>
            <a:off x="1355725" y="3335338"/>
            <a:ext cx="3033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i7-9xx (Bloomfield) 4C 11/2008</a:t>
            </a:r>
          </a:p>
        </p:txBody>
      </p:sp>
      <p:sp>
        <p:nvSpPr>
          <p:cNvPr id="163856" name="Text Box 18"/>
          <p:cNvSpPr txBox="1">
            <a:spLocks noChangeArrowheads="1"/>
          </p:cNvSpPr>
          <p:nvPr/>
        </p:nvSpPr>
        <p:spPr bwMode="auto">
          <a:xfrm>
            <a:off x="1089025" y="4259263"/>
            <a:ext cx="10429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UP-Servers</a:t>
            </a:r>
          </a:p>
        </p:txBody>
      </p:sp>
      <p:sp>
        <p:nvSpPr>
          <p:cNvPr id="163857" name="Text Box 19"/>
          <p:cNvSpPr txBox="1">
            <a:spLocks noChangeArrowheads="1"/>
          </p:cNvSpPr>
          <p:nvPr/>
        </p:nvSpPr>
        <p:spPr bwMode="auto">
          <a:xfrm>
            <a:off x="1347788" y="4564063"/>
            <a:ext cx="2278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200" i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35xx Bloomfield 4C 3/2009</a:t>
            </a:r>
          </a:p>
        </p:txBody>
      </p:sp>
      <p:sp>
        <p:nvSpPr>
          <p:cNvPr id="163858" name="Text Box 21"/>
          <p:cNvSpPr txBox="1">
            <a:spLocks noChangeArrowheads="1"/>
          </p:cNvSpPr>
          <p:nvPr/>
        </p:nvSpPr>
        <p:spPr bwMode="auto">
          <a:xfrm>
            <a:off x="917575" y="2171700"/>
            <a:ext cx="8366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63859" name="Text Box 26"/>
          <p:cNvSpPr txBox="1">
            <a:spLocks noChangeArrowheads="1"/>
          </p:cNvSpPr>
          <p:nvPr/>
        </p:nvSpPr>
        <p:spPr bwMode="auto">
          <a:xfrm>
            <a:off x="4964113" y="6032500"/>
            <a:ext cx="34337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Jasper forest: Embedded UP or DP server</a:t>
            </a:r>
          </a:p>
        </p:txBody>
      </p:sp>
      <p:sp>
        <p:nvSpPr>
          <p:cNvPr id="163860" name="Text Box 27"/>
          <p:cNvSpPr txBox="1">
            <a:spLocks noChangeArrowheads="1"/>
          </p:cNvSpPr>
          <p:nvPr/>
        </p:nvSpPr>
        <p:spPr bwMode="auto">
          <a:xfrm>
            <a:off x="879475" y="6319838"/>
            <a:ext cx="145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Based on 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44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63861" name="Text Box 4"/>
          <p:cNvSpPr txBox="1">
            <a:spLocks noChangeArrowheads="1"/>
          </p:cNvSpPr>
          <p:nvPr/>
        </p:nvSpPr>
        <p:spPr bwMode="auto">
          <a:xfrm>
            <a:off x="5111750" y="1711325"/>
            <a:ext cx="40322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 generation Nehalem processors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62" name="Text Box 29"/>
          <p:cNvSpPr txBox="1">
            <a:spLocks noChangeArrowheads="1"/>
          </p:cNvSpPr>
          <p:nvPr/>
        </p:nvSpPr>
        <p:spPr bwMode="auto">
          <a:xfrm>
            <a:off x="4910138" y="3048000"/>
            <a:ext cx="9763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Desktops</a:t>
            </a:r>
          </a:p>
        </p:txBody>
      </p:sp>
      <p:sp>
        <p:nvSpPr>
          <p:cNvPr id="163863" name="Text Box 30"/>
          <p:cNvSpPr txBox="1">
            <a:spLocks noChangeArrowheads="1"/>
          </p:cNvSpPr>
          <p:nvPr/>
        </p:nvSpPr>
        <p:spPr bwMode="auto">
          <a:xfrm>
            <a:off x="4930775" y="3984625"/>
            <a:ext cx="8366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Servers</a:t>
            </a:r>
          </a:p>
        </p:txBody>
      </p:sp>
      <p:sp>
        <p:nvSpPr>
          <p:cNvPr id="163864" name="Text Box 31"/>
          <p:cNvSpPr txBox="1">
            <a:spLocks noChangeArrowheads="1"/>
          </p:cNvSpPr>
          <p:nvPr/>
        </p:nvSpPr>
        <p:spPr bwMode="auto">
          <a:xfrm>
            <a:off x="5124450" y="5208588"/>
            <a:ext cx="10493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DP-Servers</a:t>
            </a:r>
          </a:p>
        </p:txBody>
      </p:sp>
      <p:sp>
        <p:nvSpPr>
          <p:cNvPr id="163865" name="Text Box 32"/>
          <p:cNvSpPr txBox="1">
            <a:spLocks noChangeArrowheads="1"/>
          </p:cNvSpPr>
          <p:nvPr/>
        </p:nvSpPr>
        <p:spPr bwMode="auto">
          <a:xfrm>
            <a:off x="5314950" y="5449888"/>
            <a:ext cx="29098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C55xx Jasper forest</a:t>
            </a:r>
            <a:r>
              <a:rPr lang="en-US" altLang="en-US" sz="1200" i="1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2C/4C 2/2010</a:t>
            </a:r>
          </a:p>
        </p:txBody>
      </p:sp>
      <p:sp>
        <p:nvSpPr>
          <p:cNvPr id="163866" name="Text Box 33"/>
          <p:cNvSpPr txBox="1">
            <a:spLocks noChangeArrowheads="1"/>
          </p:cNvSpPr>
          <p:nvPr/>
        </p:nvSpPr>
        <p:spPr bwMode="auto">
          <a:xfrm>
            <a:off x="5360988" y="3335338"/>
            <a:ext cx="2827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i7-8xx (Lynnfield)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i5-7xx (Lynnfield) 4C 9/2009</a:t>
            </a:r>
          </a:p>
        </p:txBody>
      </p:sp>
      <p:sp>
        <p:nvSpPr>
          <p:cNvPr id="163867" name="Text Box 34"/>
          <p:cNvSpPr txBox="1">
            <a:spLocks noChangeArrowheads="1"/>
          </p:cNvSpPr>
          <p:nvPr/>
        </p:nvSpPr>
        <p:spPr bwMode="auto">
          <a:xfrm>
            <a:off x="5094288" y="4259263"/>
            <a:ext cx="10429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4AEB"/>
                </a:solidFill>
                <a:latin typeface="Verdana" pitchFamily="34" charset="0"/>
                <a:cs typeface="Arial" charset="0"/>
              </a:rPr>
              <a:t>UP-Servers</a:t>
            </a:r>
          </a:p>
        </p:txBody>
      </p:sp>
      <p:sp>
        <p:nvSpPr>
          <p:cNvPr id="163868" name="Text Box 35"/>
          <p:cNvSpPr txBox="1">
            <a:spLocks noChangeArrowheads="1"/>
          </p:cNvSpPr>
          <p:nvPr/>
        </p:nvSpPr>
        <p:spPr bwMode="auto">
          <a:xfrm>
            <a:off x="5353050" y="4564063"/>
            <a:ext cx="2636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34xx Lynnfield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C35xx Jasper forest</a:t>
            </a:r>
            <a:r>
              <a:rPr lang="en-US" altLang="en-US" sz="1200" i="1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4C 2/2010</a:t>
            </a:r>
          </a:p>
        </p:txBody>
      </p:sp>
      <p:sp>
        <p:nvSpPr>
          <p:cNvPr id="163869" name="Text Box 36"/>
          <p:cNvSpPr txBox="1">
            <a:spLocks noChangeArrowheads="1"/>
          </p:cNvSpPr>
          <p:nvPr/>
        </p:nvSpPr>
        <p:spPr bwMode="auto">
          <a:xfrm>
            <a:off x="5368925" y="2387600"/>
            <a:ext cx="304165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i7-9xxM   Clarksfield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i7-8xxQM Clarksfield 4C 9/2009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i7-7xxQM Clarksfield 4C 9/2009</a:t>
            </a:r>
          </a:p>
        </p:txBody>
      </p:sp>
      <p:sp>
        <p:nvSpPr>
          <p:cNvPr id="163870" name="Text Box 37"/>
          <p:cNvSpPr txBox="1">
            <a:spLocks noChangeArrowheads="1"/>
          </p:cNvSpPr>
          <p:nvPr/>
        </p:nvSpPr>
        <p:spPr bwMode="auto">
          <a:xfrm>
            <a:off x="4922838" y="2171700"/>
            <a:ext cx="8366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FF3505"/>
                </a:solidFill>
                <a:latin typeface="Verdana" pitchFamily="34" charset="0"/>
                <a:cs typeface="Arial" charset="0"/>
              </a:rPr>
              <a:t>Mobiles</a:t>
            </a:r>
          </a:p>
        </p:txBody>
      </p:sp>
      <p:sp>
        <p:nvSpPr>
          <p:cNvPr id="163871" name="Rounded Rectangle 1"/>
          <p:cNvSpPr>
            <a:spLocks noChangeArrowheads="1"/>
          </p:cNvSpPr>
          <p:nvPr/>
        </p:nvSpPr>
        <p:spPr bwMode="auto">
          <a:xfrm>
            <a:off x="4752975" y="1497013"/>
            <a:ext cx="4094163" cy="4406900"/>
          </a:xfrm>
          <a:prstGeom prst="roundRect">
            <a:avLst>
              <a:gd name="adj" fmla="val 16667"/>
            </a:avLst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3872" name="Rectangle 2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3</a:t>
            </a:r>
            <a:r>
              <a:rPr lang="en-US" altLang="en-US" smtClean="0"/>
              <a:t> Major innovations of the 2. generation Nehalem line (Lynnfield) (1)</a:t>
            </a:r>
          </a:p>
        </p:txBody>
      </p:sp>
    </p:spTree>
    <p:extLst>
      <p:ext uri="{BB962C8B-B14F-4D97-AF65-F5344CB8AC3E}">
        <p14:creationId xmlns:p14="http://schemas.microsoft.com/office/powerpoint/2010/main" val="2302563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3938" name="Picture 8" descr="P55-blockdiagra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838" y="2859088"/>
            <a:ext cx="4383087" cy="350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44" name="Picture 5" descr="x5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175" y="2506663"/>
            <a:ext cx="4238625" cy="368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45" name="Oval 11"/>
          <p:cNvSpPr>
            <a:spLocks noChangeArrowheads="1"/>
          </p:cNvSpPr>
          <p:nvPr/>
        </p:nvSpPr>
        <p:spPr bwMode="auto">
          <a:xfrm>
            <a:off x="1331913" y="2266950"/>
            <a:ext cx="1871662" cy="3233738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46446" name="Oval 12"/>
          <p:cNvSpPr>
            <a:spLocks noChangeArrowheads="1"/>
          </p:cNvSpPr>
          <p:nvPr/>
        </p:nvSpPr>
        <p:spPr bwMode="auto">
          <a:xfrm>
            <a:off x="6227763" y="2476500"/>
            <a:ext cx="1439862" cy="2952750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4870" name="Text Box 17"/>
          <p:cNvSpPr txBox="1">
            <a:spLocks noChangeArrowheads="1"/>
          </p:cNvSpPr>
          <p:nvPr/>
        </p:nvSpPr>
        <p:spPr bwMode="auto">
          <a:xfrm>
            <a:off x="201613" y="650875"/>
            <a:ext cx="78406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3.3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2. generation Nehalem line (Lynnfield) (1)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46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  <a:endParaRPr lang="en-US" altLang="en-US" sz="1400">
              <a:solidFill>
                <a:srgbClr val="004AEB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23944" name="Oval 21"/>
          <p:cNvSpPr>
            <a:spLocks noChangeArrowheads="1"/>
          </p:cNvSpPr>
          <p:nvPr/>
        </p:nvSpPr>
        <p:spPr bwMode="auto">
          <a:xfrm>
            <a:off x="6405563" y="3825875"/>
            <a:ext cx="936625" cy="360363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23945" name="Oval 22"/>
          <p:cNvSpPr>
            <a:spLocks noChangeArrowheads="1"/>
          </p:cNvSpPr>
          <p:nvPr/>
        </p:nvSpPr>
        <p:spPr bwMode="auto">
          <a:xfrm>
            <a:off x="2171700" y="2930525"/>
            <a:ext cx="865188" cy="35877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4873" name="Rectangle 2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3</a:t>
            </a:r>
            <a:r>
              <a:rPr lang="en-US" altLang="en-US" smtClean="0"/>
              <a:t> Major innovations of the 2. generation Nehalem line (Lynnfield) (</a:t>
            </a:r>
            <a:r>
              <a:rPr lang="en-US" altLang="en-US"/>
              <a:t>2</a:t>
            </a:r>
            <a:r>
              <a:rPr lang="en-US" altLang="en-US" smtClean="0"/>
              <a:t>)</a:t>
            </a:r>
          </a:p>
        </p:txBody>
      </p:sp>
      <p:sp>
        <p:nvSpPr>
          <p:cNvPr id="423947" name="Text Box 16"/>
          <p:cNvSpPr txBox="1">
            <a:spLocks noChangeArrowheads="1"/>
          </p:cNvSpPr>
          <p:nvPr/>
        </p:nvSpPr>
        <p:spPr bwMode="auto">
          <a:xfrm>
            <a:off x="304800" y="1017588"/>
            <a:ext cx="83835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a) 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hu-HU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Lynnfield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chip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is a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major redesign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Bloomfield chip resulting in a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cheaper</a:t>
            </a:r>
            <a:r>
              <a:rPr lang="en-US" altLang="en-US" sz="140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</a:t>
            </a: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more effective</a:t>
            </a:r>
            <a:r>
              <a:rPr lang="hu-HU" alt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two-chip system solution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instead of the previous three</a:t>
            </a:r>
            <a:r>
              <a:rPr lang="hu-HU" alt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chip</a:t>
            </a:r>
            <a:r>
              <a:rPr lang="hu-HU" alt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solution.</a:t>
            </a:r>
            <a:endParaRPr lang="hu-HU" altLang="en-US" sz="140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423948" name="Text Box 6"/>
          <p:cNvSpPr txBox="1">
            <a:spLocks noChangeArrowheads="1"/>
          </p:cNvSpPr>
          <p:nvPr/>
        </p:nvSpPr>
        <p:spPr bwMode="auto">
          <a:xfrm>
            <a:off x="-36513" y="6381750"/>
            <a:ext cx="46720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Bloomfield based platform (X58 + ICH10 / LGA-1366)</a:t>
            </a:r>
          </a:p>
        </p:txBody>
      </p:sp>
      <p:sp>
        <p:nvSpPr>
          <p:cNvPr id="423949" name="Text Box 9"/>
          <p:cNvSpPr txBox="1">
            <a:spLocks noChangeArrowheads="1"/>
          </p:cNvSpPr>
          <p:nvPr/>
        </p:nvSpPr>
        <p:spPr bwMode="auto">
          <a:xfrm>
            <a:off x="4837113" y="6362700"/>
            <a:ext cx="3838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Lynnfield based platform (P55 / LGA-1156)</a:t>
            </a:r>
          </a:p>
        </p:txBody>
      </p:sp>
      <p:sp>
        <p:nvSpPr>
          <p:cNvPr id="423950" name="Text Box 19"/>
          <p:cNvSpPr txBox="1">
            <a:spLocks noChangeArrowheads="1"/>
          </p:cNvSpPr>
          <p:nvPr/>
        </p:nvSpPr>
        <p:spPr bwMode="auto">
          <a:xfrm>
            <a:off x="311150" y="1509713"/>
            <a:ext cx="8969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b) Further on, whereas the Bloomfield chip is connected to the</a:t>
            </a:r>
            <a:r>
              <a:rPr lang="en-US" altLang="en-US" sz="140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X58 chipset via the QPI bus,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   the Lynnfield chip is connected to the P55 PCH by a </a:t>
            </a:r>
            <a:r>
              <a:rPr lang="en-US" altLang="en-US" sz="1400">
                <a:solidFill>
                  <a:srgbClr val="FF0000"/>
                </a:solidFill>
                <a:latin typeface="+mj-lt"/>
              </a:rPr>
              <a:t>DMI interface</a:t>
            </a:r>
            <a:r>
              <a:rPr lang="en-US" altLang="en-US" sz="1400">
                <a:solidFill>
                  <a:srgbClr val="0000FF"/>
                </a:solidFill>
                <a:latin typeface="Verdana" pitchFamily="34" charset="0"/>
                <a:cs typeface="Arial" charset="0"/>
              </a:rPr>
              <a:t>,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like in previous solutions.</a:t>
            </a:r>
          </a:p>
        </p:txBody>
      </p:sp>
    </p:spTree>
    <p:extLst>
      <p:ext uri="{BB962C8B-B14F-4D97-AF65-F5344CB8AC3E}">
        <p14:creationId xmlns:p14="http://schemas.microsoft.com/office/powerpoint/2010/main" val="1986843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3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3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39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39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39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39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3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3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39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39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23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3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23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23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445" grpId="0" animBg="1"/>
      <p:bldP spid="146446" grpId="0" animBg="1"/>
      <p:bldP spid="423944" grpId="0" animBg="1"/>
      <p:bldP spid="423945" grpId="0" animBg="1"/>
      <p:bldP spid="423947" grpId="0"/>
      <p:bldP spid="423948" grpId="0"/>
      <p:bldP spid="423949" grpId="0"/>
      <p:bldP spid="423950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0" name="Picture 4" descr="x5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175" y="2503488"/>
            <a:ext cx="4238625" cy="368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891" name="Picture 5" descr="P55-blockdiagra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838" y="2859088"/>
            <a:ext cx="4383087" cy="350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2" name="Oval 17"/>
          <p:cNvSpPr>
            <a:spLocks noChangeArrowheads="1"/>
          </p:cNvSpPr>
          <p:nvPr/>
        </p:nvSpPr>
        <p:spPr bwMode="auto">
          <a:xfrm>
            <a:off x="1403350" y="3198813"/>
            <a:ext cx="576263" cy="86518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5893" name="Oval 18"/>
          <p:cNvSpPr>
            <a:spLocks noChangeArrowheads="1"/>
          </p:cNvSpPr>
          <p:nvPr/>
        </p:nvSpPr>
        <p:spPr bwMode="auto">
          <a:xfrm>
            <a:off x="5867400" y="2767013"/>
            <a:ext cx="649288" cy="129698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5894" name="Rectangle 19"/>
          <p:cNvSpPr>
            <a:spLocks noChangeArrowheads="1"/>
          </p:cNvSpPr>
          <p:nvPr/>
        </p:nvSpPr>
        <p:spPr bwMode="auto">
          <a:xfrm>
            <a:off x="190500" y="649288"/>
            <a:ext cx="74596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2. generation Nehalem line (Lynnfield) (2)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46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65895" name="Text Box 6"/>
          <p:cNvSpPr txBox="1">
            <a:spLocks noChangeArrowheads="1"/>
          </p:cNvSpPr>
          <p:nvPr/>
        </p:nvSpPr>
        <p:spPr bwMode="auto">
          <a:xfrm>
            <a:off x="-36513" y="6381750"/>
            <a:ext cx="46720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Bloomfield based platform (X58 + ICH10 / LGA-1366)</a:t>
            </a:r>
          </a:p>
        </p:txBody>
      </p:sp>
      <p:sp>
        <p:nvSpPr>
          <p:cNvPr id="165896" name="Text Box 9"/>
          <p:cNvSpPr txBox="1">
            <a:spLocks noChangeArrowheads="1"/>
          </p:cNvSpPr>
          <p:nvPr/>
        </p:nvSpPr>
        <p:spPr bwMode="auto">
          <a:xfrm>
            <a:off x="4837113" y="6362700"/>
            <a:ext cx="38385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Lynnfield based platform (P55 / LGA-1156)</a:t>
            </a:r>
          </a:p>
        </p:txBody>
      </p:sp>
      <p:sp>
        <p:nvSpPr>
          <p:cNvPr id="165897" name="Text Box 14"/>
          <p:cNvSpPr txBox="1">
            <a:spLocks noChangeArrowheads="1"/>
          </p:cNvSpPr>
          <p:nvPr/>
        </p:nvSpPr>
        <p:spPr bwMode="auto">
          <a:xfrm>
            <a:off x="293688" y="995363"/>
            <a:ext cx="8488362" cy="566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c) It provides only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16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err="1">
                <a:solidFill>
                  <a:srgbClr val="0070C0"/>
                </a:solidFill>
                <a:latin typeface="+mj-lt"/>
              </a:rPr>
              <a:t>PCIe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 2.0 lanes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attach a graphics card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immediately to the processor </a:t>
            </a:r>
          </a:p>
          <a:p>
            <a:pPr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   rather than to the north bridge</a:t>
            </a:r>
            <a:r>
              <a:rPr lang="en-US" altLang="en-US" sz="14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as done by 36 lanes in the previous solution.  </a:t>
            </a:r>
          </a:p>
        </p:txBody>
      </p:sp>
      <p:sp>
        <p:nvSpPr>
          <p:cNvPr id="11" name="Rectangle 24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smtClean="0">
                <a:solidFill>
                  <a:srgbClr val="FFFFFF"/>
                </a:solidFill>
              </a:rPr>
              <a:t>3.</a:t>
            </a:r>
            <a:r>
              <a:rPr lang="hu-HU" altLang="en-US" kern="0" smtClean="0">
                <a:solidFill>
                  <a:srgbClr val="FFFFFF"/>
                </a:solidFill>
              </a:rPr>
              <a:t>3</a:t>
            </a:r>
            <a:r>
              <a:rPr lang="en-US" altLang="en-US" kern="0" smtClean="0">
                <a:solidFill>
                  <a:srgbClr val="FFFFFF"/>
                </a:solidFill>
              </a:rPr>
              <a:t> Major innovations of the 2. generation Nehalem line (Lynnfield) (</a:t>
            </a:r>
            <a:r>
              <a:rPr lang="en-US" altLang="en-US" kern="0">
                <a:solidFill>
                  <a:srgbClr val="FFFFFF"/>
                </a:solidFill>
              </a:rPr>
              <a:t>3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06784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Text Box 2"/>
          <p:cNvSpPr txBox="1">
            <a:spLocks noChangeArrowheads="1"/>
          </p:cNvSpPr>
          <p:nvPr/>
        </p:nvSpPr>
        <p:spPr bwMode="auto">
          <a:xfrm>
            <a:off x="184150" y="647700"/>
            <a:ext cx="47672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Evolution of providing </a:t>
            </a:r>
            <a:r>
              <a:rPr lang="en-US" altLang="en-US" sz="14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PCIe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lanes for graphics</a:t>
            </a:r>
          </a:p>
        </p:txBody>
      </p:sp>
      <p:sp>
        <p:nvSpPr>
          <p:cNvPr id="166915" name="Rectangle 2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3</a:t>
            </a:r>
            <a:r>
              <a:rPr lang="en-US" altLang="en-US" smtClean="0"/>
              <a:t> Major innovations of the 2. generation Nehalem line (Lynnfield) (</a:t>
            </a:r>
            <a:r>
              <a:rPr lang="en-US" altLang="en-US"/>
              <a:t>4</a:t>
            </a:r>
            <a:r>
              <a:rPr lang="en-US" altLang="en-US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480956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3"/>
          <p:cNvSpPr>
            <a:spLocks noChangeArrowheads="1"/>
          </p:cNvSpPr>
          <p:nvPr/>
        </p:nvSpPr>
        <p:spPr bwMode="auto">
          <a:xfrm>
            <a:off x="1857399" y="1540366"/>
            <a:ext cx="245740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1x x16 or 2x x8 lanes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(DTs)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39" name="Line 4"/>
          <p:cNvSpPr>
            <a:spLocks noChangeShapeType="1"/>
          </p:cNvSpPr>
          <p:nvPr/>
        </p:nvSpPr>
        <p:spPr bwMode="auto">
          <a:xfrm flipV="1">
            <a:off x="2875543" y="1192703"/>
            <a:ext cx="2173287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0" name="Line 5"/>
          <p:cNvSpPr>
            <a:spLocks noChangeShapeType="1"/>
          </p:cNvSpPr>
          <p:nvPr/>
        </p:nvSpPr>
        <p:spPr bwMode="auto">
          <a:xfrm flipH="1" flipV="1">
            <a:off x="5048830" y="1192703"/>
            <a:ext cx="2122488" cy="2159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1" name="Oval 12"/>
          <p:cNvSpPr>
            <a:spLocks noChangeArrowheads="1"/>
          </p:cNvSpPr>
          <p:nvPr/>
        </p:nvSpPr>
        <p:spPr bwMode="auto">
          <a:xfrm>
            <a:off x="7134805" y="1394316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42" name="Oval 12"/>
          <p:cNvSpPr>
            <a:spLocks noChangeArrowheads="1"/>
          </p:cNvSpPr>
          <p:nvPr/>
        </p:nvSpPr>
        <p:spPr bwMode="auto">
          <a:xfrm>
            <a:off x="2816805" y="140225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43" name="Line 8"/>
          <p:cNvSpPr>
            <a:spLocks noChangeShapeType="1"/>
          </p:cNvSpPr>
          <p:nvPr/>
        </p:nvSpPr>
        <p:spPr bwMode="auto">
          <a:xfrm flipV="1">
            <a:off x="1187450" y="4941888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4" name="Line 9"/>
          <p:cNvSpPr>
            <a:spLocks noChangeShapeType="1"/>
          </p:cNvSpPr>
          <p:nvPr/>
        </p:nvSpPr>
        <p:spPr bwMode="auto">
          <a:xfrm flipV="1">
            <a:off x="1187450" y="6669088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5" name="Line 10"/>
          <p:cNvSpPr>
            <a:spLocks noChangeShapeType="1"/>
          </p:cNvSpPr>
          <p:nvPr/>
        </p:nvSpPr>
        <p:spPr bwMode="auto">
          <a:xfrm flipV="1">
            <a:off x="1187450" y="2219816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6" name="Line 11"/>
          <p:cNvSpPr>
            <a:spLocks noChangeShapeType="1"/>
          </p:cNvSpPr>
          <p:nvPr/>
        </p:nvSpPr>
        <p:spPr bwMode="auto">
          <a:xfrm flipH="1">
            <a:off x="5051425" y="2228897"/>
            <a:ext cx="1588" cy="446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7" name="Line 12"/>
          <p:cNvSpPr>
            <a:spLocks noChangeShapeType="1"/>
          </p:cNvSpPr>
          <p:nvPr/>
        </p:nvSpPr>
        <p:spPr bwMode="auto">
          <a:xfrm flipH="1">
            <a:off x="8956675" y="2228897"/>
            <a:ext cx="1588" cy="446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48" name="Rectangle 15"/>
          <p:cNvSpPr>
            <a:spLocks noChangeArrowheads="1"/>
          </p:cNvSpPr>
          <p:nvPr/>
        </p:nvSpPr>
        <p:spPr bwMode="auto">
          <a:xfrm>
            <a:off x="3431168" y="895841"/>
            <a:ext cx="3257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 provided on the processor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49" name="Rectangle 16"/>
          <p:cNvSpPr>
            <a:spLocks noChangeArrowheads="1"/>
          </p:cNvSpPr>
          <p:nvPr/>
        </p:nvSpPr>
        <p:spPr bwMode="auto">
          <a:xfrm>
            <a:off x="5877145" y="1511791"/>
            <a:ext cx="260648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40 configurable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lanes (HEDs)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(e.g. 2x x16 + 1x x8 or 4x x8)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0" name="Line 18"/>
          <p:cNvSpPr>
            <a:spLocks noChangeShapeType="1"/>
          </p:cNvSpPr>
          <p:nvPr/>
        </p:nvSpPr>
        <p:spPr bwMode="auto">
          <a:xfrm flipV="1">
            <a:off x="1187450" y="2997200"/>
            <a:ext cx="77771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51" name="Rectangle 19"/>
          <p:cNvSpPr>
            <a:spLocks noChangeArrowheads="1"/>
          </p:cNvSpPr>
          <p:nvPr/>
        </p:nvSpPr>
        <p:spPr bwMode="auto">
          <a:xfrm rot="-5400000">
            <a:off x="307181" y="5803287"/>
            <a:ext cx="1235075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3.0 lanes</a:t>
            </a:r>
          </a:p>
        </p:txBody>
      </p:sp>
      <p:sp>
        <p:nvSpPr>
          <p:cNvPr id="167952" name="Rectangle 20"/>
          <p:cNvSpPr>
            <a:spLocks noChangeArrowheads="1"/>
          </p:cNvSpPr>
          <p:nvPr/>
        </p:nvSpPr>
        <p:spPr bwMode="auto">
          <a:xfrm rot="-5400000">
            <a:off x="217488" y="4014967"/>
            <a:ext cx="13922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PCIe 2.0  lanes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3" name="Line 21"/>
          <p:cNvSpPr>
            <a:spLocks noChangeShapeType="1"/>
          </p:cNvSpPr>
          <p:nvPr/>
        </p:nvSpPr>
        <p:spPr bwMode="auto">
          <a:xfrm rot="16200000" flipV="1">
            <a:off x="-314325" y="4911905"/>
            <a:ext cx="1885950" cy="152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54" name="Line 22"/>
          <p:cNvSpPr>
            <a:spLocks noChangeShapeType="1"/>
          </p:cNvSpPr>
          <p:nvPr/>
        </p:nvSpPr>
        <p:spPr bwMode="auto">
          <a:xfrm rot="-5400000" flipH="1" flipV="1">
            <a:off x="-123031" y="3222011"/>
            <a:ext cx="1503362" cy="1524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55" name="Oval 12"/>
          <p:cNvSpPr>
            <a:spLocks noChangeArrowheads="1"/>
          </p:cNvSpPr>
          <p:nvPr/>
        </p:nvSpPr>
        <p:spPr bwMode="auto">
          <a:xfrm rot="-5400000">
            <a:off x="669925" y="251636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6" name="Oval 12"/>
          <p:cNvSpPr>
            <a:spLocks noChangeArrowheads="1"/>
          </p:cNvSpPr>
          <p:nvPr/>
        </p:nvSpPr>
        <p:spPr bwMode="auto">
          <a:xfrm rot="-5400000">
            <a:off x="671513" y="588980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7" name="Text Box 25"/>
          <p:cNvSpPr txBox="1">
            <a:spLocks noChangeArrowheads="1"/>
          </p:cNvSpPr>
          <p:nvPr/>
        </p:nvSpPr>
        <p:spPr bwMode="auto">
          <a:xfrm rot="-5400000">
            <a:off x="-946944" y="3914161"/>
            <a:ext cx="26003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Type of available PCIe lanes</a:t>
            </a:r>
          </a:p>
        </p:txBody>
      </p:sp>
      <p:sp>
        <p:nvSpPr>
          <p:cNvPr id="167958" name="Rectangle 26"/>
          <p:cNvSpPr>
            <a:spLocks noChangeArrowheads="1"/>
          </p:cNvSpPr>
          <p:nvPr/>
        </p:nvSpPr>
        <p:spPr bwMode="auto">
          <a:xfrm rot="-5400000">
            <a:off x="264319" y="2477474"/>
            <a:ext cx="13398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1.0  lanes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59" name="Line 27"/>
          <p:cNvSpPr>
            <a:spLocks noChangeShapeType="1"/>
          </p:cNvSpPr>
          <p:nvPr/>
        </p:nvSpPr>
        <p:spPr bwMode="auto">
          <a:xfrm>
            <a:off x="561975" y="4051480"/>
            <a:ext cx="14287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60" name="Oval 12"/>
          <p:cNvSpPr>
            <a:spLocks noChangeArrowheads="1"/>
          </p:cNvSpPr>
          <p:nvPr/>
        </p:nvSpPr>
        <p:spPr bwMode="auto">
          <a:xfrm rot="-5400000">
            <a:off x="663575" y="402766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rot="10800000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61" name="Line 29"/>
          <p:cNvSpPr>
            <a:spLocks noChangeShapeType="1"/>
          </p:cNvSpPr>
          <p:nvPr/>
        </p:nvSpPr>
        <p:spPr bwMode="auto">
          <a:xfrm flipH="1">
            <a:off x="1179513" y="2229881"/>
            <a:ext cx="1587" cy="442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67962" name="Group 26"/>
          <p:cNvGrpSpPr>
            <a:grpSpLocks/>
          </p:cNvGrpSpPr>
          <p:nvPr/>
        </p:nvGrpSpPr>
        <p:grpSpPr bwMode="auto">
          <a:xfrm>
            <a:off x="1709738" y="3052763"/>
            <a:ext cx="2386012" cy="1092200"/>
            <a:chOff x="1042" y="2160"/>
            <a:chExt cx="1503" cy="688"/>
          </a:xfrm>
        </p:grpSpPr>
        <p:sp>
          <p:nvSpPr>
            <p:cNvPr id="168006" name="Rectangle 59"/>
            <p:cNvSpPr>
              <a:spLocks noChangeArrowheads="1"/>
            </p:cNvSpPr>
            <p:nvPr/>
          </p:nvSpPr>
          <p:spPr bwMode="auto">
            <a:xfrm>
              <a:off x="2174" y="2204"/>
              <a:ext cx="371" cy="212"/>
            </a:xfrm>
            <a:prstGeom prst="rect">
              <a:avLst/>
            </a:prstGeom>
            <a:solidFill>
              <a:srgbClr val="F6FABE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1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Mem.</a:t>
              </a:r>
            </a:p>
          </p:txBody>
        </p:sp>
        <p:sp>
          <p:nvSpPr>
            <p:cNvPr id="168007" name="Oval 33"/>
            <p:cNvSpPr>
              <a:spLocks noChangeArrowheads="1"/>
            </p:cNvSpPr>
            <p:nvPr/>
          </p:nvSpPr>
          <p:spPr bwMode="auto">
            <a:xfrm>
              <a:off x="1749" y="2206"/>
              <a:ext cx="232" cy="213"/>
            </a:xfrm>
            <a:prstGeom prst="ellipse">
              <a:avLst/>
            </a:prstGeom>
            <a:solidFill>
              <a:srgbClr val="CCECFF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P</a:t>
              </a:r>
            </a:p>
          </p:txBody>
        </p:sp>
        <p:sp>
          <p:nvSpPr>
            <p:cNvPr id="168008" name="Rectangle 48"/>
            <p:cNvSpPr>
              <a:spLocks noChangeArrowheads="1"/>
            </p:cNvSpPr>
            <p:nvPr/>
          </p:nvSpPr>
          <p:spPr bwMode="auto">
            <a:xfrm>
              <a:off x="1537" y="2626"/>
              <a:ext cx="645" cy="222"/>
            </a:xfrm>
            <a:prstGeom prst="rect">
              <a:avLst/>
            </a:prstGeom>
            <a:solidFill>
              <a:srgbClr val="993300">
                <a:alpha val="34117"/>
              </a:srgb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Periph. Contr.</a:t>
              </a:r>
            </a:p>
          </p:txBody>
        </p:sp>
        <p:sp>
          <p:nvSpPr>
            <p:cNvPr id="168009" name="Line 44"/>
            <p:cNvSpPr>
              <a:spLocks noChangeShapeType="1"/>
            </p:cNvSpPr>
            <p:nvPr/>
          </p:nvSpPr>
          <p:spPr bwMode="auto">
            <a:xfrm>
              <a:off x="1443" y="2313"/>
              <a:ext cx="317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8010" name="Text Box 92"/>
            <p:cNvSpPr txBox="1">
              <a:spLocks noChangeArrowheads="1"/>
            </p:cNvSpPr>
            <p:nvPr/>
          </p:nvSpPr>
          <p:spPr bwMode="auto">
            <a:xfrm>
              <a:off x="1042" y="2225"/>
              <a:ext cx="357" cy="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PCIe</a:t>
              </a:r>
            </a:p>
            <a:p>
              <a:pPr algn="ctr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b="1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2.0 </a:t>
              </a:r>
            </a:p>
          </p:txBody>
        </p:sp>
        <p:sp>
          <p:nvSpPr>
            <p:cNvPr id="168011" name="Text Box 93"/>
            <p:cNvSpPr txBox="1">
              <a:spLocks noChangeArrowheads="1"/>
            </p:cNvSpPr>
            <p:nvPr/>
          </p:nvSpPr>
          <p:spPr bwMode="auto">
            <a:xfrm>
              <a:off x="1404" y="2160"/>
              <a:ext cx="387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ts val="60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X16</a:t>
              </a: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/</a:t>
              </a:r>
            </a:p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  <a:cs typeface="Arial" charset="0"/>
                </a:rPr>
                <a:t>2x x8</a:t>
              </a:r>
              <a:endParaRPr lang="en-US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168012" name="Line 50"/>
            <p:cNvSpPr>
              <a:spLocks noChangeShapeType="1"/>
            </p:cNvSpPr>
            <p:nvPr/>
          </p:nvSpPr>
          <p:spPr bwMode="auto">
            <a:xfrm>
              <a:off x="1864" y="2415"/>
              <a:ext cx="0" cy="2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8013" name="Line 50"/>
            <p:cNvSpPr>
              <a:spLocks noChangeShapeType="1"/>
            </p:cNvSpPr>
            <p:nvPr/>
          </p:nvSpPr>
          <p:spPr bwMode="auto">
            <a:xfrm>
              <a:off x="1982" y="2313"/>
              <a:ext cx="1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167963" name="Text Box 93"/>
          <p:cNvSpPr txBox="1">
            <a:spLocks noChangeArrowheads="1"/>
          </p:cNvSpPr>
          <p:nvPr/>
        </p:nvSpPr>
        <p:spPr bwMode="auto">
          <a:xfrm>
            <a:off x="2255838" y="5049180"/>
            <a:ext cx="6143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X16</a:t>
            </a: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/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2x x8</a:t>
            </a:r>
            <a:endParaRPr lang="en-US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64" name="Rectangle 59"/>
          <p:cNvSpPr>
            <a:spLocks noChangeArrowheads="1"/>
          </p:cNvSpPr>
          <p:nvPr/>
        </p:nvSpPr>
        <p:spPr bwMode="auto">
          <a:xfrm>
            <a:off x="3478213" y="5119030"/>
            <a:ext cx="588962" cy="336550"/>
          </a:xfrm>
          <a:prstGeom prst="rect">
            <a:avLst/>
          </a:prstGeom>
          <a:solidFill>
            <a:srgbClr val="F6FAB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Mem.</a:t>
            </a:r>
          </a:p>
        </p:txBody>
      </p:sp>
      <p:sp>
        <p:nvSpPr>
          <p:cNvPr id="167965" name="Oval 33"/>
          <p:cNvSpPr>
            <a:spLocks noChangeArrowheads="1"/>
          </p:cNvSpPr>
          <p:nvPr/>
        </p:nvSpPr>
        <p:spPr bwMode="auto">
          <a:xfrm>
            <a:off x="2803525" y="5122205"/>
            <a:ext cx="368300" cy="338137"/>
          </a:xfrm>
          <a:prstGeom prst="ellipse">
            <a:avLst/>
          </a:prstGeom>
          <a:solidFill>
            <a:srgbClr val="CCE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</a:t>
            </a:r>
          </a:p>
        </p:txBody>
      </p:sp>
      <p:sp>
        <p:nvSpPr>
          <p:cNvPr id="167966" name="Rectangle 48"/>
          <p:cNvSpPr>
            <a:spLocks noChangeArrowheads="1"/>
          </p:cNvSpPr>
          <p:nvPr/>
        </p:nvSpPr>
        <p:spPr bwMode="auto">
          <a:xfrm>
            <a:off x="2466975" y="5788955"/>
            <a:ext cx="1023938" cy="352425"/>
          </a:xfrm>
          <a:prstGeom prst="rect">
            <a:avLst/>
          </a:prstGeom>
          <a:solidFill>
            <a:srgbClr val="993300">
              <a:alpha val="34117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Periph. Contr.</a:t>
            </a:r>
          </a:p>
        </p:txBody>
      </p:sp>
      <p:sp>
        <p:nvSpPr>
          <p:cNvPr id="167967" name="Line 44"/>
          <p:cNvSpPr>
            <a:spLocks noChangeShapeType="1"/>
          </p:cNvSpPr>
          <p:nvPr/>
        </p:nvSpPr>
        <p:spPr bwMode="auto">
          <a:xfrm>
            <a:off x="2312988" y="5292067"/>
            <a:ext cx="503237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68" name="Text Box 92"/>
          <p:cNvSpPr txBox="1">
            <a:spLocks noChangeArrowheads="1"/>
          </p:cNvSpPr>
          <p:nvPr/>
        </p:nvSpPr>
        <p:spPr bwMode="auto">
          <a:xfrm>
            <a:off x="1704975" y="5144430"/>
            <a:ext cx="566738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PCIe</a:t>
            </a:r>
          </a:p>
          <a:p>
            <a:pPr algn="ctr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.0 </a:t>
            </a:r>
          </a:p>
        </p:txBody>
      </p:sp>
      <p:sp>
        <p:nvSpPr>
          <p:cNvPr id="167969" name="Line 50"/>
          <p:cNvSpPr>
            <a:spLocks noChangeShapeType="1"/>
          </p:cNvSpPr>
          <p:nvPr/>
        </p:nvSpPr>
        <p:spPr bwMode="auto">
          <a:xfrm>
            <a:off x="2986088" y="5453992"/>
            <a:ext cx="0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70" name="Line 50"/>
          <p:cNvSpPr>
            <a:spLocks noChangeShapeType="1"/>
          </p:cNvSpPr>
          <p:nvPr/>
        </p:nvSpPr>
        <p:spPr bwMode="auto">
          <a:xfrm>
            <a:off x="3173413" y="5292067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71" name="Text Box 31"/>
          <p:cNvSpPr txBox="1">
            <a:spLocks noChangeArrowheads="1"/>
          </p:cNvSpPr>
          <p:nvPr/>
        </p:nvSpPr>
        <p:spPr bwMode="auto">
          <a:xfrm>
            <a:off x="5221288" y="5137150"/>
            <a:ext cx="793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3.0</a:t>
            </a:r>
          </a:p>
        </p:txBody>
      </p:sp>
      <p:sp>
        <p:nvSpPr>
          <p:cNvPr id="167972" name="Text Box 32"/>
          <p:cNvSpPr txBox="1">
            <a:spLocks noChangeArrowheads="1"/>
          </p:cNvSpPr>
          <p:nvPr/>
        </p:nvSpPr>
        <p:spPr bwMode="auto">
          <a:xfrm>
            <a:off x="6951663" y="48831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73" name="Line 56"/>
          <p:cNvSpPr>
            <a:spLocks noChangeShapeType="1"/>
          </p:cNvSpPr>
          <p:nvPr/>
        </p:nvSpPr>
        <p:spPr bwMode="auto">
          <a:xfrm>
            <a:off x="6883400" y="5051425"/>
            <a:ext cx="503238" cy="179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74" name="Line 34"/>
          <p:cNvSpPr>
            <a:spLocks noChangeShapeType="1"/>
          </p:cNvSpPr>
          <p:nvPr/>
        </p:nvSpPr>
        <p:spPr bwMode="auto">
          <a:xfrm flipH="1">
            <a:off x="6873875" y="5305425"/>
            <a:ext cx="504825" cy="107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75" name="Text Box 40"/>
          <p:cNvSpPr txBox="1">
            <a:spLocks noChangeArrowheads="1"/>
          </p:cNvSpPr>
          <p:nvPr/>
        </p:nvSpPr>
        <p:spPr bwMode="auto">
          <a:xfrm>
            <a:off x="6951663" y="5389563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76" name="Szövegdoboz 137"/>
          <p:cNvSpPr txBox="1">
            <a:spLocks noChangeArrowheads="1"/>
          </p:cNvSpPr>
          <p:nvPr/>
        </p:nvSpPr>
        <p:spPr bwMode="auto">
          <a:xfrm>
            <a:off x="5921375" y="4972050"/>
            <a:ext cx="9699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40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configurable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lanes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 rot="5400000" flipH="1" flipV="1">
            <a:off x="6875463" y="5248275"/>
            <a:ext cx="179388" cy="1587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7978" name="Text Box 13"/>
          <p:cNvSpPr txBox="1">
            <a:spLocks noChangeArrowheads="1"/>
          </p:cNvSpPr>
          <p:nvPr/>
        </p:nvSpPr>
        <p:spPr bwMode="auto">
          <a:xfrm>
            <a:off x="1306513" y="4271963"/>
            <a:ext cx="3587750" cy="62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2. gen. Nehalem (Lynnfield) (4C), 2 MCh</a:t>
            </a:r>
          </a:p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with P55 (2009)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Sandy Bridge (4C), 2 MCh with P67 (2011)</a:t>
            </a:r>
          </a:p>
        </p:txBody>
      </p:sp>
      <p:sp>
        <p:nvSpPr>
          <p:cNvPr id="167979" name="Text Box 14"/>
          <p:cNvSpPr txBox="1">
            <a:spLocks noChangeArrowheads="1"/>
          </p:cNvSpPr>
          <p:nvPr/>
        </p:nvSpPr>
        <p:spPr bwMode="auto">
          <a:xfrm>
            <a:off x="1086033" y="6231836"/>
            <a:ext cx="403347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Ivy Bridge (4C), 2 </a:t>
            </a:r>
            <a:r>
              <a:rPr lang="en-US" altLang="en-US" sz="11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 Z77 PCH (2012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 to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  </a:t>
            </a:r>
            <a:r>
              <a:rPr lang="en-US" altLang="en-US" sz="11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(4C), 2 </a:t>
            </a:r>
            <a:r>
              <a:rPr lang="en-US" altLang="en-US" sz="11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 Z170 PCH (2015)</a:t>
            </a:r>
            <a:endParaRPr lang="en-US" altLang="en-US" sz="11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80" name="Text Box 52"/>
          <p:cNvSpPr txBox="1">
            <a:spLocks noChangeArrowheads="1"/>
          </p:cNvSpPr>
          <p:nvPr/>
        </p:nvSpPr>
        <p:spPr bwMode="auto">
          <a:xfrm>
            <a:off x="3598863" y="3810000"/>
            <a:ext cx="77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P55/P67</a:t>
            </a:r>
          </a:p>
        </p:txBody>
      </p:sp>
      <p:sp>
        <p:nvSpPr>
          <p:cNvPr id="167981" name="Text Box 53"/>
          <p:cNvSpPr txBox="1">
            <a:spLocks noChangeArrowheads="1"/>
          </p:cNvSpPr>
          <p:nvPr/>
        </p:nvSpPr>
        <p:spPr bwMode="auto">
          <a:xfrm>
            <a:off x="3582988" y="5871505"/>
            <a:ext cx="1116011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Z77 to Z170 </a:t>
            </a:r>
            <a:endParaRPr lang="en-US" altLang="en-US" sz="11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82" name="Text Box 17"/>
          <p:cNvSpPr txBox="1">
            <a:spLocks noChangeArrowheads="1"/>
          </p:cNvSpPr>
          <p:nvPr/>
        </p:nvSpPr>
        <p:spPr bwMode="auto">
          <a:xfrm>
            <a:off x="5159375" y="6175375"/>
            <a:ext cx="3619500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</a:t>
            </a:r>
            <a:r>
              <a:rPr lang="hu-HU" altLang="en-US" sz="11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Bridge-E (6C), 4 </a:t>
            </a:r>
            <a:r>
              <a:rPr lang="en-US" altLang="en-US" sz="11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 X79 (201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1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  <a:r>
              <a:rPr lang="hu-HU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</a:t>
            </a:r>
            <a:r>
              <a:rPr lang="hu-HU" altLang="en-US" sz="11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Haswell-E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(8C</a:t>
            </a:r>
            <a:r>
              <a:rPr lang="hu-HU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</a:t>
            </a:r>
            <a:r>
              <a:rPr lang="hu-HU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 </a:t>
            </a:r>
            <a:r>
              <a:rPr lang="hu-HU" altLang="en-US" sz="11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with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X79 (2014)</a:t>
            </a:r>
            <a:endParaRPr lang="en-US" altLang="en-US" sz="11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83" name="Text Box 55"/>
          <p:cNvSpPr txBox="1">
            <a:spLocks noChangeArrowheads="1"/>
          </p:cNvSpPr>
          <p:nvPr/>
        </p:nvSpPr>
        <p:spPr bwMode="auto">
          <a:xfrm>
            <a:off x="196850" y="504825"/>
            <a:ext cx="8301038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Main options of providing </a:t>
            </a:r>
            <a:r>
              <a:rPr lang="en-US" altLang="en-US" sz="13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PCIe</a:t>
            </a:r>
            <a:r>
              <a:rPr lang="en-US" altLang="en-US" sz="13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lanes on the processor for graphics cards in DT systems</a:t>
            </a:r>
          </a:p>
        </p:txBody>
      </p:sp>
      <p:sp>
        <p:nvSpPr>
          <p:cNvPr id="167984" name="Rectangle 59"/>
          <p:cNvSpPr>
            <a:spLocks noChangeArrowheads="1"/>
          </p:cNvSpPr>
          <p:nvPr/>
        </p:nvSpPr>
        <p:spPr bwMode="auto">
          <a:xfrm>
            <a:off x="8050213" y="5080000"/>
            <a:ext cx="588962" cy="336550"/>
          </a:xfrm>
          <a:prstGeom prst="rect">
            <a:avLst/>
          </a:prstGeom>
          <a:solidFill>
            <a:srgbClr val="F6FAB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Mem.</a:t>
            </a:r>
          </a:p>
        </p:txBody>
      </p:sp>
      <p:sp>
        <p:nvSpPr>
          <p:cNvPr id="167985" name="Oval 33"/>
          <p:cNvSpPr>
            <a:spLocks noChangeArrowheads="1"/>
          </p:cNvSpPr>
          <p:nvPr/>
        </p:nvSpPr>
        <p:spPr bwMode="auto">
          <a:xfrm>
            <a:off x="7375525" y="5083175"/>
            <a:ext cx="368300" cy="338138"/>
          </a:xfrm>
          <a:prstGeom prst="ellipse">
            <a:avLst/>
          </a:prstGeom>
          <a:solidFill>
            <a:srgbClr val="CCE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</a:t>
            </a:r>
          </a:p>
        </p:txBody>
      </p:sp>
      <p:sp>
        <p:nvSpPr>
          <p:cNvPr id="167986" name="Rectangle 48"/>
          <p:cNvSpPr>
            <a:spLocks noChangeArrowheads="1"/>
          </p:cNvSpPr>
          <p:nvPr/>
        </p:nvSpPr>
        <p:spPr bwMode="auto">
          <a:xfrm>
            <a:off x="7038975" y="5749925"/>
            <a:ext cx="1023938" cy="352425"/>
          </a:xfrm>
          <a:prstGeom prst="rect">
            <a:avLst/>
          </a:prstGeom>
          <a:solidFill>
            <a:srgbClr val="993300">
              <a:alpha val="34117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Periph. Contr.</a:t>
            </a:r>
          </a:p>
        </p:txBody>
      </p:sp>
      <p:sp>
        <p:nvSpPr>
          <p:cNvPr id="167987" name="Line 50"/>
          <p:cNvSpPr>
            <a:spLocks noChangeShapeType="1"/>
          </p:cNvSpPr>
          <p:nvPr/>
        </p:nvSpPr>
        <p:spPr bwMode="auto">
          <a:xfrm>
            <a:off x="7558088" y="5414963"/>
            <a:ext cx="0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88" name="Line 50"/>
          <p:cNvSpPr>
            <a:spLocks noChangeShapeType="1"/>
          </p:cNvSpPr>
          <p:nvPr/>
        </p:nvSpPr>
        <p:spPr bwMode="auto">
          <a:xfrm>
            <a:off x="7745413" y="5253038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89" name="Text Box 61"/>
          <p:cNvSpPr txBox="1">
            <a:spLocks noChangeArrowheads="1"/>
          </p:cNvSpPr>
          <p:nvPr/>
        </p:nvSpPr>
        <p:spPr bwMode="auto">
          <a:xfrm>
            <a:off x="8154988" y="5832475"/>
            <a:ext cx="45720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X79</a:t>
            </a:r>
          </a:p>
        </p:txBody>
      </p:sp>
      <p:sp>
        <p:nvSpPr>
          <p:cNvPr id="167990" name="Rectangle 62"/>
          <p:cNvSpPr>
            <a:spLocks noChangeArrowheads="1"/>
          </p:cNvSpPr>
          <p:nvPr/>
        </p:nvSpPr>
        <p:spPr bwMode="auto">
          <a:xfrm>
            <a:off x="1285875" y="3024188"/>
            <a:ext cx="3690938" cy="1670050"/>
          </a:xfrm>
          <a:prstGeom prst="rect">
            <a:avLst/>
          </a:prstGeom>
          <a:noFill/>
          <a:ln w="19050">
            <a:solidFill>
              <a:srgbClr val="FF0000"/>
            </a:solidFill>
            <a:prstDash val="lg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91" name="Text Box 31"/>
          <p:cNvSpPr txBox="1">
            <a:spLocks noChangeArrowheads="1"/>
          </p:cNvSpPr>
          <p:nvPr/>
        </p:nvSpPr>
        <p:spPr bwMode="auto">
          <a:xfrm>
            <a:off x="5373688" y="3322638"/>
            <a:ext cx="8001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.0</a:t>
            </a:r>
          </a:p>
        </p:txBody>
      </p:sp>
      <p:sp>
        <p:nvSpPr>
          <p:cNvPr id="167992" name="Text Box 32"/>
          <p:cNvSpPr txBox="1">
            <a:spLocks noChangeArrowheads="1"/>
          </p:cNvSpPr>
          <p:nvPr/>
        </p:nvSpPr>
        <p:spPr bwMode="auto">
          <a:xfrm>
            <a:off x="7104063" y="3068638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93" name="Line 56"/>
          <p:cNvSpPr>
            <a:spLocks noChangeShapeType="1"/>
          </p:cNvSpPr>
          <p:nvPr/>
        </p:nvSpPr>
        <p:spPr bwMode="auto">
          <a:xfrm>
            <a:off x="7035800" y="3236913"/>
            <a:ext cx="503238" cy="179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94" name="Line 34"/>
          <p:cNvSpPr>
            <a:spLocks noChangeShapeType="1"/>
          </p:cNvSpPr>
          <p:nvPr/>
        </p:nvSpPr>
        <p:spPr bwMode="auto">
          <a:xfrm flipH="1">
            <a:off x="7026275" y="3490913"/>
            <a:ext cx="504825" cy="107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7995" name="Text Box 40"/>
          <p:cNvSpPr txBox="1">
            <a:spLocks noChangeArrowheads="1"/>
          </p:cNvSpPr>
          <p:nvPr/>
        </p:nvSpPr>
        <p:spPr bwMode="auto">
          <a:xfrm>
            <a:off x="7104063" y="3575050"/>
            <a:ext cx="1841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0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7996" name="Szövegdoboz 68"/>
          <p:cNvSpPr txBox="1">
            <a:spLocks noChangeArrowheads="1"/>
          </p:cNvSpPr>
          <p:nvPr/>
        </p:nvSpPr>
        <p:spPr bwMode="auto">
          <a:xfrm>
            <a:off x="6073775" y="3157538"/>
            <a:ext cx="9699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40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configurable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lanes</a:t>
            </a:r>
          </a:p>
        </p:txBody>
      </p:sp>
      <p:cxnSp>
        <p:nvCxnSpPr>
          <p:cNvPr id="70" name="Egyenes összekötő 69"/>
          <p:cNvCxnSpPr/>
          <p:nvPr/>
        </p:nvCxnSpPr>
        <p:spPr>
          <a:xfrm rot="5400000" flipH="1" flipV="1">
            <a:off x="7027863" y="3433763"/>
            <a:ext cx="179387" cy="1587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7998" name="Text Box 17"/>
          <p:cNvSpPr txBox="1">
            <a:spLocks noChangeArrowheads="1"/>
          </p:cNvSpPr>
          <p:nvPr/>
        </p:nvSpPr>
        <p:spPr bwMode="auto">
          <a:xfrm>
            <a:off x="5208588" y="4360863"/>
            <a:ext cx="38258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Sandy Bridge-E (6C), 4 </a:t>
            </a:r>
            <a:r>
              <a:rPr lang="en-US" altLang="en-US" sz="11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MCh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 X79 (2011)</a:t>
            </a:r>
          </a:p>
        </p:txBody>
      </p:sp>
      <p:sp>
        <p:nvSpPr>
          <p:cNvPr id="167999" name="Rectangle 59"/>
          <p:cNvSpPr>
            <a:spLocks noChangeArrowheads="1"/>
          </p:cNvSpPr>
          <p:nvPr/>
        </p:nvSpPr>
        <p:spPr bwMode="auto">
          <a:xfrm>
            <a:off x="8202613" y="3265488"/>
            <a:ext cx="588962" cy="336550"/>
          </a:xfrm>
          <a:prstGeom prst="rect">
            <a:avLst/>
          </a:prstGeom>
          <a:solidFill>
            <a:srgbClr val="F6FAB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Mem.</a:t>
            </a:r>
          </a:p>
        </p:txBody>
      </p:sp>
      <p:sp>
        <p:nvSpPr>
          <p:cNvPr id="168000" name="Oval 33"/>
          <p:cNvSpPr>
            <a:spLocks noChangeArrowheads="1"/>
          </p:cNvSpPr>
          <p:nvPr/>
        </p:nvSpPr>
        <p:spPr bwMode="auto">
          <a:xfrm>
            <a:off x="7527925" y="3268663"/>
            <a:ext cx="368300" cy="338137"/>
          </a:xfrm>
          <a:prstGeom prst="ellipse">
            <a:avLst/>
          </a:prstGeom>
          <a:solidFill>
            <a:srgbClr val="CCECFF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</a:t>
            </a:r>
          </a:p>
        </p:txBody>
      </p:sp>
      <p:sp>
        <p:nvSpPr>
          <p:cNvPr id="168001" name="Rectangle 48"/>
          <p:cNvSpPr>
            <a:spLocks noChangeArrowheads="1"/>
          </p:cNvSpPr>
          <p:nvPr/>
        </p:nvSpPr>
        <p:spPr bwMode="auto">
          <a:xfrm>
            <a:off x="7191375" y="3935413"/>
            <a:ext cx="1023938" cy="352425"/>
          </a:xfrm>
          <a:prstGeom prst="rect">
            <a:avLst/>
          </a:prstGeom>
          <a:solidFill>
            <a:srgbClr val="993300">
              <a:alpha val="34117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Periph. Contr.</a:t>
            </a:r>
          </a:p>
        </p:txBody>
      </p:sp>
      <p:sp>
        <p:nvSpPr>
          <p:cNvPr id="168002" name="Line 50"/>
          <p:cNvSpPr>
            <a:spLocks noChangeShapeType="1"/>
          </p:cNvSpPr>
          <p:nvPr/>
        </p:nvSpPr>
        <p:spPr bwMode="auto">
          <a:xfrm>
            <a:off x="7710488" y="3600450"/>
            <a:ext cx="0" cy="317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003" name="Line 50"/>
          <p:cNvSpPr>
            <a:spLocks noChangeShapeType="1"/>
          </p:cNvSpPr>
          <p:nvPr/>
        </p:nvSpPr>
        <p:spPr bwMode="auto">
          <a:xfrm>
            <a:off x="7897813" y="3438525"/>
            <a:ext cx="3016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004" name="Text Box 61"/>
          <p:cNvSpPr txBox="1">
            <a:spLocks noChangeArrowheads="1"/>
          </p:cNvSpPr>
          <p:nvPr/>
        </p:nvSpPr>
        <p:spPr bwMode="auto">
          <a:xfrm>
            <a:off x="8307388" y="4017963"/>
            <a:ext cx="45720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X79</a:t>
            </a:r>
          </a:p>
        </p:txBody>
      </p:sp>
      <p:sp>
        <p:nvSpPr>
          <p:cNvPr id="78" name="Rectangle 24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smtClean="0">
                <a:solidFill>
                  <a:srgbClr val="FFFFFF"/>
                </a:solidFill>
              </a:rPr>
              <a:t>3.</a:t>
            </a:r>
            <a:r>
              <a:rPr lang="hu-HU" altLang="en-US" kern="0" smtClean="0">
                <a:solidFill>
                  <a:srgbClr val="FFFFFF"/>
                </a:solidFill>
              </a:rPr>
              <a:t>3</a:t>
            </a:r>
            <a:r>
              <a:rPr lang="en-US" altLang="en-US" kern="0" smtClean="0">
                <a:solidFill>
                  <a:srgbClr val="FFFFFF"/>
                </a:solidFill>
              </a:rPr>
              <a:t> Major innovations of the 2. generation Nehalem line (Lynnfield) (</a:t>
            </a:r>
            <a:r>
              <a:rPr lang="en-US" altLang="en-US" kern="0">
                <a:solidFill>
                  <a:srgbClr val="FFFFFF"/>
                </a:solidFill>
              </a:rPr>
              <a:t>5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370388" y="6637055"/>
            <a:ext cx="179728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err="1" smtClean="0">
                <a:latin typeface="+mj-lt"/>
              </a:rPr>
              <a:t>MCh</a:t>
            </a:r>
            <a:r>
              <a:rPr lang="en-US" sz="1100" smtClean="0">
                <a:latin typeface="+mj-lt"/>
              </a:rPr>
              <a:t>: Memory Channel</a:t>
            </a:r>
            <a:endParaRPr lang="en-US" sz="1100">
              <a:latin typeface="+mj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36785" y="1853408"/>
            <a:ext cx="115127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i="1" smtClean="0">
                <a:latin typeface="+mj-lt"/>
              </a:rPr>
              <a:t>(Desktops)</a:t>
            </a:r>
            <a:endParaRPr lang="en-US" sz="1200" b="1" i="1">
              <a:latin typeface="+mj-lt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818975" y="1878422"/>
            <a:ext cx="26677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i="1" smtClean="0">
                <a:latin typeface="+mj-lt"/>
              </a:rPr>
              <a:t>(High-end Desktops (HEDs))</a:t>
            </a:r>
            <a:endParaRPr lang="en-US" sz="1200" b="1" i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22658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ChangeArrowheads="1"/>
          </p:cNvSpPr>
          <p:nvPr/>
        </p:nvSpPr>
        <p:spPr bwMode="auto">
          <a:xfrm rot="-5400000">
            <a:off x="616744" y="5649314"/>
            <a:ext cx="728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3.0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lanes</a:t>
            </a:r>
          </a:p>
        </p:txBody>
      </p:sp>
      <p:sp>
        <p:nvSpPr>
          <p:cNvPr id="168963" name="Rectangle 3"/>
          <p:cNvSpPr>
            <a:spLocks noChangeArrowheads="1"/>
          </p:cNvSpPr>
          <p:nvPr/>
        </p:nvSpPr>
        <p:spPr bwMode="auto">
          <a:xfrm rot="-5400000">
            <a:off x="579438" y="4430907"/>
            <a:ext cx="7810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PCIe 2.0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lanes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64" name="Line 4"/>
          <p:cNvSpPr>
            <a:spLocks noChangeShapeType="1"/>
          </p:cNvSpPr>
          <p:nvPr/>
        </p:nvSpPr>
        <p:spPr bwMode="auto">
          <a:xfrm rot="16200000" flipV="1">
            <a:off x="-48418" y="5080989"/>
            <a:ext cx="1296987" cy="168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65" name="Line 5"/>
          <p:cNvSpPr>
            <a:spLocks noChangeShapeType="1"/>
          </p:cNvSpPr>
          <p:nvPr/>
        </p:nvSpPr>
        <p:spPr bwMode="auto">
          <a:xfrm rot="-5400000" flipH="1" flipV="1">
            <a:off x="-11112" y="3821308"/>
            <a:ext cx="1222375" cy="168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66" name="Oval 12"/>
          <p:cNvSpPr>
            <a:spLocks noChangeArrowheads="1"/>
          </p:cNvSpPr>
          <p:nvPr/>
        </p:nvSpPr>
        <p:spPr bwMode="auto">
          <a:xfrm rot="-5400000">
            <a:off x="636588" y="323393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67" name="Oval 12"/>
          <p:cNvSpPr>
            <a:spLocks noChangeArrowheads="1"/>
          </p:cNvSpPr>
          <p:nvPr/>
        </p:nvSpPr>
        <p:spPr bwMode="auto">
          <a:xfrm rot="-5400000">
            <a:off x="647700" y="576282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68" name="Text Box 8"/>
          <p:cNvSpPr txBox="1">
            <a:spLocks noChangeArrowheads="1"/>
          </p:cNvSpPr>
          <p:nvPr/>
        </p:nvSpPr>
        <p:spPr bwMode="auto">
          <a:xfrm rot="-5400000">
            <a:off x="-983456" y="4371377"/>
            <a:ext cx="26003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Type of available PCIe lanes</a:t>
            </a:r>
          </a:p>
        </p:txBody>
      </p:sp>
      <p:sp>
        <p:nvSpPr>
          <p:cNvPr id="168969" name="Rectangle 9"/>
          <p:cNvSpPr>
            <a:spLocks noChangeArrowheads="1"/>
          </p:cNvSpPr>
          <p:nvPr/>
        </p:nvSpPr>
        <p:spPr bwMode="auto">
          <a:xfrm rot="-5400000">
            <a:off x="600076" y="3106932"/>
            <a:ext cx="7810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1.0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lanes 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70" name="Line 10"/>
          <p:cNvSpPr>
            <a:spLocks noChangeShapeType="1"/>
          </p:cNvSpPr>
          <p:nvPr/>
        </p:nvSpPr>
        <p:spPr bwMode="auto">
          <a:xfrm>
            <a:off x="525463" y="4518220"/>
            <a:ext cx="1428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1" name="Oval 12"/>
          <p:cNvSpPr>
            <a:spLocks noChangeArrowheads="1"/>
          </p:cNvSpPr>
          <p:nvPr/>
        </p:nvSpPr>
        <p:spPr bwMode="auto">
          <a:xfrm rot="-5400000">
            <a:off x="627063" y="448488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72" name="Line 12"/>
          <p:cNvSpPr>
            <a:spLocks noChangeShapeType="1"/>
          </p:cNvSpPr>
          <p:nvPr/>
        </p:nvSpPr>
        <p:spPr bwMode="auto">
          <a:xfrm>
            <a:off x="1331913" y="2644970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3" name="Line 13"/>
          <p:cNvSpPr>
            <a:spLocks noChangeShapeType="1"/>
          </p:cNvSpPr>
          <p:nvPr/>
        </p:nvSpPr>
        <p:spPr bwMode="auto">
          <a:xfrm flipV="1">
            <a:off x="1331913" y="5165920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4" name="Line 14"/>
          <p:cNvSpPr>
            <a:spLocks noChangeShapeType="1"/>
          </p:cNvSpPr>
          <p:nvPr/>
        </p:nvSpPr>
        <p:spPr bwMode="auto">
          <a:xfrm>
            <a:off x="1301750" y="6534345"/>
            <a:ext cx="77406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5" name="Line 15"/>
          <p:cNvSpPr>
            <a:spLocks noChangeShapeType="1"/>
          </p:cNvSpPr>
          <p:nvPr/>
        </p:nvSpPr>
        <p:spPr bwMode="auto">
          <a:xfrm>
            <a:off x="1331913" y="2633858"/>
            <a:ext cx="0" cy="388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6" name="Line 16"/>
          <p:cNvSpPr>
            <a:spLocks noChangeShapeType="1"/>
          </p:cNvSpPr>
          <p:nvPr/>
        </p:nvSpPr>
        <p:spPr bwMode="auto">
          <a:xfrm>
            <a:off x="1331913" y="3941958"/>
            <a:ext cx="7704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7" name="Line 17"/>
          <p:cNvSpPr>
            <a:spLocks noChangeShapeType="1"/>
          </p:cNvSpPr>
          <p:nvPr/>
        </p:nvSpPr>
        <p:spPr bwMode="auto">
          <a:xfrm>
            <a:off x="3343275" y="2633858"/>
            <a:ext cx="0" cy="388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8" name="Line 18"/>
          <p:cNvSpPr>
            <a:spLocks noChangeShapeType="1"/>
          </p:cNvSpPr>
          <p:nvPr/>
        </p:nvSpPr>
        <p:spPr bwMode="auto">
          <a:xfrm>
            <a:off x="9036050" y="2646558"/>
            <a:ext cx="0" cy="388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79" name="Line 19"/>
          <p:cNvSpPr>
            <a:spLocks noChangeShapeType="1"/>
          </p:cNvSpPr>
          <p:nvPr/>
        </p:nvSpPr>
        <p:spPr bwMode="auto">
          <a:xfrm flipH="1">
            <a:off x="7088188" y="2590995"/>
            <a:ext cx="17462" cy="39290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80" name="AutoShape 20"/>
          <p:cNvSpPr>
            <a:spLocks noChangeArrowheads="1"/>
          </p:cNvSpPr>
          <p:nvPr/>
        </p:nvSpPr>
        <p:spPr bwMode="auto">
          <a:xfrm rot="1649680">
            <a:off x="1476945" y="4250422"/>
            <a:ext cx="6157913" cy="576263"/>
          </a:xfrm>
          <a:prstGeom prst="rightArrow">
            <a:avLst>
              <a:gd name="adj1" fmla="val 50000"/>
              <a:gd name="adj2" fmla="val 267149"/>
            </a:avLst>
          </a:prstGeom>
          <a:solidFill>
            <a:srgbClr val="FF0000">
              <a:alpha val="14902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1" name="Text Box 21"/>
          <p:cNvSpPr txBox="1">
            <a:spLocks noChangeArrowheads="1"/>
          </p:cNvSpPr>
          <p:nvPr/>
        </p:nvSpPr>
        <p:spPr bwMode="auto">
          <a:xfrm rot="1514206">
            <a:off x="4911725" y="4251520"/>
            <a:ext cx="7620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66"/>
                </a:solidFill>
                <a:latin typeface="Verdana" pitchFamily="34" charset="0"/>
                <a:cs typeface="Arial" charset="0"/>
              </a:rPr>
              <a:t>Trend</a:t>
            </a:r>
          </a:p>
        </p:txBody>
      </p:sp>
      <p:sp>
        <p:nvSpPr>
          <p:cNvPr id="168982" name="Text Box 22"/>
          <p:cNvSpPr txBox="1">
            <a:spLocks noChangeArrowheads="1"/>
          </p:cNvSpPr>
          <p:nvPr/>
        </p:nvSpPr>
        <p:spPr bwMode="auto">
          <a:xfrm>
            <a:off x="184150" y="638175"/>
            <a:ext cx="795762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Evolution of the topology and type of available </a:t>
            </a:r>
            <a:r>
              <a:rPr lang="en-US" altLang="en-US" sz="14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PCIe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lanes for graphics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cards 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3" name="Line 23"/>
          <p:cNvSpPr>
            <a:spLocks noChangeShapeType="1"/>
          </p:cNvSpPr>
          <p:nvPr/>
        </p:nvSpPr>
        <p:spPr bwMode="auto">
          <a:xfrm>
            <a:off x="5364163" y="1494033"/>
            <a:ext cx="863600" cy="287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84" name="Line 24"/>
          <p:cNvSpPr>
            <a:spLocks noChangeShapeType="1"/>
          </p:cNvSpPr>
          <p:nvPr/>
        </p:nvSpPr>
        <p:spPr bwMode="auto">
          <a:xfrm flipV="1">
            <a:off x="2484438" y="1494033"/>
            <a:ext cx="2879725" cy="287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85" name="Line 25"/>
          <p:cNvSpPr>
            <a:spLocks noChangeShapeType="1"/>
          </p:cNvSpPr>
          <p:nvPr/>
        </p:nvSpPr>
        <p:spPr bwMode="auto">
          <a:xfrm flipH="1" flipV="1">
            <a:off x="5364163" y="1494033"/>
            <a:ext cx="2736850" cy="287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86" name="Rectangle 26"/>
          <p:cNvSpPr>
            <a:spLocks noChangeArrowheads="1"/>
          </p:cNvSpPr>
          <p:nvPr/>
        </p:nvSpPr>
        <p:spPr bwMode="auto">
          <a:xfrm>
            <a:off x="2736850" y="1189233"/>
            <a:ext cx="43688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1000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Topology of PCIe lanes provided for graphics cards</a:t>
            </a: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7" name="Oval 12"/>
          <p:cNvSpPr>
            <a:spLocks noChangeArrowheads="1"/>
          </p:cNvSpPr>
          <p:nvPr/>
        </p:nvSpPr>
        <p:spPr bwMode="auto">
          <a:xfrm>
            <a:off x="8029575" y="175438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8" name="Oval 12"/>
          <p:cNvSpPr>
            <a:spLocks noChangeArrowheads="1"/>
          </p:cNvSpPr>
          <p:nvPr/>
        </p:nvSpPr>
        <p:spPr bwMode="auto">
          <a:xfrm>
            <a:off x="6189663" y="17575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89" name="Oval 12"/>
          <p:cNvSpPr>
            <a:spLocks noChangeArrowheads="1"/>
          </p:cNvSpPr>
          <p:nvPr/>
        </p:nvSpPr>
        <p:spPr bwMode="auto">
          <a:xfrm>
            <a:off x="2424113" y="175597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90" name="Text Box 30"/>
          <p:cNvSpPr txBox="1">
            <a:spLocks noChangeArrowheads="1"/>
          </p:cNvSpPr>
          <p:nvPr/>
        </p:nvSpPr>
        <p:spPr bwMode="auto">
          <a:xfrm>
            <a:off x="1116013" y="1957583"/>
            <a:ext cx="24431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 both the NB and the SB</a:t>
            </a:r>
          </a:p>
        </p:txBody>
      </p:sp>
      <p:sp>
        <p:nvSpPr>
          <p:cNvPr id="168991" name="Text Box 31"/>
          <p:cNvSpPr txBox="1">
            <a:spLocks noChangeArrowheads="1"/>
          </p:cNvSpPr>
          <p:nvPr/>
        </p:nvSpPr>
        <p:spPr bwMode="auto">
          <a:xfrm>
            <a:off x="3851275" y="1971870"/>
            <a:ext cx="11477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 the NB</a:t>
            </a:r>
          </a:p>
        </p:txBody>
      </p:sp>
      <p:sp>
        <p:nvSpPr>
          <p:cNvPr id="168992" name="Text Box 32"/>
          <p:cNvSpPr txBox="1">
            <a:spLocks noChangeArrowheads="1"/>
          </p:cNvSpPr>
          <p:nvPr/>
        </p:nvSpPr>
        <p:spPr bwMode="auto">
          <a:xfrm>
            <a:off x="7272338" y="1971870"/>
            <a:ext cx="16208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 the processor</a:t>
            </a:r>
          </a:p>
        </p:txBody>
      </p:sp>
      <p:sp>
        <p:nvSpPr>
          <p:cNvPr id="168993" name="Text Box 33"/>
          <p:cNvSpPr txBox="1">
            <a:spLocks noChangeArrowheads="1"/>
          </p:cNvSpPr>
          <p:nvPr/>
        </p:nvSpPr>
        <p:spPr bwMode="auto">
          <a:xfrm>
            <a:off x="5729288" y="1971870"/>
            <a:ext cx="11477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PCIe lanes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 the PCH</a:t>
            </a:r>
          </a:p>
        </p:txBody>
      </p:sp>
      <p:sp>
        <p:nvSpPr>
          <p:cNvPr id="168994" name="Oval 12"/>
          <p:cNvSpPr>
            <a:spLocks noChangeArrowheads="1"/>
          </p:cNvSpPr>
          <p:nvPr/>
        </p:nvSpPr>
        <p:spPr bwMode="auto">
          <a:xfrm>
            <a:off x="4381500" y="175597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8995" name="Line 35"/>
          <p:cNvSpPr>
            <a:spLocks noChangeShapeType="1"/>
          </p:cNvSpPr>
          <p:nvPr/>
        </p:nvSpPr>
        <p:spPr bwMode="auto">
          <a:xfrm flipH="1">
            <a:off x="4427538" y="1494033"/>
            <a:ext cx="936625" cy="2873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96" name="Line 36"/>
          <p:cNvSpPr>
            <a:spLocks noChangeShapeType="1"/>
          </p:cNvSpPr>
          <p:nvPr/>
        </p:nvSpPr>
        <p:spPr bwMode="auto">
          <a:xfrm>
            <a:off x="5300663" y="2644970"/>
            <a:ext cx="0" cy="388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68997" name="Rectangle 37"/>
          <p:cNvSpPr>
            <a:spLocks noChangeArrowheads="1"/>
          </p:cNvSpPr>
          <p:nvPr/>
        </p:nvSpPr>
        <p:spPr bwMode="auto">
          <a:xfrm>
            <a:off x="7055210" y="4264220"/>
            <a:ext cx="2026517" cy="7948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 G. Nehalem (Lynnfield)</a:t>
            </a:r>
          </a:p>
          <a:p>
            <a:pPr algn="ctr"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(2009)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Sandy Bridge (2011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  <a:endParaRPr lang="en-US" altLang="en-US" sz="11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Sandy Bridge-E (2011)</a:t>
            </a:r>
          </a:p>
        </p:txBody>
      </p:sp>
      <p:sp>
        <p:nvSpPr>
          <p:cNvPr id="168998" name="Text Box 14"/>
          <p:cNvSpPr txBox="1">
            <a:spLocks noChangeArrowheads="1"/>
          </p:cNvSpPr>
          <p:nvPr/>
        </p:nvSpPr>
        <p:spPr bwMode="auto">
          <a:xfrm>
            <a:off x="7227888" y="5524237"/>
            <a:ext cx="162095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Bridge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(2012)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Ivy-Bridge-E (2013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Haswell (2013)</a:t>
            </a:r>
            <a:endParaRPr lang="en-US" altLang="en-US" sz="11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Haswell-E (2014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 </a:t>
            </a:r>
            <a:r>
              <a:rPr lang="en-US" altLang="en-US" sz="11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tp</a:t>
            </a:r>
            <a:endParaRPr lang="en-US" altLang="en-US" sz="1100" smtClean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(2015)</a:t>
            </a:r>
            <a:endParaRPr lang="en-US" altLang="en-US" sz="11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000" name="Oval 40"/>
          <p:cNvSpPr>
            <a:spLocks noChangeArrowheads="1"/>
          </p:cNvSpPr>
          <p:nvPr/>
        </p:nvSpPr>
        <p:spPr bwMode="auto">
          <a:xfrm>
            <a:off x="7002463" y="4211833"/>
            <a:ext cx="2141537" cy="44926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001" name="AutoShape 42"/>
          <p:cNvSpPr>
            <a:spLocks noChangeArrowheads="1"/>
          </p:cNvSpPr>
          <p:nvPr/>
        </p:nvSpPr>
        <p:spPr bwMode="auto">
          <a:xfrm>
            <a:off x="8031163" y="5066760"/>
            <a:ext cx="88900" cy="360362"/>
          </a:xfrm>
          <a:prstGeom prst="downArrow">
            <a:avLst>
              <a:gd name="adj1" fmla="val 50000"/>
              <a:gd name="adj2" fmla="val 101339"/>
            </a:avLst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002" name="Rectangle 2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3.</a:t>
            </a:r>
            <a:r>
              <a:rPr lang="hu-HU" altLang="en-US" smtClean="0"/>
              <a:t>3</a:t>
            </a:r>
            <a:r>
              <a:rPr lang="en-US" altLang="en-US" smtClean="0"/>
              <a:t> Major innovations of the 2. generation Nehalem line (Lynnfield) (</a:t>
            </a:r>
            <a:r>
              <a:rPr lang="en-US" altLang="en-US"/>
              <a:t>6</a:t>
            </a:r>
            <a:r>
              <a:rPr lang="en-US" altLang="en-US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277020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6" name="Picture 4" descr="x5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175" y="2508250"/>
            <a:ext cx="4238625" cy="368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987" name="Picture 5" descr="P55-blockdiagra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838" y="2863850"/>
            <a:ext cx="4383087" cy="350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9060" name="Text Box 14"/>
          <p:cNvSpPr txBox="1">
            <a:spLocks noChangeArrowheads="1"/>
          </p:cNvSpPr>
          <p:nvPr/>
        </p:nvSpPr>
        <p:spPr bwMode="auto">
          <a:xfrm>
            <a:off x="255588" y="976313"/>
            <a:ext cx="850265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d) It supports only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two DDR3 memory </a:t>
            </a:r>
            <a:r>
              <a:rPr lang="en-US" altLang="en-US" sz="1400">
                <a:solidFill>
                  <a:srgbClr val="FF0000"/>
                </a:solidFill>
                <a:latin typeface="+mj-lt"/>
              </a:rPr>
              <a:t>channels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 instead of three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as in the previous solution.</a:t>
            </a:r>
          </a:p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e) Its socket needs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less connections (</a:t>
            </a:r>
            <a:r>
              <a:rPr lang="en-US" altLang="en-US" sz="1400">
                <a:solidFill>
                  <a:srgbClr val="FF0000"/>
                </a:solidFill>
                <a:latin typeface="+mj-lt"/>
              </a:rPr>
              <a:t>LGA-1156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) than the Bloomfield chip (LGA-1366).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All in all the Lynnfield chip is a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cheaper and more effective successor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Bloomfield chip,</a:t>
            </a:r>
          </a:p>
          <a:p>
            <a:pPr eaLnBrk="1" fontAlgn="base" hangingPunct="1">
              <a:spcBef>
                <a:spcPct val="0"/>
              </a:spcBef>
              <a:spcAft>
                <a:spcPct val="25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aiming primarily for mobiles and desktops.</a:t>
            </a:r>
          </a:p>
        </p:txBody>
      </p:sp>
      <p:sp>
        <p:nvSpPr>
          <p:cNvPr id="169989" name="Oval 15"/>
          <p:cNvSpPr>
            <a:spLocks noChangeArrowheads="1"/>
          </p:cNvSpPr>
          <p:nvPr/>
        </p:nvSpPr>
        <p:spPr bwMode="auto">
          <a:xfrm>
            <a:off x="2987675" y="2339975"/>
            <a:ext cx="1512888" cy="792163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990" name="Oval 16"/>
          <p:cNvSpPr>
            <a:spLocks noChangeArrowheads="1"/>
          </p:cNvSpPr>
          <p:nvPr/>
        </p:nvSpPr>
        <p:spPr bwMode="auto">
          <a:xfrm>
            <a:off x="7596188" y="2843213"/>
            <a:ext cx="1576387" cy="108108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9991" name="Rectangle 17"/>
          <p:cNvSpPr>
            <a:spLocks noChangeArrowheads="1"/>
          </p:cNvSpPr>
          <p:nvPr/>
        </p:nvSpPr>
        <p:spPr bwMode="auto">
          <a:xfrm>
            <a:off x="187325" y="641350"/>
            <a:ext cx="74596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Major innovations of the 2. generation Nehalem line (Lynnfield)</a:t>
            </a:r>
            <a:r>
              <a:rPr lang="hu-HU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(3)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46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69992" name="Text Box 6"/>
          <p:cNvSpPr txBox="1">
            <a:spLocks noChangeArrowheads="1"/>
          </p:cNvSpPr>
          <p:nvPr/>
        </p:nvSpPr>
        <p:spPr bwMode="auto">
          <a:xfrm>
            <a:off x="-36513" y="6386513"/>
            <a:ext cx="4672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Bloomfield based platform (X58 + ICH10 / LGA-1366)</a:t>
            </a:r>
          </a:p>
        </p:txBody>
      </p:sp>
      <p:sp>
        <p:nvSpPr>
          <p:cNvPr id="169993" name="Text Box 9"/>
          <p:cNvSpPr txBox="1">
            <a:spLocks noChangeArrowheads="1"/>
          </p:cNvSpPr>
          <p:nvPr/>
        </p:nvSpPr>
        <p:spPr bwMode="auto">
          <a:xfrm>
            <a:off x="4837113" y="6367463"/>
            <a:ext cx="38385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Lynnfield based platform (P55 / LGA-1156)</a:t>
            </a:r>
          </a:p>
        </p:txBody>
      </p:sp>
      <p:sp>
        <p:nvSpPr>
          <p:cNvPr id="11" name="Rectangle 24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smtClean="0">
                <a:solidFill>
                  <a:srgbClr val="FFFFFF"/>
                </a:solidFill>
              </a:rPr>
              <a:t>3.</a:t>
            </a:r>
            <a:r>
              <a:rPr lang="hu-HU" altLang="en-US" kern="0" smtClean="0">
                <a:solidFill>
                  <a:srgbClr val="FFFFFF"/>
                </a:solidFill>
              </a:rPr>
              <a:t>3</a:t>
            </a:r>
            <a:r>
              <a:rPr lang="en-US" altLang="en-US" kern="0" smtClean="0">
                <a:solidFill>
                  <a:srgbClr val="FFFFFF"/>
                </a:solidFill>
              </a:rPr>
              <a:t> Major innovations of the 2. generation Nehalem line (Lynnfield) (</a:t>
            </a:r>
            <a:r>
              <a:rPr lang="en-US" altLang="en-US" kern="0">
                <a:solidFill>
                  <a:srgbClr val="FFFFFF"/>
                </a:solidFill>
              </a:rPr>
              <a:t>7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212619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90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90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90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90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90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90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b="16613"/>
          <a:stretch/>
        </p:blipFill>
        <p:spPr>
          <a:xfrm>
            <a:off x="1857714" y="1676619"/>
            <a:ext cx="5428571" cy="2922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9979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TextBox 1"/>
          <p:cNvSpPr txBox="1">
            <a:spLocks noChangeArrowheads="1"/>
          </p:cNvSpPr>
          <p:nvPr/>
        </p:nvSpPr>
        <p:spPr bwMode="auto">
          <a:xfrm>
            <a:off x="171590" y="581338"/>
            <a:ext cx="85266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1400" b="1" smtClean="0">
                <a:solidFill>
                  <a:srgbClr val="333399"/>
                </a:solidFill>
                <a:latin typeface="Verdana"/>
              </a:rPr>
              <a:t>Emergence of Intel’s Atom line aiming for tablets and smartphones </a:t>
            </a:r>
            <a:r>
              <a:rPr lang="hu-HU" sz="1400" b="1" smtClean="0">
                <a:solidFill>
                  <a:srgbClr val="333399"/>
                </a:solidFill>
                <a:latin typeface="Verdana"/>
              </a:rPr>
              <a:t>(</a:t>
            </a:r>
            <a:r>
              <a:rPr lang="hu-HU" sz="1400" b="1" smtClean="0">
                <a:solidFill>
                  <a:srgbClr val="000000"/>
                </a:solidFill>
                <a:latin typeface="Verdana"/>
              </a:rPr>
              <a:t>Based on [</a:t>
            </a:r>
            <a:r>
              <a:rPr lang="en-US" sz="1400" b="1" smtClean="0">
                <a:solidFill>
                  <a:srgbClr val="000000"/>
                </a:solidFill>
                <a:latin typeface="Verdana"/>
              </a:rPr>
              <a:t>2</a:t>
            </a:r>
            <a:r>
              <a:rPr lang="hu-HU" sz="1400" b="1" smtClean="0">
                <a:solidFill>
                  <a:srgbClr val="000000"/>
                </a:solidFill>
                <a:latin typeface="Verdana"/>
              </a:rPr>
              <a:t>])</a:t>
            </a:r>
            <a:endParaRPr lang="en-US" sz="1400" b="1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89123" y="5399539"/>
            <a:ext cx="774571" cy="43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>
                <a:solidFill>
                  <a:srgbClr val="FFFFFF"/>
                </a:solidFill>
              </a:rPr>
              <a:t>2008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19522" y="5704445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smtClean="0">
                <a:solidFill>
                  <a:schemeClr val="bg1"/>
                </a:solidFill>
              </a:rPr>
              <a:t>2-wide</a:t>
            </a:r>
          </a:p>
          <a:p>
            <a:pPr algn="ctr"/>
            <a:r>
              <a:rPr lang="en-US" sz="1200" smtClean="0">
                <a:solidFill>
                  <a:schemeClr val="bg1"/>
                </a:solidFill>
              </a:rPr>
              <a:t>in-order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79762" y="3719060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smtClean="0">
                <a:solidFill>
                  <a:schemeClr val="bg1"/>
                </a:solidFill>
              </a:rPr>
              <a:t>4-wide</a:t>
            </a:r>
          </a:p>
          <a:p>
            <a:pPr algn="ctr"/>
            <a:r>
              <a:rPr lang="en-US" sz="1200" smtClean="0">
                <a:solidFill>
                  <a:schemeClr val="bg1"/>
                </a:solidFill>
              </a:rPr>
              <a:t>out-of-order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494697" y="5694570"/>
            <a:ext cx="7906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smtClean="0">
                <a:solidFill>
                  <a:schemeClr val="bg1"/>
                </a:solidFill>
              </a:rPr>
              <a:t>2-wide</a:t>
            </a:r>
          </a:p>
          <a:p>
            <a:pPr algn="ctr"/>
            <a:r>
              <a:rPr lang="en-US" sz="1200" smtClean="0">
                <a:solidFill>
                  <a:schemeClr val="bg1"/>
                </a:solidFill>
              </a:rPr>
              <a:t>in order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176959" y="5700078"/>
            <a:ext cx="1130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smtClean="0">
                <a:solidFill>
                  <a:schemeClr val="bg1"/>
                </a:solidFill>
              </a:rPr>
              <a:t>2-wide</a:t>
            </a:r>
          </a:p>
          <a:p>
            <a:pPr algn="ctr"/>
            <a:r>
              <a:rPr lang="en-US" sz="1200" smtClean="0">
                <a:solidFill>
                  <a:schemeClr val="bg1"/>
                </a:solidFill>
              </a:rPr>
              <a:t>out-of-order</a:t>
            </a:r>
            <a:endParaRPr lang="en-US" sz="1200">
              <a:solidFill>
                <a:schemeClr val="bg1"/>
              </a:solidFill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(9a)</a:t>
            </a:r>
            <a:endParaRPr lang="en-US"/>
          </a:p>
        </p:txBody>
      </p:sp>
      <p:pic>
        <p:nvPicPr>
          <p:cNvPr id="18" name="Kép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838" y="1268759"/>
            <a:ext cx="8670396" cy="4887475"/>
          </a:xfrm>
          <a:prstGeom prst="rect">
            <a:avLst/>
          </a:prstGeom>
        </p:spPr>
      </p:pic>
      <p:sp>
        <p:nvSpPr>
          <p:cNvPr id="19" name="Rounded Rectangle 18"/>
          <p:cNvSpPr/>
          <p:nvPr/>
        </p:nvSpPr>
        <p:spPr>
          <a:xfrm>
            <a:off x="258246" y="4463332"/>
            <a:ext cx="8576350" cy="1692902"/>
          </a:xfrm>
          <a:prstGeom prst="roundRect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96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Text Box 5"/>
          <p:cNvSpPr txBox="1">
            <a:spLocks noChangeArrowheads="1"/>
          </p:cNvSpPr>
          <p:nvPr/>
        </p:nvSpPr>
        <p:spPr bwMode="auto">
          <a:xfrm>
            <a:off x="6950075" y="3548063"/>
            <a:ext cx="19351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Bloomfield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(desktop/DP server) []</a:t>
            </a:r>
          </a:p>
        </p:txBody>
      </p:sp>
      <p:pic>
        <p:nvPicPr>
          <p:cNvPr id="171011" name="Picture 6" descr="Lynnfield die phot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7800" y="3602038"/>
            <a:ext cx="5146675" cy="325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2" name="Text Box 7"/>
          <p:cNvSpPr txBox="1">
            <a:spLocks noChangeArrowheads="1"/>
          </p:cNvSpPr>
          <p:nvPr/>
        </p:nvSpPr>
        <p:spPr bwMode="auto">
          <a:xfrm>
            <a:off x="-7938" y="6393346"/>
            <a:ext cx="4402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Second generation: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Lynnfield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chip (</a:t>
            </a:r>
            <a:r>
              <a:rPr lang="en-US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9/2009)</a:t>
            </a:r>
            <a:endParaRPr lang="en-US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 nm, 296 mm</a:t>
            </a:r>
            <a:r>
              <a:rPr lang="en-US" altLang="en-US" sz="1200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774 </a:t>
            </a:r>
            <a:r>
              <a:rPr lang="en-US" altLang="en-US" sz="12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mtrs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LGA-1156) [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5] [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6] [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8]</a:t>
            </a:r>
          </a:p>
        </p:txBody>
      </p:sp>
      <p:pic>
        <p:nvPicPr>
          <p:cNvPr id="171013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66" r="6180"/>
          <a:stretch>
            <a:fillRect/>
          </a:stretch>
        </p:blipFill>
        <p:spPr bwMode="auto">
          <a:xfrm>
            <a:off x="611188" y="1312863"/>
            <a:ext cx="295275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015" name="Picture 10" descr="Bloomfield die phot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738" y="538163"/>
            <a:ext cx="4570412" cy="296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6" name="Text Box 11"/>
          <p:cNvSpPr txBox="1">
            <a:spLocks noChangeArrowheads="1"/>
          </p:cNvSpPr>
          <p:nvPr/>
        </p:nvSpPr>
        <p:spPr bwMode="auto">
          <a:xfrm>
            <a:off x="179388" y="3213100"/>
            <a:ext cx="3698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First generation: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Bloomfield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chip (11/2008)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(45 nm, 263 mm</a:t>
            </a:r>
            <a:r>
              <a:rPr lang="en-US" altLang="en-US" sz="1200" baseline="300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731 mtrs, LGA-1366)</a:t>
            </a:r>
          </a:p>
        </p:txBody>
      </p:sp>
      <p:sp>
        <p:nvSpPr>
          <p:cNvPr id="171017" name="Text Box 12"/>
          <p:cNvSpPr txBox="1">
            <a:spLocks noChangeArrowheads="1"/>
          </p:cNvSpPr>
          <p:nvPr/>
        </p:nvSpPr>
        <p:spPr bwMode="auto">
          <a:xfrm>
            <a:off x="184150" y="636588"/>
            <a:ext cx="3349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Die photos of the 1. and 2. gen.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Nehalem desktop chips</a:t>
            </a:r>
          </a:p>
        </p:txBody>
      </p:sp>
      <p:sp>
        <p:nvSpPr>
          <p:cNvPr id="171018" name="Text Box 58"/>
          <p:cNvSpPr txBox="1">
            <a:spLocks noChangeArrowheads="1"/>
          </p:cNvSpPr>
          <p:nvPr/>
        </p:nvSpPr>
        <p:spPr bwMode="auto">
          <a:xfrm>
            <a:off x="1166813" y="3592513"/>
            <a:ext cx="1403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[45]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</a:t>
            </a:r>
            <a:r>
              <a:rPr lang="hu-HU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[46]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[47]</a:t>
            </a:r>
            <a:endParaRPr lang="hu-HU" altLang="en-US" sz="12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Rectangle 24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smtClean="0">
                <a:solidFill>
                  <a:srgbClr val="FFFFFF"/>
                </a:solidFill>
              </a:rPr>
              <a:t>3.</a:t>
            </a:r>
            <a:r>
              <a:rPr lang="hu-HU" altLang="en-US" kern="0" smtClean="0">
                <a:solidFill>
                  <a:srgbClr val="FFFFFF"/>
                </a:solidFill>
              </a:rPr>
              <a:t>3</a:t>
            </a:r>
            <a:r>
              <a:rPr lang="en-US" altLang="en-US" kern="0" smtClean="0">
                <a:solidFill>
                  <a:srgbClr val="FFFFFF"/>
                </a:solidFill>
              </a:rPr>
              <a:t> Major innovations of the 2. generation Nehalem line (Lynnfield) (</a:t>
            </a:r>
            <a:r>
              <a:rPr lang="en-US" altLang="en-US" kern="0">
                <a:solidFill>
                  <a:srgbClr val="FFFFFF"/>
                </a:solidFill>
              </a:rPr>
              <a:t>8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5"/>
          <a:srcRect b="16613"/>
          <a:stretch/>
        </p:blipFill>
        <p:spPr>
          <a:xfrm>
            <a:off x="-1" y="4007254"/>
            <a:ext cx="3933883" cy="23020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788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AutoShape 3"/>
          <p:cNvSpPr>
            <a:spLocks noChangeArrowheads="1"/>
          </p:cNvSpPr>
          <p:nvPr/>
        </p:nvSpPr>
        <p:spPr bwMode="auto">
          <a:xfrm>
            <a:off x="836613" y="967587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smtClean="0">
                <a:solidFill>
                  <a:srgbClr val="FFFFFF"/>
                </a:solidFill>
                <a:cs typeface="Arial" charset="0"/>
              </a:rPr>
              <a:t>4.</a:t>
            </a:r>
            <a:r>
              <a:rPr lang="en-US" altLang="en-US" sz="1900" smtClean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1900">
                <a:solidFill>
                  <a:srgbClr val="FFFFFF"/>
                </a:solidFill>
                <a:cs typeface="Arial" charset="0"/>
              </a:rPr>
              <a:t>The Sandy Bridge line</a:t>
            </a:r>
          </a:p>
        </p:txBody>
      </p:sp>
      <p:grpSp>
        <p:nvGrpSpPr>
          <p:cNvPr id="191491" name="Group 4"/>
          <p:cNvGrpSpPr>
            <a:grpSpLocks/>
          </p:cNvGrpSpPr>
          <p:nvPr/>
        </p:nvGrpSpPr>
        <p:grpSpPr bwMode="auto">
          <a:xfrm>
            <a:off x="987425" y="1904212"/>
            <a:ext cx="7265988" cy="409575"/>
            <a:chOff x="707" y="1638"/>
            <a:chExt cx="4440" cy="306"/>
          </a:xfrm>
        </p:grpSpPr>
        <p:sp>
          <p:nvSpPr>
            <p:cNvPr id="191519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4.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1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Introduction</a:t>
              </a:r>
            </a:p>
          </p:txBody>
        </p:sp>
        <p:sp>
          <p:nvSpPr>
            <p:cNvPr id="191520" name="Text Box 6"/>
            <p:cNvSpPr txBox="1">
              <a:spLocks noChangeArrowheads="1"/>
            </p:cNvSpPr>
            <p:nvPr/>
          </p:nvSpPr>
          <p:spPr bwMode="auto">
            <a:xfrm>
              <a:off x="707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2" name="Group 7"/>
          <p:cNvGrpSpPr>
            <a:grpSpLocks/>
          </p:cNvGrpSpPr>
          <p:nvPr/>
        </p:nvGrpSpPr>
        <p:grpSpPr bwMode="auto">
          <a:xfrm>
            <a:off x="984250" y="2359825"/>
            <a:ext cx="7265988" cy="619125"/>
            <a:chOff x="707" y="1638"/>
            <a:chExt cx="4440" cy="463"/>
          </a:xfrm>
        </p:grpSpPr>
        <p:sp>
          <p:nvSpPr>
            <p:cNvPr id="1915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4.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2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Major innovations of the Sandy Bridge line vs. </a:t>
              </a:r>
              <a:endParaRPr lang="hu-HU" altLang="en-US" sz="1900">
                <a:solidFill>
                  <a:srgbClr val="FFFFFF"/>
                </a:solidFill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        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the 1. generation Nehalem line </a:t>
              </a:r>
            </a:p>
          </p:txBody>
        </p:sp>
        <p:sp>
          <p:nvSpPr>
            <p:cNvPr id="191518" name="Text Box 9"/>
            <p:cNvSpPr txBox="1">
              <a:spLocks noChangeArrowheads="1"/>
            </p:cNvSpPr>
            <p:nvPr/>
          </p:nvSpPr>
          <p:spPr bwMode="auto">
            <a:xfrm>
              <a:off x="707" y="170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9" name="Group 25"/>
          <p:cNvGrpSpPr>
            <a:grpSpLocks/>
          </p:cNvGrpSpPr>
          <p:nvPr/>
        </p:nvGrpSpPr>
        <p:grpSpPr bwMode="auto">
          <a:xfrm>
            <a:off x="974823" y="3068958"/>
            <a:ext cx="7281765" cy="592378"/>
            <a:chOff x="697" y="1638"/>
            <a:chExt cx="4450" cy="293"/>
          </a:xfrm>
        </p:grpSpPr>
        <p:sp>
          <p:nvSpPr>
            <p:cNvPr id="19150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4.3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>
                  <a:solidFill>
                    <a:srgbClr val="FFFFFF"/>
                  </a:solidFill>
                  <a:cs typeface="Arial" charset="0"/>
                </a:rPr>
                <a:t>Example for a Sandy Bridge based desktop </a:t>
              </a:r>
              <a:endParaRPr lang="hu-HU" altLang="hu-HU" sz="1900">
                <a:solidFill>
                  <a:srgbClr val="FFFFFF"/>
                </a:solidFill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hu-HU" sz="1900">
                  <a:solidFill>
                    <a:srgbClr val="FFFFFF"/>
                  </a:solidFill>
                  <a:cs typeface="Arial" charset="0"/>
                </a:rPr>
                <a:t>         </a:t>
              </a:r>
              <a:r>
                <a:rPr lang="en-US" altLang="hu-HU" sz="1900">
                  <a:solidFill>
                    <a:srgbClr val="FFFFFF"/>
                  </a:solidFill>
                  <a:cs typeface="Arial" charset="0"/>
                </a:rPr>
                <a:t>platform with the H67 chipset 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4" name="Text Box 27"/>
            <p:cNvSpPr txBox="1">
              <a:spLocks noChangeArrowheads="1"/>
            </p:cNvSpPr>
            <p:nvPr/>
          </p:nvSpPr>
          <p:spPr bwMode="auto">
            <a:xfrm>
              <a:off x="697" y="1670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7727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</a:t>
            </a:r>
          </a:p>
        </p:txBody>
      </p:sp>
    </p:spTree>
    <p:extLst>
      <p:ext uri="{BB962C8B-B14F-4D97-AF65-F5344CB8AC3E}">
        <p14:creationId xmlns:p14="http://schemas.microsoft.com/office/powerpoint/2010/main" val="2798598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4.1 Introduction (1)</a:t>
            </a:r>
          </a:p>
        </p:txBody>
      </p:sp>
      <p:sp>
        <p:nvSpPr>
          <p:cNvPr id="192515" name="Text Box 4"/>
          <p:cNvSpPr txBox="1">
            <a:spLocks noChangeArrowheads="1"/>
          </p:cNvSpPr>
          <p:nvPr/>
        </p:nvSpPr>
        <p:spPr bwMode="auto">
          <a:xfrm>
            <a:off x="192088" y="1006475"/>
            <a:ext cx="7100887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5000"/>
              </a:spcAft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Sandy Bridge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is Intel’s next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new microarchitecture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using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32 nm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line width.</a:t>
            </a:r>
          </a:p>
          <a:p>
            <a:pPr eaLnBrk="1" fontAlgn="base" hangingPunct="1">
              <a:spcBef>
                <a:spcPct val="0"/>
              </a:spcBef>
              <a:spcAft>
                <a:spcPts val="400"/>
              </a:spcAft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First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delivered in 1/2011</a:t>
            </a:r>
            <a:r>
              <a:rPr lang="en-US" altLang="en-US" sz="1400">
                <a:solidFill>
                  <a:srgbClr val="0000FF"/>
                </a:solidFill>
                <a:cs typeface="Arial" charset="0"/>
              </a:rPr>
              <a:t>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It is termed also as Intel’s </a:t>
            </a: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second generation Core processors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192516" name="Text Box 5"/>
          <p:cNvSpPr txBox="1">
            <a:spLocks noChangeArrowheads="1"/>
          </p:cNvSpPr>
          <p:nvPr/>
        </p:nvSpPr>
        <p:spPr bwMode="auto">
          <a:xfrm>
            <a:off x="195263" y="642938"/>
            <a:ext cx="1839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1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Introduction</a:t>
            </a:r>
          </a:p>
        </p:txBody>
      </p:sp>
      <p:sp>
        <p:nvSpPr>
          <p:cNvPr id="27" name="Text Box 4"/>
          <p:cNvSpPr txBox="1">
            <a:spLocks noChangeArrowheads="1"/>
          </p:cNvSpPr>
          <p:nvPr/>
        </p:nvSpPr>
        <p:spPr bwMode="auto">
          <a:xfrm>
            <a:off x="1743179" y="4734145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4786" y="2168860"/>
            <a:ext cx="8964000" cy="2330753"/>
            <a:chOff x="14786" y="4510088"/>
            <a:chExt cx="8964000" cy="2330753"/>
          </a:xfrm>
        </p:grpSpPr>
        <p:sp>
          <p:nvSpPr>
            <p:cNvPr id="192517" name="Text Box 4"/>
            <p:cNvSpPr txBox="1">
              <a:spLocks noChangeArrowheads="1"/>
            </p:cNvSpPr>
            <p:nvPr/>
          </p:nvSpPr>
          <p:spPr bwMode="auto">
            <a:xfrm>
              <a:off x="1506538" y="4510088"/>
              <a:ext cx="61182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Figure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hu-HU" altLang="en-US" sz="1400" smtClean="0">
                  <a:solidFill>
                    <a:srgbClr val="000000"/>
                  </a:solidFill>
                  <a:cs typeface="Times New Roman" pitchFamily="18" charset="0"/>
                </a:rPr>
                <a:t>4.1.1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: Intel</a:t>
              </a:r>
              <a:r>
                <a:rPr lang="en-US" altLang="en-US" sz="14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’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s Tick-Tock development model 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(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Based on 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[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1]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)</a:t>
              </a:r>
              <a:endParaRPr lang="en-US" altLang="en-US" sz="14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8" name="Téglalap 3"/>
            <p:cNvSpPr/>
            <p:nvPr/>
          </p:nvSpPr>
          <p:spPr bwMode="auto">
            <a:xfrm>
              <a:off x="14786" y="4589766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>
                <a:solidFill>
                  <a:srgbClr val="FFFFFF"/>
                </a:solidFill>
              </a:endParaRPr>
            </a:p>
          </p:txBody>
        </p:sp>
        <p:sp>
          <p:nvSpPr>
            <p:cNvPr id="29" name="Téglalap 4"/>
            <p:cNvSpPr/>
            <p:nvPr/>
          </p:nvSpPr>
          <p:spPr bwMode="auto">
            <a:xfrm>
              <a:off x="15520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0" name="Téglalap 5"/>
            <p:cNvSpPr/>
            <p:nvPr/>
          </p:nvSpPr>
          <p:spPr bwMode="auto">
            <a:xfrm>
              <a:off x="1135890" y="500170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1" name="Téglalap 11"/>
            <p:cNvSpPr/>
            <p:nvPr/>
          </p:nvSpPr>
          <p:spPr bwMode="auto">
            <a:xfrm>
              <a:off x="2089819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2" name="Téglalap 12"/>
            <p:cNvSpPr/>
            <p:nvPr/>
          </p:nvSpPr>
          <p:spPr bwMode="auto">
            <a:xfrm>
              <a:off x="3073025" y="5002369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3" name="Téglalap 13"/>
            <p:cNvSpPr/>
            <p:nvPr/>
          </p:nvSpPr>
          <p:spPr bwMode="auto">
            <a:xfrm>
              <a:off x="404337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4" name="Téglalap 14"/>
            <p:cNvSpPr/>
            <p:nvPr/>
          </p:nvSpPr>
          <p:spPr bwMode="auto">
            <a:xfrm>
              <a:off x="5031408" y="4999052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5" name="Téglalap 15"/>
            <p:cNvSpPr/>
            <p:nvPr/>
          </p:nvSpPr>
          <p:spPr bwMode="auto">
            <a:xfrm>
              <a:off x="5991637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6" name="Szövegdoboz 16"/>
            <p:cNvSpPr txBox="1">
              <a:spLocks noChangeArrowheads="1"/>
            </p:cNvSpPr>
            <p:nvPr/>
          </p:nvSpPr>
          <p:spPr bwMode="auto">
            <a:xfrm>
              <a:off x="296954" y="6422048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7" name="Szövegdoboz 17"/>
            <p:cNvSpPr txBox="1">
              <a:spLocks noChangeArrowheads="1"/>
            </p:cNvSpPr>
            <p:nvPr/>
          </p:nvSpPr>
          <p:spPr bwMode="auto">
            <a:xfrm>
              <a:off x="1333209" y="6423914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38" name="Szövegdoboz 18"/>
            <p:cNvSpPr txBox="1">
              <a:spLocks noChangeArrowheads="1"/>
            </p:cNvSpPr>
            <p:nvPr/>
          </p:nvSpPr>
          <p:spPr bwMode="auto">
            <a:xfrm>
              <a:off x="2311954" y="6422524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9" name="Szövegdoboz 19"/>
            <p:cNvSpPr txBox="1">
              <a:spLocks noChangeArrowheads="1"/>
            </p:cNvSpPr>
            <p:nvPr/>
          </p:nvSpPr>
          <p:spPr bwMode="auto">
            <a:xfrm>
              <a:off x="3295430" y="6424390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40" name="Szövegdoboz 20"/>
            <p:cNvSpPr txBox="1">
              <a:spLocks noChangeArrowheads="1"/>
            </p:cNvSpPr>
            <p:nvPr/>
          </p:nvSpPr>
          <p:spPr bwMode="auto">
            <a:xfrm>
              <a:off x="4223700" y="642439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41" name="Szövegdoboz 21"/>
            <p:cNvSpPr txBox="1">
              <a:spLocks noChangeArrowheads="1"/>
            </p:cNvSpPr>
            <p:nvPr/>
          </p:nvSpPr>
          <p:spPr bwMode="auto">
            <a:xfrm>
              <a:off x="5271201" y="642625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42" name="Szövegdoboz 22"/>
            <p:cNvSpPr txBox="1">
              <a:spLocks noChangeArrowheads="1"/>
            </p:cNvSpPr>
            <p:nvPr/>
          </p:nvSpPr>
          <p:spPr bwMode="auto">
            <a:xfrm>
              <a:off x="6174378" y="642486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43" name="Szövegdoboz 25"/>
            <p:cNvSpPr txBox="1"/>
            <p:nvPr/>
          </p:nvSpPr>
          <p:spPr bwMode="auto">
            <a:xfrm>
              <a:off x="339090" y="4677078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44" name="Szövegdoboz 26"/>
            <p:cNvSpPr txBox="1"/>
            <p:nvPr/>
          </p:nvSpPr>
          <p:spPr bwMode="auto">
            <a:xfrm>
              <a:off x="4199401" y="4680253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45" name="Szövegdoboz 27"/>
            <p:cNvSpPr txBox="1"/>
            <p:nvPr/>
          </p:nvSpPr>
          <p:spPr bwMode="auto">
            <a:xfrm>
              <a:off x="5220572" y="4681841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46" name="Szövegdoboz 28"/>
            <p:cNvSpPr txBox="1"/>
            <p:nvPr/>
          </p:nvSpPr>
          <p:spPr bwMode="auto">
            <a:xfrm>
              <a:off x="6153680" y="4680253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47" name="TextBox 46"/>
            <p:cNvSpPr txBox="1"/>
            <p:nvPr/>
          </p:nvSpPr>
          <p:spPr bwMode="auto">
            <a:xfrm>
              <a:off x="7124419" y="4696128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48" name="Téglalap 14"/>
            <p:cNvSpPr/>
            <p:nvPr/>
          </p:nvSpPr>
          <p:spPr bwMode="auto">
            <a:xfrm>
              <a:off x="6968491" y="4999043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9" name="Szövegdoboz 21"/>
            <p:cNvSpPr txBox="1">
              <a:spLocks noChangeArrowheads="1"/>
            </p:cNvSpPr>
            <p:nvPr/>
          </p:nvSpPr>
          <p:spPr bwMode="auto">
            <a:xfrm>
              <a:off x="7185398" y="6419598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0" name="Téglalap 15"/>
            <p:cNvSpPr/>
            <p:nvPr/>
          </p:nvSpPr>
          <p:spPr bwMode="auto">
            <a:xfrm>
              <a:off x="7949055" y="500324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1" name="Szövegdoboz 22"/>
            <p:cNvSpPr txBox="1">
              <a:spLocks noChangeArrowheads="1"/>
            </p:cNvSpPr>
            <p:nvPr/>
          </p:nvSpPr>
          <p:spPr bwMode="auto">
            <a:xfrm>
              <a:off x="8138045" y="642739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2" name="Szövegdoboz 28"/>
            <p:cNvSpPr txBox="1"/>
            <p:nvPr/>
          </p:nvSpPr>
          <p:spPr bwMode="auto">
            <a:xfrm>
              <a:off x="8093206" y="4682783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  <p:sp>
        <p:nvSpPr>
          <p:cNvPr id="55" name="Oval 4"/>
          <p:cNvSpPr>
            <a:spLocks noChangeArrowheads="1"/>
          </p:cNvSpPr>
          <p:nvPr/>
        </p:nvSpPr>
        <p:spPr bwMode="auto">
          <a:xfrm>
            <a:off x="3941040" y="2248538"/>
            <a:ext cx="1216025" cy="2082162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2160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12</a:t>
            </a:r>
            <a:r>
              <a:rPr lang="hu-HU" altLang="en-US" smtClean="0"/>
              <a:t>)</a:t>
            </a:r>
            <a:endParaRPr lang="en-US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4704294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204788" y="555938"/>
            <a:ext cx="237917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Sandy Bridge line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0507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6" grpId="0"/>
      <p:bldP spid="37" grpId="0"/>
      <p:bldP spid="45" grpId="0"/>
      <p:bldP spid="81" grpId="0"/>
      <p:bldP spid="84" grpId="0"/>
      <p:bldP spid="86" grpId="0"/>
      <p:bldP spid="87" grpId="0"/>
      <p:bldP spid="97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TextBox 1"/>
          <p:cNvSpPr txBox="1">
            <a:spLocks noChangeArrowheads="1"/>
          </p:cNvSpPr>
          <p:nvPr/>
        </p:nvSpPr>
        <p:spPr bwMode="auto">
          <a:xfrm>
            <a:off x="1141413" y="1792288"/>
            <a:ext cx="123825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Sandy Bridge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Arial" charset="0"/>
              </a:rPr>
              <a:t>Up to 4 cores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Arial" charset="0"/>
              </a:rPr>
              <a:t>(This Section)</a:t>
            </a:r>
          </a:p>
        </p:txBody>
      </p:sp>
      <p:sp>
        <p:nvSpPr>
          <p:cNvPr id="193539" name="TextBox 2"/>
          <p:cNvSpPr txBox="1">
            <a:spLocks noChangeArrowheads="1"/>
          </p:cNvSpPr>
          <p:nvPr/>
        </p:nvSpPr>
        <p:spPr bwMode="auto">
          <a:xfrm>
            <a:off x="3694321" y="1792288"/>
            <a:ext cx="1401346" cy="6386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Sandy Bridge-E</a:t>
            </a:r>
            <a:endParaRPr lang="en-US" altLang="en-US" sz="1100">
              <a:solidFill>
                <a:srgbClr val="000000"/>
              </a:solidFill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Arial" charset="0"/>
              </a:rPr>
              <a:t>Up to 6 cores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cs typeface="Arial" charset="0"/>
              </a:rPr>
              <a:t>(Not discussed)</a:t>
            </a:r>
            <a:endParaRPr lang="en-US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40" name="Text Box 16"/>
          <p:cNvSpPr txBox="1">
            <a:spLocks noChangeArrowheads="1"/>
          </p:cNvSpPr>
          <p:nvPr/>
        </p:nvSpPr>
        <p:spPr bwMode="auto">
          <a:xfrm>
            <a:off x="3109913" y="3798888"/>
            <a:ext cx="2452687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i7-3960X EE, 6C, 11/2011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i7-3930K,      6C, 11/2011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i7-3820,        4C, 11/2011</a:t>
            </a:r>
          </a:p>
        </p:txBody>
      </p:sp>
      <p:sp>
        <p:nvSpPr>
          <p:cNvPr id="193541" name="Text Box 4"/>
          <p:cNvSpPr txBox="1">
            <a:spLocks noChangeArrowheads="1"/>
          </p:cNvSpPr>
          <p:nvPr/>
        </p:nvSpPr>
        <p:spPr bwMode="auto">
          <a:xfrm>
            <a:off x="173038" y="3516313"/>
            <a:ext cx="9159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FF3505"/>
                </a:solidFill>
                <a:cs typeface="Arial" charset="0"/>
              </a:rPr>
              <a:t>Desktops</a:t>
            </a:r>
          </a:p>
        </p:txBody>
      </p:sp>
      <p:sp>
        <p:nvSpPr>
          <p:cNvPr id="193542" name="Text Box 5"/>
          <p:cNvSpPr txBox="1">
            <a:spLocks noChangeArrowheads="1"/>
          </p:cNvSpPr>
          <p:nvPr/>
        </p:nvSpPr>
        <p:spPr bwMode="auto">
          <a:xfrm>
            <a:off x="193675" y="4748213"/>
            <a:ext cx="787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FF3505"/>
                </a:solidFill>
                <a:cs typeface="Arial" charset="0"/>
              </a:rPr>
              <a:t>Servers</a:t>
            </a:r>
          </a:p>
        </p:txBody>
      </p:sp>
      <p:sp>
        <p:nvSpPr>
          <p:cNvPr id="193545" name="Text Box 11"/>
          <p:cNvSpPr txBox="1">
            <a:spLocks noChangeArrowheads="1"/>
          </p:cNvSpPr>
          <p:nvPr/>
        </p:nvSpPr>
        <p:spPr bwMode="auto">
          <a:xfrm>
            <a:off x="174625" y="2465388"/>
            <a:ext cx="785813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FF3505"/>
                </a:solidFill>
                <a:cs typeface="Arial" charset="0"/>
              </a:rPr>
              <a:t>Mobiles</a:t>
            </a:r>
          </a:p>
        </p:txBody>
      </p:sp>
      <p:sp>
        <p:nvSpPr>
          <p:cNvPr id="193546" name="Text Box 12"/>
          <p:cNvSpPr txBox="1">
            <a:spLocks noChangeArrowheads="1"/>
          </p:cNvSpPr>
          <p:nvPr/>
        </p:nvSpPr>
        <p:spPr bwMode="auto">
          <a:xfrm>
            <a:off x="463550" y="2751138"/>
            <a:ext cx="3560763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i3-23xxM, 2C, 2/2011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i5-24xxM//25xxM, 2C, 2/2011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i7-26xxQM/27xxQM/28xxQM, 4C, 1/2011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 Extreme-29xxXM , 4C, Q1 2011</a:t>
            </a:r>
          </a:p>
        </p:txBody>
      </p:sp>
      <p:sp>
        <p:nvSpPr>
          <p:cNvPr id="193547" name="Text Box 13"/>
          <p:cNvSpPr txBox="1">
            <a:spLocks noChangeArrowheads="1"/>
          </p:cNvSpPr>
          <p:nvPr/>
        </p:nvSpPr>
        <p:spPr bwMode="auto">
          <a:xfrm>
            <a:off x="444500" y="3802063"/>
            <a:ext cx="2638425" cy="93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i3-21xx, 2C, 2/2011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i5-23xx 4C+G, 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i5/24xx/25xx, 4C+G, 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i7-26xx, 4C+G, 1/2011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i7-2700K, 4C+G10/2011</a:t>
            </a:r>
          </a:p>
        </p:txBody>
      </p:sp>
      <p:sp>
        <p:nvSpPr>
          <p:cNvPr id="193548" name="Line 8"/>
          <p:cNvSpPr>
            <a:spLocks noChangeShapeType="1"/>
          </p:cNvSpPr>
          <p:nvPr/>
        </p:nvSpPr>
        <p:spPr bwMode="auto">
          <a:xfrm flipH="1">
            <a:off x="6994525" y="2355850"/>
            <a:ext cx="793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49" name="Line 10"/>
          <p:cNvSpPr>
            <a:spLocks noChangeShapeType="1"/>
          </p:cNvSpPr>
          <p:nvPr/>
        </p:nvSpPr>
        <p:spPr bwMode="auto">
          <a:xfrm flipV="1">
            <a:off x="6007100" y="2530475"/>
            <a:ext cx="199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50" name="Line 11"/>
          <p:cNvSpPr>
            <a:spLocks noChangeShapeType="1"/>
          </p:cNvSpPr>
          <p:nvPr/>
        </p:nvSpPr>
        <p:spPr bwMode="auto">
          <a:xfrm flipH="1">
            <a:off x="7986713" y="2530475"/>
            <a:ext cx="635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51" name="Line 13"/>
          <p:cNvSpPr>
            <a:spLocks noChangeShapeType="1"/>
          </p:cNvSpPr>
          <p:nvPr/>
        </p:nvSpPr>
        <p:spPr bwMode="auto">
          <a:xfrm flipH="1">
            <a:off x="6011863" y="2530475"/>
            <a:ext cx="7937" cy="1698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52" name="Text Box 4"/>
          <p:cNvSpPr txBox="1">
            <a:spLocks noChangeArrowheads="1"/>
          </p:cNvSpPr>
          <p:nvPr/>
        </p:nvSpPr>
        <p:spPr bwMode="auto">
          <a:xfrm>
            <a:off x="5959475" y="1806575"/>
            <a:ext cx="20764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Sandy Bridge-EN/EP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Arial" charset="0"/>
              </a:rPr>
              <a:t>Up to 8 cores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cs typeface="Arial" charset="0"/>
              </a:rPr>
              <a:t>(Not discussed)</a:t>
            </a: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53" name="Text Box 5"/>
          <p:cNvSpPr txBox="1">
            <a:spLocks noChangeArrowheads="1"/>
          </p:cNvSpPr>
          <p:nvPr/>
        </p:nvSpPr>
        <p:spPr bwMode="auto">
          <a:xfrm>
            <a:off x="6958013" y="2800350"/>
            <a:ext cx="2051050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Sandy Bridge-EP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(Efficient Performance)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Arial" charset="0"/>
              </a:rPr>
              <a:t>(Socket: LGA 2011)</a:t>
            </a: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55" name="Rectangle 33"/>
          <p:cNvSpPr>
            <a:spLocks noChangeArrowheads="1"/>
          </p:cNvSpPr>
          <p:nvPr/>
        </p:nvSpPr>
        <p:spPr bwMode="auto">
          <a:xfrm>
            <a:off x="5027613" y="6207553"/>
            <a:ext cx="1933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E5-24xx 4/6/8C, 5/2012</a:t>
            </a:r>
          </a:p>
        </p:txBody>
      </p:sp>
      <p:sp>
        <p:nvSpPr>
          <p:cNvPr id="193556" name="Text Box 5"/>
          <p:cNvSpPr txBox="1">
            <a:spLocks noChangeArrowheads="1"/>
          </p:cNvSpPr>
          <p:nvPr/>
        </p:nvSpPr>
        <p:spPr bwMode="auto">
          <a:xfrm>
            <a:off x="5168900" y="2800350"/>
            <a:ext cx="1646238" cy="62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Sandy Bridge-EN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(Entry</a:t>
            </a:r>
            <a:r>
              <a:rPr lang="en-US" altLang="en-US" sz="110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Arial" charset="0"/>
              </a:rPr>
              <a:t>(Socket: LGA 1356) </a:t>
            </a: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58" name="Rectangle 33"/>
          <p:cNvSpPr>
            <a:spLocks noChangeArrowheads="1"/>
          </p:cNvSpPr>
          <p:nvPr/>
        </p:nvSpPr>
        <p:spPr bwMode="auto">
          <a:xfrm>
            <a:off x="7015163" y="6205965"/>
            <a:ext cx="193357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E5-26xx 4/6/8C, 3/2012</a:t>
            </a:r>
          </a:p>
        </p:txBody>
      </p:sp>
      <p:sp>
        <p:nvSpPr>
          <p:cNvPr id="193559" name="Rectangle 34"/>
          <p:cNvSpPr>
            <a:spLocks noChangeArrowheads="1"/>
          </p:cNvSpPr>
          <p:nvPr/>
        </p:nvSpPr>
        <p:spPr bwMode="auto">
          <a:xfrm>
            <a:off x="7002270" y="6579350"/>
            <a:ext cx="1985963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E5-46xx 4/6/8C, 5/2012</a:t>
            </a:r>
          </a:p>
        </p:txBody>
      </p:sp>
      <p:sp>
        <p:nvSpPr>
          <p:cNvPr id="193560" name="Text Box 16"/>
          <p:cNvSpPr txBox="1">
            <a:spLocks noChangeArrowheads="1"/>
          </p:cNvSpPr>
          <p:nvPr/>
        </p:nvSpPr>
        <p:spPr bwMode="auto">
          <a:xfrm>
            <a:off x="263525" y="6086503"/>
            <a:ext cx="982663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4AEB"/>
                </a:solidFill>
                <a:cs typeface="Arial" charset="0"/>
              </a:rPr>
              <a:t>DP-Servers</a:t>
            </a:r>
          </a:p>
        </p:txBody>
      </p:sp>
      <p:sp>
        <p:nvSpPr>
          <p:cNvPr id="193561" name="Text Box 25"/>
          <p:cNvSpPr txBox="1">
            <a:spLocks noChangeArrowheads="1"/>
          </p:cNvSpPr>
          <p:nvPr/>
        </p:nvSpPr>
        <p:spPr bwMode="auto">
          <a:xfrm>
            <a:off x="246063" y="6444335"/>
            <a:ext cx="9937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4AEB"/>
                </a:solidFill>
                <a:cs typeface="Arial" charset="0"/>
              </a:rPr>
              <a:t>MP-Servers</a:t>
            </a:r>
          </a:p>
        </p:txBody>
      </p:sp>
      <p:sp>
        <p:nvSpPr>
          <p:cNvPr id="193562" name="Oval 12"/>
          <p:cNvSpPr>
            <a:spLocks noChangeArrowheads="1"/>
          </p:cNvSpPr>
          <p:nvPr/>
        </p:nvSpPr>
        <p:spPr bwMode="auto">
          <a:xfrm>
            <a:off x="5980113" y="266382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63" name="Oval 7"/>
          <p:cNvSpPr>
            <a:spLocks noChangeArrowheads="1"/>
          </p:cNvSpPr>
          <p:nvPr/>
        </p:nvSpPr>
        <p:spPr bwMode="auto">
          <a:xfrm>
            <a:off x="7948613" y="266700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64" name="Line 8"/>
          <p:cNvSpPr>
            <a:spLocks noChangeShapeType="1"/>
          </p:cNvSpPr>
          <p:nvPr/>
        </p:nvSpPr>
        <p:spPr bwMode="auto">
          <a:xfrm>
            <a:off x="4391025" y="1346200"/>
            <a:ext cx="1588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65" name="Line 10"/>
          <p:cNvSpPr>
            <a:spLocks noChangeShapeType="1"/>
          </p:cNvSpPr>
          <p:nvPr/>
        </p:nvSpPr>
        <p:spPr bwMode="auto">
          <a:xfrm flipV="1">
            <a:off x="1784350" y="1522413"/>
            <a:ext cx="52149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66" name="Line 11"/>
          <p:cNvSpPr>
            <a:spLocks noChangeShapeType="1"/>
          </p:cNvSpPr>
          <p:nvPr/>
        </p:nvSpPr>
        <p:spPr bwMode="auto">
          <a:xfrm flipH="1">
            <a:off x="6991350" y="1522413"/>
            <a:ext cx="635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67" name="Line 13"/>
          <p:cNvSpPr>
            <a:spLocks noChangeShapeType="1"/>
          </p:cNvSpPr>
          <p:nvPr/>
        </p:nvSpPr>
        <p:spPr bwMode="auto">
          <a:xfrm flipH="1">
            <a:off x="1781175" y="1522413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68" name="Oval 12"/>
          <p:cNvSpPr>
            <a:spLocks noChangeArrowheads="1"/>
          </p:cNvSpPr>
          <p:nvPr/>
        </p:nvSpPr>
        <p:spPr bwMode="auto">
          <a:xfrm>
            <a:off x="1741488" y="16557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69" name="Oval 7"/>
          <p:cNvSpPr>
            <a:spLocks noChangeArrowheads="1"/>
          </p:cNvSpPr>
          <p:nvPr/>
        </p:nvSpPr>
        <p:spPr bwMode="auto">
          <a:xfrm>
            <a:off x="6953250" y="165893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70" name="TextBox 9"/>
          <p:cNvSpPr txBox="1">
            <a:spLocks noChangeArrowheads="1"/>
          </p:cNvSpPr>
          <p:nvPr/>
        </p:nvSpPr>
        <p:spPr bwMode="auto">
          <a:xfrm>
            <a:off x="3357563" y="1116013"/>
            <a:ext cx="21145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cs typeface="Arial" charset="0"/>
              </a:rPr>
              <a:t>The Sandy Bridge family</a:t>
            </a:r>
          </a:p>
        </p:txBody>
      </p:sp>
      <p:sp>
        <p:nvSpPr>
          <p:cNvPr id="193571" name="TextBox 11"/>
          <p:cNvSpPr txBox="1">
            <a:spLocks noChangeArrowheads="1"/>
          </p:cNvSpPr>
          <p:nvPr/>
        </p:nvSpPr>
        <p:spPr bwMode="auto">
          <a:xfrm>
            <a:off x="200025" y="638175"/>
            <a:ext cx="38655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Overview of the Sandy Bridge family</a:t>
            </a:r>
          </a:p>
        </p:txBody>
      </p:sp>
      <p:sp>
        <p:nvSpPr>
          <p:cNvPr id="193572" name="Line 11"/>
          <p:cNvSpPr>
            <a:spLocks noChangeShapeType="1"/>
          </p:cNvSpPr>
          <p:nvPr/>
        </p:nvSpPr>
        <p:spPr bwMode="auto">
          <a:xfrm flipH="1">
            <a:off x="4392613" y="1527175"/>
            <a:ext cx="0" cy="207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93573" name="Oval 7"/>
          <p:cNvSpPr>
            <a:spLocks noChangeArrowheads="1"/>
          </p:cNvSpPr>
          <p:nvPr/>
        </p:nvSpPr>
        <p:spPr bwMode="auto">
          <a:xfrm>
            <a:off x="4357688" y="167481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74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4.1 Introduction (3)</a:t>
            </a:r>
          </a:p>
        </p:txBody>
      </p:sp>
      <p:sp>
        <p:nvSpPr>
          <p:cNvPr id="193575" name="Rounded Rectangle 1"/>
          <p:cNvSpPr>
            <a:spLocks noChangeArrowheads="1"/>
          </p:cNvSpPr>
          <p:nvPr/>
        </p:nvSpPr>
        <p:spPr bwMode="auto">
          <a:xfrm>
            <a:off x="173038" y="1433513"/>
            <a:ext cx="3768725" cy="4057297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3576" name="Rectangle 19"/>
          <p:cNvSpPr>
            <a:spLocks noChangeArrowheads="1"/>
          </p:cNvSpPr>
          <p:nvPr/>
        </p:nvSpPr>
        <p:spPr bwMode="auto">
          <a:xfrm>
            <a:off x="2911153" y="6579350"/>
            <a:ext cx="20208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Arial" charset="0"/>
              </a:rPr>
              <a:t>Based on [</a:t>
            </a: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62</a:t>
            </a:r>
            <a:r>
              <a:rPr lang="en-US" altLang="en-US" sz="1200">
                <a:solidFill>
                  <a:srgbClr val="000000"/>
                </a:solidFill>
                <a:cs typeface="Arial" charset="0"/>
              </a:rPr>
              <a:t>]</a:t>
            </a: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cs typeface="Arial" charset="0"/>
              </a:rPr>
              <a:t>and [</a:t>
            </a:r>
            <a:r>
              <a:rPr lang="hu-HU" altLang="en-US" sz="1200">
                <a:solidFill>
                  <a:srgbClr val="000000"/>
                </a:solidFill>
                <a:cs typeface="Arial" charset="0"/>
              </a:rPr>
              <a:t>63</a:t>
            </a:r>
            <a:r>
              <a:rPr lang="en-US" altLang="en-US" sz="12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41" name="Text Box 9"/>
          <p:cNvSpPr txBox="1">
            <a:spLocks noChangeArrowheads="1"/>
          </p:cNvSpPr>
          <p:nvPr/>
        </p:nvSpPr>
        <p:spPr bwMode="auto">
          <a:xfrm>
            <a:off x="341530" y="4959170"/>
            <a:ext cx="108074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err="1" smtClean="0">
                <a:solidFill>
                  <a:srgbClr val="004AEB"/>
                </a:solidFill>
                <a:cs typeface="Arial" charset="0"/>
              </a:rPr>
              <a:t>Microservers</a:t>
            </a:r>
            <a:endParaRPr lang="en-US" altLang="en-US" sz="1100" i="1">
              <a:solidFill>
                <a:srgbClr val="004AEB"/>
              </a:solidFill>
              <a:cs typeface="Arial" charset="0"/>
            </a:endParaRPr>
          </a:p>
        </p:txBody>
      </p:sp>
      <p:sp>
        <p:nvSpPr>
          <p:cNvPr id="42" name="Text Box 10"/>
          <p:cNvSpPr txBox="1">
            <a:spLocks noChangeArrowheads="1"/>
          </p:cNvSpPr>
          <p:nvPr/>
        </p:nvSpPr>
        <p:spPr bwMode="auto">
          <a:xfrm>
            <a:off x="791580" y="5191100"/>
            <a:ext cx="306045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E3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1220L/1230L/1260L, 2C/4C, 4/2011</a:t>
            </a:r>
            <a:endParaRPr lang="en-US" altLang="en-US" sz="1100" i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3" name="Text Box 9"/>
          <p:cNvSpPr txBox="1">
            <a:spLocks noChangeArrowheads="1"/>
          </p:cNvSpPr>
          <p:nvPr/>
        </p:nvSpPr>
        <p:spPr bwMode="auto">
          <a:xfrm>
            <a:off x="306388" y="5454225"/>
            <a:ext cx="97815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smtClean="0">
                <a:solidFill>
                  <a:srgbClr val="004AEB"/>
                </a:solidFill>
                <a:cs typeface="Arial" charset="0"/>
              </a:rPr>
              <a:t>UP-Servers</a:t>
            </a:r>
            <a:endParaRPr lang="en-US" altLang="en-US" sz="1100" i="1">
              <a:solidFill>
                <a:srgbClr val="004AEB"/>
              </a:solidFill>
              <a:cs typeface="Arial" charset="0"/>
            </a:endParaRPr>
          </a:p>
        </p:txBody>
      </p:sp>
      <p:sp>
        <p:nvSpPr>
          <p:cNvPr id="44" name="Text Box 10"/>
          <p:cNvSpPr txBox="1">
            <a:spLocks noChangeArrowheads="1"/>
          </p:cNvSpPr>
          <p:nvPr/>
        </p:nvSpPr>
        <p:spPr bwMode="auto">
          <a:xfrm>
            <a:off x="792163" y="5679250"/>
            <a:ext cx="1944687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E3 12x0, 4C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4/2011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E3 12x5,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4C+G, 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4/2011</a:t>
            </a:r>
          </a:p>
        </p:txBody>
      </p:sp>
      <p:sp>
        <p:nvSpPr>
          <p:cNvPr id="45" name="Rectangle 32"/>
          <p:cNvSpPr>
            <a:spLocks noChangeArrowheads="1"/>
          </p:cNvSpPr>
          <p:nvPr/>
        </p:nvSpPr>
        <p:spPr bwMode="auto">
          <a:xfrm>
            <a:off x="5132388" y="5680837"/>
            <a:ext cx="1779587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E5-14xx 4/6C, 5/2012</a:t>
            </a:r>
          </a:p>
        </p:txBody>
      </p:sp>
      <p:sp>
        <p:nvSpPr>
          <p:cNvPr id="46" name="Rectangle 32"/>
          <p:cNvSpPr>
            <a:spLocks noChangeArrowheads="1"/>
          </p:cNvSpPr>
          <p:nvPr/>
        </p:nvSpPr>
        <p:spPr bwMode="auto">
          <a:xfrm>
            <a:off x="7047275" y="5679250"/>
            <a:ext cx="17795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E5-16xx 4/6C, 3/2012</a:t>
            </a:r>
          </a:p>
        </p:txBody>
      </p:sp>
    </p:spTree>
    <p:extLst>
      <p:ext uri="{BB962C8B-B14F-4D97-AF65-F5344CB8AC3E}">
        <p14:creationId xmlns:p14="http://schemas.microsoft.com/office/powerpoint/2010/main" val="1355800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3" descr="Intel Sandy Bridge Re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00" y="1344613"/>
            <a:ext cx="8470900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3" name="Text Box 4"/>
          <p:cNvSpPr txBox="1">
            <a:spLocks noChangeArrowheads="1"/>
          </p:cNvSpPr>
          <p:nvPr/>
        </p:nvSpPr>
        <p:spPr bwMode="auto">
          <a:xfrm>
            <a:off x="2233613" y="2946400"/>
            <a:ext cx="1417637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 32K L1D (3 clk)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AVX 256 bit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4 Operands</a:t>
            </a:r>
          </a:p>
        </p:txBody>
      </p:sp>
      <p:sp>
        <p:nvSpPr>
          <p:cNvPr id="194564" name="Text Box 5"/>
          <p:cNvSpPr txBox="1">
            <a:spLocks noChangeArrowheads="1"/>
          </p:cNvSpPr>
          <p:nvPr/>
        </p:nvSpPr>
        <p:spPr bwMode="auto">
          <a:xfrm>
            <a:off x="2460625" y="1573213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65" name="Text Box 6"/>
          <p:cNvSpPr txBox="1">
            <a:spLocks noChangeArrowheads="1"/>
          </p:cNvSpPr>
          <p:nvPr/>
        </p:nvSpPr>
        <p:spPr bwMode="auto">
          <a:xfrm>
            <a:off x="3538538" y="2770188"/>
            <a:ext cx="1454150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 Hyperthreading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AES Instr.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VMX Unrestrict.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20 nm</a:t>
            </a:r>
            <a:r>
              <a:rPr lang="en-US" altLang="en-US" sz="1300" b="1" baseline="30000">
                <a:solidFill>
                  <a:srgbClr val="FFFFFF"/>
                </a:solidFill>
                <a:latin typeface="Arial" charset="0"/>
                <a:cs typeface="Arial" charset="0"/>
              </a:rPr>
              <a:t>2</a:t>
            </a: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 / Core</a:t>
            </a:r>
          </a:p>
        </p:txBody>
      </p:sp>
      <p:sp>
        <p:nvSpPr>
          <p:cNvPr id="194566" name="Text Box 7"/>
          <p:cNvSpPr txBox="1">
            <a:spLocks noChangeArrowheads="1"/>
          </p:cNvSpPr>
          <p:nvPr/>
        </p:nvSpPr>
        <p:spPr bwMode="auto">
          <a:xfrm>
            <a:off x="2460625" y="1573213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67" name="Text Box 8"/>
          <p:cNvSpPr txBox="1">
            <a:spLocks noChangeArrowheads="1"/>
          </p:cNvSpPr>
          <p:nvPr/>
        </p:nvSpPr>
        <p:spPr bwMode="auto">
          <a:xfrm>
            <a:off x="2460625" y="1573213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68" name="Text Box 9"/>
          <p:cNvSpPr txBox="1">
            <a:spLocks noChangeArrowheads="1"/>
          </p:cNvSpPr>
          <p:nvPr/>
        </p:nvSpPr>
        <p:spPr bwMode="auto">
          <a:xfrm>
            <a:off x="2460625" y="1573213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69" name="Text Box 10"/>
          <p:cNvSpPr txBox="1">
            <a:spLocks noChangeArrowheads="1"/>
          </p:cNvSpPr>
          <p:nvPr/>
        </p:nvSpPr>
        <p:spPr bwMode="auto">
          <a:xfrm>
            <a:off x="3732213" y="1574800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70" name="Text Box 11"/>
          <p:cNvSpPr txBox="1">
            <a:spLocks noChangeArrowheads="1"/>
          </p:cNvSpPr>
          <p:nvPr/>
        </p:nvSpPr>
        <p:spPr bwMode="auto">
          <a:xfrm>
            <a:off x="5027613" y="1587500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71" name="Text Box 12"/>
          <p:cNvSpPr txBox="1">
            <a:spLocks noChangeArrowheads="1"/>
          </p:cNvSpPr>
          <p:nvPr/>
        </p:nvSpPr>
        <p:spPr bwMode="auto">
          <a:xfrm>
            <a:off x="6323013" y="1612900"/>
            <a:ext cx="984250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256 KB L2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>
                <a:solidFill>
                  <a:srgbClr val="FFFFFF"/>
                </a:solidFill>
                <a:latin typeface="Arial" charset="0"/>
                <a:cs typeface="Arial" charset="0"/>
              </a:rPr>
              <a:t>(9 clk)</a:t>
            </a:r>
          </a:p>
        </p:txBody>
      </p:sp>
      <p:sp>
        <p:nvSpPr>
          <p:cNvPr id="194572" name="Text Box 13"/>
          <p:cNvSpPr txBox="1">
            <a:spLocks noChangeArrowheads="1"/>
          </p:cNvSpPr>
          <p:nvPr/>
        </p:nvSpPr>
        <p:spPr bwMode="auto">
          <a:xfrm>
            <a:off x="7534275" y="4467225"/>
            <a:ext cx="1035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PCIe 2.0</a:t>
            </a:r>
          </a:p>
        </p:txBody>
      </p:sp>
      <p:sp>
        <p:nvSpPr>
          <p:cNvPr id="194573" name="Text Box 14"/>
          <p:cNvSpPr txBox="1">
            <a:spLocks noChangeArrowheads="1"/>
          </p:cNvSpPr>
          <p:nvPr/>
        </p:nvSpPr>
        <p:spPr bwMode="auto">
          <a:xfrm>
            <a:off x="360363" y="4022725"/>
            <a:ext cx="19669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@ 1.0 1.4 GHz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(to L3 connected)</a:t>
            </a:r>
          </a:p>
        </p:txBody>
      </p:sp>
      <p:sp>
        <p:nvSpPr>
          <p:cNvPr id="194574" name="Text Box 15"/>
          <p:cNvSpPr txBox="1">
            <a:spLocks noChangeArrowheads="1"/>
          </p:cNvSpPr>
          <p:nvPr/>
        </p:nvSpPr>
        <p:spPr bwMode="auto">
          <a:xfrm>
            <a:off x="3486150" y="4549775"/>
            <a:ext cx="3182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256 b/cycle Ring Architecture</a:t>
            </a:r>
          </a:p>
        </p:txBody>
      </p:sp>
      <p:sp>
        <p:nvSpPr>
          <p:cNvPr id="194575" name="Text Box 16"/>
          <p:cNvSpPr txBox="1">
            <a:spLocks noChangeArrowheads="1"/>
          </p:cNvSpPr>
          <p:nvPr/>
        </p:nvSpPr>
        <p:spPr bwMode="auto">
          <a:xfrm>
            <a:off x="6107113" y="4219575"/>
            <a:ext cx="9763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(25 clk)</a:t>
            </a:r>
          </a:p>
        </p:txBody>
      </p:sp>
      <p:sp>
        <p:nvSpPr>
          <p:cNvPr id="194576" name="Text Box 17"/>
          <p:cNvSpPr txBox="1">
            <a:spLocks noChangeArrowheads="1"/>
          </p:cNvSpPr>
          <p:nvPr/>
        </p:nvSpPr>
        <p:spPr bwMode="auto">
          <a:xfrm>
            <a:off x="3460750" y="5178425"/>
            <a:ext cx="1339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DDR3-1600</a:t>
            </a:r>
          </a:p>
        </p:txBody>
      </p:sp>
      <p:sp>
        <p:nvSpPr>
          <p:cNvPr id="194577" name="Text Box 18"/>
          <p:cNvSpPr txBox="1">
            <a:spLocks noChangeArrowheads="1"/>
          </p:cNvSpPr>
          <p:nvPr/>
        </p:nvSpPr>
        <p:spPr bwMode="auto">
          <a:xfrm>
            <a:off x="7300913" y="5172075"/>
            <a:ext cx="11953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25.6 GB/s</a:t>
            </a:r>
          </a:p>
        </p:txBody>
      </p:sp>
      <p:sp>
        <p:nvSpPr>
          <p:cNvPr id="194578" name="Text Box 19"/>
          <p:cNvSpPr txBox="1">
            <a:spLocks noChangeArrowheads="1"/>
          </p:cNvSpPr>
          <p:nvPr/>
        </p:nvSpPr>
        <p:spPr bwMode="auto">
          <a:xfrm>
            <a:off x="192088" y="650875"/>
            <a:ext cx="4413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Main functional units of Sandy Bridge</a:t>
            </a:r>
            <a:r>
              <a:rPr lang="en-US" altLang="en-US" sz="140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96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194579" name="Text Box 21"/>
          <p:cNvSpPr txBox="1">
            <a:spLocks noChangeArrowheads="1"/>
          </p:cNvSpPr>
          <p:nvPr/>
        </p:nvSpPr>
        <p:spPr bwMode="auto">
          <a:xfrm>
            <a:off x="1825186" y="5780088"/>
            <a:ext cx="541584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32 nm process / ~225 nm</a:t>
            </a:r>
            <a:r>
              <a:rPr lang="en-US" altLang="en-US" sz="1400" baseline="30000">
                <a:solidFill>
                  <a:srgbClr val="000000"/>
                </a:solidFill>
                <a:cs typeface="Arial" charset="0"/>
              </a:rPr>
              <a:t>2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die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size. 995 </a:t>
            </a:r>
            <a:r>
              <a:rPr lang="en-US" altLang="en-US" sz="1400" err="1" smtClean="0">
                <a:solidFill>
                  <a:srgbClr val="000000"/>
                </a:solidFill>
                <a:cs typeface="Arial" charset="0"/>
              </a:rPr>
              <a:t>mtrs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85W TDP</a:t>
            </a:r>
          </a:p>
        </p:txBody>
      </p:sp>
      <p:sp>
        <p:nvSpPr>
          <p:cNvPr id="194580" name="Rectangle 23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4.1 Introduction (4)</a:t>
            </a:r>
          </a:p>
        </p:txBody>
      </p:sp>
      <p:sp>
        <p:nvSpPr>
          <p:cNvPr id="194581" name="Text Box 21"/>
          <p:cNvSpPr txBox="1">
            <a:spLocks noChangeArrowheads="1"/>
          </p:cNvSpPr>
          <p:nvPr/>
        </p:nvSpPr>
        <p:spPr bwMode="auto">
          <a:xfrm>
            <a:off x="4624388" y="3768725"/>
            <a:ext cx="81438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b="1">
                <a:solidFill>
                  <a:srgbClr val="FFFFFF"/>
                </a:solidFill>
                <a:cs typeface="Arial" charset="0"/>
              </a:rPr>
              <a:t>8 MB</a:t>
            </a:r>
          </a:p>
        </p:txBody>
      </p:sp>
    </p:spTree>
    <p:extLst>
      <p:ext uri="{BB962C8B-B14F-4D97-AF65-F5344CB8AC3E}">
        <p14:creationId xmlns:p14="http://schemas.microsoft.com/office/powerpoint/2010/main" val="3379157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9"/>
            <a:ext cx="7404100" cy="70225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innovations of the Sandy Bridge line vs.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1. generation Nehalem line</a:t>
            </a:r>
          </a:p>
        </p:txBody>
      </p:sp>
      <p:grpSp>
        <p:nvGrpSpPr>
          <p:cNvPr id="12" name="Group 13"/>
          <p:cNvGrpSpPr>
            <a:grpSpLocks/>
          </p:cNvGrpSpPr>
          <p:nvPr/>
        </p:nvGrpSpPr>
        <p:grpSpPr bwMode="auto">
          <a:xfrm>
            <a:off x="979488" y="2123855"/>
            <a:ext cx="7265987" cy="409575"/>
            <a:chOff x="707" y="1638"/>
            <a:chExt cx="4440" cy="306"/>
          </a:xfrm>
        </p:grpSpPr>
        <p:sp>
          <p:nvSpPr>
            <p:cNvPr id="13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4.2.1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Overview</a:t>
              </a:r>
            </a:p>
          </p:txBody>
        </p:sp>
        <p:sp>
          <p:nvSpPr>
            <p:cNvPr id="14" name="Text Box 15"/>
            <p:cNvSpPr txBox="1">
              <a:spLocks noChangeArrowheads="1"/>
            </p:cNvSpPr>
            <p:nvPr/>
          </p:nvSpPr>
          <p:spPr bwMode="auto">
            <a:xfrm>
              <a:off x="707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22"/>
          <p:cNvGrpSpPr>
            <a:grpSpLocks/>
          </p:cNvGrpSpPr>
          <p:nvPr/>
        </p:nvGrpSpPr>
        <p:grpSpPr bwMode="auto">
          <a:xfrm>
            <a:off x="979488" y="2579467"/>
            <a:ext cx="7275512" cy="619125"/>
            <a:chOff x="701" y="1638"/>
            <a:chExt cx="4446" cy="463"/>
          </a:xfrm>
        </p:grpSpPr>
        <p:sp>
          <p:nvSpPr>
            <p:cNvPr id="16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4.2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.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2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>
                  <a:solidFill>
                    <a:srgbClr val="FFFFFF"/>
                  </a:solidFill>
                  <a:cs typeface="Arial" charset="0"/>
                </a:rPr>
                <a:t>Extension of the ISA 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by </a:t>
              </a:r>
              <a:r>
                <a:rPr lang="en-US" altLang="hu-HU" sz="1900">
                  <a:solidFill>
                    <a:srgbClr val="FFFFFF"/>
                  </a:solidFill>
                  <a:cs typeface="Arial" charset="0"/>
                </a:rPr>
                <a:t>the 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256-bit</a:t>
              </a:r>
              <a:endParaRPr lang="hu-HU" altLang="hu-HU" sz="1900">
                <a:solidFill>
                  <a:srgbClr val="FFFFFF"/>
                </a:solidFill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             AVX </a:t>
              </a:r>
              <a:r>
                <a:rPr lang="en-US" altLang="hu-HU" sz="1900">
                  <a:solidFill>
                    <a:srgbClr val="FFFFFF"/>
                  </a:solidFill>
                  <a:cs typeface="Arial" charset="0"/>
                </a:rPr>
                <a:t>instruction set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24"/>
            <p:cNvSpPr txBox="1">
              <a:spLocks noChangeArrowheads="1"/>
            </p:cNvSpPr>
            <p:nvPr/>
          </p:nvSpPr>
          <p:spPr bwMode="auto">
            <a:xfrm>
              <a:off x="701" y="170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8" name="Group 25"/>
          <p:cNvGrpSpPr>
            <a:grpSpLocks/>
          </p:cNvGrpSpPr>
          <p:nvPr/>
        </p:nvGrpSpPr>
        <p:grpSpPr bwMode="auto">
          <a:xfrm>
            <a:off x="971550" y="3258917"/>
            <a:ext cx="7285038" cy="409575"/>
            <a:chOff x="695" y="1625"/>
            <a:chExt cx="4452" cy="306"/>
          </a:xfrm>
        </p:grpSpPr>
        <p:sp>
          <p:nvSpPr>
            <p:cNvPr id="19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4.2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.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3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>
                  <a:solidFill>
                    <a:srgbClr val="FFFFFF"/>
                  </a:solidFill>
                  <a:cs typeface="Arial" charset="0"/>
                </a:rPr>
                <a:t>New microarchitecture of the cores 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0" name="Text Box 27"/>
            <p:cNvSpPr txBox="1">
              <a:spLocks noChangeArrowheads="1"/>
            </p:cNvSpPr>
            <p:nvPr/>
          </p:nvSpPr>
          <p:spPr bwMode="auto">
            <a:xfrm>
              <a:off x="695" y="1625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1" name="Group 25"/>
          <p:cNvGrpSpPr>
            <a:grpSpLocks/>
          </p:cNvGrpSpPr>
          <p:nvPr/>
        </p:nvGrpSpPr>
        <p:grpSpPr bwMode="auto">
          <a:xfrm>
            <a:off x="974725" y="3724055"/>
            <a:ext cx="7285038" cy="409575"/>
            <a:chOff x="695" y="1626"/>
            <a:chExt cx="4452" cy="305"/>
          </a:xfrm>
        </p:grpSpPr>
        <p:sp>
          <p:nvSpPr>
            <p:cNvPr id="22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4.2.4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On die ring interconnect bus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3" name="Text Box 27"/>
            <p:cNvSpPr txBox="1">
              <a:spLocks noChangeArrowheads="1"/>
            </p:cNvSpPr>
            <p:nvPr/>
          </p:nvSpPr>
          <p:spPr bwMode="auto">
            <a:xfrm>
              <a:off x="695" y="1626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4" name="Group 25"/>
          <p:cNvGrpSpPr>
            <a:grpSpLocks/>
          </p:cNvGrpSpPr>
          <p:nvPr/>
        </p:nvGrpSpPr>
        <p:grpSpPr bwMode="auto">
          <a:xfrm>
            <a:off x="968375" y="4184430"/>
            <a:ext cx="7285038" cy="409575"/>
            <a:chOff x="695" y="1625"/>
            <a:chExt cx="4452" cy="306"/>
          </a:xfrm>
        </p:grpSpPr>
        <p:sp>
          <p:nvSpPr>
            <p:cNvPr id="25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4.2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.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On die graphics unit </a:t>
              </a:r>
            </a:p>
          </p:txBody>
        </p:sp>
        <p:sp>
          <p:nvSpPr>
            <p:cNvPr id="26" name="Text Box 27"/>
            <p:cNvSpPr txBox="1">
              <a:spLocks noChangeArrowheads="1"/>
            </p:cNvSpPr>
            <p:nvPr/>
          </p:nvSpPr>
          <p:spPr bwMode="auto">
            <a:xfrm>
              <a:off x="695" y="1625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27" name="Group 25"/>
          <p:cNvGrpSpPr>
            <a:grpSpLocks/>
          </p:cNvGrpSpPr>
          <p:nvPr/>
        </p:nvGrpSpPr>
        <p:grpSpPr bwMode="auto">
          <a:xfrm>
            <a:off x="971550" y="4649567"/>
            <a:ext cx="7285038" cy="409575"/>
            <a:chOff x="695" y="1626"/>
            <a:chExt cx="4452" cy="305"/>
          </a:xfrm>
        </p:grpSpPr>
        <p:sp>
          <p:nvSpPr>
            <p:cNvPr id="28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4.2.6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Turbo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Boost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2.0 technology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9" name="Text Box 27"/>
            <p:cNvSpPr txBox="1">
              <a:spLocks noChangeArrowheads="1"/>
            </p:cNvSpPr>
            <p:nvPr/>
          </p:nvSpPr>
          <p:spPr bwMode="auto">
            <a:xfrm>
              <a:off x="695" y="1626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0618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527" t="27464" r="14845" b="12325"/>
          <a:stretch>
            <a:fillRect/>
          </a:stretch>
        </p:blipFill>
        <p:spPr bwMode="auto">
          <a:xfrm>
            <a:off x="5562600" y="1446213"/>
            <a:ext cx="3195638" cy="531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7" name="Rectangle 2"/>
          <p:cNvSpPr>
            <a:spLocks noChangeArrowheads="1"/>
          </p:cNvSpPr>
          <p:nvPr/>
        </p:nvSpPr>
        <p:spPr bwMode="auto">
          <a:xfrm>
            <a:off x="5427663" y="5768975"/>
            <a:ext cx="674687" cy="1035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95588" name="Text Box 7"/>
          <p:cNvSpPr txBox="1">
            <a:spLocks noChangeArrowheads="1"/>
          </p:cNvSpPr>
          <p:nvPr/>
        </p:nvSpPr>
        <p:spPr bwMode="auto">
          <a:xfrm>
            <a:off x="195263" y="644525"/>
            <a:ext cx="8964612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2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Major innovations of the Sandy Bridge line</a:t>
            </a:r>
            <a:r>
              <a:rPr lang="en-US" altLang="en-US" sz="140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vs. the 2. generation Nehalem line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61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2D2D8A"/>
                </a:solidFill>
                <a:cs typeface="Arial" charset="0"/>
              </a:rPr>
              <a:t>4.</a:t>
            </a:r>
            <a:r>
              <a:rPr lang="en-US" altLang="en-US" sz="1400" b="1" smtClean="0">
                <a:solidFill>
                  <a:srgbClr val="2D2D8A"/>
                </a:solidFill>
                <a:cs typeface="Arial" charset="0"/>
              </a:rPr>
              <a:t>2.1 </a:t>
            </a:r>
            <a:r>
              <a:rPr lang="en-US" altLang="en-US" sz="1400" b="1">
                <a:solidFill>
                  <a:srgbClr val="2D2D8A"/>
                </a:solidFill>
                <a:cs typeface="Arial" charset="0"/>
              </a:rPr>
              <a:t>Overview</a:t>
            </a:r>
          </a:p>
        </p:txBody>
      </p:sp>
      <p:sp>
        <p:nvSpPr>
          <p:cNvPr id="5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n-US" kern="0" smtClean="0">
                <a:solidFill>
                  <a:srgbClr val="FFFFFF"/>
                </a:solidFill>
              </a:rPr>
              <a:t>4.</a:t>
            </a:r>
            <a:r>
              <a:rPr lang="hu-HU" altLang="en-US" kern="0" smtClean="0">
                <a:solidFill>
                  <a:srgbClr val="FFFFFF"/>
                </a:solidFill>
              </a:rPr>
              <a:t>2.</a:t>
            </a:r>
            <a:r>
              <a:rPr lang="en-US" altLang="en-US" kern="0" smtClean="0">
                <a:solidFill>
                  <a:srgbClr val="FFFFFF"/>
                </a:solidFill>
              </a:rPr>
              <a:t>1 Overview (</a:t>
            </a:r>
            <a:r>
              <a:rPr lang="hu-HU" altLang="en-US" kern="0" smtClean="0">
                <a:solidFill>
                  <a:srgbClr val="FFFFFF"/>
                </a:solidFill>
              </a:rPr>
              <a:t>1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20663" y="1373188"/>
            <a:ext cx="3848554" cy="245195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smtClean="0">
                <a:solidFill>
                  <a:srgbClr val="000000"/>
                </a:solidFill>
                <a:cs typeface="Arial" charset="0"/>
              </a:rPr>
              <a:t>Extension of the ISA by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256-bit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hu-HU" sz="1400" smtClean="0">
                <a:solidFill>
                  <a:srgbClr val="000000"/>
                </a:solidFill>
                <a:cs typeface="Arial" charset="0"/>
              </a:rPr>
              <a:t>   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 AVX instruction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set (Section 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2.2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New microarchitecture for the cores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(Section 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2.3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On die ring interconnect bus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hu-HU" sz="1400">
                <a:solidFill>
                  <a:srgbClr val="000000"/>
                </a:solidFill>
                <a:cs typeface="Arial" charset="0"/>
              </a:rPr>
              <a:t>   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 (Section 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2.4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On-die graphics unit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(Section 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2.5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smtClean="0">
                <a:solidFill>
                  <a:srgbClr val="000000"/>
                </a:solidFill>
                <a:cs typeface="Arial" charset="0"/>
              </a:rPr>
              <a:t>Turbo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Boost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technology 2.0</a:t>
            </a:r>
            <a:endParaRPr lang="en-US" sz="140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(Section 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4.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2.6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966711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TextBox 1"/>
          <p:cNvSpPr txBox="1">
            <a:spLocks noChangeArrowheads="1"/>
          </p:cNvSpPr>
          <p:nvPr/>
        </p:nvSpPr>
        <p:spPr bwMode="auto">
          <a:xfrm>
            <a:off x="190500" y="646113"/>
            <a:ext cx="631615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smtClean="0">
                <a:solidFill>
                  <a:srgbClr val="2D2D8A"/>
                </a:solidFill>
                <a:cs typeface="Arial" charset="0"/>
              </a:rPr>
              <a:t>4.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2.2 Extension of the ISA by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the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256-bit AVX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instruction set</a:t>
            </a:r>
          </a:p>
        </p:txBody>
      </p:sp>
      <p:sp>
        <p:nvSpPr>
          <p:cNvPr id="3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4.2.2</a:t>
            </a:r>
            <a:r>
              <a:rPr lang="en-US" altLang="en-US" kern="0" smtClean="0">
                <a:solidFill>
                  <a:srgbClr val="FFFFFF"/>
                </a:solidFill>
              </a:rPr>
              <a:t> Extension of the ISA by the AVX instruction set (</a:t>
            </a:r>
            <a:r>
              <a:rPr lang="hu-HU" altLang="en-US" kern="0" smtClean="0">
                <a:solidFill>
                  <a:srgbClr val="FFFFFF"/>
                </a:solidFill>
              </a:rPr>
              <a:t>1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196612" name="TextBox 3"/>
          <p:cNvSpPr txBox="1">
            <a:spLocks noChangeArrowheads="1"/>
          </p:cNvSpPr>
          <p:nvPr/>
        </p:nvSpPr>
        <p:spPr bwMode="auto">
          <a:xfrm>
            <a:off x="209550" y="998538"/>
            <a:ext cx="3282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AVX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: </a:t>
            </a: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Advanced Vector Extensions</a:t>
            </a:r>
          </a:p>
        </p:txBody>
      </p:sp>
      <p:sp>
        <p:nvSpPr>
          <p:cNvPr id="196613" name="TextBox 4"/>
          <p:cNvSpPr txBox="1">
            <a:spLocks noChangeArrowheads="1"/>
          </p:cNvSpPr>
          <p:nvPr/>
        </p:nvSpPr>
        <p:spPr bwMode="auto">
          <a:xfrm>
            <a:off x="206375" y="1312863"/>
            <a:ext cx="87582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In the course of ISA extensions Intel expanded the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previous 128-bit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SSE SIMD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instruction set (introduced with the Pentium III in 1999)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by the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256-bit AVX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SIMD instruction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set</a:t>
            </a:r>
            <a:r>
              <a:rPr lang="en-US" altLang="en-US" sz="1400" smtClean="0">
                <a:solidFill>
                  <a:srgbClr val="0000FF"/>
                </a:solidFill>
                <a:cs typeface="Arial" charset="0"/>
              </a:rPr>
              <a:t>,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as follows:  </a:t>
            </a:r>
          </a:p>
        </p:txBody>
      </p:sp>
    </p:spTree>
    <p:extLst>
      <p:ext uri="{BB962C8B-B14F-4D97-AF65-F5344CB8AC3E}">
        <p14:creationId xmlns:p14="http://schemas.microsoft.com/office/powerpoint/2010/main" val="3416317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82563" y="634560"/>
            <a:ext cx="8501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Worldwide market share of smartphone and tablet application processors</a:t>
            </a:r>
            <a:r>
              <a:rPr lang="hu-HU" sz="1400" b="1" smtClean="0">
                <a:solidFill>
                  <a:srgbClr val="2D2D8A"/>
                </a:solidFill>
              </a:rPr>
              <a:t> in 2015</a:t>
            </a:r>
            <a:r>
              <a:rPr lang="en-US" sz="1400" b="1" smtClean="0">
                <a:solidFill>
                  <a:srgbClr val="2D2D8A"/>
                </a:solidFill>
              </a:rPr>
              <a:t> </a:t>
            </a:r>
          </a:p>
          <a:p>
            <a:r>
              <a:rPr lang="en-US" sz="1400" b="1">
                <a:solidFill>
                  <a:srgbClr val="2D2D8A"/>
                </a:solidFill>
              </a:rPr>
              <a:t> </a:t>
            </a:r>
            <a:r>
              <a:rPr lang="en-US" sz="1400" b="1" smtClean="0">
                <a:solidFill>
                  <a:srgbClr val="2D2D8A"/>
                </a:solidFill>
              </a:rPr>
              <a:t> (based on revenue) </a:t>
            </a:r>
            <a:r>
              <a:rPr lang="en-US" sz="1400" b="1" smtClean="0">
                <a:solidFill>
                  <a:srgbClr val="000000"/>
                </a:solidFill>
              </a:rPr>
              <a:t>[</a:t>
            </a:r>
            <a:r>
              <a:rPr lang="hu-HU" sz="1400" b="1" smtClean="0">
                <a:solidFill>
                  <a:srgbClr val="000000"/>
                </a:solidFill>
              </a:rPr>
              <a:t>217</a:t>
            </a:r>
            <a:r>
              <a:rPr lang="en-US" sz="1400" b="1" smtClean="0">
                <a:solidFill>
                  <a:srgbClr val="000000"/>
                </a:solidFill>
              </a:rPr>
              <a:t>]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(</a:t>
            </a:r>
            <a:r>
              <a:rPr lang="hu-HU" altLang="en-US" smtClean="0"/>
              <a:t>9b)</a:t>
            </a:r>
            <a:endParaRPr lang="en-US"/>
          </a:p>
        </p:txBody>
      </p:sp>
      <p:graphicFrame>
        <p:nvGraphicFramePr>
          <p:cNvPr id="10" name="Táblázat 5"/>
          <p:cNvGraphicFramePr>
            <a:graphicFrameLocks noGrp="1"/>
          </p:cNvGraphicFramePr>
          <p:nvPr>
            <p:extLst/>
          </p:nvPr>
        </p:nvGraphicFramePr>
        <p:xfrm>
          <a:off x="611560" y="1538790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/>
                <a:gridCol w="1620180"/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Smartphone application processors</a:t>
                      </a:r>
                    </a:p>
                    <a:p>
                      <a:pPr algn="ctr"/>
                      <a:r>
                        <a:rPr lang="en-US" sz="1200" smtClean="0"/>
                        <a:t>worldwide market share 201</a:t>
                      </a:r>
                      <a:r>
                        <a:rPr lang="hu-HU" sz="1200" smtClean="0"/>
                        <a:t>5</a:t>
                      </a:r>
                      <a:r>
                        <a:rPr lang="en-US" sz="1200" smtClean="0"/>
                        <a:t> (revenue)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Qualcomm (USA) 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smtClean="0"/>
                        <a:t>42</a:t>
                      </a:r>
                      <a:r>
                        <a:rPr lang="en-US" sz="1200" smtClean="0"/>
                        <a:t> %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Apple (USA) 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smtClean="0"/>
                        <a:t>21</a:t>
                      </a:r>
                      <a:r>
                        <a:rPr lang="en-US" sz="1200" smtClean="0"/>
                        <a:t> %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err="1" smtClean="0"/>
                        <a:t>MediaTek</a:t>
                      </a:r>
                      <a:r>
                        <a:rPr lang="en-US" sz="1200" smtClean="0"/>
                        <a:t> (Taiwan) 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smtClean="0"/>
                        <a:t>19</a:t>
                      </a:r>
                      <a:r>
                        <a:rPr lang="en-US" sz="1200" smtClean="0"/>
                        <a:t> %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smtClean="0"/>
                        <a:t>Samsung (S. Korea)      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err="1" smtClean="0"/>
                        <a:t>Spreadtrum</a:t>
                      </a:r>
                      <a:r>
                        <a:rPr lang="en-US" sz="1200" smtClean="0"/>
                        <a:t> (China)</a:t>
                      </a:r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" name="Táblázat 8"/>
          <p:cNvGraphicFramePr>
            <a:graphicFrameLocks noGrp="1"/>
          </p:cNvGraphicFramePr>
          <p:nvPr>
            <p:extLst/>
          </p:nvPr>
        </p:nvGraphicFramePr>
        <p:xfrm>
          <a:off x="4797025" y="1544753"/>
          <a:ext cx="3645405" cy="2311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25225"/>
                <a:gridCol w="1620180"/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Tablet application processors</a:t>
                      </a:r>
                    </a:p>
                    <a:p>
                      <a:pPr algn="ctr"/>
                      <a:r>
                        <a:rPr lang="en-US" sz="1200" smtClean="0"/>
                        <a:t>worldwide market share 201</a:t>
                      </a:r>
                      <a:r>
                        <a:rPr lang="hu-HU" sz="1200" smtClean="0"/>
                        <a:t>5</a:t>
                      </a:r>
                      <a:r>
                        <a:rPr lang="en-US" sz="1200" smtClean="0"/>
                        <a:t> (revenue</a:t>
                      </a:r>
                      <a:r>
                        <a:rPr lang="hu-HU" sz="1200" smtClean="0"/>
                        <a:t>)</a:t>
                      </a:r>
                      <a:r>
                        <a:rPr lang="en-US" sz="1200" smtClean="0"/>
                        <a:t> </a:t>
                      </a:r>
                      <a:endParaRPr lang="en-US" sz="1200"/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 sz="14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Apple (USA) 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3</a:t>
                      </a:r>
                      <a:r>
                        <a:rPr lang="hu-HU" sz="1200" smtClean="0"/>
                        <a:t>1</a:t>
                      </a:r>
                      <a:r>
                        <a:rPr lang="en-US" sz="1200" smtClean="0"/>
                        <a:t> %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Qualcomm (USA) 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1</a:t>
                      </a:r>
                      <a:r>
                        <a:rPr lang="hu-HU" sz="1200" smtClean="0"/>
                        <a:t>6</a:t>
                      </a:r>
                      <a:r>
                        <a:rPr lang="en-US" sz="1200" smtClean="0"/>
                        <a:t> %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smtClean="0"/>
                        <a:t>Intel </a:t>
                      </a:r>
                      <a:r>
                        <a:rPr lang="en-US" sz="1200" smtClean="0"/>
                        <a:t>(</a:t>
                      </a:r>
                      <a:r>
                        <a:rPr lang="hu-HU" sz="1200" smtClean="0"/>
                        <a:t>USA</a:t>
                      </a:r>
                      <a:r>
                        <a:rPr lang="en-US" sz="1200" smtClean="0"/>
                        <a:t>) 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1</a:t>
                      </a:r>
                      <a:r>
                        <a:rPr lang="hu-HU" sz="1200" smtClean="0"/>
                        <a:t>4</a:t>
                      </a:r>
                      <a:r>
                        <a:rPr lang="en-US" sz="1200" smtClean="0"/>
                        <a:t> %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smtClean="0"/>
                        <a:t>MediaTek</a:t>
                      </a:r>
                      <a:r>
                        <a:rPr lang="hu-HU" sz="1200" baseline="0" smtClean="0"/>
                        <a:t> (Taiwan)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hu-HU" sz="1200" smtClean="0"/>
                        <a:t>Samsung (S. Korea)</a:t>
                      </a:r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u-HU" sz="1200"/>
                    </a:p>
                  </a:txBody>
                  <a:tcPr anchor="ctr">
                    <a:solidFill>
                      <a:srgbClr val="FFEAD5"/>
                    </a:solidFill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276745" y="4187116"/>
            <a:ext cx="43860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smtClean="0">
                <a:solidFill>
                  <a:srgbClr val="000000"/>
                </a:solidFill>
              </a:rPr>
              <a:t>[Source</a:t>
            </a:r>
            <a:r>
              <a:rPr lang="hu-HU" sz="1200">
                <a:solidFill>
                  <a:srgbClr val="000000"/>
                </a:solidFill>
              </a:rPr>
              <a:t>: </a:t>
            </a:r>
            <a:r>
              <a:rPr lang="hu-HU" sz="1200" smtClean="0">
                <a:solidFill>
                  <a:srgbClr val="000000"/>
                </a:solidFill>
              </a:rPr>
              <a:t>Related press releases of Strategy </a:t>
            </a:r>
            <a:r>
              <a:rPr lang="hu-HU" sz="1200">
                <a:solidFill>
                  <a:srgbClr val="000000"/>
                </a:solidFill>
              </a:rPr>
              <a:t>Analytics</a:t>
            </a:r>
            <a:r>
              <a:rPr lang="en-US" sz="1200" smtClean="0">
                <a:solidFill>
                  <a:srgbClr val="000000"/>
                </a:solidFill>
              </a:rPr>
              <a:t>]</a:t>
            </a:r>
            <a:endParaRPr lang="en-US" sz="12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527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TextBox 1"/>
          <p:cNvSpPr txBox="1">
            <a:spLocks noChangeArrowheads="1"/>
          </p:cNvSpPr>
          <p:nvPr/>
        </p:nvSpPr>
        <p:spPr bwMode="auto">
          <a:xfrm>
            <a:off x="190500" y="646113"/>
            <a:ext cx="63081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Width of Intel’s subsequent SIMD extensions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(Based on [18]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)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197635" name="Group 14"/>
          <p:cNvGrpSpPr>
            <a:grpSpLocks/>
          </p:cNvGrpSpPr>
          <p:nvPr/>
        </p:nvGrpSpPr>
        <p:grpSpPr bwMode="auto">
          <a:xfrm>
            <a:off x="1379264" y="1143000"/>
            <a:ext cx="6366040" cy="5661025"/>
            <a:chOff x="-1" y="232"/>
            <a:chExt cx="4263" cy="3833"/>
          </a:xfrm>
        </p:grpSpPr>
        <p:pic>
          <p:nvPicPr>
            <p:cNvPr id="197638" name="Picture 3" descr="kaigai_3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" t="7275" r="5225" b="9904"/>
            <a:stretch>
              <a:fillRect/>
            </a:stretch>
          </p:blipFill>
          <p:spPr bwMode="auto">
            <a:xfrm>
              <a:off x="-1" y="232"/>
              <a:ext cx="4044" cy="3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639" name="Text Box 4"/>
            <p:cNvSpPr txBox="1">
              <a:spLocks noChangeArrowheads="1"/>
            </p:cNvSpPr>
            <p:nvPr/>
          </p:nvSpPr>
          <p:spPr bwMode="auto">
            <a:xfrm>
              <a:off x="1053" y="1903"/>
              <a:ext cx="52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Norhwood</a:t>
              </a:r>
            </a:p>
          </p:txBody>
        </p:sp>
        <p:sp>
          <p:nvSpPr>
            <p:cNvPr id="197640" name="Rectangle 5"/>
            <p:cNvSpPr>
              <a:spLocks noChangeArrowheads="1"/>
            </p:cNvSpPr>
            <p:nvPr/>
          </p:nvSpPr>
          <p:spPr bwMode="auto">
            <a:xfrm>
              <a:off x="880" y="1933"/>
              <a:ext cx="907" cy="193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Northwood (Pentium4)</a:t>
              </a:r>
            </a:p>
          </p:txBody>
        </p:sp>
        <p:pic>
          <p:nvPicPr>
            <p:cNvPr id="197641" name="Picture 6" descr="kaigai_3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" t="7275" r="5225" b="9904"/>
            <a:stretch>
              <a:fillRect/>
            </a:stretch>
          </p:blipFill>
          <p:spPr bwMode="auto">
            <a:xfrm>
              <a:off x="-1" y="232"/>
              <a:ext cx="4044" cy="3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642" name="Rectangle 7"/>
            <p:cNvSpPr>
              <a:spLocks noChangeArrowheads="1"/>
            </p:cNvSpPr>
            <p:nvPr/>
          </p:nvSpPr>
          <p:spPr bwMode="auto">
            <a:xfrm>
              <a:off x="884" y="1835"/>
              <a:ext cx="907" cy="18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Northwood (Pentium4)</a:t>
              </a:r>
            </a:p>
          </p:txBody>
        </p:sp>
        <p:sp>
          <p:nvSpPr>
            <p:cNvPr id="197643" name="Text Box 8"/>
            <p:cNvSpPr txBox="1">
              <a:spLocks noChangeArrowheads="1"/>
            </p:cNvSpPr>
            <p:nvPr/>
          </p:nvSpPr>
          <p:spPr bwMode="auto">
            <a:xfrm>
              <a:off x="4105" y="499"/>
              <a:ext cx="157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 </a:t>
              </a:r>
            </a:p>
          </p:txBody>
        </p:sp>
        <p:sp>
          <p:nvSpPr>
            <p:cNvPr id="197644" name="Rectangle 9"/>
            <p:cNvSpPr>
              <a:spLocks noChangeArrowheads="1"/>
            </p:cNvSpPr>
            <p:nvPr/>
          </p:nvSpPr>
          <p:spPr bwMode="auto">
            <a:xfrm>
              <a:off x="4105" y="845"/>
              <a:ext cx="157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 </a:t>
              </a:r>
            </a:p>
          </p:txBody>
        </p:sp>
        <p:sp>
          <p:nvSpPr>
            <p:cNvPr id="197645" name="Text Box 10"/>
            <p:cNvSpPr txBox="1">
              <a:spLocks noChangeArrowheads="1"/>
            </p:cNvSpPr>
            <p:nvPr/>
          </p:nvSpPr>
          <p:spPr bwMode="auto">
            <a:xfrm>
              <a:off x="4105" y="1344"/>
              <a:ext cx="124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1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7646" name="Text Box 11"/>
            <p:cNvSpPr txBox="1">
              <a:spLocks noChangeArrowheads="1"/>
            </p:cNvSpPr>
            <p:nvPr/>
          </p:nvSpPr>
          <p:spPr bwMode="auto">
            <a:xfrm>
              <a:off x="4059" y="3538"/>
              <a:ext cx="124" cy="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en-US" altLang="en-US" sz="1100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7647" name="Rectangle 14"/>
            <p:cNvSpPr>
              <a:spLocks noChangeArrowheads="1"/>
            </p:cNvSpPr>
            <p:nvPr/>
          </p:nvSpPr>
          <p:spPr bwMode="auto">
            <a:xfrm>
              <a:off x="864" y="3832"/>
              <a:ext cx="912" cy="144"/>
            </a:xfrm>
            <a:prstGeom prst="rect">
              <a:avLst/>
            </a:prstGeom>
            <a:solidFill>
              <a:srgbClr val="FF00FF">
                <a:alpha val="25882"/>
              </a:srgbClr>
            </a:solidFill>
            <a:ln w="19050" algn="ctr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itchFamily="18" charset="0"/>
                </a:rPr>
                <a:t>Ivy Bridge</a:t>
              </a:r>
            </a:p>
          </p:txBody>
        </p:sp>
      </p:grpSp>
      <p:sp>
        <p:nvSpPr>
          <p:cNvPr id="16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4.2.2</a:t>
            </a:r>
            <a:r>
              <a:rPr lang="en-US" altLang="en-US" kern="0" smtClean="0">
                <a:solidFill>
                  <a:srgbClr val="FFFFFF"/>
                </a:solidFill>
              </a:rPr>
              <a:t> Extension of the ISA by the AVX instruction set (</a:t>
            </a:r>
            <a:r>
              <a:rPr lang="hu-HU" altLang="en-US" kern="0">
                <a:solidFill>
                  <a:srgbClr val="FFFFFF"/>
                </a:solidFill>
              </a:rPr>
              <a:t>2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197637" name="Rounded Rectangle 1"/>
          <p:cNvSpPr>
            <a:spLocks noChangeArrowheads="1"/>
          </p:cNvSpPr>
          <p:nvPr/>
        </p:nvSpPr>
        <p:spPr bwMode="auto">
          <a:xfrm>
            <a:off x="1331640" y="6013450"/>
            <a:ext cx="5371610" cy="328613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42809" y="1456038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/>
              <a:t>Pentium III</a:t>
            </a:r>
            <a:endParaRPr lang="en-US" sz="1400" b="1"/>
          </a:p>
        </p:txBody>
      </p:sp>
      <p:sp>
        <p:nvSpPr>
          <p:cNvPr id="18" name="TextBox 17"/>
          <p:cNvSpPr txBox="1"/>
          <p:nvPr/>
        </p:nvSpPr>
        <p:spPr>
          <a:xfrm>
            <a:off x="2697804" y="2683873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/>
              <a:t>Pentium III</a:t>
            </a:r>
            <a:endParaRPr lang="en-US" sz="1400" b="1"/>
          </a:p>
        </p:txBody>
      </p:sp>
      <p:sp>
        <p:nvSpPr>
          <p:cNvPr id="19" name="TextBox 18"/>
          <p:cNvSpPr txBox="1"/>
          <p:nvPr/>
        </p:nvSpPr>
        <p:spPr>
          <a:xfrm>
            <a:off x="2922829" y="4484073"/>
            <a:ext cx="8354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/>
              <a:t>Core 2</a:t>
            </a:r>
            <a:endParaRPr lang="en-US" sz="1400" b="1"/>
          </a:p>
        </p:txBody>
      </p:sp>
      <p:sp>
        <p:nvSpPr>
          <p:cNvPr id="3" name="Rounded Rectangle 2"/>
          <p:cNvSpPr/>
          <p:nvPr/>
        </p:nvSpPr>
        <p:spPr bwMode="auto">
          <a:xfrm>
            <a:off x="4211960" y="2048350"/>
            <a:ext cx="2491290" cy="63552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722350" y="2267290"/>
            <a:ext cx="70083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smtClean="0"/>
              <a:t>128-bit</a:t>
            </a:r>
            <a:endParaRPr lang="en-US" sz="1100"/>
          </a:p>
        </p:txBody>
      </p:sp>
      <p:sp>
        <p:nvSpPr>
          <p:cNvPr id="22" name="TextBox 21"/>
          <p:cNvSpPr txBox="1"/>
          <p:nvPr/>
        </p:nvSpPr>
        <p:spPr>
          <a:xfrm>
            <a:off x="7767355" y="1673805"/>
            <a:ext cx="61106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smtClean="0"/>
              <a:t>64-bit</a:t>
            </a:r>
            <a:endParaRPr lang="en-US" sz="1100"/>
          </a:p>
        </p:txBody>
      </p:sp>
      <p:sp>
        <p:nvSpPr>
          <p:cNvPr id="23" name="TextBox 22"/>
          <p:cNvSpPr txBox="1"/>
          <p:nvPr/>
        </p:nvSpPr>
        <p:spPr>
          <a:xfrm>
            <a:off x="7729255" y="6032385"/>
            <a:ext cx="70083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smtClean="0"/>
              <a:t>256-bit</a:t>
            </a:r>
            <a:endParaRPr lang="en-US" sz="1100"/>
          </a:p>
        </p:txBody>
      </p:sp>
    </p:spTree>
    <p:extLst>
      <p:ext uri="{BB962C8B-B14F-4D97-AF65-F5344CB8AC3E}">
        <p14:creationId xmlns:p14="http://schemas.microsoft.com/office/powerpoint/2010/main" val="3735811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1"/>
          <p:cNvSpPr txBox="1">
            <a:spLocks noChangeArrowheads="1"/>
          </p:cNvSpPr>
          <p:nvPr/>
        </p:nvSpPr>
        <p:spPr bwMode="auto">
          <a:xfrm>
            <a:off x="71500" y="646113"/>
            <a:ext cx="287610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The 256-bit AVX extension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960983"/>
            <a:ext cx="11256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It includes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251520" y="1268760"/>
            <a:ext cx="8501045" cy="7771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Clr>
                <a:schemeClr val="tx1"/>
              </a:buClr>
              <a:buAutoNum type="alphaLcParenR"/>
            </a:pPr>
            <a:r>
              <a:rPr lang="en-US" sz="1400" smtClean="0">
                <a:solidFill>
                  <a:srgbClr val="FF0000"/>
                </a:solidFill>
              </a:rPr>
              <a:t>Extension</a:t>
            </a:r>
            <a:r>
              <a:rPr lang="en-US" sz="1400" smtClean="0">
                <a:solidFill>
                  <a:schemeClr val="accent6"/>
                </a:solidFill>
              </a:rPr>
              <a:t> </a:t>
            </a:r>
            <a:r>
              <a:rPr lang="en-US" sz="1400">
                <a:solidFill>
                  <a:srgbClr val="0070C0"/>
                </a:solidFill>
                <a:latin typeface="+mj-lt"/>
              </a:rPr>
              <a:t>of the 128-bit wide XMM [0, 15] SIMD </a:t>
            </a:r>
            <a:r>
              <a:rPr lang="en-US" sz="1400" smtClean="0">
                <a:solidFill>
                  <a:srgbClr val="FF0000"/>
                </a:solidFill>
              </a:rPr>
              <a:t>register set </a:t>
            </a:r>
            <a:r>
              <a:rPr lang="en-US" sz="1400">
                <a:solidFill>
                  <a:srgbClr val="0070C0"/>
                </a:solidFill>
                <a:latin typeface="+mj-lt"/>
              </a:rPr>
              <a:t>to the 256-bit YMM [0, 15]</a:t>
            </a:r>
          </a:p>
          <a:p>
            <a:pPr>
              <a:spcAft>
                <a:spcPts val="300"/>
              </a:spcAft>
            </a:pPr>
            <a:r>
              <a:rPr lang="en-US" sz="1400">
                <a:solidFill>
                  <a:srgbClr val="0070C0"/>
                </a:solidFill>
                <a:latin typeface="+mj-lt"/>
              </a:rPr>
              <a:t>        register set.</a:t>
            </a:r>
          </a:p>
          <a:p>
            <a:r>
              <a:rPr lang="en-US" sz="1400" smtClean="0"/>
              <a:t>b) </a:t>
            </a:r>
            <a:r>
              <a:rPr lang="en-US" sz="1400" smtClean="0">
                <a:solidFill>
                  <a:srgbClr val="FF0000"/>
                </a:solidFill>
              </a:rPr>
              <a:t>Extension</a:t>
            </a:r>
            <a:r>
              <a:rPr lang="en-US" sz="1400" smtClean="0"/>
              <a:t> of the </a:t>
            </a:r>
            <a:r>
              <a:rPr lang="en-US" sz="1400" smtClean="0">
                <a:solidFill>
                  <a:srgbClr val="FF0000"/>
                </a:solidFill>
              </a:rPr>
              <a:t>128-bit SSE instruction set. </a:t>
            </a:r>
            <a:endParaRPr lang="en-US" sz="1400">
              <a:solidFill>
                <a:srgbClr val="FF0000"/>
              </a:solidFill>
            </a:endParaRPr>
          </a:p>
        </p:txBody>
      </p:sp>
      <p:sp>
        <p:nvSpPr>
          <p:cNvPr id="9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4.2.2</a:t>
            </a:r>
            <a:r>
              <a:rPr lang="en-US" altLang="en-US" kern="0" smtClean="0">
                <a:solidFill>
                  <a:srgbClr val="FFFFFF"/>
                </a:solidFill>
              </a:rPr>
              <a:t> Extension of the ISA by the AVX instruction set (</a:t>
            </a:r>
            <a:r>
              <a:rPr lang="en-US" altLang="en-US" kern="0">
                <a:solidFill>
                  <a:srgbClr val="FFFFFF"/>
                </a:solidFill>
              </a:rPr>
              <a:t>3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88608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5" name="Group 14"/>
          <p:cNvGrpSpPr>
            <a:grpSpLocks/>
          </p:cNvGrpSpPr>
          <p:nvPr/>
        </p:nvGrpSpPr>
        <p:grpSpPr bwMode="auto">
          <a:xfrm>
            <a:off x="238125" y="1143000"/>
            <a:ext cx="8609013" cy="5661025"/>
            <a:chOff x="-1" y="232"/>
            <a:chExt cx="5765" cy="3833"/>
          </a:xfrm>
        </p:grpSpPr>
        <p:pic>
          <p:nvPicPr>
            <p:cNvPr id="197638" name="Picture 3" descr="kaigai_3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" t="7275" r="5225" b="9904"/>
            <a:stretch>
              <a:fillRect/>
            </a:stretch>
          </p:blipFill>
          <p:spPr bwMode="auto">
            <a:xfrm>
              <a:off x="-1" y="232"/>
              <a:ext cx="4044" cy="3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639" name="Text Box 4"/>
            <p:cNvSpPr txBox="1">
              <a:spLocks noChangeArrowheads="1"/>
            </p:cNvSpPr>
            <p:nvPr/>
          </p:nvSpPr>
          <p:spPr bwMode="auto">
            <a:xfrm>
              <a:off x="1053" y="1903"/>
              <a:ext cx="52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Norhwood</a:t>
              </a:r>
            </a:p>
          </p:txBody>
        </p:sp>
        <p:sp>
          <p:nvSpPr>
            <p:cNvPr id="197640" name="Rectangle 5"/>
            <p:cNvSpPr>
              <a:spLocks noChangeArrowheads="1"/>
            </p:cNvSpPr>
            <p:nvPr/>
          </p:nvSpPr>
          <p:spPr bwMode="auto">
            <a:xfrm>
              <a:off x="880" y="1933"/>
              <a:ext cx="907" cy="193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Northwood (Pentium4)</a:t>
              </a:r>
            </a:p>
          </p:txBody>
        </p:sp>
        <p:pic>
          <p:nvPicPr>
            <p:cNvPr id="197641" name="Picture 6" descr="kaigai_3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9" t="7275" r="5225" b="9904"/>
            <a:stretch>
              <a:fillRect/>
            </a:stretch>
          </p:blipFill>
          <p:spPr bwMode="auto">
            <a:xfrm>
              <a:off x="-1" y="232"/>
              <a:ext cx="4044" cy="3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642" name="Rectangle 7"/>
            <p:cNvSpPr>
              <a:spLocks noChangeArrowheads="1"/>
            </p:cNvSpPr>
            <p:nvPr/>
          </p:nvSpPr>
          <p:spPr bwMode="auto">
            <a:xfrm>
              <a:off x="884" y="1835"/>
              <a:ext cx="907" cy="18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Northwood (Pentium4)</a:t>
              </a:r>
            </a:p>
          </p:txBody>
        </p:sp>
        <p:sp>
          <p:nvSpPr>
            <p:cNvPr id="197643" name="Text Box 8"/>
            <p:cNvSpPr txBox="1">
              <a:spLocks noChangeArrowheads="1"/>
            </p:cNvSpPr>
            <p:nvPr/>
          </p:nvSpPr>
          <p:spPr bwMode="auto">
            <a:xfrm>
              <a:off x="4105" y="499"/>
              <a:ext cx="165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 8 MM registers (64-bit),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   aliased on the FP Stack registers</a:t>
              </a:r>
            </a:p>
          </p:txBody>
        </p:sp>
        <p:sp>
          <p:nvSpPr>
            <p:cNvPr id="197644" name="Rectangle 9"/>
            <p:cNvSpPr>
              <a:spLocks noChangeArrowheads="1"/>
            </p:cNvSpPr>
            <p:nvPr/>
          </p:nvSpPr>
          <p:spPr bwMode="auto">
            <a:xfrm>
              <a:off x="4105" y="845"/>
              <a:ext cx="1292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 8 XMM registers (128-bit)</a:t>
              </a:r>
            </a:p>
          </p:txBody>
        </p:sp>
        <p:sp>
          <p:nvSpPr>
            <p:cNvPr id="197645" name="Text Box 10"/>
            <p:cNvSpPr txBox="1">
              <a:spLocks noChangeArrowheads="1"/>
            </p:cNvSpPr>
            <p:nvPr/>
          </p:nvSpPr>
          <p:spPr bwMode="auto">
            <a:xfrm>
              <a:off x="4105" y="1344"/>
              <a:ext cx="1317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16 XMM registers (128-bit)</a:t>
              </a:r>
            </a:p>
          </p:txBody>
        </p:sp>
        <p:sp>
          <p:nvSpPr>
            <p:cNvPr id="197646" name="Text Box 11"/>
            <p:cNvSpPr txBox="1">
              <a:spLocks noChangeArrowheads="1"/>
            </p:cNvSpPr>
            <p:nvPr/>
          </p:nvSpPr>
          <p:spPr bwMode="auto">
            <a:xfrm>
              <a:off x="4059" y="3538"/>
              <a:ext cx="1311" cy="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Arial" charset="0"/>
                </a:rPr>
                <a:t>16 YMM registers (256-bit)</a:t>
              </a:r>
            </a:p>
          </p:txBody>
        </p:sp>
        <p:sp>
          <p:nvSpPr>
            <p:cNvPr id="197647" name="Rectangle 14"/>
            <p:cNvSpPr>
              <a:spLocks noChangeArrowheads="1"/>
            </p:cNvSpPr>
            <p:nvPr/>
          </p:nvSpPr>
          <p:spPr bwMode="auto">
            <a:xfrm>
              <a:off x="864" y="3832"/>
              <a:ext cx="912" cy="144"/>
            </a:xfrm>
            <a:prstGeom prst="rect">
              <a:avLst/>
            </a:prstGeom>
            <a:solidFill>
              <a:srgbClr val="FF00FF">
                <a:alpha val="25882"/>
              </a:srgbClr>
            </a:solidFill>
            <a:ln w="19050" algn="ctr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itchFamily="18" charset="0"/>
                </a:rPr>
                <a:t>Ivy Bridge</a:t>
              </a:r>
            </a:p>
          </p:txBody>
        </p:sp>
      </p:grpSp>
      <p:sp>
        <p:nvSpPr>
          <p:cNvPr id="16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4.2.2</a:t>
            </a:r>
            <a:r>
              <a:rPr lang="en-US" altLang="en-US" kern="0" smtClean="0">
                <a:solidFill>
                  <a:srgbClr val="FFFFFF"/>
                </a:solidFill>
              </a:rPr>
              <a:t> Extension of the ISA by the AVX instruction set (4)</a:t>
            </a:r>
          </a:p>
        </p:txBody>
      </p:sp>
      <p:sp>
        <p:nvSpPr>
          <p:cNvPr id="197637" name="Rounded Rectangle 1"/>
          <p:cNvSpPr>
            <a:spLocks noChangeArrowheads="1"/>
          </p:cNvSpPr>
          <p:nvPr/>
        </p:nvSpPr>
        <p:spPr bwMode="auto">
          <a:xfrm>
            <a:off x="190500" y="6013450"/>
            <a:ext cx="8431213" cy="328613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01670" y="1456038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/>
              <a:t>Pentium III</a:t>
            </a:r>
            <a:endParaRPr lang="en-US" sz="1400" b="1"/>
          </a:p>
        </p:txBody>
      </p:sp>
      <p:sp>
        <p:nvSpPr>
          <p:cNvPr id="18" name="TextBox 17"/>
          <p:cNvSpPr txBox="1"/>
          <p:nvPr/>
        </p:nvSpPr>
        <p:spPr>
          <a:xfrm>
            <a:off x="1556665" y="2683873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/>
              <a:t>Pentium III</a:t>
            </a:r>
            <a:endParaRPr lang="en-US" sz="1400" b="1"/>
          </a:p>
        </p:txBody>
      </p:sp>
      <p:sp>
        <p:nvSpPr>
          <p:cNvPr id="19" name="TextBox 18"/>
          <p:cNvSpPr txBox="1"/>
          <p:nvPr/>
        </p:nvSpPr>
        <p:spPr>
          <a:xfrm>
            <a:off x="1781690" y="4484073"/>
            <a:ext cx="8354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/>
              <a:t>Core 2</a:t>
            </a:r>
            <a:endParaRPr lang="en-US" sz="1400" b="1"/>
          </a:p>
        </p:txBody>
      </p:sp>
      <p:sp>
        <p:nvSpPr>
          <p:cNvPr id="2" name="TextBox 1"/>
          <p:cNvSpPr txBox="1"/>
          <p:nvPr/>
        </p:nvSpPr>
        <p:spPr>
          <a:xfrm>
            <a:off x="6327195" y="1178750"/>
            <a:ext cx="186942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smtClean="0"/>
              <a:t>Available register set</a:t>
            </a:r>
            <a:endParaRPr lang="en-US" sz="1100" b="1"/>
          </a:p>
        </p:txBody>
      </p:sp>
      <p:sp>
        <p:nvSpPr>
          <p:cNvPr id="20" name="TextBox 1"/>
          <p:cNvSpPr txBox="1">
            <a:spLocks noChangeArrowheads="1"/>
          </p:cNvSpPr>
          <p:nvPr/>
        </p:nvSpPr>
        <p:spPr bwMode="auto">
          <a:xfrm>
            <a:off x="190500" y="646113"/>
            <a:ext cx="86789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Available SIMD register sets in Intel’s subsequent SIMD extensions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(Based on [18]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)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6516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84372" y="648625"/>
            <a:ext cx="80970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lvl="0" indent="-342900">
              <a:buAutoNum type="alphaLcParenR"/>
            </a:pPr>
            <a:r>
              <a:rPr lang="en-US" sz="1400" b="1" smtClean="0">
                <a:solidFill>
                  <a:schemeClr val="accent6"/>
                </a:solidFill>
              </a:rPr>
              <a:t>Extension </a:t>
            </a:r>
            <a:r>
              <a:rPr lang="en-US" sz="1400" b="1">
                <a:solidFill>
                  <a:schemeClr val="accent6"/>
                </a:solidFill>
              </a:rPr>
              <a:t>of the 128-bit wide XMM [0, 15] SIMD register set to the </a:t>
            </a:r>
            <a:r>
              <a:rPr lang="en-US" sz="1400" b="1" smtClean="0">
                <a:solidFill>
                  <a:schemeClr val="accent6"/>
                </a:solidFill>
              </a:rPr>
              <a:t>256-bit</a:t>
            </a:r>
          </a:p>
          <a:p>
            <a:pPr lvl="0"/>
            <a:r>
              <a:rPr lang="en-US" sz="1400" b="1">
                <a:solidFill>
                  <a:schemeClr val="accent6"/>
                </a:solidFill>
              </a:rPr>
              <a:t> </a:t>
            </a:r>
            <a:r>
              <a:rPr lang="en-US" sz="1400" b="1" smtClean="0">
                <a:solidFill>
                  <a:schemeClr val="accent6"/>
                </a:solidFill>
              </a:rPr>
              <a:t>       </a:t>
            </a:r>
            <a:r>
              <a:rPr lang="en-US" sz="1400" b="1">
                <a:solidFill>
                  <a:schemeClr val="accent6"/>
                </a:solidFill>
              </a:rPr>
              <a:t>YMM [0, 15</a:t>
            </a:r>
            <a:r>
              <a:rPr lang="en-US" sz="1400" b="1" smtClean="0">
                <a:solidFill>
                  <a:schemeClr val="accent6"/>
                </a:solidFill>
              </a:rPr>
              <a:t>] </a:t>
            </a:r>
            <a:r>
              <a:rPr lang="en-US" sz="1400" b="1">
                <a:solidFill>
                  <a:schemeClr val="accent6"/>
                </a:solidFill>
              </a:rPr>
              <a:t>register </a:t>
            </a:r>
            <a:r>
              <a:rPr lang="en-US" sz="1400" b="1" smtClean="0">
                <a:solidFill>
                  <a:schemeClr val="accent6"/>
                </a:solidFill>
              </a:rPr>
              <a:t>set </a:t>
            </a:r>
            <a:r>
              <a:rPr lang="en-US" sz="1400" smtClean="0"/>
              <a:t>[97], [168]</a:t>
            </a:r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2422744" y="1264075"/>
            <a:ext cx="3679426" cy="3586709"/>
            <a:chOff x="2107709" y="1912521"/>
            <a:chExt cx="3679426" cy="3586709"/>
          </a:xfrm>
        </p:grpSpPr>
        <p:pic>
          <p:nvPicPr>
            <p:cNvPr id="5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6089"/>
            <a:stretch/>
          </p:blipFill>
          <p:spPr bwMode="auto">
            <a:xfrm>
              <a:off x="2332891" y="1912521"/>
              <a:ext cx="3454244" cy="3103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5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761" t="53712" r="29717" b="37009"/>
            <a:stretch/>
          </p:blipFill>
          <p:spPr bwMode="auto">
            <a:xfrm>
              <a:off x="2107709" y="5092830"/>
              <a:ext cx="3454401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4" t="62670" b="-1527"/>
          <a:stretch/>
        </p:blipFill>
        <p:spPr bwMode="auto">
          <a:xfrm>
            <a:off x="1790699" y="4959170"/>
            <a:ext cx="5796635" cy="159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4.2.2</a:t>
            </a:r>
            <a:r>
              <a:rPr lang="en-US" altLang="en-US" kern="0" smtClean="0">
                <a:solidFill>
                  <a:srgbClr val="FFFFFF"/>
                </a:solidFill>
              </a:rPr>
              <a:t> Extension of the ISA by the AVX instruction set (5)</a:t>
            </a:r>
          </a:p>
        </p:txBody>
      </p:sp>
    </p:spTree>
    <p:extLst>
      <p:ext uri="{BB962C8B-B14F-4D97-AF65-F5344CB8AC3E}">
        <p14:creationId xmlns:p14="http://schemas.microsoft.com/office/powerpoint/2010/main" val="2911620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87610" y="654010"/>
            <a:ext cx="669607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>
                <a:solidFill>
                  <a:schemeClr val="accent6"/>
                </a:solidFill>
              </a:rPr>
              <a:t>b) Extension of the 128-bit SSE instruction set </a:t>
            </a:r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05" y="1531590"/>
            <a:ext cx="8601075" cy="405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86085" y="1046355"/>
            <a:ext cx="27630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+mj-lt"/>
              </a:rPr>
              <a:t>Supported data types </a:t>
            </a:r>
            <a:r>
              <a:rPr lang="en-US" sz="1400" smtClean="0"/>
              <a:t>[168] </a:t>
            </a:r>
            <a:endParaRPr lang="en-US" sz="1400"/>
          </a:p>
        </p:txBody>
      </p:sp>
      <p:sp>
        <p:nvSpPr>
          <p:cNvPr id="6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4.2.2</a:t>
            </a:r>
            <a:r>
              <a:rPr lang="en-US" altLang="en-US" kern="0" smtClean="0">
                <a:solidFill>
                  <a:srgbClr val="FFFFFF"/>
                </a:solidFill>
              </a:rPr>
              <a:t> Extension of the ISA by the AVX instruction set (6)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241877" y="2194196"/>
            <a:ext cx="5277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/>
              <a:t>float</a:t>
            </a:r>
            <a:endParaRPr lang="en-US" sz="1200"/>
          </a:p>
        </p:txBody>
      </p:sp>
      <p:sp>
        <p:nvSpPr>
          <p:cNvPr id="7" name="TextBox 6"/>
          <p:cNvSpPr txBox="1"/>
          <p:nvPr/>
        </p:nvSpPr>
        <p:spPr>
          <a:xfrm>
            <a:off x="7258913" y="5222231"/>
            <a:ext cx="5277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/>
              <a:t>float</a:t>
            </a:r>
            <a:endParaRPr lang="en-US" sz="1200"/>
          </a:p>
        </p:txBody>
      </p:sp>
      <p:sp>
        <p:nvSpPr>
          <p:cNvPr id="8" name="Right Brace 7"/>
          <p:cNvSpPr/>
          <p:nvPr/>
        </p:nvSpPr>
        <p:spPr bwMode="auto">
          <a:xfrm>
            <a:off x="8494340" y="2638515"/>
            <a:ext cx="315035" cy="1800200"/>
          </a:xfrm>
          <a:prstGeom prst="rightBrac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783975" y="3390900"/>
            <a:ext cx="3786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/>
              <a:t>FX</a:t>
            </a:r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1403086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6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584325"/>
            <a:ext cx="6672262" cy="424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683" name="TextBox 1"/>
          <p:cNvSpPr txBox="1">
            <a:spLocks noChangeArrowheads="1"/>
          </p:cNvSpPr>
          <p:nvPr/>
        </p:nvSpPr>
        <p:spPr bwMode="auto">
          <a:xfrm>
            <a:off x="180560" y="641310"/>
            <a:ext cx="6064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Note</a:t>
            </a:r>
          </a:p>
        </p:txBody>
      </p:sp>
      <p:sp>
        <p:nvSpPr>
          <p:cNvPr id="199684" name="TextBox 4"/>
          <p:cNvSpPr txBox="1">
            <a:spLocks noChangeArrowheads="1"/>
          </p:cNvSpPr>
          <p:nvPr/>
        </p:nvSpPr>
        <p:spPr bwMode="auto">
          <a:xfrm>
            <a:off x="180560" y="957223"/>
            <a:ext cx="6743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AVX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doubled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only FP vector width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as indicated in the Figure below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[97]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7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4.2.2</a:t>
            </a:r>
            <a:r>
              <a:rPr lang="en-US" altLang="en-US" kern="0" smtClean="0">
                <a:solidFill>
                  <a:srgbClr val="FFFFFF"/>
                </a:solidFill>
              </a:rPr>
              <a:t> Extension of the ISA by the AVX instruction set (7)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4566444" y="1718810"/>
            <a:ext cx="3515946" cy="153017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932040" y="2311133"/>
            <a:ext cx="28452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smtClean="0">
                <a:latin typeface="+mj-lt"/>
              </a:rPr>
              <a:t>AVX doubled FP vector width </a:t>
            </a:r>
          </a:p>
          <a:p>
            <a:pPr algn="ctr"/>
            <a:r>
              <a:rPr lang="en-US" sz="1400" smtClean="0">
                <a:latin typeface="+mj-lt"/>
              </a:rPr>
              <a:t>and register file width</a:t>
            </a:r>
            <a:endParaRPr lang="en-US" sz="1400">
              <a:latin typeface="+mj-lt"/>
            </a:endParaRPr>
          </a:p>
        </p:txBody>
      </p:sp>
      <p:sp>
        <p:nvSpPr>
          <p:cNvPr id="11" name="Right Arrow 10"/>
          <p:cNvSpPr/>
          <p:nvPr/>
        </p:nvSpPr>
        <p:spPr bwMode="auto">
          <a:xfrm>
            <a:off x="5080078" y="3076218"/>
            <a:ext cx="540060" cy="9001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10148" y="2941203"/>
            <a:ext cx="22252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Doubling peak FLPOPS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42468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TextBox 2"/>
          <p:cNvSpPr txBox="1">
            <a:spLocks noChangeArrowheads="1"/>
          </p:cNvSpPr>
          <p:nvPr/>
        </p:nvSpPr>
        <p:spPr bwMode="auto">
          <a:xfrm>
            <a:off x="196865" y="636588"/>
            <a:ext cx="346441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dirty="0">
                <a:solidFill>
                  <a:srgbClr val="2D2D8A"/>
                </a:solidFill>
                <a:cs typeface="Arial" charset="0"/>
              </a:rPr>
              <a:t>Implementation of </a:t>
            </a:r>
            <a:r>
              <a:rPr lang="en-US" altLang="hu-HU" sz="1400" b="1" dirty="0" smtClean="0">
                <a:solidFill>
                  <a:srgbClr val="2D2D8A"/>
                </a:solidFill>
                <a:cs typeface="Arial" charset="0"/>
              </a:rPr>
              <a:t>AVX -1 [218]</a:t>
            </a:r>
            <a:endParaRPr lang="en-US" altLang="hu-HU" sz="1400" b="1" dirty="0">
              <a:solidFill>
                <a:srgbClr val="2D2D8A"/>
              </a:solidFill>
              <a:cs typeface="Arial" charset="0"/>
            </a:endParaRPr>
          </a:p>
        </p:txBody>
      </p:sp>
      <p:sp>
        <p:nvSpPr>
          <p:cNvPr id="200707" name="TextBox 3"/>
          <p:cNvSpPr txBox="1">
            <a:spLocks noChangeArrowheads="1"/>
          </p:cNvSpPr>
          <p:nvPr/>
        </p:nvSpPr>
        <p:spPr bwMode="auto">
          <a:xfrm>
            <a:off x="295351" y="980146"/>
            <a:ext cx="904717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To implement 256-bit FP operations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Intel did not widen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the available 128-bit data </a:t>
            </a: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paths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to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+mj-lt"/>
              </a:rPr>
              <a:t>      256 bits but made use of both the 128-bit FX and FP data paths available on the same port.   </a:t>
            </a:r>
            <a:endParaRPr lang="en-US" altLang="en-US" sz="1400" dirty="0">
              <a:solidFill>
                <a:srgbClr val="0070C0"/>
              </a:solidFill>
              <a:latin typeface="+mj-lt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 </a:t>
            </a:r>
          </a:p>
        </p:txBody>
      </p:sp>
      <p:sp>
        <p:nvSpPr>
          <p:cNvPr id="5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dirty="0" smtClean="0">
                <a:solidFill>
                  <a:srgbClr val="FFFFFF"/>
                </a:solidFill>
              </a:rPr>
              <a:t>4.2.2</a:t>
            </a:r>
            <a:r>
              <a:rPr lang="en-US" altLang="en-US" kern="0" dirty="0" smtClean="0">
                <a:solidFill>
                  <a:srgbClr val="FFFFFF"/>
                </a:solidFill>
              </a:rPr>
              <a:t> Extension of the ISA by the AVX instruction set (8)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11898" y="1493785"/>
            <a:ext cx="873063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For example, a 256-bit multiply </a:t>
            </a:r>
            <a:r>
              <a:rPr lang="en-US" sz="1400" dirty="0" smtClean="0"/>
              <a:t>instruction can be issued </a:t>
            </a:r>
            <a:r>
              <a:rPr lang="en-US" sz="1400" dirty="0"/>
              <a:t>to port 0 and simultaneously </a:t>
            </a:r>
            <a:r>
              <a:rPr lang="en-US" sz="1400" dirty="0" smtClean="0"/>
              <a:t>use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the 128-bit </a:t>
            </a:r>
            <a:r>
              <a:rPr lang="en-US" sz="1400" dirty="0" err="1"/>
              <a:t>SIMD</a:t>
            </a:r>
            <a:r>
              <a:rPr lang="en-US" sz="1400" dirty="0"/>
              <a:t> data path for the low half and the 128-bit FP data path for the high </a:t>
            </a:r>
            <a:r>
              <a:rPr lang="en-US" sz="1400" dirty="0" smtClean="0"/>
              <a:t>half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of the operands. 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351572" y="2222867"/>
            <a:ext cx="8810938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600"/>
              </a:spcAft>
              <a:buSzPct val="150000"/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000000"/>
                </a:solidFill>
              </a:rPr>
              <a:t>This implementation needs some extra logic, but it saves substantial silicon area and </a:t>
            </a:r>
            <a:r>
              <a:rPr lang="en-US" sz="1400" dirty="0" smtClean="0">
                <a:solidFill>
                  <a:srgbClr val="000000"/>
                </a:solidFill>
              </a:rPr>
              <a:t>power.</a:t>
            </a:r>
          </a:p>
          <a:p>
            <a:pPr marL="285750" lvl="0" indent="-285750">
              <a:buSzPct val="150000"/>
              <a:buFont typeface="Arial" panose="020B0604020202020204" pitchFamily="34" charset="0"/>
              <a:buChar char="•"/>
            </a:pPr>
            <a:r>
              <a:rPr lang="en-US" sz="1400" dirty="0" smtClean="0">
                <a:solidFill>
                  <a:srgbClr val="000000"/>
                </a:solidFill>
              </a:rPr>
              <a:t>We note that the </a:t>
            </a:r>
            <a:r>
              <a:rPr lang="en-US" sz="1400" dirty="0" smtClean="0">
                <a:solidFill>
                  <a:srgbClr val="0070C0"/>
                </a:solidFill>
              </a:rPr>
              <a:t>two </a:t>
            </a:r>
            <a:r>
              <a:rPr lang="en-US" sz="1400" dirty="0" err="1" smtClean="0">
                <a:solidFill>
                  <a:srgbClr val="0070C0"/>
                </a:solidFill>
              </a:rPr>
              <a:t>AVX</a:t>
            </a:r>
            <a:r>
              <a:rPr lang="en-US" sz="1400" dirty="0" smtClean="0">
                <a:solidFill>
                  <a:srgbClr val="0070C0"/>
                </a:solidFill>
              </a:rPr>
              <a:t> execution units are 256-bit wide but they do not yet support </a:t>
            </a:r>
            <a:r>
              <a:rPr lang="en-US" sz="1400" dirty="0" err="1" smtClean="0">
                <a:solidFill>
                  <a:srgbClr val="0070C0"/>
                </a:solidFill>
              </a:rPr>
              <a:t>FMA</a:t>
            </a:r>
            <a:endParaRPr lang="en-US" sz="1400" dirty="0" smtClean="0">
              <a:solidFill>
                <a:srgbClr val="0070C0"/>
              </a:solidFill>
            </a:endParaRPr>
          </a:p>
          <a:p>
            <a:pPr lvl="0">
              <a:buSzPct val="150000"/>
            </a:pPr>
            <a:r>
              <a:rPr lang="en-US" sz="1400" dirty="0">
                <a:solidFill>
                  <a:srgbClr val="0070C0"/>
                </a:solidFill>
              </a:rPr>
              <a:t> </a:t>
            </a:r>
            <a:r>
              <a:rPr lang="en-US" sz="1400" dirty="0" smtClean="0">
                <a:solidFill>
                  <a:srgbClr val="0070C0"/>
                </a:solidFill>
              </a:rPr>
              <a:t>      instructions</a:t>
            </a:r>
            <a:r>
              <a:rPr lang="en-US" sz="14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7130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4" name="Picture 2" descr="http://www.hardwaresecrets.com/imageview.php?image=3098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69" b="5600"/>
          <a:stretch>
            <a:fillRect/>
          </a:stretch>
        </p:blipFill>
        <p:spPr bwMode="auto">
          <a:xfrm>
            <a:off x="777875" y="1628775"/>
            <a:ext cx="7620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57" name="TextBox 4"/>
          <p:cNvSpPr txBox="1">
            <a:spLocks noChangeArrowheads="1"/>
          </p:cNvSpPr>
          <p:nvPr/>
        </p:nvSpPr>
        <p:spPr bwMode="auto">
          <a:xfrm>
            <a:off x="196990" y="992188"/>
            <a:ext cx="87630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redesigned large parts of the microarchitecture of the cores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as indicated by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yellow boxes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in the Figure below.</a:t>
            </a:r>
          </a:p>
        </p:txBody>
      </p:sp>
      <p:sp>
        <p:nvSpPr>
          <p:cNvPr id="202758" name="TextBox 5"/>
          <p:cNvSpPr txBox="1">
            <a:spLocks noChangeArrowheads="1"/>
          </p:cNvSpPr>
          <p:nvPr/>
        </p:nvSpPr>
        <p:spPr bwMode="auto">
          <a:xfrm>
            <a:off x="1447800" y="6443663"/>
            <a:ext cx="62531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4.2.2.1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: Microarchitecture of the cores of Sandy Bridge 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02759" name="Rectangle 6"/>
          <p:cNvSpPr>
            <a:spLocks noChangeArrowheads="1"/>
          </p:cNvSpPr>
          <p:nvPr/>
        </p:nvSpPr>
        <p:spPr bwMode="auto">
          <a:xfrm>
            <a:off x="7947025" y="5678488"/>
            <a:ext cx="450850" cy="630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151619" y="4741050"/>
            <a:ext cx="2475275" cy="315035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195200" y="627063"/>
            <a:ext cx="282320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Implementation of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AVX -2</a:t>
            </a:r>
            <a:endParaRPr lang="en-US" altLang="hu-HU" sz="1400" b="1">
              <a:solidFill>
                <a:srgbClr val="2D2D8A"/>
              </a:solidFill>
              <a:cs typeface="Arial" charset="0"/>
            </a:endParaRPr>
          </a:p>
        </p:txBody>
      </p:sp>
      <p:sp>
        <p:nvSpPr>
          <p:cNvPr id="10" name="Rectangle 9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4.2.2</a:t>
            </a:r>
            <a:r>
              <a:rPr lang="en-US" altLang="en-US" kern="0" smtClean="0">
                <a:solidFill>
                  <a:srgbClr val="FFFFFF"/>
                </a:solidFill>
              </a:rPr>
              <a:t> Extension of the ISA by the AVX instruction set (9)</a:t>
            </a:r>
          </a:p>
        </p:txBody>
      </p:sp>
    </p:spTree>
    <p:extLst>
      <p:ext uri="{BB962C8B-B14F-4D97-AF65-F5344CB8AC3E}">
        <p14:creationId xmlns:p14="http://schemas.microsoft.com/office/powerpoint/2010/main" val="2512254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4" name="Picture 2" descr="http://www.hardwaresecrets.com/imageview.php?image=3098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69" b="5600"/>
          <a:stretch>
            <a:fillRect/>
          </a:stretch>
        </p:blipFill>
        <p:spPr bwMode="auto">
          <a:xfrm>
            <a:off x="777875" y="1628775"/>
            <a:ext cx="7620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</a:t>
            </a:r>
            <a:r>
              <a:rPr lang="en-US" altLang="en-US" kern="0" smtClean="0">
                <a:solidFill>
                  <a:srgbClr val="FFFFFF"/>
                </a:solidFill>
              </a:rPr>
              <a:t>2</a:t>
            </a:r>
            <a:r>
              <a:rPr lang="hu-HU" altLang="en-US" kern="0" smtClean="0">
                <a:solidFill>
                  <a:srgbClr val="FFFFFF"/>
                </a:solidFill>
              </a:rPr>
              <a:t>.3</a:t>
            </a:r>
            <a:r>
              <a:rPr lang="en-US" altLang="en-US" kern="0" smtClean="0">
                <a:solidFill>
                  <a:srgbClr val="FFFFFF"/>
                </a:solidFill>
              </a:rPr>
              <a:t> New microarchitectures of the cores (1)</a:t>
            </a:r>
            <a:endParaRPr lang="hu-HU" altLang="en-US" kern="0" smtClean="0">
              <a:solidFill>
                <a:srgbClr val="FFFFFF"/>
              </a:solidFill>
            </a:endParaRPr>
          </a:p>
        </p:txBody>
      </p:sp>
      <p:sp>
        <p:nvSpPr>
          <p:cNvPr id="202756" name="TextBox 1"/>
          <p:cNvSpPr txBox="1">
            <a:spLocks noChangeArrowheads="1"/>
          </p:cNvSpPr>
          <p:nvPr/>
        </p:nvSpPr>
        <p:spPr bwMode="auto">
          <a:xfrm>
            <a:off x="180975" y="647700"/>
            <a:ext cx="4381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smtClean="0">
                <a:solidFill>
                  <a:srgbClr val="2D2D8A"/>
                </a:solidFill>
                <a:cs typeface="Arial" charset="0"/>
              </a:rPr>
              <a:t>4.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2.3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New microarchitecture of the cores </a:t>
            </a:r>
          </a:p>
        </p:txBody>
      </p:sp>
      <p:sp>
        <p:nvSpPr>
          <p:cNvPr id="202757" name="TextBox 4"/>
          <p:cNvSpPr txBox="1">
            <a:spLocks noChangeArrowheads="1"/>
          </p:cNvSpPr>
          <p:nvPr/>
        </p:nvSpPr>
        <p:spPr bwMode="auto">
          <a:xfrm>
            <a:off x="201613" y="963613"/>
            <a:ext cx="87630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redesigned large parts of the microarchitecture of the cores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as indicated by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yellow boxes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in the Figure below.</a:t>
            </a:r>
          </a:p>
        </p:txBody>
      </p:sp>
      <p:sp>
        <p:nvSpPr>
          <p:cNvPr id="202758" name="TextBox 5"/>
          <p:cNvSpPr txBox="1">
            <a:spLocks noChangeArrowheads="1"/>
          </p:cNvSpPr>
          <p:nvPr/>
        </p:nvSpPr>
        <p:spPr bwMode="auto">
          <a:xfrm>
            <a:off x="1447800" y="6443663"/>
            <a:ext cx="62531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4.2.3.1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: Microarchitecture of the cores of Sandy Bridge 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02759" name="Rectangle 6"/>
          <p:cNvSpPr>
            <a:spLocks noChangeArrowheads="1"/>
          </p:cNvSpPr>
          <p:nvPr/>
        </p:nvSpPr>
        <p:spPr bwMode="auto">
          <a:xfrm>
            <a:off x="7947025" y="5678488"/>
            <a:ext cx="450850" cy="630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8241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</a:rPr>
              <a:t>4.</a:t>
            </a:r>
            <a:r>
              <a:rPr lang="en-US" altLang="en-US">
                <a:solidFill>
                  <a:srgbClr val="FFFFFF"/>
                </a:solidFill>
              </a:rPr>
              <a:t>2</a:t>
            </a:r>
            <a:r>
              <a:rPr lang="hu-HU" altLang="en-US">
                <a:solidFill>
                  <a:srgbClr val="FFFFFF"/>
                </a:solidFill>
              </a:rPr>
              <a:t>.3</a:t>
            </a:r>
            <a:r>
              <a:rPr lang="en-US" altLang="en-US">
                <a:solidFill>
                  <a:srgbClr val="FFFFFF"/>
                </a:solidFill>
              </a:rPr>
              <a:t> New microarchitectures of the cores </a:t>
            </a:r>
            <a:r>
              <a:rPr lang="en-US" altLang="en-US" smtClean="0">
                <a:solidFill>
                  <a:srgbClr val="FFFFFF"/>
                </a:solidFill>
              </a:rPr>
              <a:t>(</a:t>
            </a:r>
            <a:r>
              <a:rPr lang="hu-HU" altLang="en-US" smtClean="0">
                <a:solidFill>
                  <a:srgbClr val="FFFFFF"/>
                </a:solidFill>
              </a:rPr>
              <a:t>2</a:t>
            </a:r>
            <a:r>
              <a:rPr lang="en-US" altLang="en-US" smtClean="0">
                <a:solidFill>
                  <a:srgbClr val="FFFFFF"/>
                </a:solidFill>
              </a:rPr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96863" y="662435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95263" y="613290"/>
            <a:ext cx="28007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The micro-op cache [213]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96863" y="908720"/>
            <a:ext cx="8911542" cy="35702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smtClean="0"/>
              <a:t>It can hold </a:t>
            </a:r>
            <a:r>
              <a:rPr lang="hu-HU" sz="1400" smtClean="0">
                <a:solidFill>
                  <a:srgbClr val="0070C0"/>
                </a:solidFill>
              </a:rPr>
              <a:t>3.5 K micro-operations</a:t>
            </a:r>
            <a:r>
              <a:rPr lang="hu-HU" sz="1400" smtClean="0"/>
              <a:t> (micro-ops).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Assuming an average x86 instruction length of 3.5 byte the micro-op cache is equivalent to</a:t>
            </a:r>
          </a:p>
          <a:p>
            <a:pPr>
              <a:spcAft>
                <a:spcPts val="600"/>
              </a:spcAft>
            </a:pPr>
            <a:r>
              <a:rPr lang="hu-HU" sz="1400"/>
              <a:t> </a:t>
            </a:r>
            <a:r>
              <a:rPr lang="hu-HU" sz="1400" smtClean="0"/>
              <a:t>      an instruction cache of about 5.2 kB.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The micro-op cache replaces Nehalem's loop-buffer that also stores micro-ops, nevertheless</a:t>
            </a:r>
          </a:p>
          <a:p>
            <a:pPr>
              <a:spcAft>
                <a:spcPts val="600"/>
              </a:spcAft>
            </a:pPr>
            <a:r>
              <a:rPr lang="hu-HU" sz="1400"/>
              <a:t> </a:t>
            </a:r>
            <a:r>
              <a:rPr lang="hu-HU" sz="1400" smtClean="0"/>
              <a:t>      only up to 28 items.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The micro-op cache </a:t>
            </a:r>
            <a:r>
              <a:rPr lang="hu-HU" sz="1400" smtClean="0">
                <a:solidFill>
                  <a:srgbClr val="0070C0"/>
                </a:solidFill>
              </a:rPr>
              <a:t>holds already decoded instructions</a:t>
            </a:r>
            <a:r>
              <a:rPr lang="hu-HU" sz="1400" smtClean="0"/>
              <a:t>, thus </a:t>
            </a:r>
            <a:r>
              <a:rPr lang="hu-HU" sz="1400" smtClean="0">
                <a:solidFill>
                  <a:srgbClr val="0070C0"/>
                </a:solidFill>
              </a:rPr>
              <a:t>instructions whose micro-ops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 are already available in the micro-op cache do not need to be fetched, predecoded, </a:t>
            </a:r>
          </a:p>
          <a:p>
            <a:pPr>
              <a:spcAft>
                <a:spcPts val="600"/>
              </a:spcAft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 decoded and converted to micro-ops a new.</a:t>
            </a:r>
          </a:p>
          <a:p>
            <a:pPr>
              <a:spcAft>
                <a:spcPts val="600"/>
              </a:spcAft>
            </a:pPr>
            <a:r>
              <a:rPr lang="hu-HU" sz="1400" smtClean="0"/>
              <a:t>     Here we assume that the micro-op cache has its own branch unit to follow instruction traces. 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/>
              <a:t>A</a:t>
            </a:r>
            <a:r>
              <a:rPr lang="hu-HU" sz="1400" smtClean="0"/>
              <a:t>ccording to Intel, the </a:t>
            </a:r>
            <a:r>
              <a:rPr lang="hu-HU" sz="1400" smtClean="0">
                <a:solidFill>
                  <a:srgbClr val="0070C0"/>
                </a:solidFill>
              </a:rPr>
              <a:t>hit rate </a:t>
            </a:r>
            <a:r>
              <a:rPr lang="hu-HU" sz="1400" smtClean="0"/>
              <a:t>of the micro-op cache is </a:t>
            </a:r>
            <a:r>
              <a:rPr lang="hu-HU" sz="1400" smtClean="0">
                <a:solidFill>
                  <a:srgbClr val="0070C0"/>
                </a:solidFill>
              </a:rPr>
              <a:t>about 80 %.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This </a:t>
            </a:r>
            <a:r>
              <a:rPr lang="hu-HU" sz="1400" smtClean="0">
                <a:solidFill>
                  <a:srgbClr val="0070C0"/>
                </a:solidFill>
              </a:rPr>
              <a:t>raises performance and reduces power consumption</a:t>
            </a:r>
            <a:r>
              <a:rPr lang="hu-HU" sz="1400" smtClean="0"/>
              <a:t>.</a:t>
            </a:r>
          </a:p>
          <a:p>
            <a:r>
              <a:rPr lang="hu-HU" sz="1400"/>
              <a:t>I</a:t>
            </a:r>
            <a:endParaRPr lang="hu-HU" sz="1400" smtClean="0"/>
          </a:p>
          <a:p>
            <a:r>
              <a:rPr lang="hu-HU" sz="1400" smtClean="0"/>
              <a:t> </a:t>
            </a:r>
          </a:p>
          <a:p>
            <a:r>
              <a:rPr lang="hu-HU" sz="1400" smtClean="0"/>
              <a:t>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4086577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(9c)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06710" y="657937"/>
            <a:ext cx="67810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</a:rPr>
              <a:t>Intel's withdrawal from the smartphone and mobil market [216] 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67431" y="1049960"/>
            <a:ext cx="7390421" cy="23391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0070C0"/>
                </a:solidFill>
              </a:rPr>
              <a:t>In 4/2016 Intel announced their withdrawal from the mobil market.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0070C0"/>
                </a:solidFill>
              </a:rPr>
              <a:t>Intel's statement </a:t>
            </a:r>
            <a:r>
              <a:rPr lang="hu-HU" sz="1400" smtClean="0">
                <a:solidFill>
                  <a:srgbClr val="000000"/>
                </a:solidFill>
              </a:rPr>
              <a:t>says []:</a:t>
            </a:r>
          </a:p>
          <a:p>
            <a:r>
              <a:rPr lang="hu-HU" sz="1400" smtClean="0">
                <a:solidFill>
                  <a:srgbClr val="000000"/>
                </a:solidFill>
              </a:rPr>
              <a:t>    "</a:t>
            </a:r>
            <a:r>
              <a:rPr lang="en-US" sz="1400">
                <a:solidFill>
                  <a:srgbClr val="000000"/>
                </a:solidFill>
              </a:rPr>
              <a:t>I can confirm that the changes included canceling the Broxton platform </a:t>
            </a:r>
            <a:r>
              <a:rPr lang="en-US" sz="1400" smtClean="0">
                <a:solidFill>
                  <a:srgbClr val="000000"/>
                </a:solidFill>
              </a:rPr>
              <a:t>as</a:t>
            </a:r>
            <a:endParaRPr lang="hu-HU" sz="1400" smtClean="0">
              <a:solidFill>
                <a:srgbClr val="000000"/>
              </a:solidFill>
            </a:endParaRPr>
          </a:p>
          <a:p>
            <a:r>
              <a:rPr lang="hu-HU" sz="1400" smtClean="0">
                <a:solidFill>
                  <a:srgbClr val="000000"/>
                </a:solidFill>
              </a:rPr>
              <a:t>       </a:t>
            </a:r>
            <a:r>
              <a:rPr lang="en-US" sz="1400" smtClean="0">
                <a:solidFill>
                  <a:srgbClr val="000000"/>
                </a:solidFill>
              </a:rPr>
              <a:t>well </a:t>
            </a:r>
            <a:r>
              <a:rPr lang="en-US" sz="1400">
                <a:solidFill>
                  <a:srgbClr val="000000"/>
                </a:solidFill>
              </a:rPr>
              <a:t>as </a:t>
            </a:r>
            <a:r>
              <a:rPr lang="en-US" sz="1400" err="1">
                <a:solidFill>
                  <a:srgbClr val="000000"/>
                </a:solidFill>
              </a:rPr>
              <a:t>SoFIA</a:t>
            </a:r>
            <a:r>
              <a:rPr lang="en-US" sz="1400">
                <a:solidFill>
                  <a:srgbClr val="000000"/>
                </a:solidFill>
              </a:rPr>
              <a:t> 3GX, </a:t>
            </a:r>
            <a:r>
              <a:rPr lang="en-US" sz="1400" err="1">
                <a:solidFill>
                  <a:srgbClr val="000000"/>
                </a:solidFill>
              </a:rPr>
              <a:t>SoFIA</a:t>
            </a:r>
            <a:r>
              <a:rPr lang="en-US" sz="1400">
                <a:solidFill>
                  <a:srgbClr val="000000"/>
                </a:solidFill>
              </a:rPr>
              <a:t> LTE and </a:t>
            </a:r>
            <a:r>
              <a:rPr lang="en-US" sz="1400" err="1">
                <a:solidFill>
                  <a:srgbClr val="000000"/>
                </a:solidFill>
              </a:rPr>
              <a:t>SoFIA</a:t>
            </a:r>
            <a:r>
              <a:rPr lang="en-US" sz="1400">
                <a:solidFill>
                  <a:srgbClr val="000000"/>
                </a:solidFill>
              </a:rPr>
              <a:t> LTE2 commercial platforms </a:t>
            </a:r>
            <a:endParaRPr lang="hu-HU" sz="1400" smtClean="0">
              <a:solidFill>
                <a:srgbClr val="000000"/>
              </a:solidFill>
            </a:endParaRPr>
          </a:p>
          <a:p>
            <a:r>
              <a:rPr lang="hu-HU" sz="1400" smtClean="0">
                <a:solidFill>
                  <a:srgbClr val="000000"/>
                </a:solidFill>
              </a:rPr>
              <a:t>       </a:t>
            </a:r>
            <a:r>
              <a:rPr lang="en-US" sz="1400" smtClean="0">
                <a:solidFill>
                  <a:srgbClr val="000000"/>
                </a:solidFill>
              </a:rPr>
              <a:t>to </a:t>
            </a:r>
            <a:r>
              <a:rPr lang="en-US" sz="1400">
                <a:solidFill>
                  <a:srgbClr val="000000"/>
                </a:solidFill>
              </a:rPr>
              <a:t>enable us to move resources to products that deliver higher returns </a:t>
            </a:r>
            <a:r>
              <a:rPr lang="en-US" sz="1400" smtClean="0">
                <a:solidFill>
                  <a:srgbClr val="000000"/>
                </a:solidFill>
              </a:rPr>
              <a:t>and</a:t>
            </a:r>
            <a:endParaRPr lang="hu-HU" sz="1400" smtClean="0">
              <a:solidFill>
                <a:srgbClr val="000000"/>
              </a:solidFill>
            </a:endParaRPr>
          </a:p>
          <a:p>
            <a:pPr>
              <a:spcAft>
                <a:spcPts val="600"/>
              </a:spcAft>
            </a:pPr>
            <a:r>
              <a:rPr lang="en-US" sz="1400" smtClean="0">
                <a:solidFill>
                  <a:srgbClr val="000000"/>
                </a:solidFill>
              </a:rPr>
              <a:t> </a:t>
            </a:r>
            <a:r>
              <a:rPr lang="hu-HU" sz="1400" smtClean="0">
                <a:solidFill>
                  <a:srgbClr val="000000"/>
                </a:solidFill>
              </a:rPr>
              <a:t>      </a:t>
            </a:r>
            <a:r>
              <a:rPr lang="en-US" sz="1400" smtClean="0">
                <a:solidFill>
                  <a:srgbClr val="000000"/>
                </a:solidFill>
              </a:rPr>
              <a:t>advance </a:t>
            </a:r>
            <a:r>
              <a:rPr lang="en-US" sz="1400">
                <a:solidFill>
                  <a:srgbClr val="000000"/>
                </a:solidFill>
              </a:rPr>
              <a:t>our strategy. </a:t>
            </a:r>
            <a:endParaRPr lang="hu-HU" sz="1400" smtClean="0">
              <a:solidFill>
                <a:srgbClr val="000000"/>
              </a:solidFill>
            </a:endParaRPr>
          </a:p>
          <a:p>
            <a:pPr>
              <a:spcAft>
                <a:spcPts val="600"/>
              </a:spcAft>
            </a:pPr>
            <a:r>
              <a:rPr lang="hu-HU" sz="1400" smtClean="0">
                <a:solidFill>
                  <a:srgbClr val="000000"/>
                </a:solidFill>
              </a:rPr>
              <a:t>    </a:t>
            </a:r>
            <a:r>
              <a:rPr lang="en-US" sz="1400" smtClean="0">
                <a:solidFill>
                  <a:srgbClr val="000000"/>
                </a:solidFill>
              </a:rPr>
              <a:t>These </a:t>
            </a:r>
            <a:r>
              <a:rPr lang="en-US" sz="1400">
                <a:solidFill>
                  <a:srgbClr val="000000"/>
                </a:solidFill>
              </a:rPr>
              <a:t>changes are effective immediately.</a:t>
            </a:r>
            <a:r>
              <a:rPr lang="hu-HU" sz="1400" smtClean="0">
                <a:solidFill>
                  <a:srgbClr val="000000"/>
                </a:solidFill>
              </a:rPr>
              <a:t>"</a:t>
            </a:r>
            <a:endParaRPr lang="hu-HU" sz="1400" smtClean="0">
              <a:solidFill>
                <a:srgbClr val="0070C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0070C0"/>
                </a:solidFill>
              </a:rPr>
              <a:t>At the same time Intel laid off about 12000 employees (~ 11 % of their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workforce).</a:t>
            </a:r>
            <a:endParaRPr lang="en-US" sz="140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902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</a:rPr>
              <a:t>4.</a:t>
            </a:r>
            <a:r>
              <a:rPr lang="en-US" altLang="en-US">
                <a:solidFill>
                  <a:srgbClr val="FFFFFF"/>
                </a:solidFill>
              </a:rPr>
              <a:t>2</a:t>
            </a:r>
            <a:r>
              <a:rPr lang="hu-HU" altLang="en-US">
                <a:solidFill>
                  <a:srgbClr val="FFFFFF"/>
                </a:solidFill>
              </a:rPr>
              <a:t>.3</a:t>
            </a:r>
            <a:r>
              <a:rPr lang="en-US" altLang="en-US">
                <a:solidFill>
                  <a:srgbClr val="FFFFFF"/>
                </a:solidFill>
              </a:rPr>
              <a:t> New microarchitectures of the cores </a:t>
            </a:r>
            <a:r>
              <a:rPr lang="en-US" altLang="en-US" smtClean="0">
                <a:solidFill>
                  <a:srgbClr val="FFFFFF"/>
                </a:solidFill>
              </a:rPr>
              <a:t>(</a:t>
            </a:r>
            <a:r>
              <a:rPr lang="hu-HU" altLang="en-US" smtClean="0">
                <a:solidFill>
                  <a:srgbClr val="FFFFFF"/>
                </a:solidFill>
              </a:rPr>
              <a:t>3</a:t>
            </a:r>
            <a:r>
              <a:rPr lang="en-US" altLang="en-US" smtClean="0">
                <a:solidFill>
                  <a:srgbClr val="FFFFFF"/>
                </a:solidFill>
              </a:rPr>
              <a:t>)</a:t>
            </a:r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b="6292"/>
          <a:stretch/>
        </p:blipFill>
        <p:spPr>
          <a:xfrm>
            <a:off x="4797025" y="901462"/>
            <a:ext cx="3505145" cy="585790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06515" y="593685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solidFill>
                  <a:srgbClr val="FF0000"/>
                </a:solidFill>
              </a:rPr>
              <a:t>Remark</a:t>
            </a:r>
            <a:endParaRPr lang="en-US" sz="140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908720"/>
            <a:ext cx="49537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/>
              <a:t>The micro-op cache is similar to Intel's Trache Cache</a:t>
            </a:r>
          </a:p>
          <a:p>
            <a:r>
              <a:rPr lang="hu-HU" sz="1400"/>
              <a:t> </a:t>
            </a:r>
            <a:r>
              <a:rPr lang="hu-HU" sz="1400" smtClean="0"/>
              <a:t> introduced in their pentium 4 family in 2000.</a:t>
            </a:r>
            <a:endParaRPr lang="en-US" sz="1400"/>
          </a:p>
        </p:txBody>
      </p:sp>
      <p:sp>
        <p:nvSpPr>
          <p:cNvPr id="6" name="Rectangle 5"/>
          <p:cNvSpPr/>
          <p:nvPr/>
        </p:nvSpPr>
        <p:spPr bwMode="auto">
          <a:xfrm>
            <a:off x="5755009" y="2348880"/>
            <a:ext cx="2560040" cy="1080120"/>
          </a:xfrm>
          <a:prstGeom prst="rect">
            <a:avLst/>
          </a:prstGeom>
          <a:noFill/>
          <a:ln w="381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515" y="6361583"/>
            <a:ext cx="41046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/>
              <a:t>Figure: Trace Cache of the Pentium 4 [214]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973334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TextBox 4"/>
          <p:cNvSpPr txBox="1">
            <a:spLocks noChangeArrowheads="1"/>
          </p:cNvSpPr>
          <p:nvPr/>
        </p:nvSpPr>
        <p:spPr bwMode="auto">
          <a:xfrm>
            <a:off x="184487" y="640033"/>
            <a:ext cx="86725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Here we do not want to go into details of the microarchitecture, but refer to two very detailed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descriptions 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], 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98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</a:t>
            </a:r>
            <a:r>
              <a:rPr lang="en-US" altLang="en-US" kern="0" smtClean="0">
                <a:solidFill>
                  <a:srgbClr val="FFFFFF"/>
                </a:solidFill>
              </a:rPr>
              <a:t>2</a:t>
            </a:r>
            <a:r>
              <a:rPr lang="hu-HU" altLang="en-US" kern="0" smtClean="0">
                <a:solidFill>
                  <a:srgbClr val="FFFFFF"/>
                </a:solidFill>
              </a:rPr>
              <a:t>.3</a:t>
            </a:r>
            <a:r>
              <a:rPr lang="en-US" altLang="en-US" kern="0" smtClean="0">
                <a:solidFill>
                  <a:srgbClr val="FFFFFF"/>
                </a:solidFill>
              </a:rPr>
              <a:t> New microarchitectures of the cores (</a:t>
            </a:r>
            <a:r>
              <a:rPr lang="hu-HU" altLang="en-US" kern="0" smtClean="0">
                <a:solidFill>
                  <a:srgbClr val="FFFFFF"/>
                </a:solidFill>
              </a:rPr>
              <a:t>4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  <a:endParaRPr lang="hu-HU" altLang="en-US" kern="0" smtClean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8692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4.2.4</a:t>
            </a:r>
            <a:r>
              <a:rPr lang="en-US" altLang="en-US" smtClean="0"/>
              <a:t> On-die ring interconnect bus (1)</a:t>
            </a:r>
          </a:p>
        </p:txBody>
      </p:sp>
      <p:pic>
        <p:nvPicPr>
          <p:cNvPr id="20480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12"/>
          <a:stretch>
            <a:fillRect/>
          </a:stretch>
        </p:blipFill>
        <p:spPr bwMode="auto">
          <a:xfrm>
            <a:off x="2492375" y="1268413"/>
            <a:ext cx="4959350" cy="503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04" name="Text Box 5"/>
          <p:cNvSpPr txBox="1">
            <a:spLocks noChangeArrowheads="1"/>
          </p:cNvSpPr>
          <p:nvPr/>
        </p:nvSpPr>
        <p:spPr bwMode="auto">
          <a:xfrm>
            <a:off x="6130925" y="6170613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04805" name="Text Box 7"/>
          <p:cNvSpPr txBox="1">
            <a:spLocks noChangeArrowheads="1"/>
          </p:cNvSpPr>
          <p:nvPr/>
        </p:nvSpPr>
        <p:spPr bwMode="auto">
          <a:xfrm>
            <a:off x="190500" y="654050"/>
            <a:ext cx="40735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2.4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On die ring interconnect bus</a:t>
            </a:r>
            <a:r>
              <a:rPr lang="hu-HU" altLang="en-US" sz="1400" b="1">
                <a:solidFill>
                  <a:srgbClr val="333399"/>
                </a:solidFill>
                <a:cs typeface="Arial" charset="0"/>
              </a:rPr>
              <a:t>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[66]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4806" name="Text Box 8"/>
          <p:cNvSpPr txBox="1">
            <a:spLocks noChangeArrowheads="1"/>
          </p:cNvSpPr>
          <p:nvPr/>
        </p:nvSpPr>
        <p:spPr bwMode="auto">
          <a:xfrm>
            <a:off x="206515" y="2201165"/>
            <a:ext cx="296427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The ring has six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bus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stops for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interconnecting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4807" name="Text Box 9"/>
          <p:cNvSpPr txBox="1">
            <a:spLocks noChangeArrowheads="1"/>
          </p:cNvSpPr>
          <p:nvPr/>
        </p:nvSpPr>
        <p:spPr bwMode="auto">
          <a:xfrm>
            <a:off x="323850" y="3766570"/>
            <a:ext cx="253146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The four cores and the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 L3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slices share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the same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 interfaces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66555" y="2719516"/>
            <a:ext cx="2089611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four cores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four L3 slices 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the GPU and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the System Agent</a:t>
            </a:r>
            <a:endParaRPr lang="en-US" sz="1400"/>
          </a:p>
        </p:txBody>
      </p:sp>
      <p:sp>
        <p:nvSpPr>
          <p:cNvPr id="3" name="TextBox 2"/>
          <p:cNvSpPr txBox="1"/>
          <p:nvPr/>
        </p:nvSpPr>
        <p:spPr>
          <a:xfrm>
            <a:off x="7452320" y="1681063"/>
            <a:ext cx="14468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System Agent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896848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TextBox 2"/>
          <p:cNvSpPr txBox="1">
            <a:spLocks noChangeArrowheads="1"/>
          </p:cNvSpPr>
          <p:nvPr/>
        </p:nvSpPr>
        <p:spPr bwMode="auto">
          <a:xfrm>
            <a:off x="180975" y="654050"/>
            <a:ext cx="5119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Main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feature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of the on-die interconnect bus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pic>
        <p:nvPicPr>
          <p:cNvPr id="205827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936" b="61335"/>
          <a:stretch/>
        </p:blipFill>
        <p:spPr bwMode="auto">
          <a:xfrm>
            <a:off x="161925" y="2033845"/>
            <a:ext cx="6403975" cy="671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29" name="Rectangle 7"/>
          <p:cNvSpPr>
            <a:spLocks noChangeArrowheads="1"/>
          </p:cNvSpPr>
          <p:nvPr/>
        </p:nvSpPr>
        <p:spPr bwMode="auto">
          <a:xfrm>
            <a:off x="4886325" y="2303463"/>
            <a:ext cx="1841500" cy="12604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20583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033" t="30797" b="8978"/>
          <a:stretch>
            <a:fillRect/>
          </a:stretch>
        </p:blipFill>
        <p:spPr bwMode="auto">
          <a:xfrm>
            <a:off x="6302375" y="1042988"/>
            <a:ext cx="2139950" cy="353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32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4.2.4</a:t>
            </a:r>
            <a:r>
              <a:rPr lang="en-US" altLang="en-US" smtClean="0"/>
              <a:t> On-die ring interconnect bus (</a:t>
            </a:r>
            <a:r>
              <a:rPr lang="hu-HU" altLang="en-US" smtClean="0"/>
              <a:t>2</a:t>
            </a:r>
            <a:r>
              <a:rPr lang="en-US" altLang="en-US" smtClean="0"/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96525" y="2708920"/>
            <a:ext cx="46715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•   It operates at core frequency (One stop/clock)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887931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mtClean="0"/>
              <a:t>4.2.5 </a:t>
            </a:r>
            <a:r>
              <a:rPr lang="en-US" altLang="en-US" smtClean="0"/>
              <a:t>On die graphics unit </a:t>
            </a:r>
            <a:r>
              <a:rPr lang="hu-HU" altLang="en-US" smtClean="0"/>
              <a:t>(1)</a:t>
            </a:r>
            <a:endParaRPr lang="en-US" altLang="en-US" smtClean="0"/>
          </a:p>
        </p:txBody>
      </p:sp>
      <p:sp>
        <p:nvSpPr>
          <p:cNvPr id="206851" name="TextBox 2"/>
          <p:cNvSpPr txBox="1">
            <a:spLocks noChangeArrowheads="1"/>
          </p:cNvSpPr>
          <p:nvPr/>
        </p:nvSpPr>
        <p:spPr bwMode="auto">
          <a:xfrm>
            <a:off x="198438" y="909638"/>
            <a:ext cx="7705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Evolution of graphics implementation from </a:t>
            </a:r>
            <a:r>
              <a:rPr lang="en-US" altLang="hu-HU" sz="1400" b="1" err="1">
                <a:solidFill>
                  <a:srgbClr val="2D2D8A"/>
                </a:solidFill>
                <a:cs typeface="Arial" charset="0"/>
              </a:rPr>
              <a:t>Westmere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 to Sandy Bridge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pic>
        <p:nvPicPr>
          <p:cNvPr id="20685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063" y="1493838"/>
            <a:ext cx="6838950" cy="513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3" name="Right Arrow 9"/>
          <p:cNvSpPr>
            <a:spLocks noChangeArrowheads="1"/>
          </p:cNvSpPr>
          <p:nvPr/>
        </p:nvSpPr>
        <p:spPr bwMode="auto">
          <a:xfrm>
            <a:off x="4392613" y="1677988"/>
            <a:ext cx="539750" cy="88900"/>
          </a:xfrm>
          <a:prstGeom prst="rightArrow">
            <a:avLst>
              <a:gd name="adj1" fmla="val 50000"/>
              <a:gd name="adj2" fmla="val 50595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6854" name="Text Box 7"/>
          <p:cNvSpPr txBox="1">
            <a:spLocks noChangeArrowheads="1"/>
          </p:cNvSpPr>
          <p:nvPr/>
        </p:nvSpPr>
        <p:spPr bwMode="auto">
          <a:xfrm>
            <a:off x="192088" y="646113"/>
            <a:ext cx="32400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2.5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On die graphics unit</a:t>
            </a:r>
            <a:r>
              <a:rPr lang="en-US" altLang="en-US" sz="140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859456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8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81" b="757"/>
          <a:stretch>
            <a:fillRect/>
          </a:stretch>
        </p:blipFill>
        <p:spPr bwMode="auto">
          <a:xfrm>
            <a:off x="366713" y="1179513"/>
            <a:ext cx="8410575" cy="486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5" name="TextBox 2"/>
          <p:cNvSpPr txBox="1">
            <a:spLocks noChangeArrowheads="1"/>
          </p:cNvSpPr>
          <p:nvPr/>
        </p:nvSpPr>
        <p:spPr bwMode="auto">
          <a:xfrm>
            <a:off x="190500" y="647700"/>
            <a:ext cx="74739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Support of both media and graphics processing by the graphics unit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07876" name="Rectangle 3"/>
          <p:cNvSpPr>
            <a:spLocks noChangeArrowheads="1"/>
          </p:cNvSpPr>
          <p:nvPr/>
        </p:nvSpPr>
        <p:spPr bwMode="auto">
          <a:xfrm>
            <a:off x="8062913" y="5722938"/>
            <a:ext cx="701675" cy="5857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787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mtClean="0"/>
              <a:t>4.2.5 </a:t>
            </a:r>
            <a:r>
              <a:rPr lang="en-US" altLang="en-US" smtClean="0"/>
              <a:t>On die graphics unit </a:t>
            </a:r>
            <a:r>
              <a:rPr lang="hu-HU" altLang="en-US" smtClean="0"/>
              <a:t>(2)</a:t>
            </a: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126370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Text Box 7"/>
          <p:cNvSpPr txBox="1">
            <a:spLocks noChangeArrowheads="1"/>
          </p:cNvSpPr>
          <p:nvPr/>
        </p:nvSpPr>
        <p:spPr bwMode="auto">
          <a:xfrm>
            <a:off x="195263" y="646113"/>
            <a:ext cx="47259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Main features of the on die graphics unit</a:t>
            </a:r>
            <a:r>
              <a:rPr lang="en-US" altLang="en-US" sz="140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08899" name="Text Box 9"/>
          <p:cNvSpPr txBox="1">
            <a:spLocks noChangeArrowheads="1"/>
          </p:cNvSpPr>
          <p:nvPr/>
        </p:nvSpPr>
        <p:spPr bwMode="auto">
          <a:xfrm>
            <a:off x="6096000" y="4705350"/>
            <a:ext cx="771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cs typeface="Arial" charset="0"/>
              </a:rPr>
              <a:t>12 EUs</a:t>
            </a:r>
          </a:p>
        </p:txBody>
      </p:sp>
      <p:pic>
        <p:nvPicPr>
          <p:cNvPr id="208900" name="Picture 1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84" r="1155"/>
          <a:stretch>
            <a:fillRect/>
          </a:stretch>
        </p:blipFill>
        <p:spPr bwMode="auto">
          <a:xfrm>
            <a:off x="400050" y="1179513"/>
            <a:ext cx="8247063" cy="3575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8903" name="Straight Connector 7"/>
          <p:cNvCxnSpPr>
            <a:cxnSpLocks noChangeShapeType="1"/>
          </p:cNvCxnSpPr>
          <p:nvPr/>
        </p:nvCxnSpPr>
        <p:spPr bwMode="auto">
          <a:xfrm>
            <a:off x="1016000" y="2414588"/>
            <a:ext cx="2565400" cy="0"/>
          </a:xfrm>
          <a:prstGeom prst="line">
            <a:avLst/>
          </a:prstGeom>
          <a:noFill/>
          <a:ln w="28575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8904" name="Straight Connector 9"/>
          <p:cNvCxnSpPr>
            <a:cxnSpLocks noChangeShapeType="1"/>
          </p:cNvCxnSpPr>
          <p:nvPr/>
        </p:nvCxnSpPr>
        <p:spPr bwMode="auto">
          <a:xfrm>
            <a:off x="1016000" y="3643313"/>
            <a:ext cx="3330575" cy="0"/>
          </a:xfrm>
          <a:prstGeom prst="line">
            <a:avLst/>
          </a:prstGeom>
          <a:noFill/>
          <a:ln w="28575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" name="Title 1"/>
          <p:cNvSpPr txBox="1">
            <a:spLocks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8.2.5 </a:t>
            </a:r>
            <a:r>
              <a:rPr lang="en-US" altLang="en-US" kern="0" smtClean="0">
                <a:solidFill>
                  <a:srgbClr val="FFFFFF"/>
                </a:solidFill>
              </a:rPr>
              <a:t>On die graphics unit </a:t>
            </a:r>
            <a:r>
              <a:rPr lang="hu-HU" altLang="en-US" kern="0" smtClean="0">
                <a:solidFill>
                  <a:srgbClr val="FFFFFF"/>
                </a:solidFill>
              </a:rPr>
              <a:t>(1)</a:t>
            </a:r>
            <a:endParaRPr lang="en-US" altLang="en-US" kern="0" smtClean="0">
              <a:solidFill>
                <a:srgbClr val="FFFFFF"/>
              </a:solidFill>
            </a:endParaRPr>
          </a:p>
        </p:txBody>
      </p:sp>
      <p:sp>
        <p:nvSpPr>
          <p:cNvPr id="208906" name="Title 1"/>
          <p:cNvSpPr>
            <a:spLocks noGrp="1"/>
          </p:cNvSpPr>
          <p:nvPr>
            <p:ph type="title"/>
          </p:nvPr>
        </p:nvSpPr>
        <p:spPr>
          <a:xfrm>
            <a:off x="0" y="-1588"/>
            <a:ext cx="9144000" cy="393701"/>
          </a:xfrm>
        </p:spPr>
        <p:txBody>
          <a:bodyPr/>
          <a:lstStyle/>
          <a:p>
            <a:r>
              <a:rPr lang="hu-HU" altLang="en-US" smtClean="0"/>
              <a:t>4.2.5 </a:t>
            </a:r>
            <a:r>
              <a:rPr lang="en-US" altLang="en-US" smtClean="0"/>
              <a:t>On die graphics unit </a:t>
            </a:r>
            <a:r>
              <a:rPr lang="hu-HU" altLang="en-US" smtClean="0"/>
              <a:t>(3)</a:t>
            </a: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53856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922" name="Group 3"/>
          <p:cNvGrpSpPr>
            <a:grpSpLocks/>
          </p:cNvGrpSpPr>
          <p:nvPr/>
        </p:nvGrpSpPr>
        <p:grpSpPr bwMode="auto">
          <a:xfrm>
            <a:off x="0" y="1397000"/>
            <a:ext cx="9145588" cy="2743200"/>
            <a:chOff x="0" y="1632"/>
            <a:chExt cx="5761" cy="1728"/>
          </a:xfrm>
        </p:grpSpPr>
        <p:pic>
          <p:nvPicPr>
            <p:cNvPr id="209931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70" t="45563" r="2563" b="26863"/>
            <a:stretch>
              <a:fillRect/>
            </a:stretch>
          </p:blipFill>
          <p:spPr bwMode="auto">
            <a:xfrm>
              <a:off x="0" y="2213"/>
              <a:ext cx="5760" cy="1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932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870" t="72343" r="2563" b="12895"/>
            <a:stretch>
              <a:fillRect/>
            </a:stretch>
          </p:blipFill>
          <p:spPr bwMode="auto">
            <a:xfrm>
              <a:off x="1" y="1632"/>
              <a:ext cx="5760" cy="6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9923" name="Text Box 8"/>
          <p:cNvSpPr txBox="1">
            <a:spLocks noChangeArrowheads="1"/>
          </p:cNvSpPr>
          <p:nvPr/>
        </p:nvSpPr>
        <p:spPr bwMode="auto">
          <a:xfrm>
            <a:off x="196850" y="654050"/>
            <a:ext cx="66611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Specification data of the HD 2000 and HD 3000 graphics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00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  <a:r>
              <a:rPr lang="en-US" altLang="en-US" sz="1400" b="1">
                <a:solidFill>
                  <a:srgbClr val="0046CC"/>
                </a:solidFill>
                <a:cs typeface="Arial" charset="0"/>
              </a:rPr>
              <a:t> </a:t>
            </a:r>
          </a:p>
        </p:txBody>
      </p:sp>
      <p:sp>
        <p:nvSpPr>
          <p:cNvPr id="209924" name="Oval 9"/>
          <p:cNvSpPr>
            <a:spLocks noChangeArrowheads="1"/>
          </p:cNvSpPr>
          <p:nvPr/>
        </p:nvSpPr>
        <p:spPr bwMode="auto">
          <a:xfrm>
            <a:off x="4445000" y="2371725"/>
            <a:ext cx="482600" cy="1450975"/>
          </a:xfrm>
          <a:prstGeom prst="ellipse">
            <a:avLst/>
          </a:prstGeom>
          <a:noFill/>
          <a:ln w="95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9925" name="Oval 10"/>
          <p:cNvSpPr>
            <a:spLocks noChangeArrowheads="1"/>
          </p:cNvSpPr>
          <p:nvPr/>
        </p:nvSpPr>
        <p:spPr bwMode="auto">
          <a:xfrm>
            <a:off x="5765800" y="2371725"/>
            <a:ext cx="409575" cy="1450975"/>
          </a:xfrm>
          <a:prstGeom prst="ellipse">
            <a:avLst/>
          </a:prstGeom>
          <a:noFill/>
          <a:ln w="95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9926" name="Oval 11"/>
          <p:cNvSpPr>
            <a:spLocks noChangeArrowheads="1"/>
          </p:cNvSpPr>
          <p:nvPr/>
        </p:nvSpPr>
        <p:spPr bwMode="auto">
          <a:xfrm>
            <a:off x="6718300" y="2357438"/>
            <a:ext cx="317500" cy="1503362"/>
          </a:xfrm>
          <a:prstGeom prst="ellipse">
            <a:avLst/>
          </a:prstGeom>
          <a:noFill/>
          <a:ln w="95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9927" name="Text Box 12"/>
          <p:cNvSpPr txBox="1">
            <a:spLocks noChangeArrowheads="1"/>
          </p:cNvSpPr>
          <p:nvPr/>
        </p:nvSpPr>
        <p:spPr bwMode="auto">
          <a:xfrm>
            <a:off x="6743700" y="2957513"/>
            <a:ext cx="317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-</a:t>
            </a:r>
          </a:p>
        </p:txBody>
      </p:sp>
      <p:sp>
        <p:nvSpPr>
          <p:cNvPr id="209928" name="Oval 9"/>
          <p:cNvSpPr>
            <a:spLocks noChangeArrowheads="1"/>
          </p:cNvSpPr>
          <p:nvPr/>
        </p:nvSpPr>
        <p:spPr bwMode="auto">
          <a:xfrm>
            <a:off x="6350" y="2349500"/>
            <a:ext cx="554038" cy="1450975"/>
          </a:xfrm>
          <a:prstGeom prst="ellipse">
            <a:avLst/>
          </a:prstGeom>
          <a:noFill/>
          <a:ln w="95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8.2.5 </a:t>
            </a:r>
            <a:r>
              <a:rPr lang="en-US" altLang="en-US" kern="0" smtClean="0">
                <a:solidFill>
                  <a:srgbClr val="FFFFFF"/>
                </a:solidFill>
              </a:rPr>
              <a:t>On die graphics unit </a:t>
            </a:r>
            <a:r>
              <a:rPr lang="hu-HU" altLang="en-US" kern="0" smtClean="0">
                <a:solidFill>
                  <a:srgbClr val="FFFFFF"/>
                </a:solidFill>
              </a:rPr>
              <a:t>(1)</a:t>
            </a:r>
            <a:endParaRPr lang="en-US" altLang="en-US" kern="0" smtClean="0">
              <a:solidFill>
                <a:srgbClr val="FFFFFF"/>
              </a:solidFill>
            </a:endParaRPr>
          </a:p>
        </p:txBody>
      </p:sp>
      <p:sp>
        <p:nvSpPr>
          <p:cNvPr id="209930" name="Title 1"/>
          <p:cNvSpPr>
            <a:spLocks noGrp="1"/>
          </p:cNvSpPr>
          <p:nvPr>
            <p:ph type="title"/>
          </p:nvPr>
        </p:nvSpPr>
        <p:spPr>
          <a:xfrm>
            <a:off x="0" y="-1588"/>
            <a:ext cx="9144000" cy="393701"/>
          </a:xfrm>
        </p:spPr>
        <p:txBody>
          <a:bodyPr/>
          <a:lstStyle/>
          <a:p>
            <a:r>
              <a:rPr lang="hu-HU" altLang="en-US" smtClean="0"/>
              <a:t>4.2.5 </a:t>
            </a:r>
            <a:r>
              <a:rPr lang="en-US" altLang="en-US" smtClean="0"/>
              <a:t>On die graphics unit </a:t>
            </a:r>
            <a:r>
              <a:rPr lang="hu-HU" altLang="en-US" smtClean="0"/>
              <a:t>(4)</a:t>
            </a: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98011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4.2.5 </a:t>
            </a:r>
            <a:r>
              <a:rPr lang="en-US" altLang="en-US"/>
              <a:t>On die graphics unit </a:t>
            </a:r>
            <a:r>
              <a:rPr lang="hu-HU" altLang="en-US" smtClean="0"/>
              <a:t>(</a:t>
            </a:r>
            <a:r>
              <a:rPr lang="en-US" altLang="en-US" smtClean="0"/>
              <a:t>5</a:t>
            </a:r>
            <a:r>
              <a:rPr lang="hu-HU" altLang="en-US" smtClean="0"/>
              <a:t>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49225" y="593685"/>
            <a:ext cx="65325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Execution units (EU) of the graphics unit in Sandy Bridge </a:t>
            </a:r>
            <a:r>
              <a:rPr lang="en-US" sz="1400" smtClean="0"/>
              <a:t>[</a:t>
            </a:r>
            <a:r>
              <a:rPr lang="hu-HU" sz="1400" smtClean="0"/>
              <a:t>197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4" name="TextBox 3"/>
          <p:cNvSpPr txBox="1"/>
          <p:nvPr/>
        </p:nvSpPr>
        <p:spPr>
          <a:xfrm>
            <a:off x="409879" y="908720"/>
            <a:ext cx="8769260" cy="17030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Each EU is basically a </a:t>
            </a:r>
            <a:r>
              <a:rPr lang="en-US" sz="1400" smtClean="0">
                <a:solidFill>
                  <a:srgbClr val="FF0000"/>
                </a:solidFill>
              </a:rPr>
              <a:t>4-wide SP FP </a:t>
            </a:r>
            <a:r>
              <a:rPr lang="en-US" sz="1400">
                <a:solidFill>
                  <a:srgbClr val="FF0000"/>
                </a:solidFill>
              </a:rPr>
              <a:t>SIMD </a:t>
            </a:r>
            <a:r>
              <a:rPr lang="en-US" sz="1400"/>
              <a:t>unit intended </a:t>
            </a:r>
            <a:r>
              <a:rPr lang="en-US" sz="1400" smtClean="0"/>
              <a:t>to operate on </a:t>
            </a:r>
            <a:r>
              <a:rPr lang="en-US" sz="1400"/>
              <a:t>4-component </a:t>
            </a:r>
            <a:r>
              <a:rPr lang="en-US" sz="1400" smtClean="0"/>
              <a:t>data</a:t>
            </a:r>
          </a:p>
          <a:p>
            <a:pPr>
              <a:spcAft>
                <a:spcPts val="200"/>
              </a:spcAft>
            </a:pPr>
            <a:r>
              <a:rPr lang="en-US" sz="1400"/>
              <a:t> </a:t>
            </a:r>
            <a:r>
              <a:rPr lang="en-US" sz="1400" smtClean="0"/>
              <a:t>     </a:t>
            </a:r>
            <a:r>
              <a:rPr lang="en-US" sz="1400"/>
              <a:t>(</a:t>
            </a:r>
            <a:r>
              <a:rPr lang="en-US" sz="1400" smtClean="0"/>
              <a:t>RGBA), capable of executing 2-operation MAD instructions and also FX instructions.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EUs are </a:t>
            </a:r>
            <a:r>
              <a:rPr lang="en-US" sz="1400" smtClean="0">
                <a:solidFill>
                  <a:srgbClr val="FF0000"/>
                </a:solidFill>
              </a:rPr>
              <a:t>5-way multithreaded </a:t>
            </a:r>
            <a:r>
              <a:rPr lang="en-US" sz="1400" smtClean="0">
                <a:solidFill>
                  <a:srgbClr val="0070C0"/>
                </a:solidFill>
              </a:rPr>
              <a:t>for GT2 </a:t>
            </a:r>
            <a:r>
              <a:rPr lang="en-US" sz="1400" smtClean="0"/>
              <a:t>graphics and </a:t>
            </a:r>
            <a:r>
              <a:rPr lang="en-US" sz="1400" smtClean="0">
                <a:solidFill>
                  <a:srgbClr val="FF0000"/>
                </a:solidFill>
              </a:rPr>
              <a:t>4-way multithreaded</a:t>
            </a:r>
            <a:r>
              <a:rPr lang="en-US" sz="1400" smtClean="0"/>
              <a:t> for </a:t>
            </a:r>
            <a:r>
              <a:rPr lang="en-US" sz="1400" smtClean="0">
                <a:solidFill>
                  <a:srgbClr val="0070C0"/>
                </a:solidFill>
              </a:rPr>
              <a:t>GT1 </a:t>
            </a:r>
            <a:r>
              <a:rPr lang="en-US" sz="1400" smtClean="0"/>
              <a:t>graphics.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Each thread </a:t>
            </a:r>
            <a:r>
              <a:rPr lang="en-US" sz="1400" smtClean="0"/>
              <a:t>has a register set of </a:t>
            </a:r>
            <a:r>
              <a:rPr lang="en-US" sz="1400" smtClean="0">
                <a:solidFill>
                  <a:srgbClr val="FF0000"/>
                </a:solidFill>
              </a:rPr>
              <a:t>120 32 B registers</a:t>
            </a:r>
            <a:r>
              <a:rPr lang="en-US" sz="1400" smtClean="0"/>
              <a:t>.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There is also a </a:t>
            </a:r>
            <a:r>
              <a:rPr lang="en-US" sz="1400" smtClean="0">
                <a:solidFill>
                  <a:srgbClr val="FF0000"/>
                </a:solidFill>
              </a:rPr>
              <a:t>fixed function Math Box </a:t>
            </a:r>
            <a:r>
              <a:rPr lang="en-US" sz="1400" smtClean="0"/>
              <a:t>for executing</a:t>
            </a:r>
            <a:r>
              <a:rPr lang="en-US" sz="1400" smtClean="0">
                <a:solidFill>
                  <a:srgbClr val="0070C0"/>
                </a:solidFill>
              </a:rPr>
              <a:t> transcendental, e.g. trigonometric</a:t>
            </a:r>
          </a:p>
          <a:p>
            <a:pPr>
              <a:spcAft>
                <a:spcPts val="200"/>
              </a:spcAft>
            </a:pPr>
            <a:r>
              <a:rPr lang="en-US" sz="1400">
                <a:solidFill>
                  <a:srgbClr val="0070C0"/>
                </a:solidFill>
              </a:rPr>
              <a:t> </a:t>
            </a:r>
            <a:r>
              <a:rPr lang="en-US" sz="1400" smtClean="0">
                <a:solidFill>
                  <a:srgbClr val="0070C0"/>
                </a:solidFill>
              </a:rPr>
              <a:t>      instructions and also FP divide.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The EUs do not support DP FP operations. </a:t>
            </a:r>
            <a:endParaRPr lang="en-US" sz="1400"/>
          </a:p>
        </p:txBody>
      </p:sp>
      <p:pic>
        <p:nvPicPr>
          <p:cNvPr id="8" name="Picture 2" descr="http://www.realworldtech.com/includes/images/articles/snbgpu-6.png?2f4df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7" r="74372" b="54332"/>
          <a:stretch/>
        </p:blipFill>
        <p:spPr bwMode="auto">
          <a:xfrm>
            <a:off x="3653502" y="2751643"/>
            <a:ext cx="1818598" cy="3647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428753" y="6496598"/>
            <a:ext cx="63836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Figure: Block diagram of an EU of the graphics unit of Sandy Bridge</a:t>
            </a:r>
            <a:endParaRPr lang="en-US" sz="1400"/>
          </a:p>
        </p:txBody>
      </p:sp>
      <p:sp>
        <p:nvSpPr>
          <p:cNvPr id="6" name="TextBox 5"/>
          <p:cNvSpPr txBox="1"/>
          <p:nvPr/>
        </p:nvSpPr>
        <p:spPr>
          <a:xfrm>
            <a:off x="5922150" y="5949280"/>
            <a:ext cx="2670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RGBA: RGB Alpha (opacity)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269781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46" name="Picture 3" descr="World of Warcraf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" y="1357313"/>
            <a:ext cx="6692900" cy="535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47" name="Text Box 4"/>
          <p:cNvSpPr txBox="1">
            <a:spLocks noChangeArrowheads="1"/>
          </p:cNvSpPr>
          <p:nvPr/>
        </p:nvSpPr>
        <p:spPr bwMode="auto">
          <a:xfrm>
            <a:off x="7164388" y="6286500"/>
            <a:ext cx="1508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frames per sec</a:t>
            </a:r>
          </a:p>
        </p:txBody>
      </p:sp>
      <p:sp>
        <p:nvSpPr>
          <p:cNvPr id="210948" name="Text Box 6"/>
          <p:cNvSpPr txBox="1">
            <a:spLocks noChangeArrowheads="1"/>
          </p:cNvSpPr>
          <p:nvPr/>
        </p:nvSpPr>
        <p:spPr bwMode="auto">
          <a:xfrm>
            <a:off x="7191375" y="2673350"/>
            <a:ext cx="1666875" cy="77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i5/i7 2xxx/3xxx: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Sandy Bridge</a:t>
            </a:r>
          </a:p>
        </p:txBody>
      </p:sp>
      <p:sp>
        <p:nvSpPr>
          <p:cNvPr id="210949" name="Text Box 9"/>
          <p:cNvSpPr txBox="1">
            <a:spLocks noChangeArrowheads="1"/>
          </p:cNvSpPr>
          <p:nvPr/>
        </p:nvSpPr>
        <p:spPr bwMode="auto">
          <a:xfrm>
            <a:off x="7451725" y="5594350"/>
            <a:ext cx="1050925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i5 6xx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Arrandale</a:t>
            </a:r>
          </a:p>
        </p:txBody>
      </p:sp>
      <p:sp>
        <p:nvSpPr>
          <p:cNvPr id="210950" name="Oval 10"/>
          <p:cNvSpPr>
            <a:spLocks noChangeArrowheads="1"/>
          </p:cNvSpPr>
          <p:nvPr/>
        </p:nvSpPr>
        <p:spPr bwMode="auto">
          <a:xfrm>
            <a:off x="609600" y="2063750"/>
            <a:ext cx="6554788" cy="510156"/>
          </a:xfrm>
          <a:prstGeom prst="ellipse">
            <a:avLst/>
          </a:prstGeom>
          <a:noFill/>
          <a:ln w="12700" algn="ctr">
            <a:solidFill>
              <a:srgbClr val="FF0000"/>
            </a:solidFill>
            <a:round/>
            <a:headEnd/>
            <a:tailEnd/>
          </a:ln>
          <a:extLst/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0951" name="Text Box 11"/>
          <p:cNvSpPr txBox="1">
            <a:spLocks noChangeArrowheads="1"/>
          </p:cNvSpPr>
          <p:nvPr/>
        </p:nvSpPr>
        <p:spPr bwMode="auto">
          <a:xfrm>
            <a:off x="7440613" y="2114550"/>
            <a:ext cx="10366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HD 5570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400 ALUs</a:t>
            </a:r>
          </a:p>
        </p:txBody>
      </p:sp>
      <p:sp>
        <p:nvSpPr>
          <p:cNvPr id="210952" name="Text Box 10"/>
          <p:cNvSpPr txBox="1">
            <a:spLocks noChangeArrowheads="1"/>
          </p:cNvSpPr>
          <p:nvPr/>
        </p:nvSpPr>
        <p:spPr bwMode="auto">
          <a:xfrm>
            <a:off x="182563" y="647700"/>
            <a:ext cx="75755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Performance comparison of the Sandy Bridge’s graphics: gaming</a:t>
            </a:r>
            <a:r>
              <a:rPr lang="en-US" altLang="en-US" sz="140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01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109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mtClean="0"/>
              <a:t>4.2.5 </a:t>
            </a:r>
            <a:r>
              <a:rPr lang="en-US" altLang="en-US" smtClean="0"/>
              <a:t>On die graphics unit </a:t>
            </a:r>
            <a:r>
              <a:rPr lang="hu-HU" altLang="en-US" smtClean="0"/>
              <a:t>(</a:t>
            </a:r>
            <a:r>
              <a:rPr lang="en-US" altLang="en-US" smtClean="0"/>
              <a:t>9</a:t>
            </a:r>
            <a:r>
              <a:rPr lang="hu-HU" altLang="en-US" smtClean="0"/>
              <a:t>)</a:t>
            </a:r>
            <a:endParaRPr lang="en-US" altLang="en-US" smtClean="0"/>
          </a:p>
        </p:txBody>
      </p:sp>
      <p:sp>
        <p:nvSpPr>
          <p:cNvPr id="2" name="Oval 1"/>
          <p:cNvSpPr/>
          <p:nvPr/>
        </p:nvSpPr>
        <p:spPr bwMode="auto">
          <a:xfrm>
            <a:off x="182563" y="3699030"/>
            <a:ext cx="5424552" cy="495055"/>
          </a:xfrm>
          <a:prstGeom prst="ellipse">
            <a:avLst/>
          </a:pr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5365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73655" y="625990"/>
            <a:ext cx="405110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>
                <a:solidFill>
                  <a:srgbClr val="333399"/>
                </a:solidFill>
              </a:rPr>
              <a:t>Evolution of AMD’s basic architectures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33" name="Szövegdoboz 51"/>
          <p:cNvSpPr txBox="1"/>
          <p:nvPr/>
        </p:nvSpPr>
        <p:spPr>
          <a:xfrm>
            <a:off x="7857365" y="5914353"/>
            <a:ext cx="5757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201</a:t>
            </a:r>
            <a:r>
              <a:rPr lang="en-US" sz="120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4</a:t>
            </a:r>
            <a:endParaRPr lang="hu-HU" sz="1200">
              <a:solidFill>
                <a:srgbClr val="FFFFFF"/>
              </a:solidFill>
              <a:ea typeface="Verdana" pitchFamily="34" charset="0"/>
              <a:cs typeface="Verdana" pitchFamily="34" charset="0"/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231756" y="6309320"/>
            <a:ext cx="857071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1547664" y="6149623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3259950" y="6146347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70140" y="6145678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6676755" y="6146347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8383370" y="6146347"/>
            <a:ext cx="0" cy="906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zövegdoboz 77"/>
          <p:cNvSpPr txBox="1"/>
          <p:nvPr/>
        </p:nvSpPr>
        <p:spPr>
          <a:xfrm>
            <a:off x="7452320" y="4305087"/>
            <a:ext cx="6511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4</a:t>
            </a:r>
            <a:r>
              <a:rPr lang="hu-HU" sz="100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/201</a:t>
            </a:r>
            <a:r>
              <a:rPr lang="en-US" sz="1000" smtClean="0">
                <a:solidFill>
                  <a:srgbClr val="FFFFFF"/>
                </a:solidFill>
                <a:ea typeface="Verdana" pitchFamily="34" charset="0"/>
                <a:cs typeface="Verdana" pitchFamily="34" charset="0"/>
              </a:rPr>
              <a:t>4</a:t>
            </a:r>
            <a:endParaRPr lang="hu-HU" sz="1000">
              <a:solidFill>
                <a:srgbClr val="FFFFFF"/>
              </a:solidFill>
              <a:ea typeface="Verdana" pitchFamily="34" charset="0"/>
              <a:cs typeface="Verdana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065250" y="5359365"/>
            <a:ext cx="105670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smtClean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100" smtClean="0">
                <a:solidFill>
                  <a:srgbClr val="FFFFFF"/>
                </a:solidFill>
              </a:rPr>
              <a:t>out-of-order</a:t>
            </a:r>
            <a:endParaRPr lang="en-US" sz="1100">
              <a:solidFill>
                <a:srgbClr val="FFFFFF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147175" y="5385207"/>
            <a:ext cx="105670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smtClean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100" smtClean="0">
                <a:solidFill>
                  <a:srgbClr val="FFFFFF"/>
                </a:solidFill>
              </a:rPr>
              <a:t>out-of-order</a:t>
            </a:r>
            <a:endParaRPr lang="en-US" sz="1100">
              <a:solidFill>
                <a:srgbClr val="FFFFFF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835780" y="5385207"/>
            <a:ext cx="105670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smtClean="0">
                <a:solidFill>
                  <a:srgbClr val="FFFFFF"/>
                </a:solidFill>
              </a:rPr>
              <a:t>2-wide</a:t>
            </a:r>
          </a:p>
          <a:p>
            <a:pPr algn="ctr"/>
            <a:r>
              <a:rPr lang="en-US" sz="1100" smtClean="0">
                <a:solidFill>
                  <a:srgbClr val="FFFFFF"/>
                </a:solidFill>
              </a:rPr>
              <a:t>out-of-order</a:t>
            </a:r>
            <a:endParaRPr lang="en-US" sz="1100">
              <a:solidFill>
                <a:srgbClr val="FFFFFF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30435" y="2999942"/>
            <a:ext cx="105670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>
                <a:solidFill>
                  <a:srgbClr val="FFFFFF"/>
                </a:solidFill>
              </a:rPr>
              <a:t>4</a:t>
            </a:r>
            <a:r>
              <a:rPr lang="en-US" sz="1100" smtClean="0">
                <a:solidFill>
                  <a:srgbClr val="FFFFFF"/>
                </a:solidFill>
              </a:rPr>
              <a:t>-wide</a:t>
            </a:r>
          </a:p>
          <a:p>
            <a:pPr algn="ctr"/>
            <a:r>
              <a:rPr lang="en-US" sz="1100" smtClean="0">
                <a:solidFill>
                  <a:srgbClr val="FFFFFF"/>
                </a:solidFill>
              </a:rPr>
              <a:t>out-of-order</a:t>
            </a:r>
            <a:endParaRPr lang="en-US" sz="1100">
              <a:solidFill>
                <a:srgbClr val="FFFFFF"/>
              </a:solidFill>
            </a:endParaRPr>
          </a:p>
        </p:txBody>
      </p:sp>
      <p:sp>
        <p:nvSpPr>
          <p:cNvPr id="48" name="Title 1"/>
          <p:cNvSpPr>
            <a:spLocks noGrp="1"/>
          </p:cNvSpPr>
          <p:nvPr>
            <p:ph type="title"/>
          </p:nvPr>
        </p:nvSpPr>
        <p:spPr>
          <a:xfrm>
            <a:off x="-11460" y="3898"/>
            <a:ext cx="9144000" cy="392400"/>
          </a:xfrm>
        </p:spPr>
        <p:txBody>
          <a:bodyPr/>
          <a:lstStyle/>
          <a:p>
            <a:r>
              <a:rPr lang="hu-HU" altLang="en-US" smtClean="0"/>
              <a:t>1</a:t>
            </a:r>
            <a:r>
              <a:rPr lang="hu-HU" altLang="en-US"/>
              <a:t>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(9d)</a:t>
            </a:r>
            <a:endParaRPr lang="en-US"/>
          </a:p>
        </p:txBody>
      </p:sp>
      <p:pic>
        <p:nvPicPr>
          <p:cNvPr id="49" name="Kép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57" y="1433622"/>
            <a:ext cx="9083325" cy="4875697"/>
          </a:xfrm>
          <a:prstGeom prst="rect">
            <a:avLst/>
          </a:prstGeom>
        </p:spPr>
      </p:pic>
      <p:sp>
        <p:nvSpPr>
          <p:cNvPr id="53" name="Rounded Rectangle 52"/>
          <p:cNvSpPr/>
          <p:nvPr/>
        </p:nvSpPr>
        <p:spPr>
          <a:xfrm>
            <a:off x="72402" y="4400292"/>
            <a:ext cx="9000000" cy="1584000"/>
          </a:xfrm>
          <a:prstGeom prst="roundRect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960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4.2.6</a:t>
            </a:r>
            <a:r>
              <a:rPr lang="en-US" altLang="en-US" smtClean="0"/>
              <a:t> Turbo Boost technology 2.0 (1)</a:t>
            </a:r>
          </a:p>
        </p:txBody>
      </p:sp>
      <p:pic>
        <p:nvPicPr>
          <p:cNvPr id="21197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64"/>
          <a:stretch>
            <a:fillRect/>
          </a:stretch>
        </p:blipFill>
        <p:spPr bwMode="auto">
          <a:xfrm>
            <a:off x="814388" y="2185988"/>
            <a:ext cx="7142162" cy="462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972" name="Text Box 7"/>
          <p:cNvSpPr txBox="1">
            <a:spLocks noChangeArrowheads="1"/>
          </p:cNvSpPr>
          <p:nvPr/>
        </p:nvSpPr>
        <p:spPr bwMode="auto">
          <a:xfrm>
            <a:off x="4140200" y="4090988"/>
            <a:ext cx="733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cs typeface="Arial" charset="0"/>
              </a:rPr>
              <a:t>Cooler</a:t>
            </a:r>
          </a:p>
        </p:txBody>
      </p:sp>
      <p:sp>
        <p:nvSpPr>
          <p:cNvPr id="211973" name="Text Box 8"/>
          <p:cNvSpPr txBox="1">
            <a:spLocks noChangeArrowheads="1"/>
          </p:cNvSpPr>
          <p:nvPr/>
        </p:nvSpPr>
        <p:spPr bwMode="auto">
          <a:xfrm>
            <a:off x="190500" y="954088"/>
            <a:ext cx="57991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Designated also as the </a:t>
            </a: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2.0 generation Turbo Boost technology.</a:t>
            </a:r>
          </a:p>
        </p:txBody>
      </p:sp>
      <p:sp>
        <p:nvSpPr>
          <p:cNvPr id="211974" name="Text Box 9"/>
          <p:cNvSpPr txBox="1">
            <a:spLocks noChangeArrowheads="1"/>
          </p:cNvSpPr>
          <p:nvPr/>
        </p:nvSpPr>
        <p:spPr bwMode="auto">
          <a:xfrm>
            <a:off x="6300788" y="4005263"/>
            <a:ext cx="2247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cs typeface="Arial" charset="0"/>
              </a:rPr>
              <a:t>Thermal capacitance</a:t>
            </a:r>
          </a:p>
        </p:txBody>
      </p:sp>
      <p:sp>
        <p:nvSpPr>
          <p:cNvPr id="211975" name="Text Box 10"/>
          <p:cNvSpPr txBox="1">
            <a:spLocks noChangeArrowheads="1"/>
          </p:cNvSpPr>
          <p:nvPr/>
        </p:nvSpPr>
        <p:spPr bwMode="auto">
          <a:xfrm>
            <a:off x="190500" y="1223963"/>
            <a:ext cx="77057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The concept utilizes the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real temperature response of processors to power changes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 in order to increase the extent of overclocking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].</a:t>
            </a:r>
          </a:p>
        </p:txBody>
      </p:sp>
      <p:sp>
        <p:nvSpPr>
          <p:cNvPr id="211976" name="Text Box 11"/>
          <p:cNvSpPr txBox="1">
            <a:spLocks noChangeArrowheads="1"/>
          </p:cNvSpPr>
          <p:nvPr/>
        </p:nvSpPr>
        <p:spPr bwMode="auto">
          <a:xfrm>
            <a:off x="195263" y="650875"/>
            <a:ext cx="398538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4.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2.6 Turbo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Boost 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2.0 technology</a:t>
            </a: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[64]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1977" name="Rectangle 1"/>
          <p:cNvSpPr>
            <a:spLocks noChangeArrowheads="1"/>
          </p:cNvSpPr>
          <p:nvPr/>
        </p:nvSpPr>
        <p:spPr bwMode="auto">
          <a:xfrm>
            <a:off x="7424738" y="6084888"/>
            <a:ext cx="531812" cy="7286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1978" name="Rectangle 2"/>
          <p:cNvSpPr>
            <a:spLocks noChangeArrowheads="1"/>
          </p:cNvSpPr>
          <p:nvPr/>
        </p:nvSpPr>
        <p:spPr bwMode="auto">
          <a:xfrm>
            <a:off x="6686550" y="6648450"/>
            <a:ext cx="900113" cy="1905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1709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4.2.6</a:t>
            </a:r>
            <a:r>
              <a:rPr lang="en-US" altLang="en-US"/>
              <a:t> </a:t>
            </a:r>
            <a:r>
              <a:rPr lang="en-US" altLang="en-US" smtClean="0"/>
              <a:t>Turbo </a:t>
            </a:r>
            <a:r>
              <a:rPr lang="en-US" altLang="en-US"/>
              <a:t>Boost technology </a:t>
            </a:r>
            <a:r>
              <a:rPr lang="en-US" altLang="en-US" smtClean="0"/>
              <a:t>2.0 (2)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49225" y="602810"/>
            <a:ext cx="59779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Main aspects of Intel’s Turbo Boost Technology 2.0 </a:t>
            </a:r>
            <a:r>
              <a:rPr lang="en-US" sz="1400" smtClean="0"/>
              <a:t>[</a:t>
            </a:r>
            <a:r>
              <a:rPr lang="hu-HU" sz="1400" smtClean="0"/>
              <a:t>198</a:t>
            </a:r>
            <a:r>
              <a:rPr lang="en-US" sz="1400" smtClean="0"/>
              <a:t>]</a:t>
            </a:r>
            <a:endParaRPr lang="en-US" sz="1400"/>
          </a:p>
        </p:txBody>
      </p:sp>
      <p:grpSp>
        <p:nvGrpSpPr>
          <p:cNvPr id="8" name="Group 7"/>
          <p:cNvGrpSpPr/>
          <p:nvPr/>
        </p:nvGrpSpPr>
        <p:grpSpPr>
          <a:xfrm>
            <a:off x="133350" y="998730"/>
            <a:ext cx="8877300" cy="3187700"/>
            <a:chOff x="133350" y="1178750"/>
            <a:chExt cx="8877300" cy="3187700"/>
          </a:xfrm>
        </p:grpSpPr>
        <p:pic>
          <p:nvPicPr>
            <p:cNvPr id="13314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575" b="19943"/>
            <a:stretch/>
          </p:blipFill>
          <p:spPr bwMode="auto">
            <a:xfrm>
              <a:off x="133350" y="1178750"/>
              <a:ext cx="8877300" cy="3187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3"/>
            <p:cNvSpPr/>
            <p:nvPr/>
          </p:nvSpPr>
          <p:spPr bwMode="auto">
            <a:xfrm>
              <a:off x="7002270" y="1628800"/>
              <a:ext cx="135015" cy="27003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1193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9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25"/>
          <a:stretch>
            <a:fillRect/>
          </a:stretch>
        </p:blipFill>
        <p:spPr bwMode="auto">
          <a:xfrm>
            <a:off x="323850" y="1225550"/>
            <a:ext cx="8131175" cy="508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5" name="Text Box 6"/>
          <p:cNvSpPr txBox="1">
            <a:spLocks noChangeArrowheads="1"/>
          </p:cNvSpPr>
          <p:nvPr/>
        </p:nvSpPr>
        <p:spPr bwMode="auto">
          <a:xfrm>
            <a:off x="185738" y="649288"/>
            <a:ext cx="93884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Based on the real temperature response the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thermal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energy budget accumulated during idle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periods can be utilized to push the core beyond the TDP for short periods of time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(e.g. for 20 sec).</a:t>
            </a:r>
          </a:p>
        </p:txBody>
      </p:sp>
      <p:sp>
        <p:nvSpPr>
          <p:cNvPr id="212996" name="Text Box 7"/>
          <p:cNvSpPr txBox="1">
            <a:spLocks noChangeArrowheads="1"/>
          </p:cNvSpPr>
          <p:nvPr/>
        </p:nvSpPr>
        <p:spPr bwMode="auto">
          <a:xfrm>
            <a:off x="735013" y="6437313"/>
            <a:ext cx="74025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Multiple algorithms manage in parallel current, power and die temperature.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[64]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4.2.6</a:t>
            </a:r>
            <a:r>
              <a:rPr lang="en-US" altLang="en-US" kern="0" smtClean="0">
                <a:solidFill>
                  <a:srgbClr val="FFFFFF"/>
                </a:solidFill>
              </a:rPr>
              <a:t> Boost technology 2.0 (3)</a:t>
            </a:r>
          </a:p>
        </p:txBody>
      </p:sp>
    </p:spTree>
    <p:extLst>
      <p:ext uri="{BB962C8B-B14F-4D97-AF65-F5344CB8AC3E}">
        <p14:creationId xmlns:p14="http://schemas.microsoft.com/office/powerpoint/2010/main" val="323017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9" name="Text Box 6"/>
          <p:cNvSpPr txBox="1">
            <a:spLocks noChangeArrowheads="1"/>
          </p:cNvSpPr>
          <p:nvPr/>
        </p:nvSpPr>
        <p:spPr bwMode="auto">
          <a:xfrm>
            <a:off x="214313" y="654050"/>
            <a:ext cx="79168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Intelligent power sharing between the cores and the integrated graphics</a:t>
            </a:r>
            <a:r>
              <a:rPr lang="en-US" altLang="en-US" sz="140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64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4.2.6</a:t>
            </a:r>
            <a:r>
              <a:rPr lang="en-US" altLang="en-US" kern="0" smtClean="0">
                <a:solidFill>
                  <a:srgbClr val="FFFFFF"/>
                </a:solidFill>
              </a:rPr>
              <a:t> Enhanced Turbo Boost technology (4)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7569"/>
          <a:stretch/>
        </p:blipFill>
        <p:spPr bwMode="auto">
          <a:xfrm>
            <a:off x="1107753" y="1245015"/>
            <a:ext cx="6929632" cy="1058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2317163" y="6264315"/>
            <a:ext cx="48915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Figure: Power sharing between CPU and GPU [207] </a:t>
            </a:r>
            <a:endParaRPr lang="en-US" sz="1400"/>
          </a:p>
        </p:txBody>
      </p:sp>
      <p:grpSp>
        <p:nvGrpSpPr>
          <p:cNvPr id="3" name="Group 2"/>
          <p:cNvGrpSpPr/>
          <p:nvPr/>
        </p:nvGrpSpPr>
        <p:grpSpPr>
          <a:xfrm>
            <a:off x="747713" y="2559013"/>
            <a:ext cx="7648575" cy="3501361"/>
            <a:chOff x="747713" y="2559013"/>
            <a:chExt cx="7648575" cy="3501361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2819"/>
            <a:stretch/>
          </p:blipFill>
          <p:spPr bwMode="auto">
            <a:xfrm>
              <a:off x="747713" y="2559013"/>
              <a:ext cx="7648575" cy="3500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8546" r="86193" b="5727"/>
            <a:stretch/>
          </p:blipFill>
          <p:spPr bwMode="auto">
            <a:xfrm>
              <a:off x="747713" y="5761974"/>
              <a:ext cx="1056035" cy="298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023308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4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51" t="12209" r="13971" b="5000"/>
          <a:stretch>
            <a:fillRect/>
          </a:stretch>
        </p:blipFill>
        <p:spPr bwMode="auto">
          <a:xfrm>
            <a:off x="433388" y="549275"/>
            <a:ext cx="8531225" cy="630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3" name="Text Box 5"/>
          <p:cNvSpPr txBox="1">
            <a:spLocks noChangeArrowheads="1"/>
          </p:cNvSpPr>
          <p:nvPr/>
        </p:nvSpPr>
        <p:spPr bwMode="auto">
          <a:xfrm>
            <a:off x="8547100" y="709613"/>
            <a:ext cx="571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[61]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5044" name="Text Box 6"/>
          <p:cNvSpPr txBox="1">
            <a:spLocks noChangeArrowheads="1"/>
          </p:cNvSpPr>
          <p:nvPr/>
        </p:nvSpPr>
        <p:spPr bwMode="auto">
          <a:xfrm>
            <a:off x="5473700" y="1326291"/>
            <a:ext cx="7461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cs typeface="Arial" charset="0"/>
              </a:rPr>
              <a:t>WSM/M</a:t>
            </a:r>
          </a:p>
        </p:txBody>
      </p:sp>
      <p:sp>
        <p:nvSpPr>
          <p:cNvPr id="215045" name="Text Box 7"/>
          <p:cNvSpPr txBox="1">
            <a:spLocks noChangeArrowheads="1"/>
          </p:cNvSpPr>
          <p:nvPr/>
        </p:nvSpPr>
        <p:spPr bwMode="auto">
          <a:xfrm>
            <a:off x="4572000" y="1671638"/>
            <a:ext cx="7302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cs typeface="Arial" charset="0"/>
              </a:rPr>
              <a:t>WSM/D</a:t>
            </a:r>
          </a:p>
        </p:txBody>
      </p:sp>
      <p:sp>
        <p:nvSpPr>
          <p:cNvPr id="215046" name="Text Box 8"/>
          <p:cNvSpPr txBox="1">
            <a:spLocks noChangeArrowheads="1"/>
          </p:cNvSpPr>
          <p:nvPr/>
        </p:nvSpPr>
        <p:spPr bwMode="auto">
          <a:xfrm>
            <a:off x="3574895" y="1341438"/>
            <a:ext cx="7270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cs typeface="Arial" charset="0"/>
              </a:rPr>
              <a:t>NHM/M</a:t>
            </a:r>
          </a:p>
        </p:txBody>
      </p:sp>
      <p:sp>
        <p:nvSpPr>
          <p:cNvPr id="215047" name="Text Box 9"/>
          <p:cNvSpPr txBox="1">
            <a:spLocks noChangeArrowheads="1"/>
          </p:cNvSpPr>
          <p:nvPr/>
        </p:nvSpPr>
        <p:spPr bwMode="auto">
          <a:xfrm>
            <a:off x="2411413" y="1671638"/>
            <a:ext cx="711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cs typeface="Arial" charset="0"/>
              </a:rPr>
              <a:t>NHM/D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4.2.6</a:t>
            </a:r>
            <a:r>
              <a:rPr lang="en-US" altLang="en-US" kern="0" smtClean="0">
                <a:solidFill>
                  <a:srgbClr val="FFFFFF"/>
                </a:solidFill>
              </a:rPr>
              <a:t> Enhanced Turbo Boost technology (</a:t>
            </a:r>
            <a:r>
              <a:rPr lang="en-US" altLang="en-US" kern="0">
                <a:solidFill>
                  <a:srgbClr val="FFFFFF"/>
                </a:solidFill>
              </a:rPr>
              <a:t>5</a:t>
            </a:r>
            <a:r>
              <a:rPr lang="en-US" altLang="en-US" kern="0" smtClean="0">
                <a:solidFill>
                  <a:srgbClr val="FFFF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385675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Text Box 4"/>
          <p:cNvSpPr txBox="1">
            <a:spLocks noChangeArrowheads="1"/>
          </p:cNvSpPr>
          <p:nvPr/>
        </p:nvSpPr>
        <p:spPr bwMode="auto">
          <a:xfrm>
            <a:off x="190500" y="649288"/>
            <a:ext cx="874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Remark</a:t>
            </a:r>
          </a:p>
        </p:txBody>
      </p:sp>
      <p:sp>
        <p:nvSpPr>
          <p:cNvPr id="216067" name="Text Box 6"/>
          <p:cNvSpPr txBox="1">
            <a:spLocks noChangeArrowheads="1"/>
          </p:cNvSpPr>
          <p:nvPr/>
        </p:nvSpPr>
        <p:spPr bwMode="auto">
          <a:xfrm>
            <a:off x="231775" y="4143375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16068" name="Text Box 7"/>
          <p:cNvSpPr txBox="1">
            <a:spLocks noChangeArrowheads="1"/>
          </p:cNvSpPr>
          <p:nvPr/>
        </p:nvSpPr>
        <p:spPr bwMode="auto">
          <a:xfrm>
            <a:off x="249238" y="967290"/>
            <a:ext cx="8767762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5000"/>
              </a:spcAft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Individual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cores may run at different frequencies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but all cores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share the same power plane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Individual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cores may be shut down if idle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by power gates.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>
              <a:defRPr/>
            </a:pPr>
            <a:r>
              <a:rPr lang="hu-HU" altLang="en-US" kern="0" smtClean="0">
                <a:solidFill>
                  <a:srgbClr val="FFFFFF"/>
                </a:solidFill>
              </a:rPr>
              <a:t>4.2.6</a:t>
            </a:r>
            <a:r>
              <a:rPr lang="en-US" altLang="en-US" kern="0" smtClean="0">
                <a:solidFill>
                  <a:srgbClr val="FFFFFF"/>
                </a:solidFill>
              </a:rPr>
              <a:t> Enhanced Turbo Boost technology (6)</a:t>
            </a:r>
          </a:p>
        </p:txBody>
      </p:sp>
    </p:spTree>
    <p:extLst>
      <p:ext uri="{BB962C8B-B14F-4D97-AF65-F5344CB8AC3E}">
        <p14:creationId xmlns:p14="http://schemas.microsoft.com/office/powerpoint/2010/main" val="2823707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8"/>
            <a:ext cx="7404100" cy="657251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Example for a Sandy Bridge based desktop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platform with the H67 chipset</a:t>
            </a:r>
          </a:p>
        </p:txBody>
      </p:sp>
    </p:spTree>
    <p:extLst>
      <p:ext uri="{BB962C8B-B14F-4D97-AF65-F5344CB8AC3E}">
        <p14:creationId xmlns:p14="http://schemas.microsoft.com/office/powerpoint/2010/main" val="2993384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090" name="Picture 2" descr="http://static.techspot.com/articles-info/353/images/H67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67" t="5762" r="2316" b="19783"/>
          <a:stretch>
            <a:fillRect/>
          </a:stretch>
        </p:blipFill>
        <p:spPr bwMode="auto">
          <a:xfrm>
            <a:off x="700088" y="1268413"/>
            <a:ext cx="7237412" cy="513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709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smtClean="0"/>
              <a:t>4.3 </a:t>
            </a:r>
            <a:r>
              <a:rPr lang="en-US" altLang="en-US" sz="1700" smtClean="0"/>
              <a:t>Example for a Sandy Bridge based desktop platform with the H67 chipset </a:t>
            </a:r>
            <a:r>
              <a:rPr lang="hu-HU" altLang="en-US" sz="1700" smtClean="0"/>
              <a:t>(1)</a:t>
            </a:r>
            <a:endParaRPr lang="en-US" altLang="en-US" sz="1700" smtClean="0"/>
          </a:p>
        </p:txBody>
      </p:sp>
      <p:sp>
        <p:nvSpPr>
          <p:cNvPr id="217092" name="TextBox 3"/>
          <p:cNvSpPr txBox="1">
            <a:spLocks noChangeArrowheads="1"/>
          </p:cNvSpPr>
          <p:nvPr/>
        </p:nvSpPr>
        <p:spPr bwMode="auto">
          <a:xfrm>
            <a:off x="195263" y="650875"/>
            <a:ext cx="85153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smtClean="0">
                <a:solidFill>
                  <a:srgbClr val="2D2D8A"/>
                </a:solidFill>
                <a:cs typeface="Arial" charset="0"/>
              </a:rPr>
              <a:t>4.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3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Example for a Sandy Bridge based desktop platform with the H67 chipset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102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829680" y="3191275"/>
            <a:ext cx="2250250" cy="76508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500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AutoShape 3"/>
          <p:cNvSpPr>
            <a:spLocks noChangeArrowheads="1"/>
          </p:cNvSpPr>
          <p:nvPr/>
        </p:nvSpPr>
        <p:spPr bwMode="auto">
          <a:xfrm>
            <a:off x="836613" y="967587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smtClean="0">
                <a:solidFill>
                  <a:srgbClr val="FFFFFF"/>
                </a:solidFill>
                <a:cs typeface="Arial" charset="0"/>
              </a:rPr>
              <a:t>5. The </a:t>
            </a:r>
            <a:r>
              <a:rPr lang="en-US" altLang="en-US" sz="1900" err="1" smtClean="0">
                <a:solidFill>
                  <a:srgbClr val="FFFFFF"/>
                </a:solidFill>
                <a:cs typeface="Arial" charset="0"/>
              </a:rPr>
              <a:t>Haswell</a:t>
            </a:r>
            <a:r>
              <a:rPr lang="en-US" altLang="en-US" sz="1900" smtClean="0">
                <a:solidFill>
                  <a:srgbClr val="FFFFFF"/>
                </a:solidFill>
                <a:cs typeface="Arial" charset="0"/>
              </a:rPr>
              <a:t> line</a:t>
            </a:r>
            <a:endParaRPr lang="en-US" altLang="en-US" sz="1900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191491" name="Group 4"/>
          <p:cNvGrpSpPr>
            <a:grpSpLocks/>
          </p:cNvGrpSpPr>
          <p:nvPr/>
        </p:nvGrpSpPr>
        <p:grpSpPr bwMode="auto">
          <a:xfrm>
            <a:off x="987425" y="1904212"/>
            <a:ext cx="7265988" cy="409575"/>
            <a:chOff x="707" y="1638"/>
            <a:chExt cx="4440" cy="306"/>
          </a:xfrm>
        </p:grpSpPr>
        <p:sp>
          <p:nvSpPr>
            <p:cNvPr id="191519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5.1 Introduction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20" name="Text Box 6"/>
            <p:cNvSpPr txBox="1">
              <a:spLocks noChangeArrowheads="1"/>
            </p:cNvSpPr>
            <p:nvPr/>
          </p:nvSpPr>
          <p:spPr bwMode="auto">
            <a:xfrm>
              <a:off x="707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2" name="Group 7"/>
          <p:cNvGrpSpPr>
            <a:grpSpLocks/>
          </p:cNvGrpSpPr>
          <p:nvPr/>
        </p:nvGrpSpPr>
        <p:grpSpPr bwMode="auto">
          <a:xfrm>
            <a:off x="984250" y="2369350"/>
            <a:ext cx="7265988" cy="619125"/>
            <a:chOff x="707" y="1638"/>
            <a:chExt cx="4440" cy="463"/>
          </a:xfrm>
        </p:grpSpPr>
        <p:sp>
          <p:nvSpPr>
            <p:cNvPr id="1915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5.2 Major enhancements of the </a:t>
              </a:r>
              <a:r>
                <a:rPr lang="en-US" altLang="en-US" sz="1900" err="1" smtClean="0">
                  <a:solidFill>
                    <a:srgbClr val="FFFFFF"/>
                  </a:solidFill>
                  <a:cs typeface="Arial" charset="0"/>
                </a:rPr>
                <a:t>Haswell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line vs.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       the Sandy Bridge line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18" name="Text Box 9"/>
            <p:cNvSpPr txBox="1">
              <a:spLocks noChangeArrowheads="1"/>
            </p:cNvSpPr>
            <p:nvPr/>
          </p:nvSpPr>
          <p:spPr bwMode="auto">
            <a:xfrm>
              <a:off x="707" y="170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9" name="Group 25"/>
          <p:cNvGrpSpPr>
            <a:grpSpLocks/>
          </p:cNvGrpSpPr>
          <p:nvPr/>
        </p:nvGrpSpPr>
        <p:grpSpPr bwMode="auto">
          <a:xfrm>
            <a:off x="974823" y="3031976"/>
            <a:ext cx="7281765" cy="438723"/>
            <a:chOff x="697" y="1615"/>
            <a:chExt cx="4450" cy="217"/>
          </a:xfrm>
        </p:grpSpPr>
        <p:sp>
          <p:nvSpPr>
            <p:cNvPr id="19150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19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5.3 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Major innovations of the </a:t>
              </a:r>
              <a:r>
                <a:rPr lang="en-US" altLang="hu-HU" sz="1900" err="1" smtClean="0">
                  <a:solidFill>
                    <a:srgbClr val="FFFFFF"/>
                  </a:solidFill>
                  <a:cs typeface="Arial" charset="0"/>
                </a:rPr>
                <a:t>Haswell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 line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4" name="Text Box 27"/>
            <p:cNvSpPr txBox="1">
              <a:spLocks noChangeArrowheads="1"/>
            </p:cNvSpPr>
            <p:nvPr/>
          </p:nvSpPr>
          <p:spPr bwMode="auto">
            <a:xfrm>
              <a:off x="697" y="1615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500" name="Group 25"/>
          <p:cNvGrpSpPr>
            <a:grpSpLocks/>
          </p:cNvGrpSpPr>
          <p:nvPr/>
        </p:nvGrpSpPr>
        <p:grpSpPr bwMode="auto">
          <a:xfrm>
            <a:off x="974725" y="3554490"/>
            <a:ext cx="7285038" cy="407987"/>
            <a:chOff x="695" y="1626"/>
            <a:chExt cx="4452" cy="305"/>
          </a:xfrm>
        </p:grpSpPr>
        <p:sp>
          <p:nvSpPr>
            <p:cNvPr id="191501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5.4 </a:t>
              </a:r>
              <a:r>
                <a:rPr lang="en-US" altLang="hu-HU" sz="1900" err="1" smtClean="0">
                  <a:solidFill>
                    <a:srgbClr val="FFFFFF"/>
                  </a:solidFill>
                  <a:cs typeface="Arial" charset="0"/>
                </a:rPr>
                <a:t>Haswell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 based mobile and desktop processors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2" name="Text Box 27"/>
            <p:cNvSpPr txBox="1">
              <a:spLocks noChangeArrowheads="1"/>
            </p:cNvSpPr>
            <p:nvPr/>
          </p:nvSpPr>
          <p:spPr bwMode="auto">
            <a:xfrm>
              <a:off x="695" y="1626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13870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</a:t>
            </a:r>
          </a:p>
        </p:txBody>
      </p:sp>
    </p:spTree>
    <p:extLst>
      <p:ext uri="{BB962C8B-B14F-4D97-AF65-F5344CB8AC3E}">
        <p14:creationId xmlns:p14="http://schemas.microsoft.com/office/powerpoint/2010/main" val="3922477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0" y="200025"/>
            <a:ext cx="9144000" cy="457200"/>
          </a:xfrm>
          <a:prstGeom prst="rect">
            <a:avLst/>
          </a:prstGeom>
          <a:solidFill>
            <a:srgbClr val="0000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2400">
                <a:solidFill>
                  <a:srgbClr val="FFFFFF"/>
                </a:solidFill>
                <a:cs typeface="Arial" charset="0"/>
              </a:rPr>
              <a:t>Contents</a:t>
            </a:r>
            <a:endParaRPr lang="en-US" altLang="en-US" sz="2400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54275" name="Group 13"/>
          <p:cNvGrpSpPr>
            <a:grpSpLocks/>
          </p:cNvGrpSpPr>
          <p:nvPr/>
        </p:nvGrpSpPr>
        <p:grpSpPr bwMode="auto">
          <a:xfrm>
            <a:off x="749300" y="1538790"/>
            <a:ext cx="7350125" cy="504825"/>
            <a:chOff x="472" y="2160"/>
            <a:chExt cx="4630" cy="318"/>
          </a:xfrm>
        </p:grpSpPr>
        <p:sp>
          <p:nvSpPr>
            <p:cNvPr id="54300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1.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Introduction</a:t>
              </a:r>
            </a:p>
          </p:txBody>
        </p:sp>
        <p:sp>
          <p:nvSpPr>
            <p:cNvPr id="54301" name="Text Box 12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76" name="Group 14"/>
          <p:cNvGrpSpPr>
            <a:grpSpLocks/>
          </p:cNvGrpSpPr>
          <p:nvPr/>
        </p:nvGrpSpPr>
        <p:grpSpPr bwMode="auto">
          <a:xfrm>
            <a:off x="749300" y="2108112"/>
            <a:ext cx="7350125" cy="504825"/>
            <a:chOff x="472" y="2160"/>
            <a:chExt cx="4630" cy="318"/>
          </a:xfrm>
        </p:grpSpPr>
        <p:sp>
          <p:nvSpPr>
            <p:cNvPr id="54298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The 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 2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line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99" name="Text Box 16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78" name="Group 20"/>
          <p:cNvGrpSpPr>
            <a:grpSpLocks/>
          </p:cNvGrpSpPr>
          <p:nvPr/>
        </p:nvGrpSpPr>
        <p:grpSpPr bwMode="auto">
          <a:xfrm>
            <a:off x="749300" y="2680481"/>
            <a:ext cx="7350125" cy="504825"/>
            <a:chOff x="472" y="2160"/>
            <a:chExt cx="4630" cy="318"/>
          </a:xfrm>
        </p:grpSpPr>
        <p:sp>
          <p:nvSpPr>
            <p:cNvPr id="54294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3.</a:t>
              </a:r>
              <a:r>
                <a:rPr lang="hu-HU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Nehalem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line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95" name="Text Box 22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81" name="Group 29"/>
          <p:cNvGrpSpPr>
            <a:grpSpLocks/>
          </p:cNvGrpSpPr>
          <p:nvPr/>
        </p:nvGrpSpPr>
        <p:grpSpPr bwMode="auto">
          <a:xfrm>
            <a:off x="750888" y="3237807"/>
            <a:ext cx="7350125" cy="504825"/>
            <a:chOff x="472" y="2160"/>
            <a:chExt cx="4630" cy="318"/>
          </a:xfrm>
        </p:grpSpPr>
        <p:sp>
          <p:nvSpPr>
            <p:cNvPr id="54288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4.</a:t>
              </a:r>
              <a:r>
                <a:rPr lang="hu-HU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Sandy Bridge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line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89" name="Text Box 31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82" name="Group 17"/>
          <p:cNvGrpSpPr>
            <a:grpSpLocks/>
          </p:cNvGrpSpPr>
          <p:nvPr/>
        </p:nvGrpSpPr>
        <p:grpSpPr bwMode="auto">
          <a:xfrm>
            <a:off x="747713" y="3794405"/>
            <a:ext cx="7350125" cy="504825"/>
            <a:chOff x="472" y="2160"/>
            <a:chExt cx="4630" cy="318"/>
          </a:xfrm>
        </p:grpSpPr>
        <p:sp>
          <p:nvSpPr>
            <p:cNvPr id="54286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5</a:t>
              </a:r>
              <a:r>
                <a:rPr lang="en-US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  <a:r>
                <a:rPr lang="hu-HU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Haswell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line</a:t>
              </a:r>
            </a:p>
          </p:txBody>
        </p:sp>
        <p:sp>
          <p:nvSpPr>
            <p:cNvPr id="54287" name="Text Box 19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18" name="Group 20"/>
          <p:cNvGrpSpPr>
            <a:grpSpLocks/>
          </p:cNvGrpSpPr>
          <p:nvPr/>
        </p:nvGrpSpPr>
        <p:grpSpPr bwMode="auto">
          <a:xfrm>
            <a:off x="736017" y="4361405"/>
            <a:ext cx="7350125" cy="504825"/>
            <a:chOff x="472" y="2160"/>
            <a:chExt cx="4630" cy="318"/>
          </a:xfrm>
        </p:grpSpPr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6</a:t>
              </a:r>
              <a:r>
                <a:rPr lang="en-US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  <a:r>
                <a:rPr lang="hu-HU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Skylake</a:t>
              </a: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hu-HU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line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0" name="Text Box 22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21" name="Group 29"/>
          <p:cNvGrpSpPr>
            <a:grpSpLocks/>
          </p:cNvGrpSpPr>
          <p:nvPr/>
        </p:nvGrpSpPr>
        <p:grpSpPr bwMode="auto">
          <a:xfrm>
            <a:off x="737605" y="4918731"/>
            <a:ext cx="7350125" cy="504825"/>
            <a:chOff x="472" y="2160"/>
            <a:chExt cx="4630" cy="318"/>
          </a:xfrm>
        </p:grpSpPr>
        <p:sp>
          <p:nvSpPr>
            <p:cNvPr id="22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7</a:t>
              </a:r>
              <a:r>
                <a:rPr lang="en-US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  <a:r>
                <a:rPr lang="hu-HU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 </a:t>
              </a:r>
              <a:r>
                <a:rPr lang="en-US" altLang="en-US" sz="190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Kaby</a:t>
              </a:r>
              <a:r>
                <a:rPr lang="en-US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Lake line</a:t>
              </a:r>
            </a:p>
          </p:txBody>
        </p:sp>
        <p:sp>
          <p:nvSpPr>
            <p:cNvPr id="23" name="Text Box 31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24" name="Group 29"/>
          <p:cNvGrpSpPr>
            <a:grpSpLocks/>
          </p:cNvGrpSpPr>
          <p:nvPr/>
        </p:nvGrpSpPr>
        <p:grpSpPr bwMode="auto">
          <a:xfrm>
            <a:off x="733696" y="5454225"/>
            <a:ext cx="7350125" cy="504825"/>
            <a:chOff x="472" y="2160"/>
            <a:chExt cx="4630" cy="318"/>
          </a:xfrm>
        </p:grpSpPr>
        <p:sp>
          <p:nvSpPr>
            <p:cNvPr id="25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31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8</a:t>
              </a:r>
              <a:r>
                <a:rPr lang="en-US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</a:t>
              </a:r>
              <a:r>
                <a:rPr lang="hu-HU" altLang="en-US" sz="1900" smtClean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References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26" name="Text Box 31"/>
            <p:cNvSpPr txBox="1">
              <a:spLocks noChangeArrowheads="1"/>
            </p:cNvSpPr>
            <p:nvPr/>
          </p:nvSpPr>
          <p:spPr bwMode="auto">
            <a:xfrm>
              <a:off x="472" y="2201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3535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(9e)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91491" y="683695"/>
            <a:ext cx="40142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</a:rPr>
              <a:t>Cancellation of AMD's Cat line in 2015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13591" y="1075381"/>
            <a:ext cx="774558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000000"/>
                </a:solidFill>
              </a:rPr>
              <a:t>The </a:t>
            </a:r>
            <a:r>
              <a:rPr lang="hu-HU" sz="1400" smtClean="0">
                <a:solidFill>
                  <a:srgbClr val="3333FF"/>
                </a:solidFill>
              </a:rPr>
              <a:t>last core of AMD's Cat line </a:t>
            </a:r>
            <a:r>
              <a:rPr lang="hu-HU" sz="1400" smtClean="0">
                <a:solidFill>
                  <a:srgbClr val="000000"/>
                </a:solidFill>
              </a:rPr>
              <a:t>was the Puma+ </a:t>
            </a:r>
            <a:r>
              <a:rPr lang="hu-HU" sz="1400" smtClean="0">
                <a:solidFill>
                  <a:srgbClr val="FF0000"/>
                </a:solidFill>
              </a:rPr>
              <a:t>core</a:t>
            </a:r>
            <a:r>
              <a:rPr lang="hu-HU" sz="1400" smtClean="0">
                <a:solidFill>
                  <a:srgbClr val="000000"/>
                </a:solidFill>
              </a:rPr>
              <a:t> (launched in 6/2015 in the</a:t>
            </a:r>
          </a:p>
          <a:p>
            <a:pPr>
              <a:spcAft>
                <a:spcPts val="600"/>
              </a:spcAft>
            </a:pPr>
            <a:r>
              <a:rPr lang="hu-HU" sz="1400" smtClean="0">
                <a:solidFill>
                  <a:srgbClr val="000000"/>
                </a:solidFill>
              </a:rPr>
              <a:t>      Carrizo-L  APU).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0070C0"/>
                </a:solidFill>
              </a:rPr>
              <a:t>In AMD's 2016 Mobility roadmap there is no sign of an APU powered by the </a:t>
            </a:r>
          </a:p>
          <a:p>
            <a:pPr>
              <a:spcAft>
                <a:spcPts val="600"/>
              </a:spcAft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Puma+ core or a derivative of a core belonging to the Cat line.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000000"/>
                </a:solidFill>
              </a:rPr>
              <a:t>Instead AMD places emphasis on the Zen architecture to be launched in 2017.   </a:t>
            </a:r>
            <a:endParaRPr lang="en-US" sz="14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930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5.1</a:t>
            </a:r>
            <a:r>
              <a:rPr lang="en-US" altLang="en-US" smtClean="0"/>
              <a:t> Introduction (1)</a:t>
            </a:r>
          </a:p>
        </p:txBody>
      </p:sp>
      <p:sp>
        <p:nvSpPr>
          <p:cNvPr id="247811" name="Text Box 4"/>
          <p:cNvSpPr txBox="1">
            <a:spLocks noChangeArrowheads="1"/>
          </p:cNvSpPr>
          <p:nvPr/>
        </p:nvSpPr>
        <p:spPr bwMode="auto">
          <a:xfrm>
            <a:off x="187325" y="4696200"/>
            <a:ext cx="3127375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Launched</a:t>
            </a:r>
            <a:r>
              <a:rPr lang="en-US" altLang="en-US" sz="1400">
                <a:solidFill>
                  <a:srgbClr val="0000FF"/>
                </a:solidFill>
                <a:cs typeface="Arial" charset="0"/>
              </a:rPr>
              <a:t>: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6/2013</a:t>
            </a:r>
            <a:r>
              <a:rPr lang="en-US" altLang="en-US" sz="1400">
                <a:solidFill>
                  <a:srgbClr val="0046CC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at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Computex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247813" name="Text Box 37"/>
          <p:cNvSpPr txBox="1">
            <a:spLocks noChangeArrowheads="1"/>
          </p:cNvSpPr>
          <p:nvPr/>
        </p:nvSpPr>
        <p:spPr bwMode="auto">
          <a:xfrm>
            <a:off x="188913" y="638175"/>
            <a:ext cx="190148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5.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1 Introduction</a:t>
            </a:r>
            <a:endParaRPr lang="en-US" altLang="en-US" sz="1400" b="1">
              <a:solidFill>
                <a:srgbClr val="333399"/>
              </a:solidFill>
              <a:cs typeface="Arial" charset="0"/>
            </a:endParaRPr>
          </a:p>
        </p:txBody>
      </p:sp>
      <p:sp>
        <p:nvSpPr>
          <p:cNvPr id="247814" name="Rectangle 2"/>
          <p:cNvSpPr>
            <a:spLocks noChangeArrowheads="1"/>
          </p:cNvSpPr>
          <p:nvPr/>
        </p:nvSpPr>
        <p:spPr bwMode="auto">
          <a:xfrm>
            <a:off x="198438" y="998538"/>
            <a:ext cx="88979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Haswell processors are termed also as the </a:t>
            </a: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4. gen. Intel Core processors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as indicated below. </a:t>
            </a:r>
          </a:p>
        </p:txBody>
      </p:sp>
      <p:sp>
        <p:nvSpPr>
          <p:cNvPr id="28" name="Text Box 4"/>
          <p:cNvSpPr txBox="1">
            <a:spLocks noChangeArrowheads="1"/>
          </p:cNvSpPr>
          <p:nvPr/>
        </p:nvSpPr>
        <p:spPr bwMode="auto">
          <a:xfrm>
            <a:off x="1743179" y="4110722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14786" y="1545437"/>
            <a:ext cx="8964000" cy="2330753"/>
            <a:chOff x="14786" y="4510088"/>
            <a:chExt cx="8964000" cy="2330753"/>
          </a:xfrm>
        </p:grpSpPr>
        <p:sp>
          <p:nvSpPr>
            <p:cNvPr id="38" name="Text Box 4"/>
            <p:cNvSpPr txBox="1">
              <a:spLocks noChangeArrowheads="1"/>
            </p:cNvSpPr>
            <p:nvPr/>
          </p:nvSpPr>
          <p:spPr bwMode="auto">
            <a:xfrm>
              <a:off x="1506538" y="4510088"/>
              <a:ext cx="61182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Figure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hu-HU" altLang="en-US" sz="1400" smtClean="0">
                  <a:solidFill>
                    <a:srgbClr val="000000"/>
                  </a:solidFill>
                  <a:cs typeface="Times New Roman" pitchFamily="18" charset="0"/>
                </a:rPr>
                <a:t>4.1.1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: Intel</a:t>
              </a:r>
              <a:r>
                <a:rPr lang="en-US" altLang="en-US" sz="14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’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s Tick-Tock development model 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(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Based on 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[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1]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)</a:t>
              </a:r>
              <a:endParaRPr lang="en-US" altLang="en-US" sz="14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39" name="Téglalap 3"/>
            <p:cNvSpPr/>
            <p:nvPr/>
          </p:nvSpPr>
          <p:spPr bwMode="auto">
            <a:xfrm>
              <a:off x="14786" y="4589766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>
                <a:solidFill>
                  <a:srgbClr val="FFFFFF"/>
                </a:solidFill>
              </a:endParaRPr>
            </a:p>
          </p:txBody>
        </p:sp>
        <p:sp>
          <p:nvSpPr>
            <p:cNvPr id="40" name="Téglalap 4"/>
            <p:cNvSpPr/>
            <p:nvPr/>
          </p:nvSpPr>
          <p:spPr bwMode="auto">
            <a:xfrm>
              <a:off x="15520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1" name="Téglalap 5"/>
            <p:cNvSpPr/>
            <p:nvPr/>
          </p:nvSpPr>
          <p:spPr bwMode="auto">
            <a:xfrm>
              <a:off x="1135890" y="500170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2" name="Téglalap 11"/>
            <p:cNvSpPr/>
            <p:nvPr/>
          </p:nvSpPr>
          <p:spPr bwMode="auto">
            <a:xfrm>
              <a:off x="2089819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3" name="Téglalap 12"/>
            <p:cNvSpPr/>
            <p:nvPr/>
          </p:nvSpPr>
          <p:spPr bwMode="auto">
            <a:xfrm>
              <a:off x="3073025" y="5002369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4" name="Téglalap 13"/>
            <p:cNvSpPr/>
            <p:nvPr/>
          </p:nvSpPr>
          <p:spPr bwMode="auto">
            <a:xfrm>
              <a:off x="404337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9" name="Téglalap 14"/>
            <p:cNvSpPr/>
            <p:nvPr/>
          </p:nvSpPr>
          <p:spPr bwMode="auto">
            <a:xfrm>
              <a:off x="5031408" y="4999052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0" name="Téglalap 15"/>
            <p:cNvSpPr/>
            <p:nvPr/>
          </p:nvSpPr>
          <p:spPr bwMode="auto">
            <a:xfrm>
              <a:off x="5991637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1" name="Szövegdoboz 16"/>
            <p:cNvSpPr txBox="1">
              <a:spLocks noChangeArrowheads="1"/>
            </p:cNvSpPr>
            <p:nvPr/>
          </p:nvSpPr>
          <p:spPr bwMode="auto">
            <a:xfrm>
              <a:off x="296954" y="6422048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2" name="Szövegdoboz 17"/>
            <p:cNvSpPr txBox="1">
              <a:spLocks noChangeArrowheads="1"/>
            </p:cNvSpPr>
            <p:nvPr/>
          </p:nvSpPr>
          <p:spPr bwMode="auto">
            <a:xfrm>
              <a:off x="1333209" y="6423914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3" name="Szövegdoboz 18"/>
            <p:cNvSpPr txBox="1">
              <a:spLocks noChangeArrowheads="1"/>
            </p:cNvSpPr>
            <p:nvPr/>
          </p:nvSpPr>
          <p:spPr bwMode="auto">
            <a:xfrm>
              <a:off x="2311954" y="6422524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4" name="Szövegdoboz 19"/>
            <p:cNvSpPr txBox="1">
              <a:spLocks noChangeArrowheads="1"/>
            </p:cNvSpPr>
            <p:nvPr/>
          </p:nvSpPr>
          <p:spPr bwMode="auto">
            <a:xfrm>
              <a:off x="3295430" y="6424390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5" name="Szövegdoboz 20"/>
            <p:cNvSpPr txBox="1">
              <a:spLocks noChangeArrowheads="1"/>
            </p:cNvSpPr>
            <p:nvPr/>
          </p:nvSpPr>
          <p:spPr bwMode="auto">
            <a:xfrm>
              <a:off x="4223700" y="642439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6" name="Szövegdoboz 21"/>
            <p:cNvSpPr txBox="1">
              <a:spLocks noChangeArrowheads="1"/>
            </p:cNvSpPr>
            <p:nvPr/>
          </p:nvSpPr>
          <p:spPr bwMode="auto">
            <a:xfrm>
              <a:off x="5271201" y="642625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7" name="Szövegdoboz 22"/>
            <p:cNvSpPr txBox="1">
              <a:spLocks noChangeArrowheads="1"/>
            </p:cNvSpPr>
            <p:nvPr/>
          </p:nvSpPr>
          <p:spPr bwMode="auto">
            <a:xfrm>
              <a:off x="6174378" y="642486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8" name="Szövegdoboz 25"/>
            <p:cNvSpPr txBox="1"/>
            <p:nvPr/>
          </p:nvSpPr>
          <p:spPr bwMode="auto">
            <a:xfrm>
              <a:off x="339090" y="4677078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9" name="Szövegdoboz 26"/>
            <p:cNvSpPr txBox="1"/>
            <p:nvPr/>
          </p:nvSpPr>
          <p:spPr bwMode="auto">
            <a:xfrm>
              <a:off x="4199401" y="4680253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60" name="Szövegdoboz 27"/>
            <p:cNvSpPr txBox="1"/>
            <p:nvPr/>
          </p:nvSpPr>
          <p:spPr bwMode="auto">
            <a:xfrm>
              <a:off x="5220572" y="4681841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61" name="Szövegdoboz 28"/>
            <p:cNvSpPr txBox="1"/>
            <p:nvPr/>
          </p:nvSpPr>
          <p:spPr bwMode="auto">
            <a:xfrm>
              <a:off x="6153680" y="4680253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62" name="TextBox 61"/>
            <p:cNvSpPr txBox="1"/>
            <p:nvPr/>
          </p:nvSpPr>
          <p:spPr bwMode="auto">
            <a:xfrm>
              <a:off x="7124419" y="4696128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63" name="Téglalap 14"/>
            <p:cNvSpPr/>
            <p:nvPr/>
          </p:nvSpPr>
          <p:spPr bwMode="auto">
            <a:xfrm>
              <a:off x="6968491" y="4999043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64" name="Szövegdoboz 21"/>
            <p:cNvSpPr txBox="1">
              <a:spLocks noChangeArrowheads="1"/>
            </p:cNvSpPr>
            <p:nvPr/>
          </p:nvSpPr>
          <p:spPr bwMode="auto">
            <a:xfrm>
              <a:off x="7185398" y="6419598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65" name="Téglalap 15"/>
            <p:cNvSpPr/>
            <p:nvPr/>
          </p:nvSpPr>
          <p:spPr bwMode="auto">
            <a:xfrm>
              <a:off x="7949055" y="500324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66" name="Szövegdoboz 22"/>
            <p:cNvSpPr txBox="1">
              <a:spLocks noChangeArrowheads="1"/>
            </p:cNvSpPr>
            <p:nvPr/>
          </p:nvSpPr>
          <p:spPr bwMode="auto">
            <a:xfrm>
              <a:off x="8138045" y="642739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67" name="Szövegdoboz 28"/>
            <p:cNvSpPr txBox="1"/>
            <p:nvPr/>
          </p:nvSpPr>
          <p:spPr bwMode="auto">
            <a:xfrm>
              <a:off x="8093206" y="4682783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  <p:sp>
        <p:nvSpPr>
          <p:cNvPr id="68" name="Oval 4"/>
          <p:cNvSpPr>
            <a:spLocks noChangeArrowheads="1"/>
          </p:cNvSpPr>
          <p:nvPr/>
        </p:nvSpPr>
        <p:spPr bwMode="auto">
          <a:xfrm>
            <a:off x="5856650" y="1625115"/>
            <a:ext cx="1216025" cy="2082162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1236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12</a:t>
            </a:r>
            <a:r>
              <a:rPr lang="hu-HU" altLang="en-US" smtClean="0"/>
              <a:t>)</a:t>
            </a:r>
            <a:endParaRPr lang="en-US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5364215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06515" y="574438"/>
            <a:ext cx="183736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Haswell line</a:t>
            </a:r>
          </a:p>
        </p:txBody>
      </p:sp>
    </p:spTree>
    <p:extLst>
      <p:ext uri="{BB962C8B-B14F-4D97-AF65-F5344CB8AC3E}">
        <p14:creationId xmlns:p14="http://schemas.microsoft.com/office/powerpoint/2010/main" val="2199578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6" grpId="0"/>
      <p:bldP spid="37" grpId="0"/>
      <p:bldP spid="45" grpId="0"/>
      <p:bldP spid="81" grpId="0"/>
      <p:bldP spid="84" grpId="0"/>
      <p:bldP spid="86" grpId="0"/>
      <p:bldP spid="87" grpId="0"/>
      <p:bldP spid="97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26120" y="2970142"/>
            <a:ext cx="7526035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b="1" smtClean="0">
                <a:solidFill>
                  <a:schemeClr val="accent6"/>
                </a:solidFill>
              </a:rPr>
              <a:t>DP/MP servers (Haswell-EP, Haswell-EX)</a:t>
            </a:r>
          </a:p>
          <a:p>
            <a:r>
              <a:rPr lang="en-US" sz="1400" smtClean="0"/>
              <a:t>They were launched later, in </a:t>
            </a:r>
            <a:r>
              <a:rPr lang="en-US" sz="1400" smtClean="0">
                <a:solidFill>
                  <a:srgbClr val="0070C0"/>
                </a:solidFill>
              </a:rPr>
              <a:t>09/2014</a:t>
            </a:r>
            <a:r>
              <a:rPr lang="en-US" sz="1400" smtClean="0"/>
              <a:t> and</a:t>
            </a:r>
            <a:r>
              <a:rPr lang="en-US" sz="1400" smtClean="0">
                <a:solidFill>
                  <a:srgbClr val="0070C0"/>
                </a:solidFill>
              </a:rPr>
              <a:t> 05/2014, </a:t>
            </a:r>
            <a:r>
              <a:rPr lang="en-US" sz="1400" smtClean="0"/>
              <a:t>as indicated subsequently.</a:t>
            </a:r>
            <a:endParaRPr lang="en-US" sz="1400"/>
          </a:p>
        </p:txBody>
      </p:sp>
      <p:sp>
        <p:nvSpPr>
          <p:cNvPr id="12" name="TextBox 11"/>
          <p:cNvSpPr txBox="1"/>
          <p:nvPr/>
        </p:nvSpPr>
        <p:spPr>
          <a:xfrm>
            <a:off x="341868" y="1737692"/>
            <a:ext cx="8955657" cy="12208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A </a:t>
            </a:r>
            <a:r>
              <a:rPr lang="en-US" sz="1400" smtClean="0">
                <a:solidFill>
                  <a:srgbClr val="0070C0"/>
                </a:solidFill>
              </a:rPr>
              <a:t>second wave </a:t>
            </a:r>
            <a:r>
              <a:rPr lang="en-US" sz="1400" smtClean="0"/>
              <a:t>of </a:t>
            </a:r>
            <a:r>
              <a:rPr lang="en-US" sz="1400" err="1" smtClean="0"/>
              <a:t>Haswell</a:t>
            </a:r>
            <a:r>
              <a:rPr lang="en-US" sz="1400" smtClean="0"/>
              <a:t> processors, called the </a:t>
            </a:r>
            <a:r>
              <a:rPr lang="en-US" sz="1400" err="1" smtClean="0">
                <a:solidFill>
                  <a:srgbClr val="FF0000"/>
                </a:solidFill>
              </a:rPr>
              <a:t>Haswell</a:t>
            </a:r>
            <a:r>
              <a:rPr lang="en-US" sz="1400" smtClean="0">
                <a:solidFill>
                  <a:srgbClr val="FF0000"/>
                </a:solidFill>
              </a:rPr>
              <a:t> </a:t>
            </a:r>
            <a:r>
              <a:rPr lang="en-US" sz="1400">
                <a:solidFill>
                  <a:srgbClr val="FF0000"/>
                </a:solidFill>
              </a:rPr>
              <a:t>refresh </a:t>
            </a:r>
            <a:r>
              <a:rPr lang="en-US" sz="1400"/>
              <a:t>processors </a:t>
            </a:r>
            <a:r>
              <a:rPr lang="en-US" sz="1400" smtClean="0"/>
              <a:t>launched in</a:t>
            </a:r>
          </a:p>
          <a:p>
            <a:pPr>
              <a:spcAft>
                <a:spcPts val="200"/>
              </a:spcAft>
            </a:pPr>
            <a:r>
              <a:rPr lang="en-US" sz="1400"/>
              <a:t> </a:t>
            </a:r>
            <a:r>
              <a:rPr lang="en-US" sz="1400" smtClean="0"/>
              <a:t>     </a:t>
            </a:r>
            <a:r>
              <a:rPr lang="en-US" sz="1400" smtClean="0">
                <a:solidFill>
                  <a:srgbClr val="0070C0"/>
                </a:solidFill>
              </a:rPr>
              <a:t>5/2014.</a:t>
            </a:r>
            <a:r>
              <a:rPr lang="en-US" sz="1400" smtClean="0"/>
              <a:t> 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They do not provide any significant changes vs. the first release</a:t>
            </a:r>
            <a:r>
              <a:rPr lang="hu-HU" sz="1400" smtClean="0"/>
              <a:t>d</a:t>
            </a:r>
            <a:r>
              <a:rPr lang="en-US" sz="1400" smtClean="0"/>
              <a:t> processors.</a:t>
            </a:r>
          </a:p>
          <a:p>
            <a:r>
              <a:rPr lang="en-US" sz="1400" smtClean="0"/>
              <a:t>     Actually, the manufacturing process could be made more efficient and this resulted in slight</a:t>
            </a:r>
          </a:p>
          <a:p>
            <a:r>
              <a:rPr lang="en-US" sz="1400"/>
              <a:t> </a:t>
            </a:r>
            <a:r>
              <a:rPr lang="en-US" sz="1400" smtClean="0"/>
              <a:t>      improvements in clock speeds.</a:t>
            </a:r>
            <a:endParaRPr lang="en-US" sz="1400"/>
          </a:p>
        </p:txBody>
      </p:sp>
      <p:sp>
        <p:nvSpPr>
          <p:cNvPr id="15" name="TextBox 14"/>
          <p:cNvSpPr txBox="1"/>
          <p:nvPr/>
        </p:nvSpPr>
        <p:spPr>
          <a:xfrm>
            <a:off x="225565" y="1422657"/>
            <a:ext cx="39148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The Haswell refresh processors</a:t>
            </a:r>
            <a:r>
              <a:rPr lang="hu-HU" sz="1400" b="1" smtClean="0">
                <a:solidFill>
                  <a:schemeClr val="accent6"/>
                </a:solidFill>
              </a:rPr>
              <a:t> </a:t>
            </a:r>
            <a:r>
              <a:rPr lang="hu-HU" sz="1400" smtClean="0"/>
              <a:t>[176]</a:t>
            </a:r>
            <a:endParaRPr lang="en-US" sz="1400"/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5.1</a:t>
            </a:r>
            <a:r>
              <a:rPr lang="en-US" altLang="en-US" smtClean="0"/>
              <a:t> Introduction (</a:t>
            </a:r>
            <a:r>
              <a:rPr lang="hu-HU" altLang="en-US" smtClean="0"/>
              <a:t>3</a:t>
            </a:r>
            <a:r>
              <a:rPr lang="en-US" altLang="en-US" smtClean="0"/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34233" y="606211"/>
            <a:ext cx="18614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The</a:t>
            </a:r>
            <a:r>
              <a:rPr lang="en-US" sz="1400" b="1">
                <a:solidFill>
                  <a:schemeClr val="accent6"/>
                </a:solidFill>
              </a:rPr>
              <a:t> Haswell </a:t>
            </a:r>
            <a:r>
              <a:rPr lang="en-US" sz="1400" b="1" smtClean="0">
                <a:solidFill>
                  <a:schemeClr val="accent6"/>
                </a:solidFill>
              </a:rPr>
              <a:t>line</a:t>
            </a:r>
            <a:r>
              <a:rPr lang="hu-HU" sz="1400" b="1" smtClean="0">
                <a:solidFill>
                  <a:schemeClr val="accent6"/>
                </a:solidFill>
              </a:rPr>
              <a:t> </a:t>
            </a:r>
            <a:endParaRPr lang="en-US" sz="1400"/>
          </a:p>
        </p:txBody>
      </p:sp>
      <p:sp>
        <p:nvSpPr>
          <p:cNvPr id="3" name="TextBox 2"/>
          <p:cNvSpPr txBox="1"/>
          <p:nvPr/>
        </p:nvSpPr>
        <p:spPr>
          <a:xfrm>
            <a:off x="251520" y="853782"/>
            <a:ext cx="2135521" cy="6330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Launched in </a:t>
            </a:r>
            <a:r>
              <a:rPr lang="en-US" sz="1400" smtClean="0">
                <a:solidFill>
                  <a:srgbClr val="0070C0"/>
                </a:solidFill>
              </a:rPr>
              <a:t>06/2013</a:t>
            </a:r>
          </a:p>
          <a:p>
            <a:r>
              <a:rPr lang="en-US" sz="1400" smtClean="0">
                <a:solidFill>
                  <a:srgbClr val="0070C0"/>
                </a:solidFill>
              </a:rPr>
              <a:t>22 nm </a:t>
            </a:r>
            <a:r>
              <a:rPr lang="en-US" sz="1400" smtClean="0"/>
              <a:t>IC technology</a:t>
            </a:r>
            <a:r>
              <a:rPr lang="en-US" sz="1400" smtClean="0">
                <a:solidFill>
                  <a:srgbClr val="0070C0"/>
                </a:solidFill>
              </a:rPr>
              <a:t> </a:t>
            </a:r>
            <a:endParaRPr lang="en-US" sz="140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12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5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2" name="Text Box 4"/>
          <p:cNvSpPr txBox="1">
            <a:spLocks noChangeArrowheads="1"/>
          </p:cNvSpPr>
          <p:nvPr/>
        </p:nvSpPr>
        <p:spPr bwMode="auto">
          <a:xfrm>
            <a:off x="173038" y="3897473"/>
            <a:ext cx="212109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smtClean="0">
                <a:solidFill>
                  <a:srgbClr val="FF3505"/>
                </a:solidFill>
                <a:latin typeface="Verdana" pitchFamily="34" charset="0"/>
              </a:rPr>
              <a:t>Desktops </a:t>
            </a:r>
            <a:r>
              <a:rPr lang="en-US" altLang="en-US" sz="1100" i="1" smtClean="0">
                <a:latin typeface="Verdana" pitchFamily="34" charset="0"/>
              </a:rPr>
              <a:t>(2-chip designs)</a:t>
            </a:r>
            <a:endParaRPr lang="en-US" altLang="en-US" sz="1100" i="1">
              <a:latin typeface="Verdana" pitchFamily="34" charset="0"/>
            </a:endParaRPr>
          </a:p>
        </p:txBody>
      </p:sp>
      <p:sp>
        <p:nvSpPr>
          <p:cNvPr id="206865" name="TextBox 11"/>
          <p:cNvSpPr txBox="1">
            <a:spLocks noChangeArrowheads="1"/>
          </p:cNvSpPr>
          <p:nvPr/>
        </p:nvSpPr>
        <p:spPr bwMode="auto">
          <a:xfrm>
            <a:off x="200025" y="638175"/>
            <a:ext cx="35397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latin typeface="Verdana" pitchFamily="34" charset="0"/>
              </a:rPr>
              <a:t>Overview of the </a:t>
            </a:r>
            <a:r>
              <a:rPr lang="en-US" altLang="hu-HU" sz="1400" b="1" err="1" smtClean="0">
                <a:solidFill>
                  <a:srgbClr val="2D2D8A"/>
                </a:solidFill>
                <a:latin typeface="Verdana" pitchFamily="34" charset="0"/>
              </a:rPr>
              <a:t>Haswell</a:t>
            </a:r>
            <a:r>
              <a:rPr lang="en-US" altLang="hu-HU" sz="1400" b="1" smtClean="0">
                <a:solidFill>
                  <a:srgbClr val="2D2D8A"/>
                </a:solidFill>
                <a:latin typeface="Verdana" pitchFamily="34" charset="0"/>
              </a:rPr>
              <a:t> </a:t>
            </a:r>
            <a:r>
              <a:rPr lang="en-US" altLang="hu-HU" sz="1400" b="1">
                <a:solidFill>
                  <a:srgbClr val="2D2D8A"/>
                </a:solidFill>
                <a:latin typeface="Verdana" pitchFamily="34" charset="0"/>
              </a:rPr>
              <a:t>family-1</a:t>
            </a:r>
          </a:p>
        </p:txBody>
      </p:sp>
      <p:sp>
        <p:nvSpPr>
          <p:cNvPr id="2068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5</a:t>
            </a:r>
            <a:r>
              <a:rPr lang="en-US" altLang="en-US" smtClean="0"/>
              <a:t>.1 Introduction (</a:t>
            </a:r>
            <a:r>
              <a:rPr lang="hu-HU" altLang="en-US"/>
              <a:t>4</a:t>
            </a:r>
            <a:r>
              <a:rPr lang="en-US" altLang="en-US" smtClean="0"/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96525" y="3077380"/>
            <a:ext cx="514596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i7-49xx/48xx/472x/471x/470x, 4C+G, HT,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6/2013 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i7-46xx/45xx, 2C+G, HT, 5/2013 and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6/2014 </a:t>
            </a:r>
            <a:endParaRPr lang="en-US" altLang="en-US" sz="1100" i="1">
              <a:solidFill>
                <a:srgbClr val="000000"/>
              </a:solidFill>
              <a:cs typeface="Arial" charset="0"/>
            </a:endParaRP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i5-43xx/42xx U/Y, 2C+G, HT, 6/2013 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i3-41xx/40xx, 2C+G, HT, 6/2013 and 5/2014 </a:t>
            </a:r>
            <a:endParaRPr lang="en-US" sz="1400"/>
          </a:p>
        </p:txBody>
      </p:sp>
      <p:sp>
        <p:nvSpPr>
          <p:cNvPr id="4" name="TextBox 3"/>
          <p:cNvSpPr txBox="1"/>
          <p:nvPr/>
        </p:nvSpPr>
        <p:spPr>
          <a:xfrm>
            <a:off x="296525" y="4157500"/>
            <a:ext cx="4689104" cy="8463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i7-479x/478x/477x,476x, 4C+G, HT, 6/2013 and 5/2014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i5-46xx/45xx/44xx, 4C+G, HT, 6/2013 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i3-43xx/41xx, 2C+G, HT, 6/2013, 5/2014 and 3/2015</a:t>
            </a:r>
          </a:p>
          <a:p>
            <a:endParaRPr lang="en-US" sz="1400"/>
          </a:p>
        </p:txBody>
      </p:sp>
      <p:sp>
        <p:nvSpPr>
          <p:cNvPr id="47" name="Rectangle 46"/>
          <p:cNvSpPr/>
          <p:nvPr/>
        </p:nvSpPr>
        <p:spPr>
          <a:xfrm>
            <a:off x="2366755" y="4866395"/>
            <a:ext cx="302999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i7-5960X/5930K/5820K,  6/8 C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8/2014</a:t>
            </a:r>
            <a:endParaRPr lang="en-US" sz="1400"/>
          </a:p>
        </p:txBody>
      </p:sp>
      <p:grpSp>
        <p:nvGrpSpPr>
          <p:cNvPr id="8" name="Group 7"/>
          <p:cNvGrpSpPr/>
          <p:nvPr/>
        </p:nvGrpSpPr>
        <p:grpSpPr>
          <a:xfrm>
            <a:off x="5594965" y="5561075"/>
            <a:ext cx="2172390" cy="478215"/>
            <a:chOff x="-268525" y="5111025"/>
            <a:chExt cx="2172390" cy="478215"/>
          </a:xfrm>
        </p:grpSpPr>
        <p:sp>
          <p:nvSpPr>
            <p:cNvPr id="206853" name="Text Box 5"/>
            <p:cNvSpPr txBox="1">
              <a:spLocks noChangeArrowheads="1"/>
            </p:cNvSpPr>
            <p:nvPr/>
          </p:nvSpPr>
          <p:spPr bwMode="auto">
            <a:xfrm>
              <a:off x="486395" y="5111025"/>
              <a:ext cx="787400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b="1" i="1">
                  <a:solidFill>
                    <a:srgbClr val="FF3505"/>
                  </a:solidFill>
                  <a:latin typeface="Verdana" pitchFamily="34" charset="0"/>
                </a:rPr>
                <a:t>Servers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-268525" y="5327630"/>
              <a:ext cx="217239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smtClean="0"/>
                <a:t>(See </a:t>
              </a:r>
              <a:r>
                <a:rPr lang="hu-HU" sz="1100" smtClean="0"/>
                <a:t>on a subsequent</a:t>
              </a:r>
              <a:r>
                <a:rPr lang="en-US" sz="1100" smtClean="0"/>
                <a:t> slide)</a:t>
              </a:r>
              <a:endParaRPr lang="en-US" sz="1100"/>
            </a:p>
          </p:txBody>
        </p:sp>
      </p:grpSp>
      <p:sp>
        <p:nvSpPr>
          <p:cNvPr id="27" name="TextBox 1"/>
          <p:cNvSpPr txBox="1">
            <a:spLocks noChangeArrowheads="1"/>
          </p:cNvSpPr>
          <p:nvPr/>
        </p:nvSpPr>
        <p:spPr bwMode="auto">
          <a:xfrm>
            <a:off x="916503" y="1792288"/>
            <a:ext cx="1173718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endParaRPr lang="en-US" altLang="en-US" sz="1100" b="1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(LGA1150)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4 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(This Section)</a:t>
            </a:r>
          </a:p>
        </p:txBody>
      </p:sp>
      <p:sp>
        <p:nvSpPr>
          <p:cNvPr id="28" name="TextBox 2"/>
          <p:cNvSpPr txBox="1">
            <a:spLocks noChangeArrowheads="1"/>
          </p:cNvSpPr>
          <p:nvPr/>
        </p:nvSpPr>
        <p:spPr bwMode="auto">
          <a:xfrm>
            <a:off x="2771800" y="1792288"/>
            <a:ext cx="1659429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-E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8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" name="Line 8"/>
          <p:cNvSpPr>
            <a:spLocks noChangeShapeType="1"/>
          </p:cNvSpPr>
          <p:nvPr/>
        </p:nvSpPr>
        <p:spPr bwMode="auto">
          <a:xfrm flipH="1">
            <a:off x="4516120" y="1365958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Line 10"/>
          <p:cNvSpPr>
            <a:spLocks noChangeShapeType="1"/>
          </p:cNvSpPr>
          <p:nvPr/>
        </p:nvSpPr>
        <p:spPr bwMode="auto">
          <a:xfrm>
            <a:off x="1543049" y="1527175"/>
            <a:ext cx="6355591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11"/>
          <p:cNvSpPr>
            <a:spLocks noChangeShapeType="1"/>
          </p:cNvSpPr>
          <p:nvPr/>
        </p:nvSpPr>
        <p:spPr bwMode="auto">
          <a:xfrm flipH="1">
            <a:off x="3626121" y="1537005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Line 13"/>
          <p:cNvSpPr>
            <a:spLocks noChangeShapeType="1"/>
          </p:cNvSpPr>
          <p:nvPr/>
        </p:nvSpPr>
        <p:spPr bwMode="auto">
          <a:xfrm flipH="1">
            <a:off x="1544871" y="1527277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Oval 12"/>
          <p:cNvSpPr>
            <a:spLocks noChangeArrowheads="1"/>
          </p:cNvSpPr>
          <p:nvPr/>
        </p:nvSpPr>
        <p:spPr bwMode="auto">
          <a:xfrm>
            <a:off x="1505183" y="166062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4" name="Oval 7"/>
          <p:cNvSpPr>
            <a:spLocks noChangeArrowheads="1"/>
          </p:cNvSpPr>
          <p:nvPr/>
        </p:nvSpPr>
        <p:spPr bwMode="auto">
          <a:xfrm>
            <a:off x="3581671" y="165893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3697013" y="1116013"/>
            <a:ext cx="168507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</a:rPr>
              <a:t>family</a:t>
            </a: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5067055" y="1795081"/>
            <a:ext cx="1557790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-EP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discussed ere)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11"/>
          <p:cNvSpPr>
            <a:spLocks noChangeShapeType="1"/>
          </p:cNvSpPr>
          <p:nvPr/>
        </p:nvSpPr>
        <p:spPr bwMode="auto">
          <a:xfrm>
            <a:off x="5780785" y="1546733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Oval 7"/>
          <p:cNvSpPr>
            <a:spLocks noChangeArrowheads="1"/>
          </p:cNvSpPr>
          <p:nvPr/>
        </p:nvSpPr>
        <p:spPr bwMode="auto">
          <a:xfrm>
            <a:off x="5742685" y="168325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7002270" y="1791906"/>
            <a:ext cx="1759804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-EX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(LG2011)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3" name="Line 11"/>
          <p:cNvSpPr>
            <a:spLocks noChangeShapeType="1"/>
          </p:cNvSpPr>
          <p:nvPr/>
        </p:nvSpPr>
        <p:spPr bwMode="auto">
          <a:xfrm>
            <a:off x="7895465" y="15583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Oval 7"/>
          <p:cNvSpPr>
            <a:spLocks noChangeArrowheads="1"/>
          </p:cNvSpPr>
          <p:nvPr/>
        </p:nvSpPr>
        <p:spPr bwMode="auto">
          <a:xfrm>
            <a:off x="7857365" y="16949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5" name="Text Box 5"/>
          <p:cNvSpPr txBox="1">
            <a:spLocks noChangeArrowheads="1"/>
          </p:cNvSpPr>
          <p:nvPr/>
        </p:nvSpPr>
        <p:spPr bwMode="auto">
          <a:xfrm>
            <a:off x="172059" y="2840760"/>
            <a:ext cx="131478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smtClean="0">
                <a:solidFill>
                  <a:srgbClr val="FF0000"/>
                </a:solidFill>
                <a:cs typeface="Arial" charset="0"/>
              </a:rPr>
              <a:t>Mobiles </a:t>
            </a:r>
            <a:r>
              <a:rPr lang="en-US" altLang="en-US" sz="1100" i="1" smtClean="0">
                <a:cs typeface="Arial" charset="0"/>
              </a:rPr>
              <a:t>(</a:t>
            </a:r>
            <a:r>
              <a:rPr lang="en-US" altLang="en-US" sz="1100" i="1" err="1" smtClean="0">
                <a:cs typeface="Arial" charset="0"/>
              </a:rPr>
              <a:t>SoCs</a:t>
            </a:r>
            <a:r>
              <a:rPr lang="en-US" altLang="en-US" sz="1100" i="1" smtClean="0">
                <a:cs typeface="Arial" charset="0"/>
              </a:rPr>
              <a:t>)</a:t>
            </a:r>
            <a:endParaRPr lang="en-US" altLang="en-US" sz="1100" i="1">
              <a:cs typeface="Arial" charset="0"/>
            </a:endParaRPr>
          </a:p>
        </p:txBody>
      </p:sp>
      <p:sp>
        <p:nvSpPr>
          <p:cNvPr id="3" name="Left Brace 2"/>
          <p:cNvSpPr/>
          <p:nvPr/>
        </p:nvSpPr>
        <p:spPr bwMode="auto">
          <a:xfrm rot="16200000">
            <a:off x="6615703" y="3681218"/>
            <a:ext cx="216000" cy="3420000"/>
          </a:xfrm>
          <a:prstGeom prst="leftBrac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136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5.1 Introduction </a:t>
            </a:r>
            <a:r>
              <a:rPr lang="en-US" altLang="en-US" smtClean="0"/>
              <a:t>(5)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31540" y="1178750"/>
            <a:ext cx="439242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M</a:t>
            </a:r>
            <a:r>
              <a:rPr lang="en-US" sz="1400"/>
              <a:t> – mobile processor (Socket </a:t>
            </a:r>
            <a:r>
              <a:rPr lang="en-US" sz="1400" smtClean="0"/>
              <a:t>G3</a:t>
            </a:r>
            <a:endParaRPr lang="en-US" sz="1400"/>
          </a:p>
          <a:p>
            <a:r>
              <a:rPr lang="en-US" sz="1400"/>
              <a:t>Q – quad-core</a:t>
            </a:r>
          </a:p>
          <a:p>
            <a:r>
              <a:rPr lang="en-US" sz="1400">
                <a:solidFill>
                  <a:srgbClr val="0070C0"/>
                </a:solidFill>
              </a:rPr>
              <a:t>U – ultra-low power (</a:t>
            </a:r>
            <a:r>
              <a:rPr lang="en-US" sz="1400" smtClean="0">
                <a:solidFill>
                  <a:srgbClr val="0070C0"/>
                </a:solidFill>
              </a:rPr>
              <a:t>BGA 1168 </a:t>
            </a:r>
            <a:r>
              <a:rPr lang="en-US" sz="1400">
                <a:solidFill>
                  <a:srgbClr val="0070C0"/>
                </a:solidFill>
              </a:rPr>
              <a:t>packaging)</a:t>
            </a:r>
          </a:p>
          <a:p>
            <a:r>
              <a:rPr lang="en-US" sz="1400"/>
              <a:t>X – "extreme"</a:t>
            </a:r>
          </a:p>
          <a:p>
            <a:r>
              <a:rPr lang="en-US" sz="1400">
                <a:solidFill>
                  <a:srgbClr val="0070C0"/>
                </a:solidFill>
              </a:rPr>
              <a:t>Y – extreme low-power (</a:t>
            </a:r>
            <a:r>
              <a:rPr lang="en-US" sz="1400" smtClean="0">
                <a:solidFill>
                  <a:srgbClr val="0070C0"/>
                </a:solidFill>
              </a:rPr>
              <a:t>BGA 1168 </a:t>
            </a:r>
            <a:r>
              <a:rPr lang="en-US" sz="1400">
                <a:solidFill>
                  <a:srgbClr val="0070C0"/>
                </a:solidFill>
              </a:rPr>
              <a:t>packaging)</a:t>
            </a:r>
          </a:p>
          <a:p>
            <a:r>
              <a:rPr lang="en-US" sz="1400"/>
              <a:t>E / H – </a:t>
            </a:r>
            <a:r>
              <a:rPr lang="en-US" sz="1400" smtClean="0"/>
              <a:t>BGA 1364 packaging</a:t>
            </a:r>
            <a:endParaRPr lang="en-US" sz="1400"/>
          </a:p>
        </p:txBody>
      </p:sp>
      <p:sp>
        <p:nvSpPr>
          <p:cNvPr id="4" name="Rectangle 3"/>
          <p:cNvSpPr/>
          <p:nvPr/>
        </p:nvSpPr>
        <p:spPr>
          <a:xfrm>
            <a:off x="386535" y="2892131"/>
            <a:ext cx="72008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300"/>
              </a:spcAft>
            </a:pPr>
            <a:r>
              <a:rPr lang="en-US" sz="1400">
                <a:solidFill>
                  <a:srgbClr val="0070C0"/>
                </a:solidFill>
              </a:rPr>
              <a:t>K – unlocked (adjustable CPU multiplier up to 63x)</a:t>
            </a:r>
          </a:p>
          <a:p>
            <a:pPr>
              <a:spcAft>
                <a:spcPts val="300"/>
              </a:spcAft>
            </a:pPr>
            <a:r>
              <a:rPr lang="en-US" sz="1400"/>
              <a:t>S – performance-optimized lifestyle (low power with 65 W TDP)</a:t>
            </a:r>
          </a:p>
          <a:p>
            <a:pPr>
              <a:spcAft>
                <a:spcPts val="300"/>
              </a:spcAft>
            </a:pPr>
            <a:r>
              <a:rPr lang="en-US" sz="1400"/>
              <a:t>T – power-optimized lifestyle (ultra low power with 35–45 W TDP)</a:t>
            </a:r>
          </a:p>
          <a:p>
            <a:pPr>
              <a:spcAft>
                <a:spcPts val="300"/>
              </a:spcAft>
            </a:pPr>
            <a:r>
              <a:rPr lang="en-US" sz="1400"/>
              <a:t>R – BGA packaging / High-performance GPU (currently Iris Pro 5200 (GT3e))</a:t>
            </a:r>
          </a:p>
          <a:p>
            <a:pPr>
              <a:spcAft>
                <a:spcPts val="300"/>
              </a:spcAft>
            </a:pPr>
            <a:r>
              <a:rPr lang="en-US" sz="1400"/>
              <a:t>X – extreme performance (adjustable CPU ratio with no ratio limit)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6515" y="889115"/>
            <a:ext cx="3447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Interpretation of the </a:t>
            </a:r>
            <a:r>
              <a:rPr lang="en-US" sz="1400" smtClean="0">
                <a:solidFill>
                  <a:srgbClr val="FF0000"/>
                </a:solidFill>
              </a:rPr>
              <a:t>mobile suffixes</a:t>
            </a:r>
            <a:endParaRPr lang="en-US" sz="140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06515" y="2633426"/>
            <a:ext cx="3555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Interpretation of the </a:t>
            </a:r>
            <a:r>
              <a:rPr lang="en-US" sz="1400" smtClean="0">
                <a:solidFill>
                  <a:srgbClr val="FF0000"/>
                </a:solidFill>
              </a:rPr>
              <a:t>desktop suffixes</a:t>
            </a:r>
            <a:endParaRPr lang="en-US" sz="140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6910" y="606385"/>
            <a:ext cx="76113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Interpretation of the model suffixes </a:t>
            </a:r>
            <a:r>
              <a:rPr lang="hu-HU" sz="1400" b="1" smtClean="0">
                <a:solidFill>
                  <a:schemeClr val="accent6"/>
                </a:solidFill>
              </a:rPr>
              <a:t>of the mobile and desktop lines </a:t>
            </a:r>
            <a:r>
              <a:rPr lang="en-US" sz="1400" b="1" smtClean="0">
                <a:solidFill>
                  <a:schemeClr val="accent6"/>
                </a:solidFill>
              </a:rPr>
              <a:t>[205]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6863" y="4606388"/>
            <a:ext cx="4371966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smtClean="0"/>
              <a:t>BGA packaging (Ball Grid Array): for soldering</a:t>
            </a:r>
          </a:p>
          <a:p>
            <a:r>
              <a:rPr lang="en-US" sz="1400" smtClean="0"/>
              <a:t>LGA packaging (Land Grid Array): removable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2588033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"/>
          <p:cNvSpPr txBox="1">
            <a:spLocks noChangeArrowheads="1"/>
          </p:cNvSpPr>
          <p:nvPr/>
        </p:nvSpPr>
        <p:spPr bwMode="auto">
          <a:xfrm>
            <a:off x="916503" y="1792288"/>
            <a:ext cx="1173718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endParaRPr lang="en-US" altLang="en-US" sz="1100" b="1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(LGA1150)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4 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(This Section)</a:t>
            </a:r>
          </a:p>
        </p:txBody>
      </p:sp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2771800" y="1792288"/>
            <a:ext cx="1659429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-E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8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flipH="1">
            <a:off x="4516120" y="1365958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1543049" y="1527175"/>
            <a:ext cx="6355591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 flipH="1">
            <a:off x="3626121" y="1537005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 flipH="1">
            <a:off x="1544871" y="1527277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1505183" y="166062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Oval 7"/>
          <p:cNvSpPr>
            <a:spLocks noChangeArrowheads="1"/>
          </p:cNvSpPr>
          <p:nvPr/>
        </p:nvSpPr>
        <p:spPr bwMode="auto">
          <a:xfrm>
            <a:off x="3581671" y="165893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TextBox 9"/>
          <p:cNvSpPr txBox="1">
            <a:spLocks noChangeArrowheads="1"/>
          </p:cNvSpPr>
          <p:nvPr/>
        </p:nvSpPr>
        <p:spPr bwMode="auto">
          <a:xfrm>
            <a:off x="3697013" y="1116013"/>
            <a:ext cx="168507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</a:rPr>
              <a:t>family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4932040" y="1795081"/>
            <a:ext cx="1763897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-EP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Line 11"/>
          <p:cNvSpPr>
            <a:spLocks noChangeShapeType="1"/>
          </p:cNvSpPr>
          <p:nvPr/>
        </p:nvSpPr>
        <p:spPr bwMode="auto">
          <a:xfrm>
            <a:off x="5780785" y="1546733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Oval 7"/>
          <p:cNvSpPr>
            <a:spLocks noChangeArrowheads="1"/>
          </p:cNvSpPr>
          <p:nvPr/>
        </p:nvSpPr>
        <p:spPr bwMode="auto">
          <a:xfrm>
            <a:off x="5742685" y="168325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7002270" y="1791906"/>
            <a:ext cx="1759804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-EX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(LG2011)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7895465" y="15583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Oval 7"/>
          <p:cNvSpPr>
            <a:spLocks noChangeArrowheads="1"/>
          </p:cNvSpPr>
          <p:nvPr/>
        </p:nvSpPr>
        <p:spPr bwMode="auto">
          <a:xfrm>
            <a:off x="7857365" y="16949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72059" y="2717340"/>
            <a:ext cx="78739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FF0000"/>
                </a:solidFill>
                <a:cs typeface="Arial" charset="0"/>
              </a:rPr>
              <a:t>Servers</a:t>
            </a:r>
          </a:p>
        </p:txBody>
      </p:sp>
      <p:sp>
        <p:nvSpPr>
          <p:cNvPr id="19" name="Text Box 9"/>
          <p:cNvSpPr txBox="1">
            <a:spLocks noChangeArrowheads="1"/>
          </p:cNvSpPr>
          <p:nvPr/>
        </p:nvSpPr>
        <p:spPr bwMode="auto">
          <a:xfrm>
            <a:off x="296309" y="2942365"/>
            <a:ext cx="108074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err="1">
                <a:solidFill>
                  <a:srgbClr val="0000FF"/>
                </a:solidFill>
                <a:cs typeface="Arial" charset="0"/>
              </a:rPr>
              <a:t>Microservers</a:t>
            </a:r>
            <a:endParaRPr lang="en-US" altLang="en-US" sz="1100" i="1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0" name="Text Box 10"/>
          <p:cNvSpPr txBox="1">
            <a:spLocks noChangeArrowheads="1"/>
          </p:cNvSpPr>
          <p:nvPr/>
        </p:nvSpPr>
        <p:spPr bwMode="auto">
          <a:xfrm>
            <a:off x="382034" y="3205490"/>
            <a:ext cx="441499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 E3-1275L/1265L v3, 4C+G, 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6/2013 and 5/2014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E3-1240L/1230L/1220L v3, 2C/4C, 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HT, 6/2013 and 5/2014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311759" y="3620310"/>
            <a:ext cx="96372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smtClean="0">
                <a:solidFill>
                  <a:srgbClr val="0000FF"/>
                </a:solidFill>
                <a:cs typeface="Arial" charset="0"/>
              </a:rPr>
              <a:t>UP Servers</a:t>
            </a:r>
            <a:endParaRPr lang="en-US" altLang="en-US" sz="1100" i="1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368909" y="3861628"/>
            <a:ext cx="385554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E3-12x5/12x6 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v3, 4C+G, HT,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00" i="1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E3-12x0/12x1 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v3, 4C,      HT,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00" i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572000" y="4498508"/>
            <a:ext cx="225895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  E5-16xx v3,  4/6/8, 9/2014</a:t>
            </a:r>
            <a:endParaRPr lang="en-US" altLang="en-US" sz="1100" i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Text Box 16"/>
          <p:cNvSpPr txBox="1">
            <a:spLocks noChangeArrowheads="1"/>
          </p:cNvSpPr>
          <p:nvPr/>
        </p:nvSpPr>
        <p:spPr bwMode="auto">
          <a:xfrm>
            <a:off x="291829" y="4382525"/>
            <a:ext cx="111120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i="1" smtClean="0">
                <a:solidFill>
                  <a:srgbClr val="0000FF"/>
                </a:solidFill>
                <a:cs typeface="Arial" charset="0"/>
              </a:rPr>
              <a:t>Workstations</a:t>
            </a:r>
            <a:endParaRPr lang="en-US" altLang="en-US" sz="1100" i="1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25" name="Text Box 16"/>
          <p:cNvSpPr txBox="1">
            <a:spLocks noChangeArrowheads="1"/>
          </p:cNvSpPr>
          <p:nvPr/>
        </p:nvSpPr>
        <p:spPr bwMode="auto">
          <a:xfrm>
            <a:off x="309356" y="4742565"/>
            <a:ext cx="982663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4AEB"/>
                </a:solidFill>
                <a:latin typeface="Verdana" pitchFamily="34" charset="0"/>
              </a:rPr>
              <a:t>DP-Servers</a:t>
            </a:r>
          </a:p>
        </p:txBody>
      </p:sp>
      <p:sp>
        <p:nvSpPr>
          <p:cNvPr id="26" name="Text Box 25"/>
          <p:cNvSpPr txBox="1">
            <a:spLocks noChangeArrowheads="1"/>
          </p:cNvSpPr>
          <p:nvPr/>
        </p:nvSpPr>
        <p:spPr bwMode="auto">
          <a:xfrm>
            <a:off x="304594" y="5455740"/>
            <a:ext cx="9937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4AEB"/>
                </a:solidFill>
                <a:latin typeface="Verdana" pitchFamily="34" charset="0"/>
              </a:rPr>
              <a:t>MP-Servers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031940" y="4956638"/>
            <a:ext cx="347563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E5-26xx v3,  4/6/8/10/12/14/16/18C,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9/2014</a:t>
            </a:r>
            <a:endParaRPr lang="en-US" sz="1100"/>
          </a:p>
        </p:txBody>
      </p:sp>
      <p:sp>
        <p:nvSpPr>
          <p:cNvPr id="28" name="TextBox 27"/>
          <p:cNvSpPr txBox="1"/>
          <p:nvPr/>
        </p:nvSpPr>
        <p:spPr>
          <a:xfrm>
            <a:off x="4164368" y="5634245"/>
            <a:ext cx="321754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 E5-46xx v3,  6/10/12/14/16/18C, 6/2015</a:t>
            </a:r>
            <a:endParaRPr lang="en-US" sz="1100"/>
          </a:p>
        </p:txBody>
      </p:sp>
      <p:sp>
        <p:nvSpPr>
          <p:cNvPr id="30" name="TextBox 29"/>
          <p:cNvSpPr txBox="1"/>
          <p:nvPr/>
        </p:nvSpPr>
        <p:spPr>
          <a:xfrm>
            <a:off x="6417205" y="5859270"/>
            <a:ext cx="268054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E7-48xx v3,  8/10/12/14,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5/2015</a:t>
            </a:r>
          </a:p>
          <a:p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E7-88xx 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v3,  4/10/16/18C,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5/2015</a:t>
            </a:r>
            <a:endParaRPr lang="en-US" sz="1100"/>
          </a:p>
        </p:txBody>
      </p:sp>
      <p:sp>
        <p:nvSpPr>
          <p:cNvPr id="31" name="TextBox 11"/>
          <p:cNvSpPr txBox="1">
            <a:spLocks noChangeArrowheads="1"/>
          </p:cNvSpPr>
          <p:nvPr/>
        </p:nvSpPr>
        <p:spPr bwMode="auto">
          <a:xfrm>
            <a:off x="200025" y="638175"/>
            <a:ext cx="35397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latin typeface="Verdana" pitchFamily="34" charset="0"/>
              </a:rPr>
              <a:t>Overview of the </a:t>
            </a:r>
            <a:r>
              <a:rPr lang="en-US" altLang="hu-HU" sz="1400" b="1" err="1" smtClean="0">
                <a:solidFill>
                  <a:srgbClr val="2D2D8A"/>
                </a:solidFill>
                <a:latin typeface="Verdana" pitchFamily="34" charset="0"/>
              </a:rPr>
              <a:t>Haswell</a:t>
            </a:r>
            <a:r>
              <a:rPr lang="en-US" altLang="hu-HU" sz="1400" b="1" smtClean="0">
                <a:solidFill>
                  <a:srgbClr val="2D2D8A"/>
                </a:solidFill>
                <a:latin typeface="Verdana" pitchFamily="34" charset="0"/>
              </a:rPr>
              <a:t> family-2</a:t>
            </a:r>
            <a:endParaRPr lang="en-US" altLang="hu-HU" sz="1400" b="1">
              <a:solidFill>
                <a:srgbClr val="2D2D8A"/>
              </a:solidFill>
              <a:latin typeface="Verdana" pitchFamily="34" charset="0"/>
            </a:endParaRPr>
          </a:p>
        </p:txBody>
      </p:sp>
      <p:sp>
        <p:nvSpPr>
          <p:cNvPr id="3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5.1</a:t>
            </a:r>
            <a:r>
              <a:rPr lang="en-US" altLang="en-US" smtClean="0"/>
              <a:t> Introduction (6)</a:t>
            </a:r>
          </a:p>
        </p:txBody>
      </p:sp>
    </p:spTree>
    <p:extLst>
      <p:ext uri="{BB962C8B-B14F-4D97-AF65-F5344CB8AC3E}">
        <p14:creationId xmlns:p14="http://schemas.microsoft.com/office/powerpoint/2010/main" val="3793385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85738" y="635115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</a:rPr>
              <a:t>Note</a:t>
            </a:r>
            <a:endParaRPr lang="en-US" sz="140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7993" y="956345"/>
            <a:ext cx="7159332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Mobiles, desktops, </a:t>
            </a:r>
            <a:r>
              <a:rPr lang="en-US" sz="1400" err="1" smtClean="0">
                <a:solidFill>
                  <a:srgbClr val="0070C0"/>
                </a:solidFill>
              </a:rPr>
              <a:t>microservers</a:t>
            </a:r>
            <a:r>
              <a:rPr lang="en-US" sz="1400" smtClean="0">
                <a:solidFill>
                  <a:srgbClr val="0070C0"/>
                </a:solidFill>
              </a:rPr>
              <a:t> and UP servers </a:t>
            </a:r>
            <a:r>
              <a:rPr lang="en-US" sz="1400" smtClean="0"/>
              <a:t>include </a:t>
            </a:r>
            <a:r>
              <a:rPr lang="en-US" sz="1400" smtClean="0">
                <a:solidFill>
                  <a:srgbClr val="FF0000"/>
                </a:solidFill>
              </a:rPr>
              <a:t>two or four cores</a:t>
            </a:r>
            <a:r>
              <a:rPr lang="en-US" sz="1400" smtClean="0"/>
              <a:t>,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 </a:t>
            </a:r>
            <a:r>
              <a:rPr lang="en-US" sz="1400" smtClean="0">
                <a:solidFill>
                  <a:srgbClr val="0070C0"/>
                </a:solidFill>
              </a:rPr>
              <a:t>high-end desktops  </a:t>
            </a:r>
            <a:r>
              <a:rPr lang="en-US" sz="1400" smtClean="0"/>
              <a:t>(E-series) </a:t>
            </a:r>
            <a:r>
              <a:rPr lang="en-US" sz="1400" smtClean="0">
                <a:solidFill>
                  <a:srgbClr val="FF0000"/>
                </a:solidFill>
              </a:rPr>
              <a:t>6 to 8 cores </a:t>
            </a:r>
            <a:r>
              <a:rPr lang="en-US" sz="1400" smtClean="0"/>
              <a:t>whereas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/>
              <a:t> </a:t>
            </a:r>
            <a:r>
              <a:rPr lang="en-US" sz="1400" smtClean="0"/>
              <a:t> </a:t>
            </a:r>
            <a:r>
              <a:rPr lang="en-US" sz="1400" smtClean="0">
                <a:solidFill>
                  <a:srgbClr val="0070C0"/>
                </a:solidFill>
              </a:rPr>
              <a:t>workstations, DP and MP servers </a:t>
            </a:r>
            <a:r>
              <a:rPr lang="en-US" sz="1400" smtClean="0"/>
              <a:t>typically more,</a:t>
            </a:r>
            <a:r>
              <a:rPr lang="en-US" sz="1400" smtClean="0">
                <a:solidFill>
                  <a:srgbClr val="FF0000"/>
                </a:solidFill>
              </a:rPr>
              <a:t> up to 18 cores, </a:t>
            </a:r>
          </a:p>
          <a:p>
            <a:pPr>
              <a:spcAft>
                <a:spcPts val="300"/>
              </a:spcAft>
            </a:pPr>
            <a:r>
              <a:rPr lang="en-US" sz="1400" smtClean="0"/>
              <a:t>    as indicated in the above overviews. </a:t>
            </a:r>
            <a:endParaRPr lang="en-US" sz="140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5.1</a:t>
            </a:r>
            <a:r>
              <a:rPr lang="en-US" altLang="en-US" smtClean="0"/>
              <a:t> Introduction (</a:t>
            </a:r>
            <a:r>
              <a:rPr lang="en-US" altLang="en-US"/>
              <a:t>7</a:t>
            </a:r>
            <a:r>
              <a:rPr lang="en-US" altLang="en-US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745906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Intel sets Haswell launch for June 4th, backs up claims about allday battery lif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53" y="1313765"/>
            <a:ext cx="6998832" cy="45905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187325" y="646113"/>
            <a:ext cx="493276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Die plot of a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quad core </a:t>
            </a:r>
            <a:r>
              <a:rPr lang="en-US" altLang="hu-HU" sz="1400" b="1" err="1" smtClean="0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processor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121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5.1</a:t>
            </a:r>
            <a:r>
              <a:rPr lang="en-US" altLang="en-US" smtClean="0"/>
              <a:t> Introduction (</a:t>
            </a:r>
            <a:r>
              <a:rPr lang="hu-HU" altLang="en-US" smtClean="0"/>
              <a:t>7</a:t>
            </a:r>
            <a:r>
              <a:rPr lang="en-US" altLang="en-US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252645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Intel-5th-Gen-Core-Serie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095" r="56860" b="45462"/>
          <a:stretch/>
        </p:blipFill>
        <p:spPr bwMode="auto">
          <a:xfrm>
            <a:off x="1459895" y="1313765"/>
            <a:ext cx="6172445" cy="2861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87325" y="646113"/>
            <a:ext cx="486864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Die plot of a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dual core </a:t>
            </a:r>
            <a:r>
              <a:rPr lang="en-US" altLang="hu-HU" sz="1400" b="1" err="1" smtClean="0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processor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177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]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5.1</a:t>
            </a:r>
            <a:r>
              <a:rPr lang="en-US" altLang="en-US" smtClean="0"/>
              <a:t> Introduction (9)</a:t>
            </a:r>
          </a:p>
        </p:txBody>
      </p:sp>
    </p:spTree>
    <p:extLst>
      <p:ext uri="{BB962C8B-B14F-4D97-AF65-F5344CB8AC3E}">
        <p14:creationId xmlns:p14="http://schemas.microsoft.com/office/powerpoint/2010/main" val="4173280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050" y="1223755"/>
            <a:ext cx="834390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5.1</a:t>
            </a:r>
            <a:r>
              <a:rPr lang="en-US" altLang="en-US" smtClean="0"/>
              <a:t> Introduction (10)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9181" y="596531"/>
            <a:ext cx="66175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In package integrated CPU and PCH for mobile processors [204]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816806" y="4310125"/>
            <a:ext cx="1980220" cy="31503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6932213" y="4747649"/>
            <a:ext cx="1485165" cy="54006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76824" y="6221821"/>
            <a:ext cx="23002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1"/>
                </a:solidFill>
              </a:rPr>
              <a:t>BGA: Ball Grid Array</a:t>
            </a:r>
            <a:endParaRPr lang="en-US" sz="1600">
              <a:solidFill>
                <a:schemeClr val="bg1"/>
              </a:solidFill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2816805" y="3455030"/>
            <a:ext cx="1980220" cy="85509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513599" y="6244024"/>
            <a:ext cx="21976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1"/>
                </a:solidFill>
              </a:rPr>
              <a:t>PGA: Pin Grid array</a:t>
            </a:r>
            <a:endParaRPr lang="en-US" sz="1600">
              <a:solidFill>
                <a:schemeClr val="bg1"/>
              </a:solidFill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881590" y="2753925"/>
            <a:ext cx="3105345" cy="54006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5943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06515" y="593685"/>
            <a:ext cx="54665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>
                <a:solidFill>
                  <a:schemeClr val="accent6"/>
                </a:solidFill>
                <a:latin typeface="Verdana"/>
              </a:rPr>
              <a:t>b) Low power CPUs need </a:t>
            </a:r>
            <a:r>
              <a:rPr lang="en-US" sz="1400" b="1" smtClean="0">
                <a:solidFill>
                  <a:schemeClr val="accent6"/>
                </a:solidFill>
                <a:latin typeface="Verdana"/>
              </a:rPr>
              <a:t>low base clock frequencies</a:t>
            </a:r>
            <a:endParaRPr lang="en-US" sz="1400" b="1">
              <a:solidFill>
                <a:schemeClr val="accent6"/>
              </a:solidFill>
              <a:latin typeface="Verdana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45833" y="1529498"/>
            <a:ext cx="2545889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400">
                <a:solidFill>
                  <a:srgbClr val="FF0000"/>
                </a:solidFill>
                <a:latin typeface="Verdana"/>
              </a:rPr>
              <a:t>High </a:t>
            </a:r>
            <a:r>
              <a:rPr lang="en-US" sz="1400" smtClean="0">
                <a:solidFill>
                  <a:srgbClr val="FF0000"/>
                </a:solidFill>
                <a:latin typeface="Verdana"/>
              </a:rPr>
              <a:t>base </a:t>
            </a:r>
            <a:r>
              <a:rPr lang="en-US" sz="1400">
                <a:solidFill>
                  <a:srgbClr val="FF0000"/>
                </a:solidFill>
                <a:latin typeface="Verdana"/>
              </a:rPr>
              <a:t>clock frequency</a:t>
            </a:r>
          </a:p>
          <a:p>
            <a:pPr algn="ctr">
              <a:spcAft>
                <a:spcPts val="200"/>
              </a:spcAft>
            </a:pPr>
            <a:r>
              <a:rPr lang="en-US" sz="1400">
                <a:solidFill>
                  <a:srgbClr val="000000"/>
                </a:solidFill>
                <a:latin typeface="Verdana"/>
              </a:rPr>
              <a:t>(typically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2-4 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GHz)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30881" y="1088740"/>
            <a:ext cx="16419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Verdana"/>
              </a:rPr>
              <a:t>Traditional CPUs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696787" y="1088740"/>
            <a:ext cx="12843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Verdana"/>
              </a:rPr>
              <a:t>Mobile CPUs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34331" y="1532995"/>
            <a:ext cx="3221203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400">
                <a:solidFill>
                  <a:srgbClr val="FF0000"/>
                </a:solidFill>
                <a:latin typeface="Verdana"/>
              </a:rPr>
              <a:t>Relative low </a:t>
            </a:r>
            <a:r>
              <a:rPr lang="en-US" sz="1400" smtClean="0">
                <a:solidFill>
                  <a:srgbClr val="FF0000"/>
                </a:solidFill>
                <a:latin typeface="Verdana"/>
              </a:rPr>
              <a:t>base </a:t>
            </a:r>
            <a:r>
              <a:rPr lang="en-US" sz="1400">
                <a:solidFill>
                  <a:srgbClr val="FF0000"/>
                </a:solidFill>
                <a:latin typeface="Verdana"/>
              </a:rPr>
              <a:t>clock frequency</a:t>
            </a:r>
          </a:p>
          <a:p>
            <a:pPr algn="ctr"/>
            <a:r>
              <a:rPr lang="en-US" sz="1400">
                <a:solidFill>
                  <a:srgbClr val="000000"/>
                </a:solidFill>
                <a:latin typeface="Verdana"/>
              </a:rPr>
              <a:t>(typically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1-2 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GHz)</a:t>
            </a:r>
          </a:p>
        </p:txBody>
      </p:sp>
      <p:sp>
        <p:nvSpPr>
          <p:cNvPr id="8" name="Left-Right Arrow 7"/>
          <p:cNvSpPr/>
          <p:nvPr/>
        </p:nvSpPr>
        <p:spPr>
          <a:xfrm>
            <a:off x="3671900" y="1539243"/>
            <a:ext cx="720000" cy="144000"/>
          </a:xfrm>
          <a:prstGeom prst="left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rgbClr val="FFFFFF"/>
              </a:solidFill>
              <a:latin typeface="Verdana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6515" y="2303875"/>
            <a:ext cx="75440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000000"/>
                </a:solidFill>
                <a:latin typeface="Verdana"/>
              </a:rPr>
              <a:t>( D = </a:t>
            </a:r>
            <a:r>
              <a:rPr lang="en-US" sz="1400" err="1">
                <a:solidFill>
                  <a:srgbClr val="000000"/>
                </a:solidFill>
                <a:latin typeface="Verdana"/>
              </a:rPr>
              <a:t>const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 x fc x V</a:t>
            </a:r>
            <a:r>
              <a:rPr lang="en-US" sz="1400" baseline="30000">
                <a:solidFill>
                  <a:srgbClr val="000000"/>
                </a:solidFill>
                <a:latin typeface="Verdana"/>
              </a:rPr>
              <a:t>2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, in addition higher fc requires </a:t>
            </a:r>
            <a:r>
              <a:rPr lang="hu-HU" sz="1400" smtClean="0">
                <a:solidFill>
                  <a:srgbClr val="000000"/>
                </a:solidFill>
                <a:latin typeface="Verdana"/>
              </a:rPr>
              <a:t>about linearly higher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higher 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V)</a:t>
            </a:r>
          </a:p>
        </p:txBody>
      </p:sp>
      <p:sp>
        <p:nvSpPr>
          <p:cNvPr id="1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10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3005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 animBg="1"/>
      <p:bldP spid="9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4625" y="632895"/>
            <a:ext cx="55306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Single thread IPC in Intel’s basic architectures </a:t>
            </a:r>
            <a:r>
              <a:rPr lang="en-US" sz="1400" smtClean="0">
                <a:latin typeface="+mj-lt"/>
              </a:rPr>
              <a:t>[</a:t>
            </a:r>
            <a:r>
              <a:rPr lang="hu-HU" sz="1400" smtClean="0">
                <a:latin typeface="+mj-lt"/>
              </a:rPr>
              <a:t>195</a:t>
            </a:r>
            <a:r>
              <a:rPr lang="en-US" sz="1400" smtClean="0">
                <a:latin typeface="+mj-lt"/>
              </a:rPr>
              <a:t>]</a:t>
            </a:r>
            <a:endParaRPr lang="en-US" sz="1400">
              <a:latin typeface="+mj-lt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5.1</a:t>
            </a:r>
            <a:r>
              <a:rPr lang="en-US" altLang="en-US" smtClean="0"/>
              <a:t> Introduction (1</a:t>
            </a:r>
            <a:r>
              <a:rPr lang="en-US" altLang="en-US"/>
              <a:t>1</a:t>
            </a:r>
            <a:r>
              <a:rPr lang="en-US" altLang="en-US" smtClean="0"/>
              <a:t>)</a:t>
            </a:r>
          </a:p>
        </p:txBody>
      </p:sp>
      <p:grpSp>
        <p:nvGrpSpPr>
          <p:cNvPr id="7" name="Group 2"/>
          <p:cNvGrpSpPr/>
          <p:nvPr/>
        </p:nvGrpSpPr>
        <p:grpSpPr>
          <a:xfrm>
            <a:off x="1712740" y="1268760"/>
            <a:ext cx="5638184" cy="4737248"/>
            <a:chOff x="1077336" y="1088740"/>
            <a:chExt cx="5638184" cy="4737248"/>
          </a:xfrm>
        </p:grpSpPr>
        <p:sp>
          <p:nvSpPr>
            <p:cNvPr id="8" name="Téglalap 7"/>
            <p:cNvSpPr/>
            <p:nvPr/>
          </p:nvSpPr>
          <p:spPr bwMode="auto">
            <a:xfrm>
              <a:off x="1662652" y="1242629"/>
              <a:ext cx="4565532" cy="378362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cxnSp>
          <p:nvCxnSpPr>
            <p:cNvPr id="9" name="Egyenes összekötő 8"/>
            <p:cNvCxnSpPr/>
            <p:nvPr/>
          </p:nvCxnSpPr>
          <p:spPr bwMode="auto">
            <a:xfrm>
              <a:off x="1619672" y="5026162"/>
              <a:ext cx="468052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0" name="Csoportba foglalás 9"/>
            <p:cNvGrpSpPr/>
            <p:nvPr/>
          </p:nvGrpSpPr>
          <p:grpSpPr>
            <a:xfrm>
              <a:off x="6156176" y="1209288"/>
              <a:ext cx="144016" cy="3888207"/>
              <a:chOff x="6156176" y="1196752"/>
              <a:chExt cx="144016" cy="3888207"/>
            </a:xfrm>
          </p:grpSpPr>
          <p:cxnSp>
            <p:nvCxnSpPr>
              <p:cNvPr id="94" name="Egyenes összekötő 93"/>
              <p:cNvCxnSpPr/>
              <p:nvPr/>
            </p:nvCxnSpPr>
            <p:spPr bwMode="auto">
              <a:xfrm>
                <a:off x="6228184" y="1196752"/>
                <a:ext cx="0" cy="388820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5" name="Egyenes összekötő 94"/>
              <p:cNvCxnSpPr/>
              <p:nvPr/>
            </p:nvCxnSpPr>
            <p:spPr bwMode="auto">
              <a:xfrm>
                <a:off x="6156176" y="170849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6" name="Egyenes összekötő 95"/>
              <p:cNvCxnSpPr/>
              <p:nvPr/>
            </p:nvCxnSpPr>
            <p:spPr bwMode="auto">
              <a:xfrm>
                <a:off x="6156176" y="123802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7" name="Egyenes összekötő 96"/>
              <p:cNvCxnSpPr/>
              <p:nvPr/>
            </p:nvCxnSpPr>
            <p:spPr bwMode="auto">
              <a:xfrm>
                <a:off x="6156176" y="265228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8" name="Egyenes összekötő 97"/>
              <p:cNvCxnSpPr/>
              <p:nvPr/>
            </p:nvCxnSpPr>
            <p:spPr bwMode="auto">
              <a:xfrm>
                <a:off x="6156176" y="218181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9" name="Egyenes összekötő 98"/>
              <p:cNvCxnSpPr/>
              <p:nvPr/>
            </p:nvCxnSpPr>
            <p:spPr bwMode="auto">
              <a:xfrm>
                <a:off x="6156176" y="358838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0" name="Egyenes összekötő 99"/>
              <p:cNvCxnSpPr/>
              <p:nvPr/>
            </p:nvCxnSpPr>
            <p:spPr bwMode="auto">
              <a:xfrm>
                <a:off x="6156176" y="311791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1" name="Egyenes összekötő 100"/>
              <p:cNvCxnSpPr/>
              <p:nvPr/>
            </p:nvCxnSpPr>
            <p:spPr bwMode="auto">
              <a:xfrm>
                <a:off x="6156176" y="453217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02" name="Egyenes összekötő 101"/>
              <p:cNvCxnSpPr/>
              <p:nvPr/>
            </p:nvCxnSpPr>
            <p:spPr bwMode="auto">
              <a:xfrm>
                <a:off x="6156176" y="406170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1" name="Csoportba foglalás 10"/>
            <p:cNvGrpSpPr/>
            <p:nvPr/>
          </p:nvGrpSpPr>
          <p:grpSpPr>
            <a:xfrm>
              <a:off x="1590644" y="1242629"/>
              <a:ext cx="144016" cy="3400060"/>
              <a:chOff x="1590644" y="1230093"/>
              <a:chExt cx="144016" cy="3400060"/>
            </a:xfrm>
          </p:grpSpPr>
          <p:cxnSp>
            <p:nvCxnSpPr>
              <p:cNvPr id="84" name="Egyenes összekötő 83"/>
              <p:cNvCxnSpPr/>
              <p:nvPr/>
            </p:nvCxnSpPr>
            <p:spPr bwMode="auto">
              <a:xfrm>
                <a:off x="1590644" y="236849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5" name="Egyenes összekötő 84"/>
              <p:cNvCxnSpPr/>
              <p:nvPr/>
            </p:nvCxnSpPr>
            <p:spPr bwMode="auto">
              <a:xfrm>
                <a:off x="1590644" y="197455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6" name="Egyenes összekötő 85"/>
              <p:cNvCxnSpPr/>
              <p:nvPr/>
            </p:nvCxnSpPr>
            <p:spPr bwMode="auto">
              <a:xfrm>
                <a:off x="1590644" y="311239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7" name="Egyenes összekötő 86"/>
              <p:cNvCxnSpPr/>
              <p:nvPr/>
            </p:nvCxnSpPr>
            <p:spPr bwMode="auto">
              <a:xfrm>
                <a:off x="1590644" y="273806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8" name="Egyenes összekötő 87"/>
              <p:cNvCxnSpPr/>
              <p:nvPr/>
            </p:nvCxnSpPr>
            <p:spPr bwMode="auto">
              <a:xfrm>
                <a:off x="1590644" y="386104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9" name="Egyenes összekötő 88"/>
              <p:cNvCxnSpPr/>
              <p:nvPr/>
            </p:nvCxnSpPr>
            <p:spPr bwMode="auto">
              <a:xfrm>
                <a:off x="1590644" y="349624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0" name="Egyenes összekötő 89"/>
              <p:cNvCxnSpPr/>
              <p:nvPr/>
            </p:nvCxnSpPr>
            <p:spPr bwMode="auto">
              <a:xfrm>
                <a:off x="1590644" y="463015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1" name="Egyenes összekötő 90"/>
              <p:cNvCxnSpPr/>
              <p:nvPr/>
            </p:nvCxnSpPr>
            <p:spPr bwMode="auto">
              <a:xfrm>
                <a:off x="1590644" y="425022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2" name="Egyenes összekötő 91"/>
              <p:cNvCxnSpPr/>
              <p:nvPr/>
            </p:nvCxnSpPr>
            <p:spPr bwMode="auto">
              <a:xfrm>
                <a:off x="1590644" y="160974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93" name="Egyenes összekötő 92"/>
              <p:cNvCxnSpPr/>
              <p:nvPr/>
            </p:nvCxnSpPr>
            <p:spPr bwMode="auto">
              <a:xfrm>
                <a:off x="1590644" y="123009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cxnSp>
          <p:nvCxnSpPr>
            <p:cNvPr id="12" name="Egyenes összekötő 11"/>
            <p:cNvCxnSpPr/>
            <p:nvPr/>
          </p:nvCxnSpPr>
          <p:spPr bwMode="auto">
            <a:xfrm rot="5400000">
              <a:off x="2123728" y="502548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3" name="Egyenes összekötő 12"/>
            <p:cNvCxnSpPr/>
            <p:nvPr/>
          </p:nvCxnSpPr>
          <p:spPr bwMode="auto">
            <a:xfrm rot="5400000">
              <a:off x="2627784" y="502571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" name="Egyenes összekötő 13"/>
            <p:cNvCxnSpPr/>
            <p:nvPr/>
          </p:nvCxnSpPr>
          <p:spPr bwMode="auto">
            <a:xfrm rot="5400000">
              <a:off x="3122314" y="502571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" name="Egyenes összekötő 14"/>
            <p:cNvCxnSpPr/>
            <p:nvPr/>
          </p:nvCxnSpPr>
          <p:spPr bwMode="auto">
            <a:xfrm rot="5400000">
              <a:off x="3626370" y="502593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" name="Egyenes összekötő 15"/>
            <p:cNvCxnSpPr/>
            <p:nvPr/>
          </p:nvCxnSpPr>
          <p:spPr bwMode="auto">
            <a:xfrm rot="5400000">
              <a:off x="4149478" y="502571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Egyenes összekötő 16"/>
            <p:cNvCxnSpPr/>
            <p:nvPr/>
          </p:nvCxnSpPr>
          <p:spPr bwMode="auto">
            <a:xfrm rot="5400000">
              <a:off x="4653534" y="502593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8" name="Egyenes összekötő 17"/>
            <p:cNvCxnSpPr/>
            <p:nvPr/>
          </p:nvCxnSpPr>
          <p:spPr bwMode="auto">
            <a:xfrm rot="5400000">
              <a:off x="5148064" y="502593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9" name="Egyenes összekötő 18"/>
            <p:cNvCxnSpPr/>
            <p:nvPr/>
          </p:nvCxnSpPr>
          <p:spPr bwMode="auto">
            <a:xfrm rot="5400000">
              <a:off x="5652120" y="502616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Csoportba foglalás 19"/>
            <p:cNvGrpSpPr/>
            <p:nvPr/>
          </p:nvGrpSpPr>
          <p:grpSpPr>
            <a:xfrm>
              <a:off x="2317366" y="2195023"/>
              <a:ext cx="3766802" cy="2835036"/>
              <a:chOff x="2317366" y="2182487"/>
              <a:chExt cx="3766802" cy="2835036"/>
            </a:xfrm>
          </p:grpSpPr>
          <p:sp>
            <p:nvSpPr>
              <p:cNvPr id="77" name="Téglalap 76"/>
              <p:cNvSpPr/>
              <p:nvPr/>
            </p:nvSpPr>
            <p:spPr bwMode="auto">
              <a:xfrm>
                <a:off x="3347864" y="2738061"/>
                <a:ext cx="216024" cy="2274890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78" name="Téglalap 77"/>
              <p:cNvSpPr/>
              <p:nvPr/>
            </p:nvSpPr>
            <p:spPr bwMode="auto">
              <a:xfrm>
                <a:off x="2317366" y="2182487"/>
                <a:ext cx="216024" cy="2831139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79" name="Téglalap 78"/>
              <p:cNvSpPr/>
              <p:nvPr/>
            </p:nvSpPr>
            <p:spPr bwMode="auto">
              <a:xfrm>
                <a:off x="4355976" y="3112389"/>
                <a:ext cx="216024" cy="1900561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80" name="Téglalap 79"/>
              <p:cNvSpPr/>
              <p:nvPr/>
            </p:nvSpPr>
            <p:spPr bwMode="auto">
              <a:xfrm>
                <a:off x="5364088" y="3113153"/>
                <a:ext cx="216024" cy="1900561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81" name="Téglalap 80"/>
              <p:cNvSpPr/>
              <p:nvPr/>
            </p:nvSpPr>
            <p:spPr bwMode="auto">
              <a:xfrm>
                <a:off x="4853682" y="4072959"/>
                <a:ext cx="216024" cy="943788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82" name="Téglalap 81"/>
              <p:cNvSpPr/>
              <p:nvPr/>
            </p:nvSpPr>
            <p:spPr bwMode="auto">
              <a:xfrm>
                <a:off x="2843808" y="4643610"/>
                <a:ext cx="216024" cy="373913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83" name="Téglalap 82"/>
              <p:cNvSpPr/>
              <p:nvPr/>
            </p:nvSpPr>
            <p:spPr bwMode="auto">
              <a:xfrm>
                <a:off x="5868144" y="4072958"/>
                <a:ext cx="216024" cy="943789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</p:grpSp>
        <p:cxnSp>
          <p:nvCxnSpPr>
            <p:cNvPr id="21" name="Egyenes összekötő 20"/>
            <p:cNvCxnSpPr>
              <a:stCxn id="39" idx="3"/>
              <a:endCxn id="38" idx="7"/>
            </p:cNvCxnSpPr>
            <p:nvPr/>
          </p:nvCxnSpPr>
          <p:spPr bwMode="auto">
            <a:xfrm flipV="1">
              <a:off x="1988928" y="4330795"/>
              <a:ext cx="492562" cy="673913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2" name="Egyenes összekötő 21"/>
            <p:cNvCxnSpPr>
              <a:stCxn id="38" idx="3"/>
              <a:endCxn id="37" idx="7"/>
            </p:cNvCxnSpPr>
            <p:nvPr/>
          </p:nvCxnSpPr>
          <p:spPr bwMode="auto">
            <a:xfrm flipV="1">
              <a:off x="2518880" y="4217135"/>
              <a:ext cx="455570" cy="80007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Egyenes összekötő 22"/>
            <p:cNvCxnSpPr>
              <a:stCxn id="37" idx="3"/>
              <a:endCxn id="36" idx="7"/>
            </p:cNvCxnSpPr>
            <p:nvPr/>
          </p:nvCxnSpPr>
          <p:spPr bwMode="auto">
            <a:xfrm flipV="1">
              <a:off x="3011840" y="3552811"/>
              <a:ext cx="464136" cy="630671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" name="Egyenes összekötő 23"/>
            <p:cNvCxnSpPr>
              <a:stCxn id="36" idx="4"/>
            </p:cNvCxnSpPr>
            <p:nvPr/>
          </p:nvCxnSpPr>
          <p:spPr bwMode="auto">
            <a:xfrm flipV="1">
              <a:off x="3531704" y="3530311"/>
              <a:ext cx="417624" cy="635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5" name="Egyenes összekötő 24"/>
            <p:cNvCxnSpPr>
              <a:endCxn id="34" idx="7"/>
            </p:cNvCxnSpPr>
            <p:nvPr/>
          </p:nvCxnSpPr>
          <p:spPr bwMode="auto">
            <a:xfrm flipV="1">
              <a:off x="4021336" y="2940863"/>
              <a:ext cx="449204" cy="56791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6" name="Egyenes összekötő 25"/>
            <p:cNvCxnSpPr>
              <a:stCxn id="34" idx="3"/>
              <a:endCxn id="33" idx="7"/>
            </p:cNvCxnSpPr>
            <p:nvPr/>
          </p:nvCxnSpPr>
          <p:spPr bwMode="auto">
            <a:xfrm flipV="1">
              <a:off x="4507930" y="2599940"/>
              <a:ext cx="472140" cy="30727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7" name="Egyenes összekötő 26"/>
            <p:cNvCxnSpPr>
              <a:stCxn id="33" idx="3"/>
              <a:endCxn id="32" idx="7"/>
            </p:cNvCxnSpPr>
            <p:nvPr/>
          </p:nvCxnSpPr>
          <p:spPr bwMode="auto">
            <a:xfrm flipV="1">
              <a:off x="5017460" y="1881098"/>
              <a:ext cx="464566" cy="68518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8" name="Egyenes összekötő 27"/>
            <p:cNvCxnSpPr>
              <a:stCxn id="32" idx="3"/>
              <a:endCxn id="31" idx="7"/>
            </p:cNvCxnSpPr>
            <p:nvPr/>
          </p:nvCxnSpPr>
          <p:spPr bwMode="auto">
            <a:xfrm flipV="1">
              <a:off x="5519416" y="1529877"/>
              <a:ext cx="473012" cy="317568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9" name="Csoportba foglalás 28"/>
            <p:cNvGrpSpPr/>
            <p:nvPr/>
          </p:nvGrpSpPr>
          <p:grpSpPr>
            <a:xfrm>
              <a:off x="1101281" y="1088740"/>
              <a:ext cx="561371" cy="4009430"/>
              <a:chOff x="1101281" y="1076204"/>
              <a:chExt cx="561371" cy="4009430"/>
            </a:xfrm>
          </p:grpSpPr>
          <p:cxnSp>
            <p:nvCxnSpPr>
              <p:cNvPr id="65" name="Egyenes összekötő 64"/>
              <p:cNvCxnSpPr/>
              <p:nvPr/>
            </p:nvCxnSpPr>
            <p:spPr bwMode="auto">
              <a:xfrm>
                <a:off x="1662652" y="1223754"/>
                <a:ext cx="0" cy="386188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6" name="Szövegdoboz 65"/>
              <p:cNvSpPr txBox="1"/>
              <p:nvPr/>
            </p:nvSpPr>
            <p:spPr>
              <a:xfrm>
                <a:off x="1101281" y="1076204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20%</a:t>
                </a:r>
              </a:p>
            </p:txBody>
          </p:sp>
          <p:sp>
            <p:nvSpPr>
              <p:cNvPr id="67" name="Szövegdoboz 66"/>
              <p:cNvSpPr txBox="1"/>
              <p:nvPr/>
            </p:nvSpPr>
            <p:spPr>
              <a:xfrm>
                <a:off x="1101281" y="1461035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18%</a:t>
                </a:r>
              </a:p>
            </p:txBody>
          </p:sp>
          <p:sp>
            <p:nvSpPr>
              <p:cNvPr id="68" name="Szövegdoboz 67"/>
              <p:cNvSpPr txBox="1"/>
              <p:nvPr/>
            </p:nvSpPr>
            <p:spPr>
              <a:xfrm>
                <a:off x="1101281" y="182066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16%</a:t>
                </a:r>
              </a:p>
            </p:txBody>
          </p:sp>
          <p:sp>
            <p:nvSpPr>
              <p:cNvPr id="69" name="Szövegdoboz 68"/>
              <p:cNvSpPr txBox="1"/>
              <p:nvPr/>
            </p:nvSpPr>
            <p:spPr>
              <a:xfrm>
                <a:off x="1101281" y="2219569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14%</a:t>
                </a:r>
              </a:p>
            </p:txBody>
          </p:sp>
          <p:sp>
            <p:nvSpPr>
              <p:cNvPr id="70" name="Szövegdoboz 69"/>
              <p:cNvSpPr txBox="1"/>
              <p:nvPr/>
            </p:nvSpPr>
            <p:spPr>
              <a:xfrm>
                <a:off x="1101281" y="2604400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12%</a:t>
                </a:r>
              </a:p>
            </p:txBody>
          </p:sp>
          <p:sp>
            <p:nvSpPr>
              <p:cNvPr id="71" name="Szövegdoboz 70"/>
              <p:cNvSpPr txBox="1"/>
              <p:nvPr/>
            </p:nvSpPr>
            <p:spPr>
              <a:xfrm>
                <a:off x="1101281" y="2964027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10%</a:t>
                </a:r>
              </a:p>
            </p:txBody>
          </p:sp>
          <p:sp>
            <p:nvSpPr>
              <p:cNvPr id="72" name="Szövegdoboz 71"/>
              <p:cNvSpPr txBox="1"/>
              <p:nvPr/>
            </p:nvSpPr>
            <p:spPr>
              <a:xfrm>
                <a:off x="1215094" y="3350067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8%</a:t>
                </a:r>
              </a:p>
            </p:txBody>
          </p:sp>
          <p:sp>
            <p:nvSpPr>
              <p:cNvPr id="73" name="Szövegdoboz 72"/>
              <p:cNvSpPr txBox="1"/>
              <p:nvPr/>
            </p:nvSpPr>
            <p:spPr>
              <a:xfrm>
                <a:off x="1215094" y="3734898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6%</a:t>
                </a:r>
              </a:p>
            </p:txBody>
          </p:sp>
          <p:sp>
            <p:nvSpPr>
              <p:cNvPr id="74" name="Szövegdoboz 73"/>
              <p:cNvSpPr txBox="1"/>
              <p:nvPr/>
            </p:nvSpPr>
            <p:spPr>
              <a:xfrm>
                <a:off x="1215094" y="4094525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4%</a:t>
                </a:r>
              </a:p>
            </p:txBody>
          </p:sp>
          <p:sp>
            <p:nvSpPr>
              <p:cNvPr id="75" name="Szövegdoboz 74"/>
              <p:cNvSpPr txBox="1"/>
              <p:nvPr/>
            </p:nvSpPr>
            <p:spPr>
              <a:xfrm>
                <a:off x="1215094" y="4437112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2%</a:t>
                </a:r>
              </a:p>
            </p:txBody>
          </p:sp>
          <p:sp>
            <p:nvSpPr>
              <p:cNvPr id="76" name="Szövegdoboz 75"/>
              <p:cNvSpPr txBox="1"/>
              <p:nvPr/>
            </p:nvSpPr>
            <p:spPr>
              <a:xfrm>
                <a:off x="1215094" y="4796739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0%</a:t>
                </a:r>
              </a:p>
            </p:txBody>
          </p:sp>
        </p:grpSp>
        <p:grpSp>
          <p:nvGrpSpPr>
            <p:cNvPr id="30" name="Csoportba foglalás 29"/>
            <p:cNvGrpSpPr/>
            <p:nvPr/>
          </p:nvGrpSpPr>
          <p:grpSpPr>
            <a:xfrm>
              <a:off x="6272634" y="1096671"/>
              <a:ext cx="442886" cy="4046172"/>
              <a:chOff x="6272634" y="1084135"/>
              <a:chExt cx="442886" cy="4046172"/>
            </a:xfrm>
          </p:grpSpPr>
          <p:sp>
            <p:nvSpPr>
              <p:cNvPr id="56" name="Szövegdoboz 55"/>
              <p:cNvSpPr txBox="1"/>
              <p:nvPr/>
            </p:nvSpPr>
            <p:spPr>
              <a:xfrm>
                <a:off x="6272634" y="108413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1.8</a:t>
                </a:r>
              </a:p>
            </p:txBody>
          </p:sp>
          <p:sp>
            <p:nvSpPr>
              <p:cNvPr id="57" name="Szövegdoboz 56"/>
              <p:cNvSpPr txBox="1"/>
              <p:nvPr/>
            </p:nvSpPr>
            <p:spPr>
              <a:xfrm>
                <a:off x="6272634" y="1553556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1.7</a:t>
                </a:r>
              </a:p>
            </p:txBody>
          </p:sp>
          <p:sp>
            <p:nvSpPr>
              <p:cNvPr id="58" name="Szövegdoboz 57"/>
              <p:cNvSpPr txBox="1"/>
              <p:nvPr/>
            </p:nvSpPr>
            <p:spPr>
              <a:xfrm>
                <a:off x="6272634" y="2053664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1.6</a:t>
                </a:r>
              </a:p>
            </p:txBody>
          </p:sp>
          <p:sp>
            <p:nvSpPr>
              <p:cNvPr id="59" name="Szövegdoboz 58"/>
              <p:cNvSpPr txBox="1"/>
              <p:nvPr/>
            </p:nvSpPr>
            <p:spPr>
              <a:xfrm>
                <a:off x="6279182" y="252682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1.5</a:t>
                </a:r>
              </a:p>
            </p:txBody>
          </p:sp>
          <p:sp>
            <p:nvSpPr>
              <p:cNvPr id="60" name="Szövegdoboz 59"/>
              <p:cNvSpPr txBox="1"/>
              <p:nvPr/>
            </p:nvSpPr>
            <p:spPr>
              <a:xfrm>
                <a:off x="6279182" y="298307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1.4</a:t>
                </a:r>
              </a:p>
            </p:txBody>
          </p:sp>
          <p:sp>
            <p:nvSpPr>
              <p:cNvPr id="61" name="Szövegdoboz 60"/>
              <p:cNvSpPr txBox="1"/>
              <p:nvPr/>
            </p:nvSpPr>
            <p:spPr>
              <a:xfrm>
                <a:off x="6279182" y="343897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1.3</a:t>
                </a:r>
              </a:p>
            </p:txBody>
          </p:sp>
          <p:sp>
            <p:nvSpPr>
              <p:cNvPr id="62" name="Szövegdoboz 61"/>
              <p:cNvSpPr txBox="1"/>
              <p:nvPr/>
            </p:nvSpPr>
            <p:spPr>
              <a:xfrm>
                <a:off x="6279182" y="436991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1.1</a:t>
                </a:r>
              </a:p>
            </p:txBody>
          </p:sp>
          <p:sp>
            <p:nvSpPr>
              <p:cNvPr id="63" name="Szövegdoboz 62"/>
              <p:cNvSpPr txBox="1"/>
              <p:nvPr/>
            </p:nvSpPr>
            <p:spPr>
              <a:xfrm>
                <a:off x="6279182" y="392497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1.2</a:t>
                </a:r>
              </a:p>
            </p:txBody>
          </p:sp>
          <p:sp>
            <p:nvSpPr>
              <p:cNvPr id="64" name="Szövegdoboz 63"/>
              <p:cNvSpPr txBox="1"/>
              <p:nvPr/>
            </p:nvSpPr>
            <p:spPr>
              <a:xfrm>
                <a:off x="6288608" y="4853308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1</a:t>
                </a:r>
              </a:p>
            </p:txBody>
          </p:sp>
        </p:grpSp>
        <p:sp>
          <p:nvSpPr>
            <p:cNvPr id="31" name="Folyamatábra: Döntés 110"/>
            <p:cNvSpPr/>
            <p:nvPr/>
          </p:nvSpPr>
          <p:spPr bwMode="auto">
            <a:xfrm>
              <a:off x="5976156" y="1477727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2" name="Folyamatábra: Döntés 110"/>
            <p:cNvSpPr/>
            <p:nvPr/>
          </p:nvSpPr>
          <p:spPr bwMode="auto">
            <a:xfrm>
              <a:off x="5465754" y="1828948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3" name="Folyamatábra: Döntés 110"/>
            <p:cNvSpPr/>
            <p:nvPr/>
          </p:nvSpPr>
          <p:spPr bwMode="auto">
            <a:xfrm>
              <a:off x="4963798" y="2547790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4" name="Folyamatábra: Döntés 110"/>
            <p:cNvSpPr/>
            <p:nvPr/>
          </p:nvSpPr>
          <p:spPr bwMode="auto">
            <a:xfrm>
              <a:off x="4454268" y="2888713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5" name="Folyamatábra: Döntés 110"/>
            <p:cNvSpPr/>
            <p:nvPr/>
          </p:nvSpPr>
          <p:spPr bwMode="auto">
            <a:xfrm>
              <a:off x="3955678" y="348548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6" name="Folyamatábra: Döntés 110"/>
            <p:cNvSpPr/>
            <p:nvPr/>
          </p:nvSpPr>
          <p:spPr bwMode="auto">
            <a:xfrm>
              <a:off x="3459704" y="350066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7" name="Folyamatábra: Döntés 110"/>
            <p:cNvSpPr/>
            <p:nvPr/>
          </p:nvSpPr>
          <p:spPr bwMode="auto">
            <a:xfrm>
              <a:off x="2958178" y="416498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8" name="Folyamatábra: Döntés 110"/>
            <p:cNvSpPr/>
            <p:nvPr/>
          </p:nvSpPr>
          <p:spPr bwMode="auto">
            <a:xfrm>
              <a:off x="2465218" y="427864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sp>
          <p:nvSpPr>
            <p:cNvPr id="39" name="Folyamatábra: Döntés 110"/>
            <p:cNvSpPr/>
            <p:nvPr/>
          </p:nvSpPr>
          <p:spPr bwMode="auto">
            <a:xfrm>
              <a:off x="1935266" y="498621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hu-HU" sz="1400" b="1">
                <a:solidFill>
                  <a:srgbClr val="000000"/>
                </a:solidFill>
              </a:endParaRPr>
            </a:p>
          </p:txBody>
        </p:sp>
        <p:grpSp>
          <p:nvGrpSpPr>
            <p:cNvPr id="40" name="Csoportba foglalás 39"/>
            <p:cNvGrpSpPr/>
            <p:nvPr/>
          </p:nvGrpSpPr>
          <p:grpSpPr>
            <a:xfrm>
              <a:off x="1835696" y="1088740"/>
              <a:ext cx="2304256" cy="692608"/>
              <a:chOff x="1835696" y="1076204"/>
              <a:chExt cx="2304256" cy="692608"/>
            </a:xfrm>
          </p:grpSpPr>
          <p:sp>
            <p:nvSpPr>
              <p:cNvPr id="50" name="Téglalap 49"/>
              <p:cNvSpPr/>
              <p:nvPr/>
            </p:nvSpPr>
            <p:spPr bwMode="auto">
              <a:xfrm>
                <a:off x="1835696" y="1076204"/>
                <a:ext cx="2304256" cy="692608"/>
              </a:xfrm>
              <a:prstGeom prst="rect">
                <a:avLst/>
              </a:prstGeom>
              <a:solidFill>
                <a:schemeClr val="bg1"/>
              </a:solidFill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51" name="Szövegdoboz 50"/>
              <p:cNvSpPr txBox="1"/>
              <p:nvPr/>
            </p:nvSpPr>
            <p:spPr>
              <a:xfrm>
                <a:off x="2509581" y="1086396"/>
                <a:ext cx="133395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>
                    <a:solidFill>
                      <a:srgbClr val="000000"/>
                    </a:solidFill>
                  </a:rPr>
                  <a:t>Per </a:t>
                </a:r>
                <a:r>
                  <a:rPr lang="hu-HU" sz="1200" err="1">
                    <a:solidFill>
                      <a:srgbClr val="000000"/>
                    </a:solidFill>
                  </a:rPr>
                  <a:t>Generation</a:t>
                </a:r>
                <a:endParaRPr lang="hu-HU" sz="1200">
                  <a:solidFill>
                    <a:srgbClr val="000000"/>
                  </a:solidFill>
                </a:endParaRPr>
              </a:p>
            </p:txBody>
          </p:sp>
          <p:sp>
            <p:nvSpPr>
              <p:cNvPr id="52" name="Szövegdoboz 51"/>
              <p:cNvSpPr txBox="1"/>
              <p:nvPr/>
            </p:nvSpPr>
            <p:spPr>
              <a:xfrm>
                <a:off x="2490118" y="1442859"/>
                <a:ext cx="10553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err="1">
                    <a:solidFill>
                      <a:srgbClr val="000000"/>
                    </a:solidFill>
                  </a:rPr>
                  <a:t>Cumulative</a:t>
                </a:r>
                <a:endParaRPr lang="hu-HU" sz="1200">
                  <a:solidFill>
                    <a:srgbClr val="000000"/>
                  </a:solidFill>
                </a:endParaRPr>
              </a:p>
            </p:txBody>
          </p:sp>
          <p:sp>
            <p:nvSpPr>
              <p:cNvPr id="53" name="Téglalap 52"/>
              <p:cNvSpPr/>
              <p:nvPr/>
            </p:nvSpPr>
            <p:spPr bwMode="auto">
              <a:xfrm>
                <a:off x="2105170" y="1186284"/>
                <a:ext cx="432048" cy="87615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sp>
            <p:nvSpPr>
              <p:cNvPr id="54" name="Folyamatábra: Döntés 110"/>
              <p:cNvSpPr/>
              <p:nvPr/>
            </p:nvSpPr>
            <p:spPr bwMode="auto">
              <a:xfrm>
                <a:off x="2288986" y="1561227"/>
                <a:ext cx="72000" cy="72000"/>
              </a:xfrm>
              <a:custGeom>
                <a:avLst/>
                <a:gdLst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10000 w 10000"/>
                  <a:gd name="connsiteY2" fmla="*/ 5000 h 10000"/>
                  <a:gd name="connsiteX3" fmla="*/ 5000 w 10000"/>
                  <a:gd name="connsiteY3" fmla="*/ 10000 h 10000"/>
                  <a:gd name="connsiteX4" fmla="*/ 0 w 10000"/>
                  <a:gd name="connsiteY4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5000 w 10000"/>
                  <a:gd name="connsiteY4" fmla="*/ 10000 h 10000"/>
                  <a:gd name="connsiteX5" fmla="*/ 0 w 10000"/>
                  <a:gd name="connsiteY5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0 w 10000"/>
                  <a:gd name="connsiteY6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2260 w 10000"/>
                  <a:gd name="connsiteY6" fmla="*/ 7243 h 10000"/>
                  <a:gd name="connsiteX7" fmla="*/ 0 w 10000"/>
                  <a:gd name="connsiteY7" fmla="*/ 5000 h 10000"/>
                  <a:gd name="connsiteX0" fmla="*/ 0 w 10000"/>
                  <a:gd name="connsiteY0" fmla="*/ 5000 h 10000"/>
                  <a:gd name="connsiteX1" fmla="*/ 2554 w 10000"/>
                  <a:gd name="connsiteY1" fmla="*/ 2250 h 10000"/>
                  <a:gd name="connsiteX2" fmla="*/ 5000 w 10000"/>
                  <a:gd name="connsiteY2" fmla="*/ 0 h 10000"/>
                  <a:gd name="connsiteX3" fmla="*/ 7453 w 10000"/>
                  <a:gd name="connsiteY3" fmla="*/ 2569 h 10000"/>
                  <a:gd name="connsiteX4" fmla="*/ 10000 w 10000"/>
                  <a:gd name="connsiteY4" fmla="*/ 5000 h 10000"/>
                  <a:gd name="connsiteX5" fmla="*/ 7453 w 10000"/>
                  <a:gd name="connsiteY5" fmla="*/ 7456 h 10000"/>
                  <a:gd name="connsiteX6" fmla="*/ 5000 w 10000"/>
                  <a:gd name="connsiteY6" fmla="*/ 10000 h 10000"/>
                  <a:gd name="connsiteX7" fmla="*/ 2260 w 10000"/>
                  <a:gd name="connsiteY7" fmla="*/ 7243 h 10000"/>
                  <a:gd name="connsiteX8" fmla="*/ 0 w 10000"/>
                  <a:gd name="connsiteY8" fmla="*/ 5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0" h="10000">
                    <a:moveTo>
                      <a:pt x="0" y="5000"/>
                    </a:moveTo>
                    <a:lnTo>
                      <a:pt x="2554" y="2250"/>
                    </a:lnTo>
                    <a:lnTo>
                      <a:pt x="5000" y="0"/>
                    </a:lnTo>
                    <a:lnTo>
                      <a:pt x="7453" y="2569"/>
                    </a:lnTo>
                    <a:lnTo>
                      <a:pt x="10000" y="5000"/>
                    </a:lnTo>
                    <a:lnTo>
                      <a:pt x="7453" y="7456"/>
                    </a:lnTo>
                    <a:lnTo>
                      <a:pt x="5000" y="10000"/>
                    </a:lnTo>
                    <a:lnTo>
                      <a:pt x="2260" y="7243"/>
                    </a:lnTo>
                    <a:lnTo>
                      <a:pt x="0" y="5000"/>
                    </a:lnTo>
                    <a:close/>
                  </a:path>
                </a:pathLst>
              </a:custGeom>
              <a:solidFill>
                <a:srgbClr val="0000CC"/>
              </a:solidFill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hu-HU" sz="1400" b="1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55" name="Egyenes összekötő 54"/>
              <p:cNvCxnSpPr/>
              <p:nvPr/>
            </p:nvCxnSpPr>
            <p:spPr bwMode="auto">
              <a:xfrm flipV="1">
                <a:off x="2105170" y="1597227"/>
                <a:ext cx="417624" cy="0"/>
              </a:xfrm>
              <a:prstGeom prst="line">
                <a:avLst/>
              </a:prstGeom>
              <a:noFill/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41" name="Szövegdoboz 40"/>
            <p:cNvSpPr txBox="1"/>
            <p:nvPr/>
          </p:nvSpPr>
          <p:spPr>
            <a:xfrm rot="18900000">
              <a:off x="1077336" y="5364323"/>
              <a:ext cx="9968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>
                  <a:solidFill>
                    <a:srgbClr val="000000"/>
                  </a:solidFill>
                </a:rPr>
                <a:t>Pentium M</a:t>
              </a:r>
            </a:p>
            <a:p>
              <a:pPr algn="ctr"/>
              <a:r>
                <a:rPr lang="hu-HU" sz="1200" err="1">
                  <a:solidFill>
                    <a:srgbClr val="000000"/>
                  </a:solidFill>
                </a:rPr>
                <a:t>Dothan</a:t>
              </a:r>
              <a:endParaRPr lang="hu-HU" sz="1200">
                <a:solidFill>
                  <a:srgbClr val="000000"/>
                </a:solidFill>
              </a:endParaRPr>
            </a:p>
          </p:txBody>
        </p:sp>
        <p:sp>
          <p:nvSpPr>
            <p:cNvPr id="42" name="Szövegdoboz 41"/>
            <p:cNvSpPr txBox="1"/>
            <p:nvPr/>
          </p:nvSpPr>
          <p:spPr>
            <a:xfrm rot="18900000">
              <a:off x="1957015" y="5309921"/>
              <a:ext cx="6944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Core 2</a:t>
              </a:r>
              <a:endParaRPr lang="hu-HU" sz="1200">
                <a:solidFill>
                  <a:srgbClr val="000000"/>
                </a:solidFill>
              </a:endParaRPr>
            </a:p>
          </p:txBody>
        </p:sp>
        <p:sp>
          <p:nvSpPr>
            <p:cNvPr id="43" name="Szövegdoboz 42"/>
            <p:cNvSpPr txBox="1"/>
            <p:nvPr/>
          </p:nvSpPr>
          <p:spPr>
            <a:xfrm rot="-2700000">
              <a:off x="2450401" y="5308013"/>
              <a:ext cx="7178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err="1">
                  <a:solidFill>
                    <a:srgbClr val="000000"/>
                  </a:solidFill>
                </a:rPr>
                <a:t>Penryn</a:t>
              </a:r>
              <a:endParaRPr lang="hu-HU" sz="1200">
                <a:solidFill>
                  <a:srgbClr val="000000"/>
                </a:solidFill>
              </a:endParaRPr>
            </a:p>
          </p:txBody>
        </p:sp>
        <p:sp>
          <p:nvSpPr>
            <p:cNvPr id="44" name="Szövegdoboz 43"/>
            <p:cNvSpPr txBox="1"/>
            <p:nvPr/>
          </p:nvSpPr>
          <p:spPr>
            <a:xfrm rot="18900000">
              <a:off x="2370331" y="5512296"/>
              <a:ext cx="14157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NHM</a:t>
              </a:r>
              <a:r>
                <a:rPr lang="hu-HU" sz="1200">
                  <a:solidFill>
                    <a:srgbClr val="000000"/>
                  </a:solidFill>
                </a:rPr>
                <a:t> (w/o SMT)</a:t>
              </a:r>
            </a:p>
          </p:txBody>
        </p:sp>
        <p:sp>
          <p:nvSpPr>
            <p:cNvPr id="45" name="Szövegdoboz 44"/>
            <p:cNvSpPr txBox="1"/>
            <p:nvPr/>
          </p:nvSpPr>
          <p:spPr>
            <a:xfrm rot="-2700000">
              <a:off x="3553280" y="5256644"/>
              <a:ext cx="57259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>
                  <a:solidFill>
                    <a:srgbClr val="000000"/>
                  </a:solidFill>
                </a:rPr>
                <a:t>WSM</a:t>
              </a:r>
            </a:p>
          </p:txBody>
        </p:sp>
        <p:sp>
          <p:nvSpPr>
            <p:cNvPr id="46" name="Szövegdoboz 45"/>
            <p:cNvSpPr txBox="1"/>
            <p:nvPr/>
          </p:nvSpPr>
          <p:spPr>
            <a:xfrm rot="-2700000">
              <a:off x="4162951" y="5238061"/>
              <a:ext cx="5116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>
                  <a:solidFill>
                    <a:srgbClr val="000000"/>
                  </a:solidFill>
                </a:rPr>
                <a:t>SNB</a:t>
              </a:r>
            </a:p>
          </p:txBody>
        </p:sp>
        <p:sp>
          <p:nvSpPr>
            <p:cNvPr id="47" name="Szövegdoboz 46"/>
            <p:cNvSpPr txBox="1"/>
            <p:nvPr/>
          </p:nvSpPr>
          <p:spPr>
            <a:xfrm rot="-2700000">
              <a:off x="4674521" y="5202572"/>
              <a:ext cx="46038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>
                  <a:solidFill>
                    <a:srgbClr val="000000"/>
                  </a:solidFill>
                </a:rPr>
                <a:t>IVB</a:t>
              </a:r>
            </a:p>
          </p:txBody>
        </p:sp>
        <p:sp>
          <p:nvSpPr>
            <p:cNvPr id="48" name="Szövegdoboz 47"/>
            <p:cNvSpPr txBox="1"/>
            <p:nvPr/>
          </p:nvSpPr>
          <p:spPr>
            <a:xfrm rot="-2700000">
              <a:off x="5085005" y="5238061"/>
              <a:ext cx="55816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>
                  <a:solidFill>
                    <a:srgbClr val="000000"/>
                  </a:solidFill>
                </a:rPr>
                <a:t>HSW</a:t>
              </a:r>
            </a:p>
          </p:txBody>
        </p:sp>
        <p:sp>
          <p:nvSpPr>
            <p:cNvPr id="49" name="Szövegdoboz 48"/>
            <p:cNvSpPr txBox="1"/>
            <p:nvPr/>
          </p:nvSpPr>
          <p:spPr>
            <a:xfrm rot="-2700000">
              <a:off x="5597478" y="5251663"/>
              <a:ext cx="55015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>
                  <a:solidFill>
                    <a:srgbClr val="000000"/>
                  </a:solidFill>
                </a:rPr>
                <a:t>BRW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98750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49"/>
            <a:ext cx="7404100" cy="70225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enhancements of the </a:t>
            </a:r>
            <a:r>
              <a:rPr lang="en-US" altLang="en-US" sz="190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Haswell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line vs.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Sandy Bridge line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1025069" y="2110133"/>
            <a:ext cx="7272679" cy="396190"/>
            <a:chOff x="716" y="1638"/>
            <a:chExt cx="4200" cy="296"/>
          </a:xfrm>
        </p:grpSpPr>
        <p:sp>
          <p:nvSpPr>
            <p:cNvPr id="4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3965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.2.1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Overview</a:t>
              </a:r>
            </a:p>
          </p:txBody>
        </p:sp>
        <p:sp>
          <p:nvSpPr>
            <p:cNvPr id="5" name="Text Box 15"/>
            <p:cNvSpPr txBox="1">
              <a:spLocks noChangeArrowheads="1"/>
            </p:cNvSpPr>
            <p:nvPr/>
          </p:nvSpPr>
          <p:spPr bwMode="auto">
            <a:xfrm>
              <a:off x="716" y="1647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25"/>
          <p:cNvGrpSpPr>
            <a:grpSpLocks/>
          </p:cNvGrpSpPr>
          <p:nvPr/>
        </p:nvGrpSpPr>
        <p:grpSpPr bwMode="auto">
          <a:xfrm>
            <a:off x="1002591" y="3184357"/>
            <a:ext cx="7291681" cy="409575"/>
            <a:chOff x="704" y="1625"/>
            <a:chExt cx="4218" cy="306"/>
          </a:xfrm>
        </p:grpSpPr>
        <p:sp>
          <p:nvSpPr>
            <p:cNvPr id="7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1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.2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.3 Enhanced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>
                  <a:solidFill>
                    <a:srgbClr val="FFFFFF"/>
                  </a:solidFill>
                  <a:cs typeface="Arial" charset="0"/>
                </a:rPr>
                <a:t>microarchitecture for the cores 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8" name="Text Box 27"/>
            <p:cNvSpPr txBox="1">
              <a:spLocks noChangeArrowheads="1"/>
            </p:cNvSpPr>
            <p:nvPr/>
          </p:nvSpPr>
          <p:spPr bwMode="auto">
            <a:xfrm>
              <a:off x="704" y="1625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1005759" y="3649495"/>
            <a:ext cx="7292131" cy="409575"/>
            <a:chOff x="704" y="1626"/>
            <a:chExt cx="4220" cy="305"/>
          </a:xfrm>
        </p:grpSpPr>
        <p:sp>
          <p:nvSpPr>
            <p:cNvPr id="10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3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.2.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4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hu-HU" sz="1900">
                  <a:solidFill>
                    <a:srgbClr val="FFFFFF"/>
                  </a:solidFill>
                  <a:cs typeface="Arial" charset="0"/>
                </a:rPr>
                <a:t>Enhanced graphics</a:t>
              </a: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>
              <a:off x="704" y="1626"/>
              <a:ext cx="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22"/>
          <p:cNvGrpSpPr>
            <a:grpSpLocks/>
          </p:cNvGrpSpPr>
          <p:nvPr/>
        </p:nvGrpSpPr>
        <p:grpSpPr bwMode="auto">
          <a:xfrm>
            <a:off x="1015397" y="2544876"/>
            <a:ext cx="7281886" cy="619125"/>
            <a:chOff x="710" y="1638"/>
            <a:chExt cx="4211" cy="463"/>
          </a:xfrm>
        </p:grpSpPr>
        <p:sp>
          <p:nvSpPr>
            <p:cNvPr id="13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3970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5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.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2.2 </a:t>
              </a:r>
              <a:r>
                <a:rPr lang="en-US" sz="1900">
                  <a:solidFill>
                    <a:srgbClr val="FFFFFF"/>
                  </a:solidFill>
                  <a:cs typeface="Arial" charset="0"/>
                </a:rPr>
                <a:t>ISA extension (of the cores) by the AVX2 </a:t>
              </a:r>
              <a:endParaRPr lang="en-US" sz="1900" smtClean="0">
                <a:solidFill>
                  <a:srgbClr val="FFFFFF"/>
                </a:solidFill>
                <a:cs typeface="Arial" charset="0"/>
              </a:endParaRP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sz="190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sz="1900" smtClean="0">
                  <a:solidFill>
                    <a:srgbClr val="FFFFFF"/>
                  </a:solidFill>
                  <a:cs typeface="Arial" charset="0"/>
                </a:rPr>
                <a:t>           instruction </a:t>
              </a:r>
              <a:r>
                <a:rPr lang="en-US" sz="1900">
                  <a:solidFill>
                    <a:srgbClr val="FFFFFF"/>
                  </a:solidFill>
                  <a:cs typeface="Arial" charset="0"/>
                </a:rPr>
                <a:t>set 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24"/>
            <p:cNvSpPr txBox="1">
              <a:spLocks noChangeArrowheads="1"/>
            </p:cNvSpPr>
            <p:nvPr/>
          </p:nvSpPr>
          <p:spPr bwMode="auto">
            <a:xfrm>
              <a:off x="710" y="1707"/>
              <a:ext cx="2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7709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5.2.1 Overview (1)</a:t>
            </a:r>
            <a:endParaRPr 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2825" y="1448780"/>
            <a:ext cx="2914650" cy="486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195263" y="644525"/>
            <a:ext cx="7407797" cy="5745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5</a:t>
            </a: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.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2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Major </a:t>
            </a:r>
            <a:r>
              <a:rPr lang="en-US" altLang="en-US" sz="1400" b="1" err="1" smtClean="0">
                <a:solidFill>
                  <a:srgbClr val="333399"/>
                </a:solidFill>
                <a:cs typeface="Arial" charset="0"/>
              </a:rPr>
              <a:t>enhanchements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of the </a:t>
            </a:r>
            <a:r>
              <a:rPr lang="en-US" altLang="en-US" sz="1400" b="1" err="1" smtClean="0">
                <a:solidFill>
                  <a:srgbClr val="333399"/>
                </a:solidFill>
                <a:cs typeface="Arial" charset="0"/>
              </a:rPr>
              <a:t>Haswell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 line</a:t>
            </a:r>
            <a:r>
              <a:rPr lang="en-US" altLang="en-US" sz="1400" smtClean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vs. the 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Sandy Bridge line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2D2D8A"/>
                </a:solidFill>
                <a:cs typeface="Arial" charset="0"/>
              </a:rPr>
              <a:t>5</a:t>
            </a:r>
            <a:r>
              <a:rPr lang="hu-HU" altLang="en-US" sz="1400" b="1" smtClean="0">
                <a:solidFill>
                  <a:srgbClr val="2D2D8A"/>
                </a:solidFill>
                <a:cs typeface="Arial" charset="0"/>
              </a:rPr>
              <a:t>.</a:t>
            </a:r>
            <a:r>
              <a:rPr lang="en-US" altLang="en-US" sz="1400" b="1" smtClean="0">
                <a:solidFill>
                  <a:srgbClr val="2D2D8A"/>
                </a:solidFill>
                <a:cs typeface="Arial" charset="0"/>
              </a:rPr>
              <a:t>2.1 </a:t>
            </a:r>
            <a:r>
              <a:rPr lang="en-US" altLang="en-US" sz="1400" b="1">
                <a:solidFill>
                  <a:srgbClr val="2D2D8A"/>
                </a:solidFill>
                <a:cs typeface="Arial" charset="0"/>
              </a:rPr>
              <a:t>Overview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20663" y="1373188"/>
            <a:ext cx="4349268" cy="127214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ISA extension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by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AVX2</a:t>
            </a:r>
            <a:endParaRPr lang="en-US" sz="140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hu-HU" sz="1400">
                <a:solidFill>
                  <a:srgbClr val="000000"/>
                </a:solidFill>
                <a:cs typeface="Arial" charset="0"/>
              </a:rPr>
              <a:t>   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 instruction set (Section 5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.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2.2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 smtClean="0">
                <a:solidFill>
                  <a:srgbClr val="000000"/>
                </a:solidFill>
                <a:cs typeface="Arial" charset="0"/>
              </a:rPr>
              <a:t>Enhanced microarchitecture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for the cores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(Section 5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.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2.3)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Verdana" panose="020B0604030504040204" pitchFamily="34" charset="0"/>
              <a:buChar char="•"/>
            </a:pPr>
            <a:r>
              <a:rPr lang="en-US" altLang="hu-HU" sz="1400" smtClean="0">
                <a:solidFill>
                  <a:srgbClr val="0000FF"/>
                </a:solidFill>
                <a:cs typeface="Arial" charset="0"/>
              </a:rPr>
              <a:t> </a:t>
            </a:r>
            <a:r>
              <a:rPr lang="en-US" altLang="hu-HU" sz="1400">
                <a:cs typeface="Arial" charset="0"/>
              </a:rPr>
              <a:t>Enhanced graphics (Section </a:t>
            </a:r>
            <a:r>
              <a:rPr lang="hu-HU" altLang="hu-HU" sz="1400" smtClean="0">
                <a:cs typeface="Arial" charset="0"/>
              </a:rPr>
              <a:t>5.</a:t>
            </a:r>
            <a:r>
              <a:rPr lang="en-US" altLang="hu-HU" sz="1400" smtClean="0">
                <a:cs typeface="Arial" charset="0"/>
              </a:rPr>
              <a:t>2.4)</a:t>
            </a:r>
            <a:endParaRPr lang="en-US" altLang="hu-HU" sz="1400"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9001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8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01"/>
          <a:stretch>
            <a:fillRect/>
          </a:stretch>
        </p:blipFill>
        <p:spPr bwMode="auto">
          <a:xfrm>
            <a:off x="1265238" y="1268413"/>
            <a:ext cx="6592887" cy="438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8052" name="Rectangle 3"/>
          <p:cNvSpPr>
            <a:spLocks noChangeArrowheads="1"/>
          </p:cNvSpPr>
          <p:nvPr/>
        </p:nvSpPr>
        <p:spPr bwMode="auto">
          <a:xfrm>
            <a:off x="4751388" y="2941638"/>
            <a:ext cx="3106737" cy="1619250"/>
          </a:xfrm>
          <a:prstGeom prst="rect">
            <a:avLst/>
          </a:prstGeom>
          <a:noFill/>
          <a:ln w="28575" algn="ctr">
            <a:solidFill>
              <a:srgbClr val="FF0000"/>
            </a:solidFill>
            <a:prstDash val="lg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hu-HU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5805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5.</a:t>
            </a:r>
            <a:r>
              <a:rPr lang="en-US" altLang="en-US" smtClean="0"/>
              <a:t>2.2 ISA extension by the AVX2 instruction set (</a:t>
            </a:r>
            <a:r>
              <a:rPr lang="en-US" altLang="en-US"/>
              <a:t>1</a:t>
            </a:r>
            <a:r>
              <a:rPr lang="en-US" altLang="en-US" smtClean="0"/>
              <a:t>)</a:t>
            </a:r>
          </a:p>
        </p:txBody>
      </p:sp>
      <p:sp>
        <p:nvSpPr>
          <p:cNvPr id="6" name="TextBox 1"/>
          <p:cNvSpPr txBox="1">
            <a:spLocks noChangeArrowheads="1"/>
          </p:cNvSpPr>
          <p:nvPr/>
        </p:nvSpPr>
        <p:spPr bwMode="auto">
          <a:xfrm>
            <a:off x="178848" y="638690"/>
            <a:ext cx="89550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5.2.2 ISA </a:t>
            </a:r>
            <a:r>
              <a:rPr lang="en-US" sz="1400" b="1">
                <a:solidFill>
                  <a:schemeClr val="accent6"/>
                </a:solidFill>
                <a:cs typeface="Arial" charset="0"/>
              </a:rPr>
              <a:t>extension </a:t>
            </a: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by </a:t>
            </a:r>
            <a:r>
              <a:rPr lang="en-US" sz="1400" b="1">
                <a:solidFill>
                  <a:schemeClr val="accent6"/>
                </a:solidFill>
                <a:cs typeface="Arial" charset="0"/>
              </a:rPr>
              <a:t>the </a:t>
            </a: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AVX2 </a:t>
            </a:r>
            <a:r>
              <a:rPr lang="en-US" sz="1400" b="1">
                <a:solidFill>
                  <a:schemeClr val="accent6"/>
                </a:solidFill>
                <a:cs typeface="Arial" charset="0"/>
              </a:rPr>
              <a:t>instruction </a:t>
            </a: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set -1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[97]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717080" y="3409156"/>
            <a:ext cx="1395155" cy="13641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977045" y="6039290"/>
            <a:ext cx="24878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FMA: Fused Multiply-Add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044630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0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41" t="21735" r="14429" b="15826"/>
          <a:stretch>
            <a:fillRect/>
          </a:stretch>
        </p:blipFill>
        <p:spPr bwMode="auto">
          <a:xfrm>
            <a:off x="566738" y="1179513"/>
            <a:ext cx="7750175" cy="4367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6004" name="TextBox 1"/>
          <p:cNvSpPr txBox="1">
            <a:spLocks noChangeArrowheads="1"/>
          </p:cNvSpPr>
          <p:nvPr/>
        </p:nvSpPr>
        <p:spPr bwMode="auto">
          <a:xfrm>
            <a:off x="197898" y="636588"/>
            <a:ext cx="89550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ISA </a:t>
            </a:r>
            <a:r>
              <a:rPr lang="en-US" sz="1400" b="1">
                <a:solidFill>
                  <a:schemeClr val="accent6"/>
                </a:solidFill>
                <a:cs typeface="Arial" charset="0"/>
              </a:rPr>
              <a:t>extension </a:t>
            </a: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by </a:t>
            </a:r>
            <a:r>
              <a:rPr lang="en-US" sz="1400" b="1">
                <a:solidFill>
                  <a:schemeClr val="accent6"/>
                </a:solidFill>
                <a:cs typeface="Arial" charset="0"/>
              </a:rPr>
              <a:t>the </a:t>
            </a: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AVX2 </a:t>
            </a:r>
            <a:r>
              <a:rPr lang="en-US" sz="1400" b="1">
                <a:solidFill>
                  <a:schemeClr val="accent6"/>
                </a:solidFill>
                <a:cs typeface="Arial" charset="0"/>
              </a:rPr>
              <a:t>instruction </a:t>
            </a: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set -2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80]</a:t>
            </a: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</a:t>
            </a:r>
            <a:r>
              <a:rPr lang="en-US" altLang="en-US" smtClean="0"/>
              <a:t>2.2 ISA extension by the AVX2 instruction set (2)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1196625" y="1808820"/>
            <a:ext cx="2385265" cy="49505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5922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5.</a:t>
            </a:r>
            <a:r>
              <a:rPr lang="en-US" altLang="en-US"/>
              <a:t>2.2 ISA extension by the AVX2 instruction set </a:t>
            </a:r>
            <a:r>
              <a:rPr lang="en-US" altLang="en-US" smtClean="0"/>
              <a:t>(</a:t>
            </a:r>
            <a:r>
              <a:rPr lang="hu-HU" altLang="en-US" smtClean="0"/>
              <a:t>3</a:t>
            </a:r>
            <a:r>
              <a:rPr lang="en-US" altLang="en-US" smtClean="0"/>
              <a:t>)</a:t>
            </a:r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635" t="6616" r="7123" b="10856"/>
          <a:stretch/>
        </p:blipFill>
        <p:spPr>
          <a:xfrm>
            <a:off x="816646" y="1403775"/>
            <a:ext cx="7895814" cy="378042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203274" y="594060"/>
            <a:ext cx="86116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Example for calculating D = A x B + C with 8 32-bit data vectors by using the AVX2 </a:t>
            </a:r>
          </a:p>
          <a:p>
            <a:r>
              <a:rPr lang="hu-HU" sz="1400" b="1">
                <a:solidFill>
                  <a:schemeClr val="accent6"/>
                </a:solidFill>
              </a:rPr>
              <a:t> </a:t>
            </a:r>
            <a:r>
              <a:rPr lang="hu-HU" sz="1400" b="1" smtClean="0">
                <a:solidFill>
                  <a:schemeClr val="accent6"/>
                </a:solidFill>
              </a:rPr>
              <a:t> ISA extension [212]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3903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5.</a:t>
            </a:r>
            <a:r>
              <a:rPr lang="en-US" altLang="en-US"/>
              <a:t>2.2 ISA extension by the AVX2 instruction set </a:t>
            </a:r>
            <a:r>
              <a:rPr lang="en-US" altLang="en-US" smtClean="0"/>
              <a:t>(</a:t>
            </a:r>
            <a:r>
              <a:rPr lang="hu-HU" altLang="en-US" smtClean="0"/>
              <a:t>4</a:t>
            </a:r>
            <a:r>
              <a:rPr lang="en-US" altLang="en-US" smtClean="0"/>
              <a:t>)</a:t>
            </a:r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341530" y="1178750"/>
            <a:ext cx="8579593" cy="16158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smtClean="0"/>
              <a:t>When the processor detects </a:t>
            </a:r>
            <a:r>
              <a:rPr lang="hu-HU" sz="1400" smtClean="0">
                <a:solidFill>
                  <a:srgbClr val="0070C0"/>
                </a:solidFill>
              </a:rPr>
              <a:t>AVX instructions </a:t>
            </a:r>
            <a:r>
              <a:rPr lang="hu-HU" sz="1400" smtClean="0"/>
              <a:t>it signals it to the PCU (Power Control Unit).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smtClean="0"/>
              <a:t>Then the </a:t>
            </a:r>
            <a:r>
              <a:rPr lang="hu-HU" sz="1400" smtClean="0">
                <a:solidFill>
                  <a:srgbClr val="0070C0"/>
                </a:solidFill>
              </a:rPr>
              <a:t>PCU delivers higher core voltage </a:t>
            </a:r>
            <a:r>
              <a:rPr lang="hu-HU" sz="1400" smtClean="0"/>
              <a:t>that however increases the dissipation.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At the same time while executing AVX instructions the </a:t>
            </a:r>
            <a:r>
              <a:rPr lang="hu-HU" sz="1400" smtClean="0">
                <a:solidFill>
                  <a:srgbClr val="0070C0"/>
                </a:solidFill>
              </a:rPr>
              <a:t>PCU reduces the clock frequency</a:t>
            </a:r>
          </a:p>
          <a:p>
            <a:pPr>
              <a:spcAft>
                <a:spcPts val="600"/>
              </a:spcAft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of the processor. to remain within the TDP limit </a:t>
            </a:r>
            <a:r>
              <a:rPr lang="hu-HU" sz="1400" smtClean="0"/>
              <a:t>and avoid overheating.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The higher voltage will remain for 1 ms after the last AVX instruction completes and</a:t>
            </a:r>
          </a:p>
          <a:p>
            <a:pPr>
              <a:spcAft>
                <a:spcPts val="600"/>
              </a:spcAft>
            </a:pPr>
            <a:r>
              <a:rPr lang="hu-HU" sz="1400"/>
              <a:t> </a:t>
            </a:r>
            <a:r>
              <a:rPr lang="hu-HU" sz="1400" smtClean="0"/>
              <a:t>    , subsequently the core voltage will return to its nominal value defined by the TDP.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93831" y="599767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solidFill>
                  <a:srgbClr val="FF0000"/>
                </a:solidFill>
              </a:rPr>
              <a:t>Remark</a:t>
            </a:r>
            <a:endParaRPr lang="en-US" sz="140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6515" y="863715"/>
            <a:ext cx="517962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solidFill>
                  <a:srgbClr val="FF0000"/>
                </a:solidFill>
              </a:rPr>
              <a:t>Reduced core frequency while running AVX instructions</a:t>
            </a:r>
            <a:endParaRPr lang="en-US" sz="1400">
              <a:solidFill>
                <a:srgbClr val="FF0000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42130" y="4014065"/>
            <a:ext cx="3064447" cy="2513426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836585" y="3275401"/>
            <a:ext cx="7957307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FF0000"/>
                </a:solidFill>
              </a:rPr>
              <a:t>AVX base</a:t>
            </a:r>
            <a:r>
              <a:rPr lang="hu-HU" sz="1400" smtClean="0"/>
              <a:t>:  it is the </a:t>
            </a:r>
            <a:r>
              <a:rPr lang="hu-HU" sz="1400" smtClean="0">
                <a:solidFill>
                  <a:srgbClr val="0070C0"/>
                </a:solidFill>
              </a:rPr>
              <a:t>minimum frequency for workloíds using AVX instructions</a:t>
            </a:r>
            <a:r>
              <a:rPr lang="hu-HU" sz="140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FF0000"/>
                </a:solidFill>
              </a:rPr>
              <a:t>AVX max all core Turbo</a:t>
            </a:r>
            <a:r>
              <a:rPr lang="hu-HU" sz="1400" smtClean="0"/>
              <a:t>: it is the </a:t>
            </a:r>
            <a:r>
              <a:rPr lang="hu-HU" sz="1400" smtClean="0">
                <a:solidFill>
                  <a:srgbClr val="0070C0"/>
                </a:solidFill>
              </a:rPr>
              <a:t>maximum frequency for workloads using all cores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for executing AVX instructions.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53528" y="5897421"/>
            <a:ext cx="46185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/>
              <a:t>Figure: Core frequency limits in  Haswell-EP and </a:t>
            </a:r>
          </a:p>
          <a:p>
            <a:r>
              <a:rPr lang="hu-HU" sz="1400"/>
              <a:t> </a:t>
            </a:r>
            <a:r>
              <a:rPr lang="hu-HU" sz="1400" smtClean="0"/>
              <a:t>                 previous lines [212] </a:t>
            </a:r>
            <a:endParaRPr lang="en-US" sz="1400"/>
          </a:p>
        </p:txBody>
      </p:sp>
      <p:sp>
        <p:nvSpPr>
          <p:cNvPr id="4" name="TextBox 3"/>
          <p:cNvSpPr txBox="1"/>
          <p:nvPr/>
        </p:nvSpPr>
        <p:spPr>
          <a:xfrm>
            <a:off x="341530" y="2798930"/>
            <a:ext cx="8898590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400">
                <a:solidFill>
                  <a:srgbClr val="000000"/>
                </a:solidFill>
              </a:rPr>
              <a:t>Related to this, Intel added </a:t>
            </a:r>
            <a:r>
              <a:rPr lang="hu-HU" sz="1400">
                <a:solidFill>
                  <a:srgbClr val="0070C0"/>
                </a:solidFill>
              </a:rPr>
              <a:t>two AVX frequencies for their Haswell- EP (E5-1600 and E5-2600</a:t>
            </a:r>
          </a:p>
          <a:p>
            <a:pPr lvl="0"/>
            <a:r>
              <a:rPr lang="hu-HU" sz="1400">
                <a:solidFill>
                  <a:srgbClr val="0070C0"/>
                </a:solidFill>
              </a:rPr>
              <a:t>       line of processors</a:t>
            </a:r>
            <a:r>
              <a:rPr lang="hu-HU" sz="1400">
                <a:solidFill>
                  <a:srgbClr val="000000"/>
                </a:solidFill>
              </a:rPr>
              <a:t>, as follows and demonstrated in an example.</a:t>
            </a:r>
            <a:endParaRPr lang="en-US" sz="1400">
              <a:solidFill>
                <a:srgbClr val="000000"/>
              </a:solidFill>
            </a:endParaRPr>
          </a:p>
          <a:p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5812750" y="6475517"/>
            <a:ext cx="16864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smtClean="0"/>
              <a:t>(128-bit execution)</a:t>
            </a:r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1440547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" grpId="0"/>
      <p:bldP spid="11" grpId="0"/>
      <p:bldP spid="13" grpId="0"/>
      <p:bldP spid="4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5.</a:t>
            </a:r>
            <a:r>
              <a:rPr lang="en-US" altLang="en-US"/>
              <a:t>2.2 ISA extension by the AVX2 instruction set </a:t>
            </a:r>
            <a:r>
              <a:rPr lang="en-US" altLang="en-US" smtClean="0"/>
              <a:t>(</a:t>
            </a:r>
            <a:r>
              <a:rPr lang="hu-HU" altLang="en-US" smtClean="0"/>
              <a:t>5</a:t>
            </a:r>
            <a:r>
              <a:rPr lang="en-US" altLang="en-US" smtClean="0"/>
              <a:t>)</a:t>
            </a:r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132" y="830165"/>
            <a:ext cx="8284881" cy="525412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96863" y="6084295"/>
            <a:ext cx="43517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/>
              <a:t>AVX Frequency Range Example – E5-2699 v3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96863" y="773705"/>
            <a:ext cx="73597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Example: Core frequency limits for Intel's E5-2699 v3 processor [212] 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790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02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83"/>
          <a:stretch>
            <a:fillRect/>
          </a:stretch>
        </p:blipFill>
        <p:spPr bwMode="auto">
          <a:xfrm>
            <a:off x="481013" y="1268760"/>
            <a:ext cx="818197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7027" name="TextBox 1"/>
          <p:cNvSpPr txBox="1">
            <a:spLocks noChangeArrowheads="1"/>
          </p:cNvSpPr>
          <p:nvPr/>
        </p:nvSpPr>
        <p:spPr bwMode="auto">
          <a:xfrm>
            <a:off x="184150" y="654050"/>
            <a:ext cx="428835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Evolution of the AVX ISA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extensions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97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</a:t>
            </a:r>
            <a:r>
              <a:rPr lang="en-US" altLang="en-US" smtClean="0"/>
              <a:t>2.2 ISA extension by the AVX2 instruction set (</a:t>
            </a:r>
            <a:r>
              <a:rPr lang="hu-HU" altLang="en-US" smtClean="0"/>
              <a:t>6</a:t>
            </a:r>
            <a:r>
              <a:rPr lang="en-US" altLang="en-US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18539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5" name="Picture 1" descr="http://image.slidesharecdn.com/hpcupdateistep2014-140603143214-phpapp02/95/intel-technologies-for-high-performance-computing-23-1024.jpg?cb=1401824526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25" t="18885" r="10653" b="10598"/>
          <a:stretch/>
        </p:blipFill>
        <p:spPr bwMode="auto">
          <a:xfrm>
            <a:off x="746578" y="1078542"/>
            <a:ext cx="7785862" cy="52655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AutoShape 7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8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9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AutoShape 10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AutoShape 11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12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AutoShape 13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AutoShape 14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AutoShape 15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AutoShape 16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AutoShape 17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AutoShape 18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AutoShape 19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AutoShape 20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AutoShape 21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AutoShape 22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AutoShape 23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AutoShape 24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AutoShape 25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AutoShape 26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AutoShape 27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AutoShape 28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AutoShape 29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AutoShape 30"/>
          <p:cNvSpPr>
            <a:spLocks noChangeAspect="1" noChangeArrowheads="1"/>
          </p:cNvSpPr>
          <p:nvPr/>
        </p:nvSpPr>
        <p:spPr bwMode="auto">
          <a:xfrm>
            <a:off x="152400" y="152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4" name="TextBox 1023"/>
          <p:cNvSpPr txBox="1"/>
          <p:nvPr/>
        </p:nvSpPr>
        <p:spPr>
          <a:xfrm>
            <a:off x="180975" y="638690"/>
            <a:ext cx="41665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Expected future evolution of AVX </a:t>
            </a:r>
            <a:r>
              <a:rPr lang="en-US" sz="1400" smtClean="0"/>
              <a:t>[165]</a:t>
            </a:r>
            <a:endParaRPr lang="en-US" sz="1400"/>
          </a:p>
        </p:txBody>
      </p:sp>
      <p:sp>
        <p:nvSpPr>
          <p:cNvPr id="1031" name="AutoShape 3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2" name="AutoShape 3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3" name="AutoShape 3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4" name="AutoShape 3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5" name="AutoShape 3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6" name="AutoShape 4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7" name="AutoShape 4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8" name="AutoShape 4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9" name="AutoShape 4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0" name="AutoShape 4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1" name="AutoShape 4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2" name="AutoShape 4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3" name="AutoShape 4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4" name="AutoShape 4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5" name="AutoShape 4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AutoShape 5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7" name="AutoShape 5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8" name="AutoShape 5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9" name="AutoShape 5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0" name="AutoShape 5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1" name="AutoShape 5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2" name="AutoShape 5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3" name="AutoShape 5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4" name="AutoShape 5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5" name="AutoShape 5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6" name="AutoShape 6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7" name="AutoShape 6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9" name="AutoShape 6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0" name="AutoShape 6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1" name="AutoShape 6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2" name="AutoShape 6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3" name="AutoShape 6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4" name="AutoShape 6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5" name="AutoShape 6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6" name="AutoShape 6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7" name="AutoShape 7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8" name="AutoShape 7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9" name="AutoShape 7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0" name="AutoShape 7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1" name="AutoShape 7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2" name="AutoShape 7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3" name="AutoShape 7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4" name="AutoShape 7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5" name="AutoShape 7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6" name="AutoShape 7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7" name="AutoShape 8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8" name="AutoShape 8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9" name="AutoShape 8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0" name="AutoShape 8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1" name="AutoShape 8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2" name="AutoShape 8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3" name="AutoShape 8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4" name="AutoShape 8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5" name="AutoShape 8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</a:t>
            </a:r>
            <a:r>
              <a:rPr lang="en-US" altLang="en-US" smtClean="0"/>
              <a:t>2.2 ISA extension by the AVX2 instruction set (</a:t>
            </a:r>
            <a:r>
              <a:rPr lang="hu-HU" altLang="en-US" smtClean="0"/>
              <a:t>7</a:t>
            </a:r>
            <a:r>
              <a:rPr lang="en-US" altLang="en-US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72654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3754559"/>
              </p:ext>
            </p:extLst>
          </p:nvPr>
        </p:nvGraphicFramePr>
        <p:xfrm>
          <a:off x="476546" y="1448780"/>
          <a:ext cx="7965888" cy="3598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7648"/>
                <a:gridCol w="1327648"/>
                <a:gridCol w="1327648"/>
                <a:gridCol w="1327648"/>
                <a:gridCol w="1327648"/>
                <a:gridCol w="1327648"/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TDP</a:t>
                      </a:r>
                    </a:p>
                    <a:p>
                      <a:pPr algn="ctr"/>
                      <a:r>
                        <a:rPr lang="en-US" sz="1400" b="1" smtClean="0"/>
                        <a:t>(W)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No. of cores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Graphics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No. of</a:t>
                      </a:r>
                    </a:p>
                    <a:p>
                      <a:pPr algn="ctr"/>
                      <a:r>
                        <a:rPr lang="en-US" sz="1400" b="1" smtClean="0"/>
                        <a:t>graphics EUs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err="1" smtClean="0"/>
                        <a:t>eDRAM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Base frequency</a:t>
                      </a:r>
                    </a:p>
                    <a:p>
                      <a:pPr algn="ctr"/>
                      <a:r>
                        <a:rPr lang="en-US" sz="1400" b="1" smtClean="0"/>
                        <a:t>(GHz)</a:t>
                      </a:r>
                      <a:endParaRPr lang="en-US" sz="1400" b="1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4.5 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515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18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1.2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15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540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48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64 MB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2.2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15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520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2.6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550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48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64 MB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3.3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35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530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2.8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530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2.9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65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530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3.4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91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4.2</a:t>
                      </a:r>
                      <a:endParaRPr lang="en-US" sz="1400"/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61510" y="638690"/>
            <a:ext cx="88008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  <a:latin typeface="+mj-lt"/>
              </a:rPr>
              <a:t>Example: The max. base frequency of </a:t>
            </a:r>
            <a:r>
              <a:rPr lang="en-US" sz="1400" b="1" err="1" smtClean="0">
                <a:solidFill>
                  <a:srgbClr val="2D2D8A"/>
                </a:solidFill>
                <a:latin typeface="+mj-lt"/>
              </a:rPr>
              <a:t>Skylake</a:t>
            </a:r>
            <a:r>
              <a:rPr lang="en-US" sz="1400" b="1" smtClean="0">
                <a:solidFill>
                  <a:srgbClr val="2D2D8A"/>
                </a:solidFill>
                <a:latin typeface="+mj-lt"/>
              </a:rPr>
              <a:t> models resulting in different TDPs and </a:t>
            </a:r>
          </a:p>
          <a:p>
            <a:r>
              <a:rPr lang="en-US" sz="1400" b="1">
                <a:solidFill>
                  <a:srgbClr val="2D2D8A"/>
                </a:solidFill>
                <a:latin typeface="+mj-lt"/>
              </a:rPr>
              <a:t> </a:t>
            </a:r>
            <a:r>
              <a:rPr lang="en-US" sz="1400" b="1" smtClean="0">
                <a:solidFill>
                  <a:srgbClr val="2D2D8A"/>
                </a:solidFill>
                <a:latin typeface="+mj-lt"/>
              </a:rPr>
              <a:t> configurations </a:t>
            </a:r>
            <a:r>
              <a:rPr lang="en-US" sz="1400" smtClean="0">
                <a:latin typeface="+mj-lt"/>
              </a:rPr>
              <a:t>(Based on data from [202]) </a:t>
            </a:r>
            <a:endParaRPr lang="en-US" sz="140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1510" y="5409220"/>
            <a:ext cx="72121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</a:rPr>
              <a:t>Note</a:t>
            </a:r>
            <a:r>
              <a:rPr lang="en-US" sz="1400" smtClean="0">
                <a:solidFill>
                  <a:srgbClr val="000000"/>
                </a:solidFill>
              </a:rPr>
              <a:t> that low TDP can be achieved first of all </a:t>
            </a:r>
            <a:r>
              <a:rPr lang="en-US" sz="1400" smtClean="0">
                <a:solidFill>
                  <a:srgbClr val="0070C0"/>
                </a:solidFill>
              </a:rPr>
              <a:t>by reducing the core frequency </a:t>
            </a:r>
            <a:r>
              <a:rPr lang="en-US" sz="1400" smtClean="0">
                <a:solidFill>
                  <a:srgbClr val="000000"/>
                </a:solidFill>
              </a:rPr>
              <a:t>and limiting</a:t>
            </a:r>
          </a:p>
          <a:p>
            <a:r>
              <a:rPr lang="en-US" sz="1400">
                <a:solidFill>
                  <a:srgbClr val="000000"/>
                </a:solidFill>
              </a:rPr>
              <a:t> </a:t>
            </a:r>
            <a:r>
              <a:rPr lang="hu-HU" sz="1400" smtClean="0">
                <a:solidFill>
                  <a:srgbClr val="000000"/>
                </a:solidFill>
              </a:rPr>
              <a:t> </a:t>
            </a:r>
            <a:r>
              <a:rPr lang="en-US" sz="1400" smtClean="0">
                <a:solidFill>
                  <a:srgbClr val="000000"/>
                </a:solidFill>
              </a:rPr>
              <a:t> the computer resources (cores, GPU EUs) provided.  </a:t>
            </a: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7092280" y="1448780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51145" y="1448780"/>
            <a:ext cx="1350154" cy="3598504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2636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5.</a:t>
            </a:r>
            <a:r>
              <a:rPr lang="en-US" altLang="en-US" smtClean="0"/>
              <a:t>2.3 Enhanced microarchitecture for the cores (1)</a:t>
            </a:r>
          </a:p>
        </p:txBody>
      </p:sp>
      <p:pic>
        <p:nvPicPr>
          <p:cNvPr id="251907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41" t="22058" r="14557" b="5000"/>
          <a:stretch>
            <a:fillRect/>
          </a:stretch>
        </p:blipFill>
        <p:spPr bwMode="auto">
          <a:xfrm>
            <a:off x="874713" y="1223963"/>
            <a:ext cx="7800975" cy="5145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1908" name="TextBox 1"/>
          <p:cNvSpPr txBox="1">
            <a:spLocks noChangeArrowheads="1"/>
          </p:cNvSpPr>
          <p:nvPr/>
        </p:nvSpPr>
        <p:spPr bwMode="auto">
          <a:xfrm>
            <a:off x="177799" y="650875"/>
            <a:ext cx="560933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5.2.3 Enhanced microarchitecture for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the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cores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[80]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2614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93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41" t="31433" r="14557" b="5000"/>
          <a:stretch>
            <a:fillRect/>
          </a:stretch>
        </p:blipFill>
        <p:spPr bwMode="auto">
          <a:xfrm>
            <a:off x="1044575" y="2085975"/>
            <a:ext cx="7343775" cy="422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2931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58" t="20464" r="14557" b="68567"/>
          <a:stretch>
            <a:fillRect/>
          </a:stretch>
        </p:blipFill>
        <p:spPr bwMode="auto">
          <a:xfrm>
            <a:off x="2024063" y="1284288"/>
            <a:ext cx="5113337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2932" name="TextBox 1"/>
          <p:cNvSpPr txBox="1">
            <a:spLocks noChangeArrowheads="1"/>
          </p:cNvSpPr>
          <p:nvPr/>
        </p:nvSpPr>
        <p:spPr bwMode="auto">
          <a:xfrm>
            <a:off x="187325" y="638175"/>
            <a:ext cx="683232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Buffer sizes of subsequent generations of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the Core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processors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[80]</a:t>
            </a: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</a:t>
            </a:r>
            <a:r>
              <a:rPr lang="en-US" altLang="en-US" smtClean="0"/>
              <a:t>2.3 Enhanced microarchitecture for the cores (2)</a:t>
            </a:r>
          </a:p>
        </p:txBody>
      </p:sp>
    </p:spTree>
    <p:extLst>
      <p:ext uri="{BB962C8B-B14F-4D97-AF65-F5344CB8AC3E}">
        <p14:creationId xmlns:p14="http://schemas.microsoft.com/office/powerpoint/2010/main" val="2346573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Content Placeholder 2"/>
          <p:cNvSpPr>
            <a:spLocks noGrp="1"/>
          </p:cNvSpPr>
          <p:nvPr>
            <p:ph idx="1"/>
          </p:nvPr>
        </p:nvSpPr>
        <p:spPr>
          <a:xfrm>
            <a:off x="457200" y="1509985"/>
            <a:ext cx="8229600" cy="4525963"/>
          </a:xfrm>
        </p:spPr>
        <p:txBody>
          <a:bodyPr/>
          <a:lstStyle/>
          <a:p>
            <a:endParaRPr lang="en-US" altLang="en-US" smtClean="0"/>
          </a:p>
        </p:txBody>
      </p:sp>
      <p:pic>
        <p:nvPicPr>
          <p:cNvPr id="25395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51"/>
          <a:stretch>
            <a:fillRect/>
          </a:stretch>
        </p:blipFill>
        <p:spPr bwMode="auto">
          <a:xfrm>
            <a:off x="498475" y="1246460"/>
            <a:ext cx="8169275" cy="542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3956" name="TextBox 1"/>
          <p:cNvSpPr txBox="1">
            <a:spLocks noChangeArrowheads="1"/>
          </p:cNvSpPr>
          <p:nvPr/>
        </p:nvSpPr>
        <p:spPr bwMode="auto">
          <a:xfrm>
            <a:off x="187325" y="638175"/>
            <a:ext cx="84867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Cache sizes, latencies and bandwidth values of subsequent Core generations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122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53958" name="Rounded Rectangle 1"/>
          <p:cNvSpPr>
            <a:spLocks noChangeArrowheads="1"/>
          </p:cNvSpPr>
          <p:nvPr/>
        </p:nvSpPr>
        <p:spPr bwMode="auto">
          <a:xfrm>
            <a:off x="457200" y="2752998"/>
            <a:ext cx="8075613" cy="40640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</a:t>
            </a:r>
            <a:r>
              <a:rPr lang="en-US" altLang="en-US" smtClean="0"/>
              <a:t>2.3 Enhanced microarchitecture for the cores (3)</a:t>
            </a:r>
          </a:p>
        </p:txBody>
      </p:sp>
    </p:spTree>
    <p:extLst>
      <p:ext uri="{BB962C8B-B14F-4D97-AF65-F5344CB8AC3E}">
        <p14:creationId xmlns:p14="http://schemas.microsoft.com/office/powerpoint/2010/main" val="1532605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://image.slidesharecdn.com/hpcupdateistep2014-140603143214-phpapp02/95/intel-technologies-for-high-performance-computing-24-1024.jpg?cb=1401824526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92" t="14666" r="7813" b="12004"/>
          <a:stretch/>
        </p:blipFill>
        <p:spPr bwMode="auto">
          <a:xfrm>
            <a:off x="154249" y="1223755"/>
            <a:ext cx="8738231" cy="52805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1"/>
          <p:cNvSpPr txBox="1">
            <a:spLocks noChangeArrowheads="1"/>
          </p:cNvSpPr>
          <p:nvPr/>
        </p:nvSpPr>
        <p:spPr bwMode="auto">
          <a:xfrm>
            <a:off x="206375" y="638175"/>
            <a:ext cx="65950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Issue rate and execution unit enhancements of </a:t>
            </a:r>
            <a:r>
              <a:rPr lang="en-US" altLang="hu-HU" sz="1400" b="1" err="1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[165]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233010" y="6457214"/>
            <a:ext cx="343889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cs typeface="Arial" charset="0"/>
              </a:rPr>
              <a:t>FMA: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Fused Multiply-Add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(a x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b+c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)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611560" y="6264315"/>
            <a:ext cx="1260140" cy="239993"/>
          </a:xfrm>
          <a:prstGeom prst="round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5.</a:t>
            </a:r>
            <a:r>
              <a:rPr lang="en-US" altLang="en-US" smtClean="0"/>
              <a:t>2.3 Enhanced microarchitecture for the cores (4)</a:t>
            </a:r>
          </a:p>
        </p:txBody>
      </p:sp>
    </p:spTree>
    <p:extLst>
      <p:ext uri="{BB962C8B-B14F-4D97-AF65-F5344CB8AC3E}">
        <p14:creationId xmlns:p14="http://schemas.microsoft.com/office/powerpoint/2010/main" val="206373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1"/>
          <p:cNvSpPr txBox="1">
            <a:spLocks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smtClean="0"/>
              <a:t>5.</a:t>
            </a:r>
            <a:r>
              <a:rPr lang="en-US" altLang="hu-HU" kern="0" smtClean="0"/>
              <a:t>2</a:t>
            </a:r>
            <a:r>
              <a:rPr lang="hu-HU" altLang="hu-HU" kern="0" smtClean="0"/>
              <a:t>.</a:t>
            </a:r>
            <a:r>
              <a:rPr lang="en-US" altLang="hu-HU" kern="0" smtClean="0"/>
              <a:t>4</a:t>
            </a:r>
            <a:r>
              <a:rPr lang="hu-HU" altLang="hu-HU" kern="0" smtClean="0"/>
              <a:t> </a:t>
            </a:r>
            <a:r>
              <a:rPr lang="en-US" altLang="hu-HU" kern="0" smtClean="0"/>
              <a:t>Enhanced graphics </a:t>
            </a:r>
            <a:r>
              <a:rPr lang="hu-HU" altLang="hu-HU" kern="0" smtClean="0"/>
              <a:t>(1)</a:t>
            </a:r>
          </a:p>
        </p:txBody>
      </p:sp>
      <p:sp>
        <p:nvSpPr>
          <p:cNvPr id="5" name="TextBox 2"/>
          <p:cNvSpPr txBox="1">
            <a:spLocks noChangeArrowheads="1"/>
          </p:cNvSpPr>
          <p:nvPr/>
        </p:nvSpPr>
        <p:spPr bwMode="auto">
          <a:xfrm>
            <a:off x="192088" y="638175"/>
            <a:ext cx="26581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smtClean="0">
                <a:solidFill>
                  <a:srgbClr val="2D2D8A"/>
                </a:solidFill>
                <a:cs typeface="Arial" charset="0"/>
              </a:rPr>
              <a:t>5.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2.4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Enhanced graphics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7188" y="959901"/>
            <a:ext cx="8895320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To compete with AMD’s advanced graphics solutions </a:t>
            </a:r>
            <a:r>
              <a:rPr lang="en-US" sz="1400">
                <a:solidFill>
                  <a:srgbClr val="0070C0"/>
                </a:solidFill>
              </a:rPr>
              <a:t>Intel put a great emphasis on enhancing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>
                <a:solidFill>
                  <a:srgbClr val="0070C0"/>
                </a:solidFill>
              </a:rPr>
              <a:t>       Haswell’s integrated graphics</a:t>
            </a:r>
            <a:r>
              <a:rPr lang="en-US" sz="1400" smtClean="0">
                <a:solidFill>
                  <a:srgbClr val="0070C0"/>
                </a:solidFill>
              </a:rPr>
              <a:t>.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91580" y="1718810"/>
            <a:ext cx="511075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200"/>
              </a:spcAft>
              <a:buAutoNum type="alphaLcParenR"/>
            </a:pPr>
            <a:r>
              <a:rPr lang="en-US" sz="1400" smtClean="0">
                <a:solidFill>
                  <a:srgbClr val="FF0000"/>
                </a:solidFill>
              </a:rPr>
              <a:t>Sliced graphics architecture </a:t>
            </a:r>
            <a:r>
              <a:rPr lang="en-US" sz="1400" smtClean="0"/>
              <a:t>to allow scaling of EUs</a:t>
            </a:r>
          </a:p>
          <a:p>
            <a:pPr marL="342900" indent="-342900">
              <a:spcAft>
                <a:spcPts val="200"/>
              </a:spcAft>
              <a:buAutoNum type="alphaLcParenR"/>
            </a:pPr>
            <a:r>
              <a:rPr lang="en-US" sz="1400" smtClean="0"/>
              <a:t>Inclusion of </a:t>
            </a:r>
            <a:r>
              <a:rPr lang="en-US" sz="1400" err="1" smtClean="0">
                <a:solidFill>
                  <a:srgbClr val="FF0000"/>
                </a:solidFill>
              </a:rPr>
              <a:t>eDRAM</a:t>
            </a:r>
            <a:r>
              <a:rPr lang="en-US" sz="1400" smtClean="0"/>
              <a:t> in high-end units.</a:t>
            </a:r>
            <a:endParaRPr lang="en-US" sz="1400"/>
          </a:p>
        </p:txBody>
      </p:sp>
      <p:sp>
        <p:nvSpPr>
          <p:cNvPr id="3" name="TextBox 2"/>
          <p:cNvSpPr txBox="1"/>
          <p:nvPr/>
        </p:nvSpPr>
        <p:spPr>
          <a:xfrm>
            <a:off x="386535" y="1469639"/>
            <a:ext cx="78615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Main features of the new graphics units: are termed </a:t>
            </a:r>
            <a:r>
              <a:rPr lang="en-US" sz="1400">
                <a:solidFill>
                  <a:srgbClr val="FF0000"/>
                </a:solidFill>
                <a:cs typeface="Arial" charset="0"/>
              </a:rPr>
              <a:t>as Iris Pro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and </a:t>
            </a:r>
            <a:r>
              <a:rPr lang="en-US" sz="1400">
                <a:solidFill>
                  <a:srgbClr val="FF0000"/>
                </a:solidFill>
                <a:cs typeface="Arial" charset="0"/>
              </a:rPr>
              <a:t>Iris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graphics. </a:t>
            </a:r>
          </a:p>
        </p:txBody>
      </p:sp>
    </p:spTree>
    <p:extLst>
      <p:ext uri="{BB962C8B-B14F-4D97-AF65-F5344CB8AC3E}">
        <p14:creationId xmlns:p14="http://schemas.microsoft.com/office/powerpoint/2010/main" val="1973012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/>
              <a:t>5.</a:t>
            </a:r>
            <a:r>
              <a:rPr lang="en-US" altLang="hu-HU"/>
              <a:t>2</a:t>
            </a:r>
            <a:r>
              <a:rPr lang="hu-HU" altLang="hu-HU"/>
              <a:t>.</a:t>
            </a:r>
            <a:r>
              <a:rPr lang="en-US" altLang="hu-HU"/>
              <a:t>4</a:t>
            </a:r>
            <a:r>
              <a:rPr lang="hu-HU" altLang="hu-HU"/>
              <a:t> </a:t>
            </a:r>
            <a:r>
              <a:rPr lang="en-US" altLang="hu-HU"/>
              <a:t>Enhanced graphics </a:t>
            </a:r>
            <a:r>
              <a:rPr lang="hu-HU" altLang="hu-HU" smtClean="0"/>
              <a:t>(</a:t>
            </a:r>
            <a:r>
              <a:rPr lang="en-US" altLang="hu-HU" smtClean="0"/>
              <a:t>2</a:t>
            </a:r>
            <a:r>
              <a:rPr lang="hu-HU" altLang="hu-HU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0672" y="606135"/>
            <a:ext cx="48478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a) Introduction of sliced graphics architecture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1667" y="908720"/>
            <a:ext cx="8990853" cy="764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The new graphics architecture of </a:t>
            </a:r>
            <a:r>
              <a:rPr lang="en-US" sz="1400" err="1" smtClean="0"/>
              <a:t>Haswell</a:t>
            </a:r>
            <a:r>
              <a:rPr lang="en-US" sz="1400" smtClean="0"/>
              <a:t> is </a:t>
            </a:r>
            <a:r>
              <a:rPr lang="en-US" sz="1400" smtClean="0">
                <a:solidFill>
                  <a:srgbClr val="FF0000"/>
                </a:solidFill>
              </a:rPr>
              <a:t>sliced</a:t>
            </a:r>
            <a:r>
              <a:rPr lang="en-US" sz="1400" smtClean="0"/>
              <a:t>, to allow </a:t>
            </a:r>
            <a:r>
              <a:rPr lang="en-US" sz="1400" smtClean="0">
                <a:solidFill>
                  <a:srgbClr val="0070C0"/>
                </a:solidFill>
              </a:rPr>
              <a:t>scaling of EUs </a:t>
            </a:r>
            <a:r>
              <a:rPr lang="en-US" sz="1400" smtClean="0"/>
              <a:t>by using </a:t>
            </a:r>
            <a:r>
              <a:rPr lang="en-US" sz="1400" smtClean="0">
                <a:solidFill>
                  <a:srgbClr val="0070C0"/>
                </a:solidFill>
              </a:rPr>
              <a:t>one or two slices/unit</a:t>
            </a:r>
            <a:r>
              <a:rPr lang="en-US" sz="1400" smtClean="0"/>
              <a:t>.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Each </a:t>
            </a:r>
            <a:r>
              <a:rPr lang="en-US" sz="1400" smtClean="0">
                <a:solidFill>
                  <a:srgbClr val="FF0000"/>
                </a:solidFill>
              </a:rPr>
              <a:t>slice</a:t>
            </a:r>
            <a:r>
              <a:rPr lang="en-US" sz="1400" smtClean="0">
                <a:solidFill>
                  <a:srgbClr val="0070C0"/>
                </a:solidFill>
              </a:rPr>
              <a:t> has </a:t>
            </a:r>
            <a:r>
              <a:rPr lang="en-US" sz="1400" smtClean="0">
                <a:solidFill>
                  <a:srgbClr val="FF0000"/>
                </a:solidFill>
              </a:rPr>
              <a:t>two sub-slices</a:t>
            </a:r>
            <a:r>
              <a:rPr lang="en-US" sz="1400" smtClean="0">
                <a:solidFill>
                  <a:srgbClr val="0070C0"/>
                </a:solidFill>
              </a:rPr>
              <a:t>, with up to 10 EUs/sub-slice</a:t>
            </a:r>
            <a:r>
              <a:rPr lang="en-US" sz="1400" smtClean="0"/>
              <a:t>, as indicated in the Figure below. </a:t>
            </a:r>
            <a:endParaRPr lang="en-US" sz="140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40"/>
          <a:stretch/>
        </p:blipFill>
        <p:spPr bwMode="auto">
          <a:xfrm>
            <a:off x="1743316" y="1943835"/>
            <a:ext cx="3816252" cy="4869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5472100" y="6011975"/>
            <a:ext cx="34917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Figure: A sub-slice with 10 EUs </a:t>
            </a:r>
          </a:p>
          <a:p>
            <a:r>
              <a:rPr lang="en-US" sz="1400" smtClean="0"/>
              <a:t>of the graphics unit of </a:t>
            </a:r>
            <a:r>
              <a:rPr lang="en-US" sz="1400" err="1" smtClean="0"/>
              <a:t>Haswell</a:t>
            </a:r>
            <a:r>
              <a:rPr lang="hu-HU" sz="1400" smtClean="0"/>
              <a:t> [199]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4155157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/>
              <a:t>5.</a:t>
            </a:r>
            <a:r>
              <a:rPr lang="en-US" altLang="hu-HU"/>
              <a:t>2</a:t>
            </a:r>
            <a:r>
              <a:rPr lang="hu-HU" altLang="hu-HU"/>
              <a:t>.</a:t>
            </a:r>
            <a:r>
              <a:rPr lang="en-US" altLang="hu-HU"/>
              <a:t>4</a:t>
            </a:r>
            <a:r>
              <a:rPr lang="hu-HU" altLang="hu-HU"/>
              <a:t> </a:t>
            </a:r>
            <a:r>
              <a:rPr lang="en-US" altLang="hu-HU"/>
              <a:t>Enhanced graphics </a:t>
            </a:r>
            <a:r>
              <a:rPr lang="hu-HU" altLang="hu-HU" smtClean="0"/>
              <a:t>(</a:t>
            </a:r>
            <a:r>
              <a:rPr lang="en-US" altLang="hu-HU" smtClean="0"/>
              <a:t>3</a:t>
            </a:r>
            <a:r>
              <a:rPr lang="hu-HU" altLang="hu-HU" smtClean="0"/>
              <a:t>)</a:t>
            </a:r>
            <a:endParaRPr lang="en-US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6" r="18085" b="9821"/>
          <a:stretch/>
        </p:blipFill>
        <p:spPr bwMode="auto">
          <a:xfrm>
            <a:off x="2141730" y="1133745"/>
            <a:ext cx="4950550" cy="5506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61925" y="593685"/>
            <a:ext cx="83583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A slice of the graphics unit of Haswell including two sub-slices with 20 E</a:t>
            </a:r>
            <a:r>
              <a:rPr lang="hu-HU" sz="1400" b="1" smtClean="0">
                <a:solidFill>
                  <a:schemeClr val="accent6"/>
                </a:solidFill>
              </a:rPr>
              <a:t>U</a:t>
            </a:r>
            <a:r>
              <a:rPr lang="en-US" sz="1400" b="1" smtClean="0">
                <a:solidFill>
                  <a:schemeClr val="accent6"/>
                </a:solidFill>
              </a:rPr>
              <a:t>s </a:t>
            </a:r>
            <a:r>
              <a:rPr lang="en-US" sz="1400" smtClean="0"/>
              <a:t>[</a:t>
            </a:r>
            <a:r>
              <a:rPr lang="hu-HU" sz="1400" smtClean="0"/>
              <a:t>199</a:t>
            </a:r>
            <a:r>
              <a:rPr lang="en-US" sz="1400" smtClean="0"/>
              <a:t>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427406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/>
              <a:t>5.</a:t>
            </a:r>
            <a:r>
              <a:rPr lang="en-US" altLang="hu-HU"/>
              <a:t>2</a:t>
            </a:r>
            <a:r>
              <a:rPr lang="hu-HU" altLang="hu-HU"/>
              <a:t>.</a:t>
            </a:r>
            <a:r>
              <a:rPr lang="en-US" altLang="hu-HU"/>
              <a:t>4</a:t>
            </a:r>
            <a:r>
              <a:rPr lang="hu-HU" altLang="hu-HU"/>
              <a:t> </a:t>
            </a:r>
            <a:r>
              <a:rPr lang="en-US" altLang="hu-HU"/>
              <a:t>Enhanced graphics </a:t>
            </a:r>
            <a:r>
              <a:rPr lang="hu-HU" altLang="hu-HU" smtClean="0"/>
              <a:t>(</a:t>
            </a:r>
            <a:r>
              <a:rPr lang="en-US" altLang="hu-HU" smtClean="0"/>
              <a:t>4</a:t>
            </a:r>
            <a:r>
              <a:rPr lang="hu-HU" altLang="hu-HU" smtClean="0"/>
              <a:t>)</a:t>
            </a:r>
            <a:endParaRPr lang="en-US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021"/>
          <a:stretch/>
        </p:blipFill>
        <p:spPr bwMode="auto">
          <a:xfrm>
            <a:off x="1156050" y="1252996"/>
            <a:ext cx="6791325" cy="5373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161925" y="593685"/>
            <a:ext cx="91855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The architecture of a GT3 graphics unit of </a:t>
            </a:r>
            <a:r>
              <a:rPr lang="en-US" sz="1400" b="1" err="1" smtClean="0">
                <a:solidFill>
                  <a:schemeClr val="accent6"/>
                </a:solidFill>
              </a:rPr>
              <a:t>Haswell</a:t>
            </a:r>
            <a:r>
              <a:rPr lang="en-US" sz="1400" b="1" smtClean="0">
                <a:solidFill>
                  <a:schemeClr val="accent6"/>
                </a:solidFill>
              </a:rPr>
              <a:t> including two slices with </a:t>
            </a:r>
            <a:r>
              <a:rPr lang="en-US" sz="1400" b="1">
                <a:solidFill>
                  <a:schemeClr val="accent6"/>
                </a:solidFill>
              </a:rPr>
              <a:t>4</a:t>
            </a:r>
            <a:r>
              <a:rPr lang="en-US" sz="1400" b="1" smtClean="0">
                <a:solidFill>
                  <a:schemeClr val="accent6"/>
                </a:solidFill>
              </a:rPr>
              <a:t>0 EUs </a:t>
            </a:r>
            <a:r>
              <a:rPr lang="en-US" sz="1400" smtClean="0"/>
              <a:t>[</a:t>
            </a:r>
            <a:r>
              <a:rPr lang="hu-HU" sz="1400" smtClean="0"/>
              <a:t>199</a:t>
            </a:r>
            <a:r>
              <a:rPr lang="en-US" sz="1400" smtClean="0"/>
              <a:t>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4106958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/>
              <a:t>5.</a:t>
            </a:r>
            <a:r>
              <a:rPr lang="en-US" altLang="hu-HU"/>
              <a:t>2</a:t>
            </a:r>
            <a:r>
              <a:rPr lang="hu-HU" altLang="hu-HU"/>
              <a:t>.</a:t>
            </a:r>
            <a:r>
              <a:rPr lang="en-US" altLang="hu-HU"/>
              <a:t>4</a:t>
            </a:r>
            <a:r>
              <a:rPr lang="hu-HU" altLang="hu-HU"/>
              <a:t> </a:t>
            </a:r>
            <a:r>
              <a:rPr lang="en-US" altLang="hu-HU"/>
              <a:t>Enhanced graphics </a:t>
            </a:r>
            <a:r>
              <a:rPr lang="hu-HU" altLang="hu-HU" smtClean="0"/>
              <a:t>(</a:t>
            </a:r>
            <a:r>
              <a:rPr lang="en-US" altLang="hu-HU" smtClean="0"/>
              <a:t>5</a:t>
            </a:r>
            <a:r>
              <a:rPr lang="hu-HU" altLang="hu-HU" smtClean="0"/>
              <a:t>)</a:t>
            </a:r>
            <a:endParaRPr lang="en-US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91" b="15506"/>
          <a:stretch/>
        </p:blipFill>
        <p:spPr bwMode="auto">
          <a:xfrm>
            <a:off x="1601670" y="1185424"/>
            <a:ext cx="5913812" cy="3548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49225" y="595148"/>
            <a:ext cx="45544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Block diagram of an EU of </a:t>
            </a:r>
            <a:r>
              <a:rPr lang="en-US" sz="1400" b="1" err="1" smtClean="0">
                <a:solidFill>
                  <a:schemeClr val="accent6"/>
                </a:solidFill>
              </a:rPr>
              <a:t>Haswell</a:t>
            </a:r>
            <a:r>
              <a:rPr lang="en-US" sz="1400" b="1" smtClean="0">
                <a:solidFill>
                  <a:schemeClr val="accent6"/>
                </a:solidFill>
              </a:rPr>
              <a:t> -1 </a:t>
            </a:r>
            <a:r>
              <a:rPr lang="en-US" sz="1400" smtClean="0"/>
              <a:t>[</a:t>
            </a:r>
            <a:r>
              <a:rPr lang="hu-HU" sz="1400" smtClean="0"/>
              <a:t>199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6" name="TextBox 5"/>
          <p:cNvSpPr txBox="1"/>
          <p:nvPr/>
        </p:nvSpPr>
        <p:spPr>
          <a:xfrm>
            <a:off x="305481" y="4966428"/>
            <a:ext cx="36038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Each EU has </a:t>
            </a:r>
            <a:r>
              <a:rPr lang="en-US" sz="1400" smtClean="0">
                <a:solidFill>
                  <a:srgbClr val="0070C0"/>
                </a:solidFill>
              </a:rPr>
              <a:t>four functional units</a:t>
            </a:r>
            <a:r>
              <a:rPr lang="en-US" sz="1400" smtClean="0"/>
              <a:t>: </a:t>
            </a:r>
            <a:endParaRPr lang="en-US" sz="1400"/>
          </a:p>
        </p:txBody>
      </p:sp>
      <p:sp>
        <p:nvSpPr>
          <p:cNvPr id="7" name="TextBox 6"/>
          <p:cNvSpPr txBox="1"/>
          <p:nvPr/>
        </p:nvSpPr>
        <p:spPr>
          <a:xfrm>
            <a:off x="846236" y="5281463"/>
            <a:ext cx="3135795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Two 4-way SIMD FPU </a:t>
            </a:r>
            <a:r>
              <a:rPr lang="en-US" sz="1400" smtClean="0"/>
              <a:t>units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1 Send unit (Load/Store) and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1 Branch unit.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305481" y="6091553"/>
            <a:ext cx="64267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An EU issues </a:t>
            </a:r>
            <a:r>
              <a:rPr lang="en-US" sz="1400" smtClean="0">
                <a:solidFill>
                  <a:srgbClr val="0070C0"/>
                </a:solidFill>
              </a:rPr>
              <a:t>up to 4 instructions per cycle </a:t>
            </a:r>
            <a:r>
              <a:rPr lang="en-US" sz="1400" smtClean="0"/>
              <a:t>to the functional units.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425384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/>
              <a:t>5.</a:t>
            </a:r>
            <a:r>
              <a:rPr lang="en-US" altLang="hu-HU"/>
              <a:t>2</a:t>
            </a:r>
            <a:r>
              <a:rPr lang="hu-HU" altLang="hu-HU"/>
              <a:t>.</a:t>
            </a:r>
            <a:r>
              <a:rPr lang="en-US" altLang="hu-HU"/>
              <a:t>4</a:t>
            </a:r>
            <a:r>
              <a:rPr lang="hu-HU" altLang="hu-HU"/>
              <a:t> </a:t>
            </a:r>
            <a:r>
              <a:rPr lang="en-US" altLang="hu-HU"/>
              <a:t>Enhanced graphics </a:t>
            </a:r>
            <a:r>
              <a:rPr lang="hu-HU" altLang="hu-HU" smtClean="0"/>
              <a:t>(</a:t>
            </a:r>
            <a:r>
              <a:rPr lang="en-US" altLang="hu-HU" smtClean="0"/>
              <a:t>6</a:t>
            </a:r>
            <a:r>
              <a:rPr lang="hu-HU" altLang="hu-HU" smtClean="0"/>
              <a:t>)</a:t>
            </a:r>
            <a:endParaRPr lang="en-US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91" b="15506"/>
          <a:stretch/>
        </p:blipFill>
        <p:spPr bwMode="auto">
          <a:xfrm>
            <a:off x="1601670" y="1133745"/>
            <a:ext cx="5913812" cy="3548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49225" y="595148"/>
            <a:ext cx="45544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Block diagram of an EU of </a:t>
            </a:r>
            <a:r>
              <a:rPr lang="en-US" sz="1400" b="1" err="1" smtClean="0">
                <a:solidFill>
                  <a:schemeClr val="accent6"/>
                </a:solidFill>
              </a:rPr>
              <a:t>Haswell</a:t>
            </a:r>
            <a:r>
              <a:rPr lang="en-US" sz="1400" b="1" smtClean="0">
                <a:solidFill>
                  <a:schemeClr val="accent6"/>
                </a:solidFill>
              </a:rPr>
              <a:t> -2 </a:t>
            </a:r>
            <a:r>
              <a:rPr lang="en-US" sz="1400" smtClean="0"/>
              <a:t>[</a:t>
            </a:r>
            <a:r>
              <a:rPr lang="hu-HU" sz="1400" smtClean="0"/>
              <a:t>199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6" name="TextBox 5"/>
          <p:cNvSpPr txBox="1"/>
          <p:nvPr/>
        </p:nvSpPr>
        <p:spPr>
          <a:xfrm>
            <a:off x="250825" y="4959170"/>
            <a:ext cx="7756867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Each </a:t>
            </a:r>
            <a:r>
              <a:rPr lang="en-US" sz="1400" smtClean="0">
                <a:solidFill>
                  <a:srgbClr val="FF0000"/>
                </a:solidFill>
              </a:rPr>
              <a:t>SIMD FPUs </a:t>
            </a:r>
            <a:r>
              <a:rPr lang="en-US" sz="1400" smtClean="0"/>
              <a:t>can execute </a:t>
            </a:r>
            <a:r>
              <a:rPr lang="en-US" sz="1400" smtClean="0">
                <a:solidFill>
                  <a:srgbClr val="0070C0"/>
                </a:solidFill>
              </a:rPr>
              <a:t>4 SP FP </a:t>
            </a:r>
            <a:r>
              <a:rPr lang="en-US" sz="1400" smtClean="0"/>
              <a:t>or </a:t>
            </a:r>
            <a:r>
              <a:rPr lang="en-US" sz="1400" smtClean="0">
                <a:solidFill>
                  <a:srgbClr val="0070C0"/>
                </a:solidFill>
              </a:rPr>
              <a:t>1/2/4/8/16/32 bit wide FX operations.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They can execute </a:t>
            </a:r>
            <a:r>
              <a:rPr lang="en-US" sz="1400" smtClean="0">
                <a:solidFill>
                  <a:srgbClr val="0070C0"/>
                </a:solidFill>
              </a:rPr>
              <a:t>MAD</a:t>
            </a:r>
            <a:r>
              <a:rPr lang="en-US" sz="1400" smtClean="0"/>
              <a:t> instructions (Multiply-Add) per cycle.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Thus an </a:t>
            </a:r>
            <a:r>
              <a:rPr lang="en-US" sz="1400" smtClean="0">
                <a:solidFill>
                  <a:srgbClr val="FF0000"/>
                </a:solidFill>
              </a:rPr>
              <a:t>EU</a:t>
            </a:r>
            <a:r>
              <a:rPr lang="en-US" sz="1400" smtClean="0"/>
              <a:t> can execute 2 FPU x SIMD4 x 2 (MAD) = 16 SP FP operations/cycle.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The EU is </a:t>
            </a:r>
            <a:r>
              <a:rPr lang="en-US" sz="1400" smtClean="0">
                <a:solidFill>
                  <a:srgbClr val="0070C0"/>
                </a:solidFill>
              </a:rPr>
              <a:t>7-way multithreaded</a:t>
            </a:r>
            <a:r>
              <a:rPr lang="en-US" sz="1400" smtClean="0"/>
              <a:t>.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Each thread has 128 32 B registers</a:t>
            </a:r>
            <a:r>
              <a:rPr lang="en-US" sz="1400" smtClean="0"/>
              <a:t>.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One of the FPUs </a:t>
            </a:r>
            <a:r>
              <a:rPr lang="en-US" sz="1400" smtClean="0"/>
              <a:t>also supports </a:t>
            </a:r>
            <a:r>
              <a:rPr lang="en-US" sz="1400" smtClean="0">
                <a:solidFill>
                  <a:srgbClr val="0070C0"/>
                </a:solidFill>
              </a:rPr>
              <a:t>FX operations</a:t>
            </a:r>
            <a:r>
              <a:rPr lang="en-US" sz="1400" smtClean="0"/>
              <a:t>.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One of the FPUs </a:t>
            </a:r>
            <a:r>
              <a:rPr lang="en-US" sz="1400" smtClean="0"/>
              <a:t>also support </a:t>
            </a:r>
            <a:r>
              <a:rPr lang="en-US" sz="1400" smtClean="0">
                <a:solidFill>
                  <a:srgbClr val="0070C0"/>
                </a:solidFill>
              </a:rPr>
              <a:t>transcendental math functions</a:t>
            </a:r>
            <a:r>
              <a:rPr lang="en-US" sz="1400" smtClean="0"/>
              <a:t>.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682142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12</a:t>
            </a:r>
            <a:r>
              <a:rPr lang="hu-HU" altLang="en-US" smtClean="0"/>
              <a:t>)</a:t>
            </a:r>
            <a:endParaRPr lang="en-US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70584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541719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77301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8264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127972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4199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438997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5645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62155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643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94472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805584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579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75447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97647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64322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943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832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92797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1086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533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722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864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54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533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150197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32640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533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5972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61347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3438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348886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926700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2035772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211859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62822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648547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53147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64870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1312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720234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91234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57984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97747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100984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8107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805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773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7893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6147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63084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867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97897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8026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78872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56734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614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53622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140922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53585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344122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5682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80265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809009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129684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6623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7417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93259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144097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7584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83822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78848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308697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91747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9880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55297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843796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61684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72680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64115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821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8076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815782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6001347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60235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828100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84259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52159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4034934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153988" y="610301"/>
            <a:ext cx="51571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Intel’s Tick-Tock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model for the P4 and Core lines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509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6" grpId="0"/>
      <p:bldP spid="37" grpId="0"/>
      <p:bldP spid="45" grpId="0"/>
      <p:bldP spid="81" grpId="0"/>
      <p:bldP spid="84" grpId="0"/>
      <p:bldP spid="86" grpId="0"/>
      <p:bldP spid="87" grpId="0"/>
      <p:bldP spid="97" grpId="0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/>
              <a:t>5.</a:t>
            </a:r>
            <a:r>
              <a:rPr lang="en-US" altLang="hu-HU"/>
              <a:t>2</a:t>
            </a:r>
            <a:r>
              <a:rPr lang="hu-HU" altLang="hu-HU"/>
              <a:t>.</a:t>
            </a:r>
            <a:r>
              <a:rPr lang="en-US" altLang="hu-HU"/>
              <a:t>4</a:t>
            </a:r>
            <a:r>
              <a:rPr lang="hu-HU" altLang="hu-HU"/>
              <a:t> </a:t>
            </a:r>
            <a:r>
              <a:rPr lang="en-US" altLang="hu-HU"/>
              <a:t>Enhanced graphics </a:t>
            </a:r>
            <a:r>
              <a:rPr lang="hu-HU" altLang="hu-HU" smtClean="0"/>
              <a:t>(</a:t>
            </a:r>
            <a:r>
              <a:rPr lang="en-US" altLang="hu-HU" smtClean="0"/>
              <a:t>7</a:t>
            </a:r>
            <a:r>
              <a:rPr lang="hu-HU" altLang="hu-HU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49225" y="606385"/>
            <a:ext cx="82301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Interpretation of the notions Graphics Technology (GT) for the </a:t>
            </a:r>
            <a:r>
              <a:rPr lang="en-US" sz="1400" b="1" err="1" smtClean="0">
                <a:solidFill>
                  <a:schemeClr val="accent6"/>
                </a:solidFill>
              </a:rPr>
              <a:t>Haswell</a:t>
            </a:r>
            <a:r>
              <a:rPr lang="en-US" sz="1400" b="1" smtClean="0">
                <a:solidFill>
                  <a:schemeClr val="accent6"/>
                </a:solidFill>
              </a:rPr>
              <a:t> line and</a:t>
            </a:r>
          </a:p>
          <a:p>
            <a:r>
              <a:rPr lang="en-US" sz="1400" b="1">
                <a:solidFill>
                  <a:schemeClr val="accent6"/>
                </a:solidFill>
              </a:rPr>
              <a:t> </a:t>
            </a:r>
            <a:r>
              <a:rPr lang="en-US" sz="1400" b="1" smtClean="0">
                <a:solidFill>
                  <a:schemeClr val="accent6"/>
                </a:solidFill>
              </a:rPr>
              <a:t> subsequent lines 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0703" y="1178750"/>
            <a:ext cx="8803564" cy="1272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</a:rPr>
              <a:t>GT1 </a:t>
            </a:r>
            <a:r>
              <a:rPr lang="en-US" sz="1400" smtClean="0"/>
              <a:t>designates graphics with a </a:t>
            </a:r>
            <a:r>
              <a:rPr lang="en-US" sz="1400" smtClean="0">
                <a:solidFill>
                  <a:srgbClr val="0070C0"/>
                </a:solidFill>
              </a:rPr>
              <a:t>single slice and reduces execution resources </a:t>
            </a:r>
            <a:r>
              <a:rPr lang="en-US" sz="1400" smtClean="0"/>
              <a:t>(less sub-slices</a:t>
            </a:r>
          </a:p>
          <a:p>
            <a:pPr>
              <a:spcAft>
                <a:spcPts val="200"/>
              </a:spcAft>
            </a:pPr>
            <a:r>
              <a:rPr lang="en-US" sz="1400"/>
              <a:t> </a:t>
            </a:r>
            <a:r>
              <a:rPr lang="en-US" sz="1400" smtClean="0"/>
              <a:t>      or less EUs per sub-slice)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</a:rPr>
              <a:t>GT2</a:t>
            </a:r>
            <a:r>
              <a:rPr lang="en-US" sz="1400" smtClean="0"/>
              <a:t> designates graphics with a </a:t>
            </a:r>
            <a:r>
              <a:rPr lang="en-US" sz="1400" smtClean="0">
                <a:solidFill>
                  <a:srgbClr val="0070C0"/>
                </a:solidFill>
              </a:rPr>
              <a:t>single slice </a:t>
            </a:r>
            <a:r>
              <a:rPr lang="en-US" sz="1400" smtClean="0"/>
              <a:t>(e.g. 20 EUs in the Haswell line)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</a:rPr>
              <a:t>GT3</a:t>
            </a:r>
            <a:r>
              <a:rPr lang="en-US" sz="1400" smtClean="0"/>
              <a:t> </a:t>
            </a:r>
            <a:r>
              <a:rPr lang="en-US" sz="1400"/>
              <a:t>designates graphics with </a:t>
            </a:r>
            <a:r>
              <a:rPr lang="en-US" sz="1400" smtClean="0">
                <a:solidFill>
                  <a:srgbClr val="0070C0"/>
                </a:solidFill>
              </a:rPr>
              <a:t>dual slices </a:t>
            </a:r>
            <a:r>
              <a:rPr lang="en-US" sz="1400" smtClean="0"/>
              <a:t>(e.g. 40 EUs in the Haswell line)</a:t>
            </a:r>
            <a:endParaRPr lang="en-US" sz="1400"/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</a:rPr>
              <a:t>GT4</a:t>
            </a:r>
            <a:r>
              <a:rPr lang="en-US" sz="1400" smtClean="0"/>
              <a:t> </a:t>
            </a:r>
            <a:r>
              <a:rPr lang="en-US" sz="1400"/>
              <a:t>designates graphics with </a:t>
            </a:r>
            <a:r>
              <a:rPr lang="en-US" sz="1400" smtClean="0">
                <a:solidFill>
                  <a:srgbClr val="0070C0"/>
                </a:solidFill>
              </a:rPr>
              <a:t>triple slices.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371312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/>
              <a:t>5.</a:t>
            </a:r>
            <a:r>
              <a:rPr lang="en-US" altLang="hu-HU"/>
              <a:t>2</a:t>
            </a:r>
            <a:r>
              <a:rPr lang="hu-HU" altLang="hu-HU"/>
              <a:t>.</a:t>
            </a:r>
            <a:r>
              <a:rPr lang="en-US" altLang="hu-HU"/>
              <a:t>4</a:t>
            </a:r>
            <a:r>
              <a:rPr lang="hu-HU" altLang="hu-HU"/>
              <a:t> </a:t>
            </a:r>
            <a:r>
              <a:rPr lang="en-US" altLang="hu-HU"/>
              <a:t>Enhanced graphics </a:t>
            </a:r>
            <a:r>
              <a:rPr lang="hu-HU" altLang="hu-HU" smtClean="0"/>
              <a:t>(</a:t>
            </a:r>
            <a:r>
              <a:rPr lang="en-US" altLang="hu-HU" smtClean="0"/>
              <a:t>8</a:t>
            </a:r>
            <a:r>
              <a:rPr lang="hu-HU" altLang="hu-HU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0757" y="600590"/>
            <a:ext cx="48622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Introducing the notions Iris/Iris Pro graphics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1510" y="922883"/>
            <a:ext cx="21114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Intel designates their</a:t>
            </a:r>
            <a:endParaRPr lang="en-US" sz="1400"/>
          </a:p>
        </p:txBody>
      </p:sp>
      <p:sp>
        <p:nvSpPr>
          <p:cNvPr id="6" name="TextBox 5"/>
          <p:cNvSpPr txBox="1"/>
          <p:nvPr/>
        </p:nvSpPr>
        <p:spPr>
          <a:xfrm>
            <a:off x="431540" y="1230660"/>
            <a:ext cx="7810280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high-end</a:t>
            </a:r>
            <a:r>
              <a:rPr lang="en-US" sz="1400" smtClean="0"/>
              <a:t> </a:t>
            </a:r>
            <a:r>
              <a:rPr lang="en-US" sz="1400"/>
              <a:t>graphics as </a:t>
            </a:r>
            <a:r>
              <a:rPr lang="en-US" sz="1400">
                <a:solidFill>
                  <a:srgbClr val="FF0000"/>
                </a:solidFill>
              </a:rPr>
              <a:t>Iris</a:t>
            </a:r>
            <a:r>
              <a:rPr lang="en-US" sz="1400"/>
              <a:t> graphics and</a:t>
            </a:r>
          </a:p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high-end graphics enhanced with embedded DRAM (</a:t>
            </a:r>
            <a:r>
              <a:rPr lang="en-US" sz="1400" err="1" smtClean="0">
                <a:solidFill>
                  <a:srgbClr val="0070C0"/>
                </a:solidFill>
              </a:rPr>
              <a:t>eDRAM</a:t>
            </a:r>
            <a:r>
              <a:rPr lang="en-US" sz="1400" smtClean="0"/>
              <a:t>) as </a:t>
            </a:r>
            <a:r>
              <a:rPr lang="en-US" sz="1400" smtClean="0">
                <a:solidFill>
                  <a:srgbClr val="FF0000"/>
                </a:solidFill>
              </a:rPr>
              <a:t>Iris Pro</a:t>
            </a:r>
            <a:r>
              <a:rPr lang="en-US" sz="1400" smtClean="0"/>
              <a:t> graphics.</a:t>
            </a:r>
            <a:endParaRPr lang="en-US" sz="1400"/>
          </a:p>
        </p:txBody>
      </p:sp>
      <p:sp>
        <p:nvSpPr>
          <p:cNvPr id="7" name="TextBox 6"/>
          <p:cNvSpPr txBox="1"/>
          <p:nvPr/>
        </p:nvSpPr>
        <p:spPr>
          <a:xfrm>
            <a:off x="250825" y="1860730"/>
            <a:ext cx="897027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The </a:t>
            </a:r>
            <a:r>
              <a:rPr lang="en-US" sz="1400" smtClean="0">
                <a:solidFill>
                  <a:srgbClr val="0070C0"/>
                </a:solidFill>
              </a:rPr>
              <a:t>inclusion of </a:t>
            </a:r>
            <a:r>
              <a:rPr lang="en-US" sz="1400" err="1" smtClean="0">
                <a:solidFill>
                  <a:srgbClr val="0070C0"/>
                </a:solidFill>
              </a:rPr>
              <a:t>eDRAM</a:t>
            </a:r>
            <a:r>
              <a:rPr lang="en-US" sz="1400" smtClean="0">
                <a:solidFill>
                  <a:srgbClr val="0070C0"/>
                </a:solidFill>
              </a:rPr>
              <a:t> </a:t>
            </a:r>
            <a:r>
              <a:rPr lang="en-US" sz="1400" smtClean="0"/>
              <a:t>will be indicated also in the GT naming by supplementing the GT level</a:t>
            </a:r>
          </a:p>
          <a:p>
            <a:r>
              <a:rPr lang="en-US" sz="1400"/>
              <a:t> </a:t>
            </a:r>
            <a:r>
              <a:rPr lang="en-US" sz="1400" smtClean="0"/>
              <a:t> by the letter </a:t>
            </a:r>
            <a:r>
              <a:rPr lang="en-US" sz="1400" smtClean="0">
                <a:solidFill>
                  <a:srgbClr val="FF0000"/>
                </a:solidFill>
              </a:rPr>
              <a:t>“e”</a:t>
            </a:r>
            <a:r>
              <a:rPr lang="en-US" sz="1400" smtClean="0"/>
              <a:t>, so GT3e designates GT3 level with </a:t>
            </a:r>
            <a:r>
              <a:rPr lang="en-US" sz="1400" err="1" smtClean="0"/>
              <a:t>eDRAM</a:t>
            </a:r>
            <a:r>
              <a:rPr lang="en-US" sz="1400" smtClean="0"/>
              <a:t>.</a:t>
            </a:r>
            <a:endParaRPr lang="en-US" sz="1400"/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1730980" y="3656102"/>
            <a:ext cx="14890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cs typeface="Arial" charset="0"/>
              </a:rPr>
              <a:t>Iris graphics unit</a:t>
            </a:r>
          </a:p>
        </p:txBody>
      </p:sp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5794980" y="3643402"/>
            <a:ext cx="183673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cs typeface="Arial" charset="0"/>
              </a:rPr>
              <a:t>Iris Pro graphics unit</a:t>
            </a:r>
            <a:endParaRPr lang="hu-HU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Line 5"/>
          <p:cNvSpPr>
            <a:spLocks noChangeShapeType="1"/>
          </p:cNvSpPr>
          <p:nvPr/>
        </p:nvSpPr>
        <p:spPr bwMode="auto">
          <a:xfrm flipV="1">
            <a:off x="2458055" y="3138577"/>
            <a:ext cx="2087562" cy="3603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1" name="Line 6"/>
          <p:cNvSpPr>
            <a:spLocks noChangeShapeType="1"/>
          </p:cNvSpPr>
          <p:nvPr/>
        </p:nvSpPr>
        <p:spPr bwMode="auto">
          <a:xfrm flipH="1" flipV="1">
            <a:off x="4545617" y="3138577"/>
            <a:ext cx="2160588" cy="3603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12" name="Rectangle 7"/>
          <p:cNvSpPr>
            <a:spLocks noChangeArrowheads="1"/>
          </p:cNvSpPr>
          <p:nvPr/>
        </p:nvSpPr>
        <p:spPr bwMode="auto">
          <a:xfrm>
            <a:off x="2538910" y="2625815"/>
            <a:ext cx="4073744" cy="4206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200" b="1" err="1">
                <a:solidFill>
                  <a:srgbClr val="000000"/>
                </a:solidFill>
                <a:cs typeface="Arial" charset="0"/>
              </a:rPr>
              <a:t>Haswell’s</a:t>
            </a:r>
            <a:r>
              <a:rPr lang="en-US" altLang="en-US" sz="1200" b="1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200" b="1" smtClean="0">
                <a:solidFill>
                  <a:srgbClr val="000000"/>
                </a:solidFill>
                <a:cs typeface="Arial" charset="0"/>
              </a:rPr>
              <a:t>Iris graphics </a:t>
            </a:r>
            <a:r>
              <a:rPr lang="en-US" altLang="en-US" sz="1200" b="1">
                <a:solidFill>
                  <a:srgbClr val="000000"/>
                </a:solidFill>
                <a:cs typeface="Arial" charset="0"/>
              </a:rPr>
              <a:t>unit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smtClean="0">
                <a:solidFill>
                  <a:srgbClr val="000000"/>
                </a:solidFill>
                <a:cs typeface="Arial" charset="0"/>
              </a:rPr>
              <a:t>(They incorporate two slices with altogether 40 EUs</a:t>
            </a:r>
            <a:endParaRPr lang="hu-HU" altLang="en-US" sz="12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6674455" y="34719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2426305" y="347354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" name="TextBox 10"/>
          <p:cNvSpPr txBox="1">
            <a:spLocks noChangeArrowheads="1"/>
          </p:cNvSpPr>
          <p:nvPr/>
        </p:nvSpPr>
        <p:spPr bwMode="auto">
          <a:xfrm>
            <a:off x="5129817" y="4018052"/>
            <a:ext cx="31765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It is enhanced by a 128 MB sized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on package integrated eDRAM</a:t>
            </a:r>
          </a:p>
        </p:txBody>
      </p:sp>
      <p:sp>
        <p:nvSpPr>
          <p:cNvPr id="16" name="TextBox 20"/>
          <p:cNvSpPr txBox="1">
            <a:spLocks noChangeArrowheads="1"/>
          </p:cNvSpPr>
          <p:nvPr/>
        </p:nvSpPr>
        <p:spPr bwMode="auto">
          <a:xfrm>
            <a:off x="1016605" y="4062502"/>
            <a:ext cx="2909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It is not enhanced by an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on package integrated eDRAM</a:t>
            </a:r>
          </a:p>
        </p:txBody>
      </p:sp>
    </p:spTree>
    <p:extLst>
      <p:ext uri="{BB962C8B-B14F-4D97-AF65-F5344CB8AC3E}">
        <p14:creationId xmlns:p14="http://schemas.microsoft.com/office/powerpoint/2010/main" val="1501319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9" grpId="0"/>
      <p:bldP spid="10" grpId="0" animBg="1"/>
      <p:bldP spid="11" grpId="0" animBg="1"/>
      <p:bldP spid="12" grpId="0"/>
      <p:bldP spid="13" grpId="0" animBg="1"/>
      <p:bldP spid="14" grpId="0" animBg="1"/>
      <p:bldP spid="15" grpId="0"/>
      <p:bldP spid="16" grpId="0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hu-HU"/>
              <a:t>5.</a:t>
            </a:r>
            <a:r>
              <a:rPr lang="en-US" altLang="hu-HU"/>
              <a:t>2</a:t>
            </a:r>
            <a:r>
              <a:rPr lang="hu-HU" altLang="hu-HU"/>
              <a:t>.</a:t>
            </a:r>
            <a:r>
              <a:rPr lang="en-US" altLang="hu-HU"/>
              <a:t>4</a:t>
            </a:r>
            <a:r>
              <a:rPr lang="hu-HU" altLang="hu-HU"/>
              <a:t> </a:t>
            </a:r>
            <a:r>
              <a:rPr lang="en-US" altLang="hu-HU"/>
              <a:t>Enhanced graphics </a:t>
            </a:r>
            <a:r>
              <a:rPr lang="hu-HU" altLang="hu-HU" smtClean="0"/>
              <a:t>(</a:t>
            </a:r>
            <a:r>
              <a:rPr lang="en-US" altLang="hu-HU" smtClean="0"/>
              <a:t>9</a:t>
            </a:r>
            <a:r>
              <a:rPr lang="hu-HU" altLang="hu-HU" smtClean="0"/>
              <a:t>)</a:t>
            </a:r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61509" y="593685"/>
            <a:ext cx="544560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b="1" smtClean="0">
                <a:solidFill>
                  <a:schemeClr val="accent6"/>
                </a:solidFill>
              </a:rPr>
              <a:t>b)Inclusion </a:t>
            </a:r>
            <a:r>
              <a:rPr lang="en-US" sz="1400" b="1">
                <a:solidFill>
                  <a:schemeClr val="accent6"/>
                </a:solidFill>
              </a:rPr>
              <a:t>of </a:t>
            </a:r>
            <a:r>
              <a:rPr lang="en-US" sz="1400" b="1" err="1">
                <a:solidFill>
                  <a:schemeClr val="accent6"/>
                </a:solidFill>
              </a:rPr>
              <a:t>eDRAM</a:t>
            </a:r>
            <a:r>
              <a:rPr lang="en-US" sz="1400" b="1">
                <a:solidFill>
                  <a:schemeClr val="accent6"/>
                </a:solidFill>
              </a:rPr>
              <a:t> in high-end </a:t>
            </a:r>
            <a:r>
              <a:rPr lang="en-US" sz="1400" b="1" smtClean="0">
                <a:solidFill>
                  <a:schemeClr val="accent6"/>
                </a:solidFill>
              </a:rPr>
              <a:t>graphics units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1510" y="953725"/>
            <a:ext cx="34740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It will be discussed in Section 5.3.1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275593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7843966"/>
              </p:ext>
            </p:extLst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Graphics</a:t>
                      </a:r>
                    </a:p>
                    <a:p>
                      <a:pPr algn="ctr"/>
                      <a:r>
                        <a:rPr lang="en-US" sz="1100" b="1" smtClean="0"/>
                        <a:t>Technology </a:t>
                      </a:r>
                    </a:p>
                    <a:p>
                      <a:pPr algn="ctr"/>
                      <a:r>
                        <a:rPr lang="en-US" sz="1100" b="1" smtClean="0"/>
                        <a:t>level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 of</a:t>
                      </a:r>
                    </a:p>
                    <a:p>
                      <a:pPr algn="ctr"/>
                      <a:r>
                        <a:rPr lang="en-US" sz="1100" b="1" smtClean="0"/>
                        <a:t>graphics </a:t>
                      </a:r>
                    </a:p>
                    <a:p>
                      <a:pPr algn="ctr"/>
                      <a:r>
                        <a:rPr lang="en-US" sz="1100" b="1" smtClean="0"/>
                        <a:t>slices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</a:t>
                      </a:r>
                    </a:p>
                    <a:p>
                      <a:pPr algn="ctr"/>
                      <a:r>
                        <a:rPr lang="en-US" sz="1100" b="1" smtClean="0"/>
                        <a:t>of EUs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 smtClean="0"/>
                        <a:t>eDRAM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OpenCL</a:t>
                      </a:r>
                      <a:r>
                        <a:rPr lang="en-US" sz="1100" b="1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Westmere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5</a:t>
                      </a:r>
                      <a:r>
                        <a:rPr lang="en-US" sz="1100" baseline="30000" smtClean="0"/>
                        <a:t>th</a:t>
                      </a:r>
                      <a:endParaRPr lang="en-US" sz="1100" smtClean="0"/>
                    </a:p>
                    <a:p>
                      <a:pPr algn="ctr"/>
                      <a:r>
                        <a:rPr lang="en-US" sz="1100" smtClean="0"/>
                        <a:t>(</a:t>
                      </a:r>
                      <a:r>
                        <a:rPr lang="en-US" sz="1100" err="1" smtClean="0"/>
                        <a:t>Ironlake</a:t>
                      </a:r>
                      <a:r>
                        <a:rPr lang="en-US" sz="1100" smtClean="0"/>
                        <a:t>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</a:t>
                      </a:r>
                      <a:r>
                        <a:rPr lang="en-US" sz="110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3.1/3.3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3000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(4x3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2500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4000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(2x8</a:t>
                      </a:r>
                      <a:r>
                        <a:rPr lang="en-US" sz="1100" baseline="0" smtClean="0"/>
                        <a:t>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Haswell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7.5th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4200-</a:t>
                      </a:r>
                    </a:p>
                    <a:p>
                      <a:pPr algn="ctr"/>
                      <a:r>
                        <a:rPr lang="en-US" sz="1100" smtClean="0"/>
                        <a:t>HD 4700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(2x10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5000</a:t>
                      </a:r>
                    </a:p>
                    <a:p>
                      <a:pPr algn="ctr"/>
                      <a:r>
                        <a:rPr lang="en-US" sz="110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smtClean="0"/>
                        <a:t>Iris Pro 5200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Broadwell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8th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5300-</a:t>
                      </a:r>
                    </a:p>
                    <a:p>
                      <a:pPr algn="ctr"/>
                      <a:r>
                        <a:rPr lang="en-US" sz="110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23/24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</a:t>
                      </a:r>
                      <a:r>
                        <a:rPr lang="en-US" sz="1100" baseline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smtClean="0"/>
                        <a:t>Iris 6100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47/48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Iris Pro 6200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Skylake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9th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(3x4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GT1.5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535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 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580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GT4e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64/128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hu-HU"/>
              <a:t>5.</a:t>
            </a:r>
            <a:r>
              <a:rPr lang="en-US" altLang="hu-HU"/>
              <a:t>2</a:t>
            </a:r>
            <a:r>
              <a:rPr lang="hu-HU" altLang="hu-HU"/>
              <a:t>.</a:t>
            </a:r>
            <a:r>
              <a:rPr lang="en-US" altLang="hu-HU"/>
              <a:t>4</a:t>
            </a:r>
            <a:r>
              <a:rPr lang="hu-HU" altLang="hu-HU"/>
              <a:t> </a:t>
            </a:r>
            <a:r>
              <a:rPr lang="en-US" altLang="hu-HU"/>
              <a:t>Enhanced graphics </a:t>
            </a:r>
            <a:r>
              <a:rPr lang="hu-HU" altLang="hu-HU"/>
              <a:t>(</a:t>
            </a:r>
            <a:r>
              <a:rPr lang="hu-HU" altLang="hu-HU" smtClean="0"/>
              <a:t>1</a:t>
            </a:r>
            <a:r>
              <a:rPr lang="en-US" altLang="hu-HU" smtClean="0"/>
              <a:t>0</a:t>
            </a:r>
            <a:r>
              <a:rPr lang="hu-HU" altLang="hu-HU" smtClean="0"/>
              <a:t>)</a:t>
            </a:r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6675" y="591830"/>
            <a:ext cx="5601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Evolution of main features of Intel’s graphics families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74600" y="3068960"/>
            <a:ext cx="8920770" cy="108012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32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Group 4"/>
          <p:cNvGrpSpPr>
            <a:grpSpLocks/>
          </p:cNvGrpSpPr>
          <p:nvPr/>
        </p:nvGrpSpPr>
        <p:grpSpPr bwMode="auto">
          <a:xfrm>
            <a:off x="784225" y="1268760"/>
            <a:ext cx="7313613" cy="4778375"/>
            <a:chOff x="746575" y="1520138"/>
            <a:chExt cx="7313045" cy="4778288"/>
          </a:xfrm>
        </p:grpSpPr>
        <p:pic>
          <p:nvPicPr>
            <p:cNvPr id="263173" name="Picture 4" descr="http://images.anandtech.com/doci/6993/Screen%20Shot%202013-05-31%20at%207.59.03%20PM_575px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6575" y="1520138"/>
              <a:ext cx="7313045" cy="477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3174" name="TextBox 3"/>
            <p:cNvSpPr txBox="1">
              <a:spLocks noChangeArrowheads="1"/>
            </p:cNvSpPr>
            <p:nvPr/>
          </p:nvSpPr>
          <p:spPr bwMode="auto">
            <a:xfrm>
              <a:off x="5824850" y="2658294"/>
              <a:ext cx="978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  <a:cs typeface="Arial" charset="0"/>
                </a:rPr>
                <a:t>Haswell</a:t>
              </a:r>
            </a:p>
          </p:txBody>
        </p:sp>
        <p:sp>
          <p:nvSpPr>
            <p:cNvPr id="263175" name="TextBox 7"/>
            <p:cNvSpPr txBox="1">
              <a:spLocks noChangeArrowheads="1"/>
            </p:cNvSpPr>
            <p:nvPr/>
          </p:nvSpPr>
          <p:spPr bwMode="auto">
            <a:xfrm>
              <a:off x="3561785" y="4490620"/>
              <a:ext cx="151996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  <a:cs typeface="Arial" charset="0"/>
                </a:rPr>
                <a:t>Sandy Bridge</a:t>
              </a:r>
            </a:p>
          </p:txBody>
        </p:sp>
        <p:sp>
          <p:nvSpPr>
            <p:cNvPr id="263176" name="TextBox 8"/>
            <p:cNvSpPr txBox="1">
              <a:spLocks noChangeArrowheads="1"/>
            </p:cNvSpPr>
            <p:nvPr/>
          </p:nvSpPr>
          <p:spPr bwMode="auto">
            <a:xfrm>
              <a:off x="4573352" y="3950560"/>
              <a:ext cx="123303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 b="1">
                  <a:solidFill>
                    <a:srgbClr val="FFFFFF"/>
                  </a:solidFill>
                  <a:cs typeface="Arial" charset="0"/>
                </a:rPr>
                <a:t>Ivy Bridge</a:t>
              </a:r>
            </a:p>
          </p:txBody>
        </p:sp>
      </p:grpSp>
      <p:sp>
        <p:nvSpPr>
          <p:cNvPr id="263171" name="TextBox 1"/>
          <p:cNvSpPr txBox="1">
            <a:spLocks noChangeArrowheads="1"/>
          </p:cNvSpPr>
          <p:nvPr/>
        </p:nvSpPr>
        <p:spPr bwMode="auto">
          <a:xfrm>
            <a:off x="196850" y="638175"/>
            <a:ext cx="71580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Graphics performance increase of subsequent Core generations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hu-HU" smtClean="0"/>
              <a:t>5.</a:t>
            </a:r>
            <a:r>
              <a:rPr lang="en-US" altLang="hu-HU" smtClean="0"/>
              <a:t>2</a:t>
            </a:r>
            <a:r>
              <a:rPr lang="hu-HU" altLang="hu-HU" smtClean="0"/>
              <a:t>.</a:t>
            </a:r>
            <a:r>
              <a:rPr lang="en-US" altLang="hu-HU" smtClean="0"/>
              <a:t>4</a:t>
            </a:r>
            <a:r>
              <a:rPr lang="hu-HU" altLang="hu-HU" smtClean="0"/>
              <a:t> </a:t>
            </a:r>
            <a:r>
              <a:rPr lang="en-US" altLang="hu-HU" smtClean="0"/>
              <a:t>Enhanced graphics </a:t>
            </a:r>
            <a:r>
              <a:rPr lang="hu-HU" altLang="hu-HU" smtClean="0"/>
              <a:t>(</a:t>
            </a:r>
            <a:r>
              <a:rPr lang="en-US" altLang="hu-HU" smtClean="0"/>
              <a:t>11</a:t>
            </a:r>
            <a:r>
              <a:rPr lang="hu-HU" altLang="hu-HU" smtClean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73737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5.3 Major innovations of the </a:t>
            </a:r>
            <a:r>
              <a:rPr lang="en-US" altLang="en-US" sz="190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Haswell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line</a:t>
            </a:r>
          </a:p>
        </p:txBody>
      </p: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1002591" y="1988840"/>
            <a:ext cx="7291681" cy="409575"/>
            <a:chOff x="704" y="1625"/>
            <a:chExt cx="4218" cy="306"/>
          </a:xfrm>
        </p:grpSpPr>
        <p:sp>
          <p:nvSpPr>
            <p:cNvPr id="10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1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5.3.1 On-package </a:t>
              </a:r>
              <a:r>
                <a:rPr lang="en-US" altLang="en-US" sz="1900" err="1" smtClean="0">
                  <a:solidFill>
                    <a:srgbClr val="FFFFFF"/>
                  </a:solidFill>
                  <a:cs typeface="Arial" charset="0"/>
                </a:rPr>
                <a:t>eDRAM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cache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>
              <a:off x="704" y="1625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25"/>
          <p:cNvGrpSpPr>
            <a:grpSpLocks/>
          </p:cNvGrpSpPr>
          <p:nvPr/>
        </p:nvGrpSpPr>
        <p:grpSpPr bwMode="auto">
          <a:xfrm>
            <a:off x="1005759" y="2453978"/>
            <a:ext cx="7292131" cy="409575"/>
            <a:chOff x="704" y="1626"/>
            <a:chExt cx="4220" cy="305"/>
          </a:xfrm>
        </p:grpSpPr>
        <p:sp>
          <p:nvSpPr>
            <p:cNvPr id="1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3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5.3.2 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FIVR (Fully Integrated Voltage Regulator)</a:t>
              </a:r>
              <a:endParaRPr lang="en-US" altLang="hu-HU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27"/>
            <p:cNvSpPr txBox="1">
              <a:spLocks noChangeArrowheads="1"/>
            </p:cNvSpPr>
            <p:nvPr/>
          </p:nvSpPr>
          <p:spPr bwMode="auto">
            <a:xfrm>
              <a:off x="704" y="1626"/>
              <a:ext cx="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25"/>
          <p:cNvGrpSpPr>
            <a:grpSpLocks/>
          </p:cNvGrpSpPr>
          <p:nvPr/>
        </p:nvGrpSpPr>
        <p:grpSpPr bwMode="auto">
          <a:xfrm>
            <a:off x="1016605" y="2913654"/>
            <a:ext cx="7292131" cy="409575"/>
            <a:chOff x="704" y="1626"/>
            <a:chExt cx="4220" cy="305"/>
          </a:xfrm>
        </p:grpSpPr>
        <p:sp>
          <p:nvSpPr>
            <p:cNvPr id="16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3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5.3.3 TSX</a:t>
              </a:r>
              <a:r>
                <a:rPr lang="en-US" altLang="hu-HU" sz="1900">
                  <a:solidFill>
                    <a:srgbClr val="FFFFFF"/>
                  </a:solidFill>
                  <a:cs typeface="Arial" charset="0"/>
                </a:rPr>
                <a:t> (Transactional Synchronization 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Extensions)      </a:t>
              </a:r>
              <a:endParaRPr lang="en-US" altLang="hu-HU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27"/>
            <p:cNvSpPr txBox="1">
              <a:spLocks noChangeArrowheads="1"/>
            </p:cNvSpPr>
            <p:nvPr/>
          </p:nvSpPr>
          <p:spPr bwMode="auto">
            <a:xfrm>
              <a:off x="704" y="1626"/>
              <a:ext cx="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20865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mtClean="0"/>
              <a:t>5.3 </a:t>
            </a:r>
            <a:r>
              <a:rPr lang="en-US" smtClean="0"/>
              <a:t>Major innovations of the </a:t>
            </a:r>
            <a:r>
              <a:rPr lang="en-US" err="1" smtClean="0"/>
              <a:t>Haswell</a:t>
            </a:r>
            <a:r>
              <a:rPr lang="en-US" smtClean="0"/>
              <a:t> line (1)</a:t>
            </a:r>
            <a:endParaRPr lang="en-US"/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95263" y="644525"/>
            <a:ext cx="431400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5</a:t>
            </a: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.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3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Major 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innovations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of the </a:t>
            </a:r>
            <a:r>
              <a:rPr lang="en-US" altLang="en-US" sz="1400" b="1" err="1" smtClean="0">
                <a:solidFill>
                  <a:srgbClr val="333399"/>
                </a:solidFill>
                <a:cs typeface="Arial" charset="0"/>
              </a:rPr>
              <a:t>Haswell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 line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1540" y="953725"/>
            <a:ext cx="6022546" cy="8412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On-package e-DRAM cache (Section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5.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3.1)</a:t>
            </a:r>
          </a:p>
          <a:p>
            <a:pPr marL="285750" lvl="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FIVR (Fully Integrated Voltage Regulator) (Section 5.3.2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)</a:t>
            </a:r>
          </a:p>
          <a:p>
            <a:pPr marL="285750" lvl="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400"/>
              <a:t>TSX (Transactional Synchronization Extensions) </a:t>
            </a:r>
            <a:r>
              <a:rPr lang="en-US" sz="1400" smtClean="0"/>
              <a:t>(Section 5.3)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05906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mtClean="0"/>
              <a:t>5.</a:t>
            </a:r>
            <a:r>
              <a:rPr lang="en-US" altLang="en-US" smtClean="0"/>
              <a:t>3.1</a:t>
            </a:r>
            <a:r>
              <a:rPr lang="hu-HU" altLang="en-US" smtClean="0"/>
              <a:t> </a:t>
            </a:r>
            <a:r>
              <a:rPr lang="en-US" altLang="en-US" smtClean="0"/>
              <a:t>On-package </a:t>
            </a:r>
            <a:r>
              <a:rPr lang="en-US" altLang="en-US" err="1" smtClean="0"/>
              <a:t>eDRAM</a:t>
            </a:r>
            <a:r>
              <a:rPr lang="en-US" altLang="en-US" smtClean="0"/>
              <a:t> cache </a:t>
            </a:r>
            <a:r>
              <a:rPr lang="hu-HU" altLang="en-US" smtClean="0"/>
              <a:t>(1)</a:t>
            </a:r>
            <a:endParaRPr lang="en-US" altLang="en-US" smtClean="0"/>
          </a:p>
        </p:txBody>
      </p:sp>
      <p:sp>
        <p:nvSpPr>
          <p:cNvPr id="264195" name="Rectangle 2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264196" name="Picture 4" descr="http://images.anandtech.com/doci/6993/Screen%20Shot%202013-05-31%20at%208.03.25%20PM_575px.png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688" y="1318775"/>
            <a:ext cx="7812087" cy="503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4197" name="Rectangle 3"/>
          <p:cNvSpPr>
            <a:spLocks noChangeArrowheads="1"/>
          </p:cNvSpPr>
          <p:nvPr/>
        </p:nvSpPr>
        <p:spPr bwMode="auto">
          <a:xfrm>
            <a:off x="0" y="47434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64198" name="TextBox 1"/>
          <p:cNvSpPr txBox="1">
            <a:spLocks noChangeArrowheads="1"/>
          </p:cNvSpPr>
          <p:nvPr/>
        </p:nvSpPr>
        <p:spPr bwMode="auto">
          <a:xfrm>
            <a:off x="184150" y="650875"/>
            <a:ext cx="407355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b="1" smtClean="0">
                <a:solidFill>
                  <a:srgbClr val="2D2D8A"/>
                </a:solidFill>
                <a:cs typeface="Arial" charset="0"/>
              </a:rPr>
              <a:t>5.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3.1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On-package </a:t>
            </a:r>
            <a:r>
              <a:rPr lang="en-US" altLang="hu-HU" sz="1400" b="1" err="1">
                <a:solidFill>
                  <a:srgbClr val="2D2D8A"/>
                </a:solidFill>
                <a:cs typeface="Arial" charset="0"/>
              </a:rPr>
              <a:t>eDRAM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 cache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162318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TextBox 5"/>
          <p:cNvSpPr txBox="1">
            <a:spLocks noChangeArrowheads="1"/>
          </p:cNvSpPr>
          <p:nvPr/>
        </p:nvSpPr>
        <p:spPr bwMode="auto">
          <a:xfrm>
            <a:off x="187325" y="646113"/>
            <a:ext cx="2924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Principle of operation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96863" y="1027113"/>
            <a:ext cx="8955087" cy="37353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The on package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eDRAM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, designated also as </a:t>
            </a:r>
            <a:r>
              <a:rPr lang="en-US" sz="1400" err="1">
                <a:solidFill>
                  <a:srgbClr val="FF0000"/>
                </a:solidFill>
                <a:cs typeface="Arial" charset="0"/>
              </a:rPr>
              <a:t>Crystallwell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, it operates as a </a:t>
            </a:r>
            <a:r>
              <a:rPr lang="en-US" sz="1400">
                <a:solidFill>
                  <a:srgbClr val="0070C0"/>
                </a:solidFill>
              </a:rPr>
              <a:t>true 4</a:t>
            </a:r>
            <a:r>
              <a:rPr lang="en-US" sz="1400" baseline="30000">
                <a:solidFill>
                  <a:srgbClr val="0070C0"/>
                </a:solidFill>
              </a:rPr>
              <a:t>th</a:t>
            </a:r>
            <a:r>
              <a:rPr lang="en-US" sz="1400">
                <a:solidFill>
                  <a:srgbClr val="0070C0"/>
                </a:solidFill>
              </a:rPr>
              <a:t> level cache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of the memory hierarchy.</a:t>
            </a:r>
          </a:p>
          <a:p>
            <a:pPr marL="285750" indent="-285750" fontAlgn="base">
              <a:spcBef>
                <a:spcPct val="0"/>
              </a:spcBef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It acts as a </a:t>
            </a:r>
            <a:r>
              <a:rPr lang="en-US" sz="1400">
                <a:solidFill>
                  <a:srgbClr val="0070C0"/>
                </a:solidFill>
              </a:rPr>
              <a:t>victim buffer to the L3 cache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, in the sense that </a:t>
            </a:r>
            <a:r>
              <a:rPr lang="en-US" sz="1400">
                <a:solidFill>
                  <a:srgbClr val="0070C0"/>
                </a:solidFill>
                <a:cs typeface="Arial" charset="0"/>
              </a:rPr>
              <a:t>anything evicted from the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>
                <a:solidFill>
                  <a:srgbClr val="0070C0"/>
                </a:solidFill>
                <a:cs typeface="Arial" charset="0"/>
              </a:rPr>
              <a:t>       L3 cache immediately goes into the L4 cache.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70C0"/>
                </a:solidFill>
              </a:rPr>
              <a:t>Both CPU and GPU requests are cached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>
                <a:solidFill>
                  <a:srgbClr val="0070C0"/>
                </a:solidFill>
              </a:rPr>
              <a:t>cache partitioning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between CPU and GPU </a:t>
            </a:r>
            <a:r>
              <a:rPr lang="en-US" sz="1400">
                <a:solidFill>
                  <a:srgbClr val="0070C0"/>
                </a:solidFill>
              </a:rPr>
              <a:t>is dynamic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If the GPU is not in use the whole L4 cache may be devoted the CPU, in this case the CPU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has a </a:t>
            </a:r>
            <a:r>
              <a:rPr lang="en-US" sz="1400">
                <a:solidFill>
                  <a:srgbClr val="FF0000"/>
                </a:solidFill>
                <a:cs typeface="Arial" charset="0"/>
              </a:rPr>
              <a:t>128 MB L4 cache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Clr>
                <a:srgbClr val="000000"/>
              </a:buClr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70C0"/>
                </a:solidFill>
              </a:rPr>
              <a:t>Access latency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after an L3 miss is </a:t>
            </a:r>
            <a:r>
              <a:rPr lang="en-US" sz="1400">
                <a:solidFill>
                  <a:srgbClr val="0070C0"/>
                </a:solidFill>
              </a:rPr>
              <a:t>30 – 32 ns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The L4 cache is capable of delivering </a:t>
            </a:r>
            <a:r>
              <a:rPr lang="en-US" sz="1400">
                <a:solidFill>
                  <a:srgbClr val="0070C0"/>
                </a:solidFill>
              </a:rPr>
              <a:t>50 GB/s in each direction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Crystallwell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die consumes between 0.5 and 1.0 W if idle and between 3.5 and 4.5 W 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under full load.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Verdana" panose="020B060403050404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The PCU (Power Control Unit) of the processor takes over the power management of the 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400">
                <a:solidFill>
                  <a:srgbClr val="000000"/>
                </a:solidFill>
                <a:cs typeface="Arial" charset="0"/>
              </a:rPr>
              <a:t>   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eDRAM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, beyond the power management of the CPU cores, GPU, L3 cache etc.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mtClean="0"/>
              <a:t>5.</a:t>
            </a:r>
            <a:r>
              <a:rPr lang="en-US" altLang="en-US" smtClean="0"/>
              <a:t>3</a:t>
            </a:r>
            <a:r>
              <a:rPr lang="hu-HU" altLang="en-US" smtClean="0"/>
              <a:t>.</a:t>
            </a:r>
            <a:r>
              <a:rPr lang="en-US" altLang="en-US" smtClean="0"/>
              <a:t>1</a:t>
            </a:r>
            <a:r>
              <a:rPr lang="hu-HU" altLang="en-US" smtClean="0"/>
              <a:t> </a:t>
            </a:r>
            <a:r>
              <a:rPr lang="en-US" altLang="en-US" smtClean="0"/>
              <a:t>On-package </a:t>
            </a:r>
            <a:r>
              <a:rPr lang="en-US" altLang="en-US" err="1" smtClean="0"/>
              <a:t>eDRAM</a:t>
            </a:r>
            <a:r>
              <a:rPr lang="en-US" altLang="en-US" smtClean="0"/>
              <a:t> cache </a:t>
            </a:r>
            <a:r>
              <a:rPr lang="hu-HU" altLang="en-US" smtClean="0"/>
              <a:t>(</a:t>
            </a:r>
            <a:r>
              <a:rPr lang="en-US" altLang="en-US" smtClean="0"/>
              <a:t>2</a:t>
            </a:r>
            <a:r>
              <a:rPr lang="hu-HU" altLang="en-US" smtClean="0"/>
              <a:t>)</a:t>
            </a: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40098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42" name="Picture 2" descr="http://file2.engineering.com/june-2013/intel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338" y="1493838"/>
            <a:ext cx="6096000" cy="405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43" name="TextBox 2"/>
          <p:cNvSpPr txBox="1">
            <a:spLocks noChangeArrowheads="1"/>
          </p:cNvSpPr>
          <p:nvPr/>
        </p:nvSpPr>
        <p:spPr bwMode="auto">
          <a:xfrm>
            <a:off x="192088" y="646113"/>
            <a:ext cx="41195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Implemented on-package </a:t>
            </a:r>
            <a:r>
              <a:rPr lang="en-US" altLang="hu-HU" sz="1400" b="1" err="1">
                <a:solidFill>
                  <a:srgbClr val="2D2D8A"/>
                </a:solidFill>
                <a:cs typeface="Arial" charset="0"/>
              </a:rPr>
              <a:t>eDRAM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124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66244" name="TextBox 3"/>
          <p:cNvSpPr txBox="1">
            <a:spLocks noChangeArrowheads="1"/>
          </p:cNvSpPr>
          <p:nvPr/>
        </p:nvSpPr>
        <p:spPr bwMode="auto">
          <a:xfrm>
            <a:off x="4408488" y="998538"/>
            <a:ext cx="12144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200" b="1">
                <a:solidFill>
                  <a:srgbClr val="000000"/>
                </a:solidFill>
                <a:cs typeface="Arial" charset="0"/>
              </a:rPr>
              <a:t>eDRAM chip</a:t>
            </a:r>
          </a:p>
        </p:txBody>
      </p:sp>
      <p:cxnSp>
        <p:nvCxnSpPr>
          <p:cNvPr id="266245" name="Straight Arrow Connector 5"/>
          <p:cNvCxnSpPr>
            <a:cxnSpLocks noChangeShapeType="1"/>
            <a:stCxn id="266244" idx="2"/>
          </p:cNvCxnSpPr>
          <p:nvPr/>
        </p:nvCxnSpPr>
        <p:spPr bwMode="auto">
          <a:xfrm>
            <a:off x="5016500" y="1276350"/>
            <a:ext cx="22225" cy="2152650"/>
          </a:xfrm>
          <a:prstGeom prst="straightConnector1">
            <a:avLst/>
          </a:prstGeom>
          <a:noFill/>
          <a:ln w="19050" algn="ctr">
            <a:solidFill>
              <a:srgbClr val="FF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mtClean="0"/>
              <a:t>5.</a:t>
            </a:r>
            <a:r>
              <a:rPr lang="en-US" altLang="en-US" smtClean="0"/>
              <a:t>3</a:t>
            </a:r>
            <a:r>
              <a:rPr lang="hu-HU" altLang="en-US" smtClean="0"/>
              <a:t>.</a:t>
            </a:r>
            <a:r>
              <a:rPr lang="en-US" altLang="en-US" smtClean="0"/>
              <a:t>1</a:t>
            </a:r>
            <a:r>
              <a:rPr lang="hu-HU" altLang="en-US" smtClean="0"/>
              <a:t> </a:t>
            </a:r>
            <a:r>
              <a:rPr lang="en-US" altLang="en-US" smtClean="0"/>
              <a:t>On-package </a:t>
            </a:r>
            <a:r>
              <a:rPr lang="en-US" altLang="en-US" err="1" smtClean="0"/>
              <a:t>eDRAM</a:t>
            </a:r>
            <a:r>
              <a:rPr lang="en-US" altLang="en-US" smtClean="0"/>
              <a:t> cache </a:t>
            </a:r>
            <a:r>
              <a:rPr lang="hu-HU" altLang="en-US" smtClean="0"/>
              <a:t>(</a:t>
            </a:r>
            <a:r>
              <a:rPr lang="en-US" altLang="en-US" smtClean="0"/>
              <a:t>3</a:t>
            </a:r>
            <a:r>
              <a:rPr lang="hu-HU" altLang="en-US" smtClean="0"/>
              <a:t>)</a:t>
            </a: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814592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12</a:t>
            </a:r>
            <a:r>
              <a:rPr lang="hu-HU" altLang="en-US" smtClean="0"/>
              <a:t>b)</a:t>
            </a:r>
            <a:endParaRPr lang="en-US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70584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541719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77301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8264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127972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4199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438997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5645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62155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643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94472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805584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579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75447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97647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64322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943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832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92797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1086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533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722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864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54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533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150197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32640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533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5972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61347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3438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348886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926700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2035772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211859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62822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648547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53147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64870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1312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720234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91234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57984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97747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100984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8107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805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773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7893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6147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63084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867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97897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8026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78872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56734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614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53622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140922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53585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344122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5682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80265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809009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129684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6623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7417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93259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144097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7584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83822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78848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308697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91747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9880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55297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843796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61684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72680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64115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821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8076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815782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6001347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60235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828100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84259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52159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4034934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153988" y="610301"/>
            <a:ext cx="51571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Intel’s Tick-Tock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model for the P4 and Core lines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232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6" grpId="0"/>
      <p:bldP spid="37" grpId="0"/>
      <p:bldP spid="45" grpId="0"/>
      <p:bldP spid="81" grpId="0"/>
      <p:bldP spid="84" grpId="0"/>
      <p:bldP spid="86" grpId="0"/>
      <p:bldP spid="87" grpId="0"/>
      <p:bldP spid="97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altLang="en-US" smtClean="0"/>
          </a:p>
        </p:txBody>
      </p:sp>
      <p:pic>
        <p:nvPicPr>
          <p:cNvPr id="267267" name="Picture 2" descr="http://images.anandtech.com/doci/6993/latency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688" y="996950"/>
            <a:ext cx="8247062" cy="571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7268" name="TextBox 3"/>
          <p:cNvSpPr txBox="1">
            <a:spLocks noChangeArrowheads="1"/>
          </p:cNvSpPr>
          <p:nvPr/>
        </p:nvSpPr>
        <p:spPr bwMode="auto">
          <a:xfrm>
            <a:off x="1939925" y="5138738"/>
            <a:ext cx="4270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L1</a:t>
            </a:r>
          </a:p>
        </p:txBody>
      </p:sp>
      <p:sp>
        <p:nvSpPr>
          <p:cNvPr id="267269" name="TextBox 5"/>
          <p:cNvSpPr txBox="1">
            <a:spLocks noChangeArrowheads="1"/>
          </p:cNvSpPr>
          <p:nvPr/>
        </p:nvSpPr>
        <p:spPr bwMode="auto">
          <a:xfrm>
            <a:off x="3627438" y="4876800"/>
            <a:ext cx="425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L2</a:t>
            </a:r>
          </a:p>
        </p:txBody>
      </p:sp>
      <p:sp>
        <p:nvSpPr>
          <p:cNvPr id="267270" name="TextBox 6"/>
          <p:cNvSpPr txBox="1">
            <a:spLocks noChangeArrowheads="1"/>
          </p:cNvSpPr>
          <p:nvPr/>
        </p:nvSpPr>
        <p:spPr bwMode="auto">
          <a:xfrm>
            <a:off x="5045075" y="4560888"/>
            <a:ext cx="4270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L3</a:t>
            </a:r>
          </a:p>
        </p:txBody>
      </p:sp>
      <p:sp>
        <p:nvSpPr>
          <p:cNvPr id="267271" name="TextBox 7"/>
          <p:cNvSpPr txBox="1">
            <a:spLocks noChangeArrowheads="1"/>
          </p:cNvSpPr>
          <p:nvPr/>
        </p:nvSpPr>
        <p:spPr bwMode="auto">
          <a:xfrm>
            <a:off x="6891338" y="3302000"/>
            <a:ext cx="42545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L4</a:t>
            </a:r>
          </a:p>
        </p:txBody>
      </p:sp>
      <p:sp>
        <p:nvSpPr>
          <p:cNvPr id="267272" name="TextBox 4"/>
          <p:cNvSpPr txBox="1">
            <a:spLocks noChangeArrowheads="1"/>
          </p:cNvSpPr>
          <p:nvPr/>
        </p:nvSpPr>
        <p:spPr bwMode="auto">
          <a:xfrm>
            <a:off x="7223125" y="1230313"/>
            <a:ext cx="9937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0000"/>
                </a:solidFill>
                <a:cs typeface="Arial" charset="0"/>
              </a:rPr>
              <a:t>Memory</a:t>
            </a:r>
          </a:p>
        </p:txBody>
      </p:sp>
      <p:sp>
        <p:nvSpPr>
          <p:cNvPr id="267273" name="TextBox 1"/>
          <p:cNvSpPr txBox="1">
            <a:spLocks noChangeArrowheads="1"/>
          </p:cNvSpPr>
          <p:nvPr/>
        </p:nvSpPr>
        <p:spPr bwMode="auto">
          <a:xfrm>
            <a:off x="195263" y="638175"/>
            <a:ext cx="86566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Memory latency vs. access range in a memory system with eDRAM cache (L4)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267275" name="TextBox 1"/>
          <p:cNvSpPr txBox="1">
            <a:spLocks noChangeArrowheads="1"/>
          </p:cNvSpPr>
          <p:nvPr/>
        </p:nvSpPr>
        <p:spPr bwMode="auto">
          <a:xfrm>
            <a:off x="1646238" y="6173788"/>
            <a:ext cx="8112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Arial" charset="0"/>
                <a:cs typeface="Arial" charset="0"/>
              </a:rPr>
              <a:t>Ivy Bridge</a:t>
            </a:r>
          </a:p>
        </p:txBody>
      </p:sp>
      <p:sp>
        <p:nvSpPr>
          <p:cNvPr id="267276" name="TextBox 11"/>
          <p:cNvSpPr txBox="1">
            <a:spLocks noChangeArrowheads="1"/>
          </p:cNvSpPr>
          <p:nvPr/>
        </p:nvSpPr>
        <p:spPr bwMode="auto">
          <a:xfrm>
            <a:off x="3627438" y="6183313"/>
            <a:ext cx="202247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Arial" charset="0"/>
                <a:cs typeface="Arial" charset="0"/>
              </a:rPr>
              <a:t>Ivy </a:t>
            </a:r>
            <a:r>
              <a:rPr lang="en-US" altLang="en-US" sz="1100" err="1">
                <a:solidFill>
                  <a:srgbClr val="000000"/>
                </a:solidFill>
                <a:latin typeface="Arial" charset="0"/>
                <a:cs typeface="Arial" charset="0"/>
              </a:rPr>
              <a:t>Haswel</a:t>
            </a:r>
            <a:r>
              <a:rPr lang="en-US" altLang="en-US" sz="1100">
                <a:solidFill>
                  <a:srgbClr val="000000"/>
                </a:solidFill>
                <a:latin typeface="Arial" charset="0"/>
                <a:cs typeface="Arial" charset="0"/>
              </a:rPr>
              <a:t> with </a:t>
            </a:r>
            <a:r>
              <a:rPr lang="en-US" altLang="en-US" sz="1100" err="1">
                <a:solidFill>
                  <a:srgbClr val="000000"/>
                </a:solidFill>
                <a:latin typeface="Arial" charset="0"/>
                <a:cs typeface="Arial" charset="0"/>
              </a:rPr>
              <a:t>Chrystallwelll</a:t>
            </a:r>
            <a:endParaRPr lang="en-US" altLang="en-US" sz="11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sp>
        <p:nvSpPr>
          <p:cNvPr id="267277" name="TextBox 12"/>
          <p:cNvSpPr txBox="1">
            <a:spLocks noChangeArrowheads="1"/>
          </p:cNvSpPr>
          <p:nvPr/>
        </p:nvSpPr>
        <p:spPr bwMode="auto">
          <a:xfrm>
            <a:off x="6146800" y="6173788"/>
            <a:ext cx="176212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Arial" charset="0"/>
                <a:cs typeface="Arial" charset="0"/>
              </a:rPr>
              <a:t>Ivy Haswell without CRW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mtClean="0"/>
              <a:t>5.</a:t>
            </a:r>
            <a:r>
              <a:rPr lang="en-US" altLang="en-US" smtClean="0"/>
              <a:t>3.1</a:t>
            </a:r>
            <a:r>
              <a:rPr lang="hu-HU" altLang="en-US" smtClean="0"/>
              <a:t> </a:t>
            </a:r>
            <a:r>
              <a:rPr lang="en-US" altLang="en-US" smtClean="0"/>
              <a:t>On-package </a:t>
            </a:r>
            <a:r>
              <a:rPr lang="en-US" altLang="en-US" err="1" smtClean="0"/>
              <a:t>eDRAM</a:t>
            </a:r>
            <a:r>
              <a:rPr lang="en-US" altLang="en-US" smtClean="0"/>
              <a:t> cache </a:t>
            </a:r>
            <a:r>
              <a:rPr lang="hu-HU" altLang="en-US" smtClean="0"/>
              <a:t>(</a:t>
            </a:r>
            <a:r>
              <a:rPr lang="en-US" altLang="en-US" smtClean="0"/>
              <a:t>4</a:t>
            </a:r>
            <a:r>
              <a:rPr lang="hu-HU" altLang="en-US" smtClean="0"/>
              <a:t>)</a:t>
            </a: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196786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5.3.2 FIVR (Fully Integrated Voltage Regulator) </a:t>
            </a:r>
            <a:r>
              <a:rPr lang="en-US" altLang="en-US" smtClean="0"/>
              <a:t>(</a:t>
            </a:r>
            <a:r>
              <a:rPr lang="hu-HU" altLang="en-US" smtClean="0"/>
              <a:t>1</a:t>
            </a:r>
            <a:r>
              <a:rPr lang="en-US" altLang="en-US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06515" y="908720"/>
            <a:ext cx="910063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solidFill>
                  <a:srgbClr val="0070C0"/>
                </a:solidFill>
              </a:rPr>
              <a:t>Before</a:t>
            </a:r>
            <a:r>
              <a:rPr lang="hu-HU" sz="1400" smtClean="0"/>
              <a:t> introducing </a:t>
            </a:r>
            <a:r>
              <a:rPr lang="hu-HU" sz="1400" smtClean="0">
                <a:solidFill>
                  <a:srgbClr val="0070C0"/>
                </a:solidFill>
              </a:rPr>
              <a:t>FIVR</a:t>
            </a:r>
            <a:r>
              <a:rPr lang="hu-HU" sz="1400" smtClean="0"/>
              <a:t> into the Haswell family, motherboards for Intel processors had to provide</a:t>
            </a:r>
          </a:p>
          <a:p>
            <a:r>
              <a:rPr lang="hu-HU" sz="1400"/>
              <a:t> </a:t>
            </a:r>
            <a:r>
              <a:rPr lang="hu-HU" sz="1400" smtClean="0"/>
              <a:t> </a:t>
            </a:r>
            <a:r>
              <a:rPr lang="hu-HU" sz="1400" smtClean="0">
                <a:solidFill>
                  <a:srgbClr val="0070C0"/>
                </a:solidFill>
              </a:rPr>
              <a:t>6 different voltage regulators </a:t>
            </a:r>
            <a:r>
              <a:rPr lang="hu-HU" sz="1400" smtClean="0"/>
              <a:t>(VRs) to supply different voltages to the CPU cores, graphics (Gfx),</a:t>
            </a:r>
          </a:p>
          <a:p>
            <a:r>
              <a:rPr lang="hu-HU" sz="1400"/>
              <a:t> </a:t>
            </a:r>
            <a:r>
              <a:rPr lang="hu-HU" sz="1400" smtClean="0"/>
              <a:t> System Agent (SA), IO, PLL and Memory, as indicated in the next Figure.  </a:t>
            </a:r>
            <a:endParaRPr lang="en-US" sz="1400"/>
          </a:p>
        </p:txBody>
      </p:sp>
      <p:sp>
        <p:nvSpPr>
          <p:cNvPr id="6" name="TextBox 5"/>
          <p:cNvSpPr txBox="1"/>
          <p:nvPr/>
        </p:nvSpPr>
        <p:spPr>
          <a:xfrm>
            <a:off x="187325" y="636070"/>
            <a:ext cx="56713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smtClean="0">
                <a:solidFill>
                  <a:srgbClr val="2D2D8A"/>
                </a:solidFill>
                <a:cs typeface="Arial" charset="0"/>
              </a:rPr>
              <a:t>5.3.2 </a:t>
            </a:r>
            <a:r>
              <a:rPr lang="en-US" sz="1400" b="1">
                <a:solidFill>
                  <a:srgbClr val="2D2D8A"/>
                </a:solidFill>
                <a:cs typeface="Arial" charset="0"/>
              </a:rPr>
              <a:t>FIVR (Fully Integrated Voltage Regulator</a:t>
            </a:r>
            <a:r>
              <a:rPr lang="en-US" sz="1400" b="1" smtClean="0">
                <a:solidFill>
                  <a:srgbClr val="2D2D8A"/>
                </a:solidFill>
                <a:cs typeface="Arial" charset="0"/>
              </a:rPr>
              <a:t>)</a:t>
            </a:r>
            <a:r>
              <a:rPr lang="hu-HU" sz="1400" b="1" smtClean="0">
                <a:solidFill>
                  <a:srgbClr val="2D2D8A"/>
                </a:solidFill>
                <a:cs typeface="Arial" charset="0"/>
              </a:rPr>
              <a:t> -1</a:t>
            </a:r>
            <a:endParaRPr lang="en-US"/>
          </a:p>
        </p:txBody>
      </p:sp>
      <p:grpSp>
        <p:nvGrpSpPr>
          <p:cNvPr id="19" name="Group 18"/>
          <p:cNvGrpSpPr/>
          <p:nvPr/>
        </p:nvGrpSpPr>
        <p:grpSpPr>
          <a:xfrm>
            <a:off x="2226132" y="1875467"/>
            <a:ext cx="4686128" cy="4028808"/>
            <a:chOff x="1736686" y="1830462"/>
            <a:chExt cx="4686128" cy="4028808"/>
          </a:xfrm>
        </p:grpSpPr>
        <p:pic>
          <p:nvPicPr>
            <p:cNvPr id="7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840" r="55391" b="35841"/>
            <a:stretch/>
          </p:blipFill>
          <p:spPr bwMode="auto">
            <a:xfrm>
              <a:off x="1736686" y="1830462"/>
              <a:ext cx="4590510" cy="4028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Rectangle 8"/>
            <p:cNvSpPr/>
            <p:nvPr/>
          </p:nvSpPr>
          <p:spPr bwMode="auto">
            <a:xfrm>
              <a:off x="6012160" y="4914165"/>
              <a:ext cx="315036" cy="4050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0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473" t="50239" r="61814" b="42038"/>
            <a:stretch/>
          </p:blipFill>
          <p:spPr bwMode="auto">
            <a:xfrm>
              <a:off x="5904884" y="4959170"/>
              <a:ext cx="105230" cy="34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2" name="Straight Connector 11"/>
            <p:cNvCxnSpPr/>
            <p:nvPr/>
          </p:nvCxnSpPr>
          <p:spPr bwMode="auto">
            <a:xfrm flipH="1">
              <a:off x="6010888" y="4914165"/>
              <a:ext cx="2046" cy="360000"/>
            </a:xfrm>
            <a:prstGeom prst="line">
              <a:avLst/>
            </a:prstGeom>
            <a:noFill/>
            <a:ln w="28575" cap="flat" cmpd="sng" algn="ctr">
              <a:solidFill>
                <a:srgbClr val="82828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3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1610" t="40734" r="54536" b="48572"/>
            <a:stretch/>
          </p:blipFill>
          <p:spPr bwMode="auto">
            <a:xfrm>
              <a:off x="6017770" y="4689140"/>
              <a:ext cx="405044" cy="810090"/>
            </a:xfrm>
            <a:prstGeom prst="rect">
              <a:avLst/>
            </a:prstGeom>
            <a:noFill/>
            <a:ln w="63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5" name="Straight Connector 14"/>
            <p:cNvCxnSpPr/>
            <p:nvPr/>
          </p:nvCxnSpPr>
          <p:spPr bwMode="auto">
            <a:xfrm>
              <a:off x="6127415" y="2753924"/>
              <a:ext cx="0" cy="2754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0" name="TextBox 19"/>
          <p:cNvSpPr txBox="1"/>
          <p:nvPr/>
        </p:nvSpPr>
        <p:spPr>
          <a:xfrm>
            <a:off x="116505" y="6146140"/>
            <a:ext cx="8882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400" smtClean="0"/>
              <a:t>Figure: Voltage Regulators (VRs) needed in motherboards of Intel processors before introducing</a:t>
            </a:r>
          </a:p>
          <a:p>
            <a:pPr algn="ctr"/>
            <a:r>
              <a:rPr lang="hu-HU" sz="1400" smtClean="0"/>
              <a:t>FIVRs [178]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329337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5.3.2 FIVR (Fully Integrated Voltage Regulator) (2</a:t>
            </a:r>
            <a:r>
              <a:rPr lang="en-US" altLang="en-US" smtClean="0"/>
              <a:t>)</a:t>
            </a:r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95263" y="940268"/>
            <a:ext cx="82478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solidFill>
                  <a:srgbClr val="FF0000"/>
                </a:solidFill>
              </a:rPr>
              <a:t>FIVR </a:t>
            </a:r>
            <a:r>
              <a:rPr lang="hu-HU" sz="1400" smtClean="0">
                <a:solidFill>
                  <a:srgbClr val="0070C0"/>
                </a:solidFill>
              </a:rPr>
              <a:t>integrates legacy power delivery onto the package and the die</a:t>
            </a:r>
            <a:r>
              <a:rPr lang="hu-HU" sz="1400" smtClean="0"/>
              <a:t>, as shown below for </a:t>
            </a:r>
          </a:p>
          <a:p>
            <a:r>
              <a:rPr lang="hu-HU" sz="1400"/>
              <a:t> </a:t>
            </a:r>
            <a:r>
              <a:rPr lang="hu-HU" sz="1400" smtClean="0"/>
              <a:t> intel's Haswell processor[178]</a:t>
            </a:r>
            <a:endParaRPr lang="en-US" sz="1400"/>
          </a:p>
        </p:txBody>
      </p:sp>
      <p:pic>
        <p:nvPicPr>
          <p:cNvPr id="7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40" b="35841"/>
          <a:stretch/>
        </p:blipFill>
        <p:spPr bwMode="auto">
          <a:xfrm>
            <a:off x="320935" y="1518428"/>
            <a:ext cx="8391525" cy="32853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791580" y="5118828"/>
            <a:ext cx="81997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/>
              <a:t>Figure: Integrating legacy power delivery onto the package and the die with FIVR [178] </a:t>
            </a:r>
            <a:endParaRPr lang="en-US" sz="1400"/>
          </a:p>
        </p:txBody>
      </p:sp>
      <p:sp>
        <p:nvSpPr>
          <p:cNvPr id="9" name="TextBox 8"/>
          <p:cNvSpPr txBox="1"/>
          <p:nvPr/>
        </p:nvSpPr>
        <p:spPr>
          <a:xfrm>
            <a:off x="212310" y="5589240"/>
            <a:ext cx="83215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/>
              <a:t>This consolidates </a:t>
            </a:r>
            <a:r>
              <a:rPr lang="hu-HU" sz="1400" smtClean="0">
                <a:solidFill>
                  <a:srgbClr val="0070C0"/>
                </a:solidFill>
              </a:rPr>
              <a:t>five platform VRs into one </a:t>
            </a:r>
            <a:r>
              <a:rPr lang="hu-HU" sz="1400" smtClean="0"/>
              <a:t>and thus </a:t>
            </a:r>
            <a:r>
              <a:rPr lang="hu-HU" sz="1400" smtClean="0">
                <a:solidFill>
                  <a:srgbClr val="0070C0"/>
                </a:solidFill>
              </a:rPr>
              <a:t>greatly simplifies mainboard design</a:t>
            </a:r>
            <a:r>
              <a:rPr lang="hu-HU" sz="1400" smtClean="0"/>
              <a:t>. </a:t>
            </a:r>
            <a:endParaRPr lang="en-US" sz="1400"/>
          </a:p>
        </p:txBody>
      </p:sp>
      <p:sp>
        <p:nvSpPr>
          <p:cNvPr id="10" name="TextBox 9"/>
          <p:cNvSpPr txBox="1"/>
          <p:nvPr/>
        </p:nvSpPr>
        <p:spPr>
          <a:xfrm>
            <a:off x="187325" y="656028"/>
            <a:ext cx="56713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smtClean="0">
                <a:solidFill>
                  <a:srgbClr val="2D2D8A"/>
                </a:solidFill>
                <a:cs typeface="Arial" charset="0"/>
              </a:rPr>
              <a:t>FIVR </a:t>
            </a:r>
            <a:r>
              <a:rPr lang="en-US" sz="1400" b="1">
                <a:solidFill>
                  <a:srgbClr val="2D2D8A"/>
                </a:solidFill>
                <a:cs typeface="Arial" charset="0"/>
              </a:rPr>
              <a:t>(Fully Integrated Voltage Regulator</a:t>
            </a:r>
            <a:r>
              <a:rPr lang="en-US" sz="1400" b="1" smtClean="0">
                <a:solidFill>
                  <a:srgbClr val="2D2D8A"/>
                </a:solidFill>
                <a:cs typeface="Arial" charset="0"/>
              </a:rPr>
              <a:t>)</a:t>
            </a:r>
            <a:r>
              <a:rPr lang="hu-HU" sz="1400" b="1" smtClean="0">
                <a:solidFill>
                  <a:srgbClr val="2D2D8A"/>
                </a:solidFill>
                <a:cs typeface="Arial" charset="0"/>
              </a:rPr>
              <a:t> -2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3075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</a:t>
            </a:r>
            <a:r>
              <a:rPr lang="hu-HU" altLang="en-US" smtClean="0"/>
              <a:t>3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  <p:sp>
        <p:nvSpPr>
          <p:cNvPr id="6" name="TextBox 5"/>
          <p:cNvSpPr txBox="1"/>
          <p:nvPr/>
        </p:nvSpPr>
        <p:spPr>
          <a:xfrm>
            <a:off x="169863" y="638690"/>
            <a:ext cx="7337265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400" b="1" smtClean="0">
                <a:solidFill>
                  <a:srgbClr val="2D2D8A"/>
                </a:solidFill>
                <a:cs typeface="Arial" charset="0"/>
              </a:rPr>
              <a:t>Contrasting power delivery </a:t>
            </a:r>
            <a:r>
              <a:rPr lang="en-US" sz="1400" b="1" smtClean="0">
                <a:solidFill>
                  <a:srgbClr val="2D2D8A"/>
                </a:solidFill>
                <a:cs typeface="Arial" charset="0"/>
              </a:rPr>
              <a:t>in </a:t>
            </a:r>
            <a:r>
              <a:rPr lang="en-US" sz="1400" b="1">
                <a:solidFill>
                  <a:srgbClr val="2D2D8A"/>
                </a:solidFill>
                <a:cs typeface="Arial" charset="0"/>
              </a:rPr>
              <a:t>Ivy Bridge and Haswell platforms </a:t>
            </a:r>
            <a:r>
              <a:rPr lang="en-US" sz="1400">
                <a:cs typeface="Arial" charset="0"/>
              </a:rPr>
              <a:t>[149]</a:t>
            </a:r>
          </a:p>
        </p:txBody>
      </p:sp>
      <p:grpSp>
        <p:nvGrpSpPr>
          <p:cNvPr id="278532" name="Group 6"/>
          <p:cNvGrpSpPr>
            <a:grpSpLocks/>
          </p:cNvGrpSpPr>
          <p:nvPr/>
        </p:nvGrpSpPr>
        <p:grpSpPr bwMode="auto">
          <a:xfrm>
            <a:off x="385763" y="1200665"/>
            <a:ext cx="8288337" cy="5130800"/>
            <a:chOff x="333407" y="1329417"/>
            <a:chExt cx="8449458" cy="5294938"/>
          </a:xfrm>
        </p:grpSpPr>
        <p:pic>
          <p:nvPicPr>
            <p:cNvPr id="278534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337"/>
            <a:stretch>
              <a:fillRect/>
            </a:stretch>
          </p:blipFill>
          <p:spPr bwMode="auto">
            <a:xfrm>
              <a:off x="333407" y="1772955"/>
              <a:ext cx="8449458" cy="4851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535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1164"/>
            <a:stretch>
              <a:fillRect/>
            </a:stretch>
          </p:blipFill>
          <p:spPr bwMode="auto">
            <a:xfrm>
              <a:off x="333407" y="1329417"/>
              <a:ext cx="8449458" cy="4890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735767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3675" y="593685"/>
            <a:ext cx="89867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Implementation of the v</a:t>
            </a:r>
            <a:r>
              <a:rPr lang="en-US" sz="1400" b="1" err="1" smtClean="0">
                <a:solidFill>
                  <a:schemeClr val="accent6"/>
                </a:solidFill>
              </a:rPr>
              <a:t>oltage</a:t>
            </a:r>
            <a:r>
              <a:rPr lang="en-US" sz="1400" b="1" smtClean="0">
                <a:solidFill>
                  <a:schemeClr val="accent6"/>
                </a:solidFill>
              </a:rPr>
              <a:t> planes in desktop and mobile Haswell processors </a:t>
            </a:r>
            <a:r>
              <a:rPr lang="en-US" sz="1400" smtClean="0"/>
              <a:t>[173]</a:t>
            </a:r>
            <a:endParaRPr lang="en-US" sz="1400"/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</a:t>
            </a:r>
            <a:r>
              <a:rPr lang="hu-HU" altLang="en-US" smtClean="0"/>
              <a:t>4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  <p:grpSp>
        <p:nvGrpSpPr>
          <p:cNvPr id="7" name="Group 6"/>
          <p:cNvGrpSpPr/>
          <p:nvPr/>
        </p:nvGrpSpPr>
        <p:grpSpPr>
          <a:xfrm>
            <a:off x="883800" y="1127002"/>
            <a:ext cx="7333605" cy="5046786"/>
            <a:chOff x="391420" y="1127002"/>
            <a:chExt cx="7333605" cy="5046786"/>
          </a:xfrm>
        </p:grpSpPr>
        <p:pic>
          <p:nvPicPr>
            <p:cNvPr id="409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625" t="19599" r="14125" b="7925"/>
            <a:stretch/>
          </p:blipFill>
          <p:spPr bwMode="auto">
            <a:xfrm>
              <a:off x="391420" y="1127002"/>
              <a:ext cx="7333605" cy="4867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Oval 1"/>
            <p:cNvSpPr/>
            <p:nvPr/>
          </p:nvSpPr>
          <p:spPr bwMode="auto">
            <a:xfrm>
              <a:off x="1433397" y="2675467"/>
              <a:ext cx="359845" cy="765085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>
              <a:off x="6597225" y="5499230"/>
              <a:ext cx="1127800" cy="674558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6812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554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58" r="58888" b="12399"/>
          <a:stretch/>
        </p:blipFill>
        <p:spPr bwMode="auto">
          <a:xfrm>
            <a:off x="4948575" y="1122363"/>
            <a:ext cx="3898900" cy="451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74625" y="638175"/>
            <a:ext cx="654377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smtClean="0">
                <a:solidFill>
                  <a:srgbClr val="2D2D8A"/>
                </a:solidFill>
                <a:cs typeface="Arial" charset="0"/>
              </a:rPr>
              <a:t>Functional partitioning </a:t>
            </a:r>
            <a:r>
              <a:rPr lang="en-US" sz="1400" b="1">
                <a:solidFill>
                  <a:srgbClr val="2D2D8A"/>
                </a:solidFill>
                <a:cs typeface="Arial" charset="0"/>
              </a:rPr>
              <a:t>of </a:t>
            </a:r>
            <a:r>
              <a:rPr lang="en-US" sz="1400" b="1" err="1">
                <a:solidFill>
                  <a:srgbClr val="2D2D8A"/>
                </a:solidFill>
                <a:cs typeface="Arial" charset="0"/>
              </a:rPr>
              <a:t>Haswell’s</a:t>
            </a:r>
            <a:r>
              <a:rPr lang="en-US" sz="1400" b="1">
                <a:solidFill>
                  <a:srgbClr val="2D2D8A"/>
                </a:solidFill>
                <a:cs typeface="Arial" charset="0"/>
              </a:rPr>
              <a:t> FIVR implementation </a:t>
            </a:r>
            <a:r>
              <a:rPr lang="en-US" sz="1400">
                <a:cs typeface="Arial" charset="0"/>
              </a:rPr>
              <a:t>[150]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074680" y="5859270"/>
            <a:ext cx="1917700" cy="27781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>
                <a:solidFill>
                  <a:srgbClr val="000000"/>
                </a:solidFill>
                <a:cs typeface="Arial" charset="0"/>
              </a:rPr>
              <a:t>Functional partitioning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</a:t>
            </a:r>
            <a:r>
              <a:rPr lang="hu-HU" altLang="en-US" smtClean="0"/>
              <a:t>5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  <p:sp>
        <p:nvSpPr>
          <p:cNvPr id="11" name="Rectangle 10"/>
          <p:cNvSpPr/>
          <p:nvPr/>
        </p:nvSpPr>
        <p:spPr>
          <a:xfrm>
            <a:off x="296525" y="1448780"/>
            <a:ext cx="4770530" cy="21082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>
                <a:solidFill>
                  <a:srgbClr val="FF0000"/>
                </a:solidFill>
                <a:cs typeface="Arial" charset="0"/>
              </a:rPr>
              <a:t>first stage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of the voltage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regulator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converts  </a:t>
            </a:r>
            <a:endParaRPr lang="en-US" sz="140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</a:t>
            </a:r>
            <a:r>
              <a:rPr lang="en-US" sz="1400" smtClean="0">
                <a:solidFill>
                  <a:srgbClr val="0066CC"/>
                </a:solidFill>
                <a:cs typeface="Arial" charset="0"/>
              </a:rPr>
              <a:t>from </a:t>
            </a:r>
            <a:r>
              <a:rPr lang="en-US" sz="1400">
                <a:solidFill>
                  <a:srgbClr val="0066CC"/>
                </a:solidFill>
                <a:cs typeface="Arial" charset="0"/>
              </a:rPr>
              <a:t>the PSU or battery voltage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(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12V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)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66CC"/>
                </a:solidFill>
                <a:cs typeface="Arial" charset="0"/>
              </a:rPr>
              <a:t>       to approximately 1.8V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, which is distributed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across the microprocessor die. 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sz="1400">
                <a:solidFill>
                  <a:srgbClr val="FF0000"/>
                </a:solidFill>
                <a:cs typeface="Arial" charset="0"/>
              </a:rPr>
              <a:t>second conversion stage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is comprised of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between </a:t>
            </a:r>
            <a:r>
              <a:rPr lang="en-US" sz="1400">
                <a:solidFill>
                  <a:srgbClr val="0066CC"/>
                </a:solidFill>
                <a:cs typeface="Arial" charset="0"/>
              </a:rPr>
              <a:t>8 and 31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(depending on the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product) </a:t>
            </a:r>
            <a:r>
              <a:rPr lang="en-US" sz="1400">
                <a:solidFill>
                  <a:srgbClr val="0066CC"/>
                </a:solidFill>
                <a:cs typeface="Arial" charset="0"/>
              </a:rPr>
              <a:t>FIVRs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, which are </a:t>
            </a:r>
            <a:r>
              <a:rPr lang="en-US" sz="1400">
                <a:solidFill>
                  <a:srgbClr val="0066CC"/>
                </a:solidFill>
                <a:cs typeface="Arial" charset="0"/>
              </a:rPr>
              <a:t>140MHz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</a:t>
            </a:r>
            <a:r>
              <a:rPr lang="en-US" sz="1400">
                <a:solidFill>
                  <a:srgbClr val="FF0000"/>
                </a:solidFill>
                <a:cs typeface="Arial" charset="0"/>
              </a:rPr>
              <a:t>synchronous multiphase buck converters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with </a:t>
            </a:r>
            <a:r>
              <a:rPr lang="en-US" sz="1400">
                <a:solidFill>
                  <a:srgbClr val="0066CC"/>
                </a:solidFill>
                <a:cs typeface="Arial" charset="0"/>
              </a:rPr>
              <a:t>up to 16 phases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5263" y="1050993"/>
            <a:ext cx="28985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FIVR is built up of two stages.</a:t>
            </a:r>
            <a:endParaRPr lang="en-US" sz="1400"/>
          </a:p>
        </p:txBody>
      </p:sp>
      <p:sp>
        <p:nvSpPr>
          <p:cNvPr id="3" name="TextBox 2"/>
          <p:cNvSpPr txBox="1"/>
          <p:nvPr/>
        </p:nvSpPr>
        <p:spPr>
          <a:xfrm>
            <a:off x="4932040" y="3415190"/>
            <a:ext cx="51007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smtClean="0"/>
              <a:t>12 V</a:t>
            </a:r>
            <a:endParaRPr lang="en-US" sz="1100"/>
          </a:p>
        </p:txBody>
      </p:sp>
      <p:sp>
        <p:nvSpPr>
          <p:cNvPr id="7" name="TextBox 6"/>
          <p:cNvSpPr txBox="1"/>
          <p:nvPr/>
        </p:nvSpPr>
        <p:spPr>
          <a:xfrm>
            <a:off x="5787135" y="5492261"/>
            <a:ext cx="11031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smtClean="0"/>
              <a:t>First stage</a:t>
            </a:r>
            <a:endParaRPr lang="en-US" sz="1200" b="1"/>
          </a:p>
        </p:txBody>
      </p:sp>
      <p:sp>
        <p:nvSpPr>
          <p:cNvPr id="13" name="TextBox 12"/>
          <p:cNvSpPr txBox="1"/>
          <p:nvPr/>
        </p:nvSpPr>
        <p:spPr>
          <a:xfrm>
            <a:off x="7069100" y="5486530"/>
            <a:ext cx="13356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smtClean="0"/>
              <a:t>Second stage</a:t>
            </a:r>
            <a:endParaRPr lang="en-US" sz="1200" b="1"/>
          </a:p>
        </p:txBody>
      </p:sp>
      <p:sp>
        <p:nvSpPr>
          <p:cNvPr id="8" name="Rounded Rectangle 7"/>
          <p:cNvSpPr/>
          <p:nvPr/>
        </p:nvSpPr>
        <p:spPr bwMode="auto">
          <a:xfrm>
            <a:off x="6898025" y="5454225"/>
            <a:ext cx="374275" cy="146539"/>
          </a:xfrm>
          <a:prstGeom prst="round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0411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5263" y="639763"/>
            <a:ext cx="4602162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>
                <a:solidFill>
                  <a:srgbClr val="2D2D8A"/>
                </a:solidFill>
                <a:cs typeface="Arial" charset="0"/>
              </a:rPr>
              <a:t>Partitioning of the implementation </a:t>
            </a:r>
            <a:r>
              <a:rPr lang="en-US" sz="1400">
                <a:cs typeface="Arial" charset="0"/>
              </a:rPr>
              <a:t>[150]</a:t>
            </a:r>
          </a:p>
        </p:txBody>
      </p:sp>
      <p:pic>
        <p:nvPicPr>
          <p:cNvPr id="28160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521" t="16022" r="3583" b="24129"/>
          <a:stretch>
            <a:fillRect/>
          </a:stretch>
        </p:blipFill>
        <p:spPr bwMode="auto">
          <a:xfrm>
            <a:off x="4127500" y="1133745"/>
            <a:ext cx="5016500" cy="317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296863" y="1372232"/>
            <a:ext cx="3735387" cy="450379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 smtClean="0">
                <a:solidFill>
                  <a:srgbClr val="0066CC"/>
                </a:solidFill>
                <a:cs typeface="Arial" charset="0"/>
              </a:rPr>
              <a:t>The first stage is on the  </a:t>
            </a:r>
          </a:p>
          <a:p>
            <a:pPr fontAlgn="base">
              <a:spcBef>
                <a:spcPct val="0"/>
              </a:spcBef>
              <a:spcAft>
                <a:spcPts val="400"/>
              </a:spcAft>
              <a:defRPr/>
            </a:pPr>
            <a:r>
              <a:rPr lang="en-US" sz="1400">
                <a:solidFill>
                  <a:srgbClr val="0066CC"/>
                </a:solidFill>
                <a:cs typeface="Arial" charset="0"/>
              </a:rPr>
              <a:t> </a:t>
            </a:r>
            <a:r>
              <a:rPr lang="en-US" sz="1400" smtClean="0">
                <a:solidFill>
                  <a:srgbClr val="0066CC"/>
                </a:solidFill>
                <a:cs typeface="Arial" charset="0"/>
              </a:rPr>
              <a:t>      </a:t>
            </a:r>
            <a:r>
              <a:rPr lang="en-US" sz="1400" smtClean="0">
                <a:solidFill>
                  <a:srgbClr val="FF0000"/>
                </a:solidFill>
                <a:cs typeface="Arial" charset="0"/>
              </a:rPr>
              <a:t>motherboard.</a:t>
            </a:r>
          </a:p>
          <a:p>
            <a:pPr marL="285750" indent="-285750" fontAlgn="base">
              <a:spcBef>
                <a:spcPct val="0"/>
              </a:spcBef>
              <a:spcAft>
                <a:spcPts val="40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 smtClean="0">
                <a:solidFill>
                  <a:srgbClr val="0066CC"/>
                </a:solidFill>
                <a:cs typeface="Arial" charset="0"/>
              </a:rPr>
              <a:t>The inductors and the </a:t>
            </a:r>
            <a:r>
              <a:rPr lang="en-US" sz="1400" err="1" smtClean="0">
                <a:solidFill>
                  <a:srgbClr val="0066CC"/>
                </a:solidFill>
                <a:cs typeface="Arial" charset="0"/>
              </a:rPr>
              <a:t>midfrequency</a:t>
            </a:r>
            <a:r>
              <a:rPr lang="en-US" sz="1400" smtClean="0">
                <a:solidFill>
                  <a:srgbClr val="0066CC"/>
                </a:solidFill>
                <a:cs typeface="Arial" charset="0"/>
              </a:rPr>
              <a:t> decoupling capacitors are placed on the </a:t>
            </a:r>
            <a:r>
              <a:rPr lang="en-US" sz="1400" smtClean="0">
                <a:solidFill>
                  <a:srgbClr val="FF0000"/>
                </a:solidFill>
                <a:cs typeface="Arial" charset="0"/>
              </a:rPr>
              <a:t>package</a:t>
            </a:r>
            <a:r>
              <a:rPr lang="en-US" sz="1400" smtClean="0">
                <a:solidFill>
                  <a:srgbClr val="0066CC"/>
                </a:solidFill>
                <a:cs typeface="Arial" charset="0"/>
              </a:rPr>
              <a:t>.</a:t>
            </a: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 smtClean="0">
                <a:solidFill>
                  <a:srgbClr val="0066CC"/>
                </a:solidFill>
                <a:cs typeface="Arial" charset="0"/>
              </a:rPr>
              <a:t>The </a:t>
            </a:r>
            <a:r>
              <a:rPr lang="en-US" sz="1400">
                <a:solidFill>
                  <a:srgbClr val="0066CC"/>
                </a:solidFill>
                <a:cs typeface="Arial" charset="0"/>
              </a:rPr>
              <a:t>power FETs, control circuitry and high frequency decoupling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are </a:t>
            </a:r>
            <a:r>
              <a:rPr lang="en-US" sz="1400">
                <a:solidFill>
                  <a:srgbClr val="FF0000"/>
                </a:solidFill>
                <a:cs typeface="Arial" charset="0"/>
              </a:rPr>
              <a:t>on the </a:t>
            </a:r>
            <a:r>
              <a:rPr lang="en-US" sz="1400" smtClean="0">
                <a:solidFill>
                  <a:srgbClr val="FF0000"/>
                </a:solidFill>
                <a:cs typeface="Arial" charset="0"/>
              </a:rPr>
              <a:t>die.</a:t>
            </a:r>
            <a:endParaRPr lang="en-US" sz="1400">
              <a:solidFill>
                <a:srgbClr val="000000"/>
              </a:solidFill>
              <a:cs typeface="Arial" charset="0"/>
            </a:endParaRP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0066CC"/>
                </a:solidFill>
                <a:cs typeface="Arial" charset="0"/>
              </a:rPr>
              <a:t>Each FIVR is independently programmable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to achieve optimal operation given the requirements of the domain it is powering.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  <a:cs typeface="Arial" charset="0"/>
            </a:endParaRPr>
          </a:p>
          <a:p>
            <a:pPr marL="285750" indent="-285750" fontAlgn="base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/>
            </a:pPr>
            <a:r>
              <a:rPr lang="en-US" sz="1400">
                <a:solidFill>
                  <a:srgbClr val="0066CC"/>
                </a:solidFill>
                <a:cs typeface="Arial" charset="0"/>
              </a:rPr>
              <a:t>The settings are optimized by the Power Control Unit (PCU)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, which specifies the input voltage, output voltage, number of operating phases, and a variety of other settings to minimize the total power consumption of the die.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</a:t>
            </a:r>
            <a:r>
              <a:rPr lang="hu-HU" altLang="en-US" smtClean="0"/>
              <a:t>6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014920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38" b="7220"/>
          <a:stretch>
            <a:fillRect/>
          </a:stretch>
        </p:blipFill>
        <p:spPr bwMode="auto">
          <a:xfrm>
            <a:off x="1068388" y="971550"/>
            <a:ext cx="624840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366963" y="3262313"/>
            <a:ext cx="474674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Figure: Block diagram of the Buck converter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151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]</a:t>
            </a:r>
            <a:endParaRPr 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5263" y="631825"/>
            <a:ext cx="5233987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>
                <a:solidFill>
                  <a:srgbClr val="2D2D8A"/>
                </a:solidFill>
                <a:cs typeface="Arial" charset="0"/>
              </a:rPr>
              <a:t>Principle of operation of the Buck converter </a:t>
            </a:r>
            <a:r>
              <a:rPr lang="en-US" sz="1400">
                <a:cs typeface="Arial" charset="0"/>
              </a:rPr>
              <a:t>[151]</a:t>
            </a:r>
          </a:p>
        </p:txBody>
      </p:sp>
      <p:grpSp>
        <p:nvGrpSpPr>
          <p:cNvPr id="282629" name="Group 7"/>
          <p:cNvGrpSpPr>
            <a:grpSpLocks/>
          </p:cNvGrpSpPr>
          <p:nvPr/>
        </p:nvGrpSpPr>
        <p:grpSpPr bwMode="auto">
          <a:xfrm>
            <a:off x="0" y="3675063"/>
            <a:ext cx="9048750" cy="2817812"/>
            <a:chOff x="0" y="3674870"/>
            <a:chExt cx="9048750" cy="2818290"/>
          </a:xfrm>
        </p:grpSpPr>
        <p:pic>
          <p:nvPicPr>
            <p:cNvPr id="28263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4" t="11874" b="18643"/>
            <a:stretch>
              <a:fillRect/>
            </a:stretch>
          </p:blipFill>
          <p:spPr bwMode="auto">
            <a:xfrm>
              <a:off x="0" y="3799650"/>
              <a:ext cx="4557065" cy="187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634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7957"/>
            <a:stretch>
              <a:fillRect/>
            </a:stretch>
          </p:blipFill>
          <p:spPr bwMode="auto">
            <a:xfrm>
              <a:off x="4572000" y="3733415"/>
              <a:ext cx="4476750" cy="19458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635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910" y="5769260"/>
              <a:ext cx="4124325" cy="723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" name="TextBox 5"/>
            <p:cNvSpPr txBox="1"/>
            <p:nvPr/>
          </p:nvSpPr>
          <p:spPr>
            <a:xfrm>
              <a:off x="2097088" y="3674870"/>
              <a:ext cx="973137" cy="2921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00" b="1">
                  <a:solidFill>
                    <a:srgbClr val="000000"/>
                  </a:solidFill>
                  <a:cs typeface="Arial" charset="0"/>
                </a:rPr>
                <a:t>On state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613525" y="3674870"/>
              <a:ext cx="996950" cy="2921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300" b="1">
                  <a:solidFill>
                    <a:srgbClr val="000000"/>
                  </a:solidFill>
                  <a:cs typeface="Arial" charset="0"/>
                </a:rPr>
                <a:t>Off state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2366963" y="6451600"/>
            <a:ext cx="4350806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Figure: Operation of the Buck converter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151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]</a:t>
            </a:r>
            <a:endParaRPr 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686550" y="1771650"/>
            <a:ext cx="2247900" cy="9302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en-US" sz="1300">
                <a:solidFill>
                  <a:srgbClr val="000000"/>
                </a:solidFill>
                <a:cs typeface="Arial" charset="0"/>
              </a:rPr>
              <a:t>Q: MOSFET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00">
                <a:solidFill>
                  <a:srgbClr val="000000"/>
                </a:solidFill>
                <a:cs typeface="Arial" charset="0"/>
              </a:rPr>
              <a:t>Drive circuit: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00">
                <a:solidFill>
                  <a:srgbClr val="000000"/>
                </a:solidFill>
                <a:cs typeface="Arial" charset="0"/>
              </a:rPr>
              <a:t>E.g. PWM modulated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300">
                <a:solidFill>
                  <a:srgbClr val="000000"/>
                </a:solidFill>
                <a:cs typeface="Arial" charset="0"/>
              </a:rPr>
              <a:t>(Pulse Width Modulated)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</a:t>
            </a:r>
            <a:r>
              <a:rPr lang="hu-HU" altLang="en-US" smtClean="0"/>
              <a:t>7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83453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650" name="Picture 78" descr="http://upload.wikimedia.org/wikipedia/commons/b/b8/Multiphase_buck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1788" y="1279525"/>
            <a:ext cx="3409950" cy="322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1655762" y="4824413"/>
            <a:ext cx="615659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Fig. 9: Principle of a synchronous </a:t>
            </a:r>
            <a:r>
              <a:rPr lang="en-US" sz="1400" i="1">
                <a:solidFill>
                  <a:srgbClr val="000000"/>
                </a:solidFill>
                <a:cs typeface="Arial" charset="0"/>
              </a:rPr>
              <a:t>n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-phase buck converter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[152]</a:t>
            </a:r>
            <a:endParaRPr 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438" y="631825"/>
            <a:ext cx="9242425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>
                <a:solidFill>
                  <a:srgbClr val="2D2D8A"/>
                </a:solidFill>
                <a:cs typeface="Arial" charset="0"/>
              </a:rPr>
              <a:t>Enhancing the buck converter to synchronous n-phase buck design to reduce ripple </a:t>
            </a:r>
            <a:r>
              <a:rPr lang="en-US" sz="1400">
                <a:cs typeface="Arial" charset="0"/>
              </a:rPr>
              <a:t>[152]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</a:t>
            </a:r>
            <a:r>
              <a:rPr lang="hu-HU" altLang="en-US" smtClean="0"/>
              <a:t>8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04563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46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1223963"/>
            <a:ext cx="8578850" cy="487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95263" y="631825"/>
            <a:ext cx="8882062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>
                <a:solidFill>
                  <a:srgbClr val="2D2D8A"/>
                </a:solidFill>
                <a:cs typeface="Arial" charset="0"/>
              </a:rPr>
              <a:t>Simplified block diagram of a single voltage plane in the FIVR domain of </a:t>
            </a:r>
            <a:r>
              <a:rPr lang="en-US" sz="1400" b="1" err="1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sz="1400" b="1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sz="1400">
                <a:cs typeface="Arial" charset="0"/>
              </a:rPr>
              <a:t>[150]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</a:t>
            </a:r>
            <a:r>
              <a:rPr lang="hu-HU" altLang="en-US" smtClean="0"/>
              <a:t>9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  <p:sp>
        <p:nvSpPr>
          <p:cNvPr id="2" name="TextBox 1"/>
          <p:cNvSpPr txBox="1"/>
          <p:nvPr/>
        </p:nvSpPr>
        <p:spPr>
          <a:xfrm>
            <a:off x="656565" y="5499230"/>
            <a:ext cx="32660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/>
              <a:t>VID: Parallel Voltage Identification code</a:t>
            </a:r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215459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12</a:t>
            </a:r>
            <a:r>
              <a:rPr lang="hu-HU" altLang="en-US" smtClean="0"/>
              <a:t>c)</a:t>
            </a:r>
            <a:endParaRPr lang="en-US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70584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281459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Clock gating,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PECI,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latin typeface="Verdana" pitchFamily="34" charset="0"/>
                <a:cs typeface="Arial" charset="0"/>
              </a:rPr>
              <a:t>Platform Thermal </a:t>
            </a:r>
            <a:r>
              <a:rPr lang="en-US" altLang="en-US" sz="1200" b="1" smtClean="0">
                <a:latin typeface="Verdana" pitchFamily="34" charset="0"/>
                <a:cs typeface="Arial" charset="0"/>
              </a:rPr>
              <a:t>Control by</a:t>
            </a:r>
            <a:endParaRPr lang="hu-HU" altLang="en-US" sz="1200" b="1" smtClean="0"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latin typeface="Verdana" pitchFamily="34" charset="0"/>
                <a:cs typeface="Arial" charset="0"/>
              </a:rPr>
              <a:t> 3. party controller</a:t>
            </a:r>
            <a:endParaRPr lang="en-US" altLang="en-US" sz="1200" b="1"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82647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127972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4199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438997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5645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62155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643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94472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805584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579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75447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97647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64322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943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832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92797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1086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533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722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864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54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533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150197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326409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53372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5972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61347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3438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2035772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211859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62822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648547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53147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89922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118746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6373147" y="4795390"/>
            <a:ext cx="16642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Turbo Boost 2.0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91234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57984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97747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6225056" y="683171"/>
            <a:ext cx="21291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 power management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695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100984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98196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80522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77347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7893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6147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63084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86784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97897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80265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78872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56734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61409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53622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140922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53585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344122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5682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80265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809009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129684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6623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74172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93259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144097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7584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83822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6632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308697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6997793" y="5494131"/>
            <a:ext cx="60465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86279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55297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61684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970569" y="6072680"/>
            <a:ext cx="26340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Speed Shift Technology,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Duty Cycle control, No 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821959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807672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815782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6001347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602357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828100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842597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52159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930571" y="3994112"/>
            <a:ext cx="28296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Integrated Power Gates, PCU,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Turbo Boost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8" name="Text Box 56"/>
          <p:cNvSpPr txBox="1">
            <a:spLocks noChangeArrowheads="1"/>
          </p:cNvSpPr>
          <p:nvPr/>
        </p:nvSpPr>
        <p:spPr bwMode="auto">
          <a:xfrm>
            <a:off x="153988" y="610301"/>
            <a:ext cx="51571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Intel’s Tick-Tock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model for the P4 and Core lines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6989215" y="3814092"/>
            <a:ext cx="6431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smtClean="0">
                <a:latin typeface="+mj-lt"/>
              </a:rPr>
              <a:t>EDAT</a:t>
            </a:r>
            <a:endParaRPr lang="en-US" sz="1200" b="1">
              <a:latin typeface="+mj-lt"/>
            </a:endParaRPr>
          </a:p>
        </p:txBody>
      </p:sp>
      <p:sp>
        <p:nvSpPr>
          <p:cNvPr id="99" name="Rectangle 48"/>
          <p:cNvSpPr>
            <a:spLocks noChangeArrowheads="1"/>
          </p:cNvSpPr>
          <p:nvPr/>
        </p:nvSpPr>
        <p:spPr bwMode="auto">
          <a:xfrm>
            <a:off x="6679267" y="5814265"/>
            <a:ext cx="12506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2. gen. 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6563300" y="1309663"/>
            <a:ext cx="124906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Clock gating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399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69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5875" y="1267347"/>
            <a:ext cx="6516688" cy="532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88913" y="644525"/>
            <a:ext cx="8286750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>
                <a:solidFill>
                  <a:srgbClr val="2D2D8A"/>
                </a:solidFill>
                <a:cs typeface="Arial" charset="0"/>
              </a:rPr>
              <a:t>Board space saving with </a:t>
            </a:r>
            <a:r>
              <a:rPr lang="en-US" sz="1400" b="1" err="1">
                <a:solidFill>
                  <a:srgbClr val="2D2D8A"/>
                </a:solidFill>
                <a:cs typeface="Arial" charset="0"/>
              </a:rPr>
              <a:t>Haswell’s</a:t>
            </a:r>
            <a:r>
              <a:rPr lang="en-US" sz="1400" b="1">
                <a:solidFill>
                  <a:srgbClr val="2D2D8A"/>
                </a:solidFill>
                <a:cs typeface="Arial" charset="0"/>
              </a:rPr>
              <a:t> FIVR vs. Ivy Bridge’s voltage regulator </a:t>
            </a:r>
            <a:r>
              <a:rPr lang="en-US" sz="1400">
                <a:cs typeface="Arial" charset="0"/>
              </a:rPr>
              <a:t>[149]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</a:t>
            </a:r>
            <a:r>
              <a:rPr lang="hu-HU" altLang="en-US" smtClean="0"/>
              <a:t>10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203045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5.3.2 FIVR (Fully Integrated Voltage Regulator) </a:t>
            </a:r>
            <a:r>
              <a:rPr lang="en-US" altLang="en-US" smtClean="0"/>
              <a:t>(</a:t>
            </a:r>
            <a:r>
              <a:rPr lang="hu-HU" altLang="en-US" smtClean="0"/>
              <a:t>11</a:t>
            </a:r>
            <a:r>
              <a:rPr lang="en-US" altLang="en-US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06710" y="612646"/>
            <a:ext cx="37240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FIVR and per-core P-state control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20136" y="953725"/>
            <a:ext cx="8821774" cy="30623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FF0000"/>
                </a:solidFill>
              </a:rPr>
              <a:t>FIVR</a:t>
            </a:r>
            <a:r>
              <a:rPr lang="hu-HU" sz="1400" smtClean="0"/>
              <a:t> obviously provides an </a:t>
            </a:r>
            <a:r>
              <a:rPr lang="hu-HU" sz="1400" smtClean="0">
                <a:solidFill>
                  <a:srgbClr val="0070C0"/>
                </a:solidFill>
              </a:rPr>
              <a:t>appropriate technique to deliver </a:t>
            </a:r>
            <a:r>
              <a:rPr lang="hu-HU" sz="1400" smtClean="0">
                <a:solidFill>
                  <a:srgbClr val="FF0000"/>
                </a:solidFill>
              </a:rPr>
              <a:t>per-core core voltages </a:t>
            </a:r>
            <a:r>
              <a:rPr lang="hu-HU" sz="1400" smtClean="0"/>
              <a:t>and thus</a:t>
            </a:r>
          </a:p>
          <a:p>
            <a:pPr>
              <a:spcAft>
                <a:spcPts val="600"/>
              </a:spcAft>
            </a:pPr>
            <a:r>
              <a:rPr lang="hu-HU" sz="1400"/>
              <a:t> </a:t>
            </a:r>
            <a:r>
              <a:rPr lang="hu-HU" sz="1400" smtClean="0"/>
              <a:t>      its use can </a:t>
            </a:r>
            <a:r>
              <a:rPr lang="hu-HU" sz="1400" smtClean="0">
                <a:solidFill>
                  <a:srgbClr val="0070C0"/>
                </a:solidFill>
              </a:rPr>
              <a:t>greatly simplify the implementation of per-core P-state control</a:t>
            </a:r>
            <a:r>
              <a:rPr lang="hu-HU" sz="140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Despite </a:t>
            </a:r>
            <a:r>
              <a:rPr lang="en-US" sz="1400"/>
              <a:t>this </a:t>
            </a:r>
            <a:r>
              <a:rPr lang="hu-HU" sz="1400" smtClean="0"/>
              <a:t>fact</a:t>
            </a:r>
            <a:r>
              <a:rPr lang="en-US" sz="1400" smtClean="0"/>
              <a:t> </a:t>
            </a:r>
            <a:r>
              <a:rPr lang="en-US" sz="1400">
                <a:solidFill>
                  <a:srgbClr val="0070C0"/>
                </a:solidFill>
              </a:rPr>
              <a:t>only the </a:t>
            </a:r>
            <a:r>
              <a:rPr lang="hu-HU" sz="1400" smtClean="0">
                <a:solidFill>
                  <a:srgbClr val="0070C0"/>
                </a:solidFill>
              </a:rPr>
              <a:t>server and workstation oriented Haswell-EP lines (including the 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Xeon E5-1600 v3, the Xeon E5 2600 v3  and Xeon E5-4600 v3 processor lines) </a:t>
            </a:r>
            <a:r>
              <a:rPr lang="en-US" sz="1400" smtClean="0">
                <a:solidFill>
                  <a:srgbClr val="0070C0"/>
                </a:solidFill>
              </a:rPr>
              <a:t>make use</a:t>
            </a:r>
            <a:r>
              <a:rPr lang="hu-HU" sz="1400" smtClean="0">
                <a:solidFill>
                  <a:srgbClr val="0070C0"/>
                </a:solidFill>
              </a:rPr>
              <a:t> </a:t>
            </a:r>
            <a:endParaRPr lang="hu-HU" sz="1400" smtClean="0"/>
          </a:p>
          <a:p>
            <a:r>
              <a:rPr lang="hu-HU" sz="1400"/>
              <a:t> </a:t>
            </a:r>
            <a:r>
              <a:rPr lang="hu-HU" sz="1400" smtClean="0"/>
              <a:t>      of this feature, as seen in the next slide for the Xeon E5-2600 v3, whereas mobile,</a:t>
            </a:r>
          </a:p>
          <a:p>
            <a:pPr>
              <a:spcAft>
                <a:spcPts val="600"/>
              </a:spcAft>
            </a:pPr>
            <a:r>
              <a:rPr lang="hu-HU" sz="1400"/>
              <a:t> </a:t>
            </a:r>
            <a:r>
              <a:rPr lang="hu-HU" sz="1400" smtClean="0"/>
              <a:t>      </a:t>
            </a:r>
            <a:r>
              <a:rPr lang="en-US" sz="1400" smtClean="0"/>
              <a:t>desktop or </a:t>
            </a:r>
            <a:r>
              <a:rPr lang="hu-HU" sz="1400" smtClean="0"/>
              <a:t>Haswell-E oriented lines do </a:t>
            </a:r>
            <a:r>
              <a:rPr lang="en-US" sz="1400" smtClean="0"/>
              <a:t>no</a:t>
            </a:r>
            <a:r>
              <a:rPr lang="hu-HU" sz="1400" smtClean="0"/>
              <a:t>t</a:t>
            </a:r>
            <a:r>
              <a:rPr lang="en-US" sz="1400" smtClean="0"/>
              <a:t>.</a:t>
            </a:r>
            <a:endParaRPr lang="hu-HU" sz="1400" smtClean="0"/>
          </a:p>
          <a:p>
            <a:r>
              <a:rPr lang="hu-HU" sz="1400" smtClean="0"/>
              <a:t>     By contrast, </a:t>
            </a:r>
            <a:r>
              <a:rPr lang="hu-HU" sz="1400" smtClean="0">
                <a:solidFill>
                  <a:srgbClr val="0070C0"/>
                </a:solidFill>
              </a:rPr>
              <a:t>all cores on Ivy Bridge and previous generations, run at the same frequency</a:t>
            </a:r>
          </a:p>
          <a:p>
            <a:pPr>
              <a:spcAft>
                <a:spcPts val="600"/>
              </a:spcAft>
            </a:pPr>
            <a:r>
              <a:rPr lang="hu-HU" sz="1400" smtClean="0">
                <a:solidFill>
                  <a:srgbClr val="0070C0"/>
                </a:solidFill>
              </a:rPr>
              <a:t>       and are supplied by the same voltage.</a:t>
            </a:r>
          </a:p>
          <a:p>
            <a:r>
              <a:rPr lang="hu-HU" sz="1400" smtClean="0"/>
              <a:t>     We note that per-core P-state needs </a:t>
            </a:r>
            <a:r>
              <a:rPr lang="hu-HU" sz="1400" smtClean="0">
                <a:solidFill>
                  <a:srgbClr val="0070C0"/>
                </a:solidFill>
              </a:rPr>
              <a:t>additional BIOS and OS support </a:t>
            </a:r>
            <a:r>
              <a:rPr lang="hu-HU" sz="1400" smtClean="0"/>
              <a:t>for scheduling the</a:t>
            </a:r>
          </a:p>
          <a:p>
            <a:pPr>
              <a:spcAft>
                <a:spcPts val="600"/>
              </a:spcAft>
            </a:pPr>
            <a:r>
              <a:rPr lang="hu-HU" sz="1400"/>
              <a:t> </a:t>
            </a:r>
            <a:r>
              <a:rPr lang="hu-HU" sz="1400" smtClean="0"/>
              <a:t>       cores.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Moreover, according to available documentation </a:t>
            </a:r>
            <a:r>
              <a:rPr lang="hu-HU" sz="1400" smtClean="0">
                <a:solidFill>
                  <a:srgbClr val="0070C0"/>
                </a:solidFill>
              </a:rPr>
              <a:t>the high-end Haswell-EX server line do not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implement FIVR </a:t>
            </a:r>
            <a:r>
              <a:rPr lang="hu-HU" sz="1400" smtClean="0"/>
              <a:t>at all presumable due to heat problems</a:t>
            </a:r>
            <a:r>
              <a:rPr lang="hu-HU" sz="1400" smtClean="0">
                <a:solidFill>
                  <a:srgbClr val="0070C0"/>
                </a:solidFill>
              </a:rPr>
              <a:t>.</a:t>
            </a:r>
            <a:endParaRPr lang="en-US" sz="140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6238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84724" y="641865"/>
            <a:ext cx="92478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>
                <a:solidFill>
                  <a:srgbClr val="2D2D8A"/>
                </a:solidFill>
                <a:cs typeface="Arial" charset="0"/>
              </a:rPr>
              <a:t>Per Core P-State (PCPS) management in Intel’s </a:t>
            </a:r>
            <a:r>
              <a:rPr lang="hu-HU" sz="1400" b="1" smtClean="0">
                <a:solidFill>
                  <a:srgbClr val="2D2D8A"/>
                </a:solidFill>
                <a:cs typeface="Arial" charset="0"/>
              </a:rPr>
              <a:t>E</a:t>
            </a:r>
            <a:r>
              <a:rPr lang="en-US" sz="1400" b="1" smtClean="0">
                <a:solidFill>
                  <a:srgbClr val="2D2D8A"/>
                </a:solidFill>
                <a:cs typeface="Arial" charset="0"/>
              </a:rPr>
              <a:t>5-2600</a:t>
            </a:r>
            <a:r>
              <a:rPr lang="hu-HU" sz="1400" b="1" smtClean="0">
                <a:solidFill>
                  <a:srgbClr val="2D2D8A"/>
                </a:solidFill>
                <a:cs typeface="Arial" charset="0"/>
              </a:rPr>
              <a:t> </a:t>
            </a:r>
            <a:r>
              <a:rPr lang="en-US" sz="1400" b="1" smtClean="0">
                <a:solidFill>
                  <a:srgbClr val="2D2D8A"/>
                </a:solidFill>
                <a:cs typeface="Arial" charset="0"/>
              </a:rPr>
              <a:t>v3 </a:t>
            </a:r>
            <a:r>
              <a:rPr lang="en-US" sz="1400" b="1">
                <a:solidFill>
                  <a:srgbClr val="2D2D8A"/>
                </a:solidFill>
                <a:cs typeface="Arial" charset="0"/>
              </a:rPr>
              <a:t>(Haswell-EP) </a:t>
            </a:r>
            <a:r>
              <a:rPr lang="en-US" sz="1400">
                <a:cs typeface="Arial" charset="0"/>
              </a:rPr>
              <a:t>[172] 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(1</a:t>
            </a:r>
            <a:r>
              <a:rPr lang="hu-HU" altLang="en-US" smtClean="0"/>
              <a:t>2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  <p:grpSp>
        <p:nvGrpSpPr>
          <p:cNvPr id="3" name="Group 2"/>
          <p:cNvGrpSpPr/>
          <p:nvPr/>
        </p:nvGrpSpPr>
        <p:grpSpPr>
          <a:xfrm>
            <a:off x="403425" y="1313765"/>
            <a:ext cx="8354040" cy="4788914"/>
            <a:chOff x="80964" y="1223755"/>
            <a:chExt cx="9063036" cy="5052287"/>
          </a:xfrm>
        </p:grpSpPr>
        <p:grpSp>
          <p:nvGrpSpPr>
            <p:cNvPr id="6" name="Group 5"/>
            <p:cNvGrpSpPr/>
            <p:nvPr/>
          </p:nvGrpSpPr>
          <p:grpSpPr>
            <a:xfrm>
              <a:off x="80964" y="1223755"/>
              <a:ext cx="9063036" cy="5052287"/>
              <a:chOff x="80964" y="1004388"/>
              <a:chExt cx="9063036" cy="5052287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58" r="902" b="3669"/>
              <a:stretch/>
            </p:blipFill>
            <p:spPr bwMode="auto">
              <a:xfrm>
                <a:off x="80964" y="1004388"/>
                <a:ext cx="8901112" cy="4710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" name="Rounded Rectangle 3"/>
              <p:cNvSpPr/>
              <p:nvPr/>
            </p:nvSpPr>
            <p:spPr bwMode="auto">
              <a:xfrm>
                <a:off x="1331640" y="5589240"/>
                <a:ext cx="675075" cy="315035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7" name="Rounded Rectangle 6"/>
              <p:cNvSpPr/>
              <p:nvPr/>
            </p:nvSpPr>
            <p:spPr bwMode="auto">
              <a:xfrm>
                <a:off x="7992380" y="5589240"/>
                <a:ext cx="1151620" cy="467435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</p:grpSp>
        <p:sp>
          <p:nvSpPr>
            <p:cNvPr id="8" name="Rounded Rectangle 7"/>
            <p:cNvSpPr/>
            <p:nvPr/>
          </p:nvSpPr>
          <p:spPr bwMode="auto">
            <a:xfrm>
              <a:off x="6544794" y="2573905"/>
              <a:ext cx="1890210" cy="22502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2" name="Rounded Rectangle 1"/>
            <p:cNvSpPr/>
            <p:nvPr/>
          </p:nvSpPr>
          <p:spPr bwMode="auto">
            <a:xfrm>
              <a:off x="431540" y="1223755"/>
              <a:ext cx="6345705" cy="675075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41" t="858" r="24550" b="85849"/>
            <a:stretch/>
          </p:blipFill>
          <p:spPr bwMode="auto">
            <a:xfrm>
              <a:off x="2631250" y="1487128"/>
              <a:ext cx="3875965" cy="392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12079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0423" y="640910"/>
            <a:ext cx="41729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Assessment of FIVR</a:t>
            </a:r>
            <a:r>
              <a:rPr lang="hu-HU" sz="1400" b="1" smtClean="0">
                <a:solidFill>
                  <a:schemeClr val="accent6"/>
                </a:solidFill>
              </a:rPr>
              <a:t> - its benefits </a:t>
            </a:r>
            <a:r>
              <a:rPr lang="hu-HU" sz="1400" smtClean="0">
                <a:solidFill>
                  <a:schemeClr val="accent6"/>
                </a:solidFill>
              </a:rPr>
              <a:t>[178]</a:t>
            </a:r>
            <a:endParaRPr lang="en-US" sz="1400">
              <a:solidFill>
                <a:schemeClr val="accent6"/>
              </a:solidFill>
            </a:endParaRPr>
          </a:p>
        </p:txBody>
      </p:sp>
      <p:pic>
        <p:nvPicPr>
          <p:cNvPr id="5" name="Picture 2" descr="Intel to Bring back Fully integrated Voltage regulator after Skylake and Kaby Lake CPUs.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615" y="1133745"/>
            <a:ext cx="6972300" cy="5029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(1</a:t>
            </a:r>
            <a:r>
              <a:rPr lang="hu-HU" altLang="en-US" smtClean="0"/>
              <a:t>3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320337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61510" y="963250"/>
            <a:ext cx="8356775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</a:rPr>
              <a:t>FIVR </a:t>
            </a:r>
            <a:r>
              <a:rPr lang="hu-HU" sz="1400" smtClean="0">
                <a:solidFill>
                  <a:srgbClr val="FF0000"/>
                </a:solidFill>
              </a:rPr>
              <a:t>clearly </a:t>
            </a:r>
            <a:r>
              <a:rPr lang="en-US" sz="1400" smtClean="0">
                <a:solidFill>
                  <a:srgbClr val="FF0000"/>
                </a:solidFill>
              </a:rPr>
              <a:t>increases </a:t>
            </a:r>
            <a:r>
              <a:rPr lang="hu-HU" sz="1400" smtClean="0">
                <a:solidFill>
                  <a:srgbClr val="FF0000"/>
                </a:solidFill>
              </a:rPr>
              <a:t>the power dissipation of the processor package </a:t>
            </a:r>
            <a:r>
              <a:rPr lang="en-US" sz="1400" smtClean="0"/>
              <a:t>and thus it has a</a:t>
            </a:r>
            <a:endParaRPr lang="hu-HU" sz="1400" smtClean="0"/>
          </a:p>
          <a:p>
            <a:pPr>
              <a:spcAft>
                <a:spcPts val="200"/>
              </a:spcAft>
            </a:pPr>
            <a:r>
              <a:rPr lang="hu-HU" sz="1400"/>
              <a:t> </a:t>
            </a:r>
            <a:r>
              <a:rPr lang="hu-HU" sz="1400" smtClean="0"/>
              <a:t>    </a:t>
            </a:r>
            <a:r>
              <a:rPr lang="en-US" sz="1400" smtClean="0"/>
              <a:t> limiting effect on </a:t>
            </a:r>
            <a:r>
              <a:rPr lang="hu-HU" sz="1400" smtClean="0"/>
              <a:t>the TDP and consequently on the performance.</a:t>
            </a:r>
            <a:endParaRPr lang="en-US" sz="1400" smtClean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(1</a:t>
            </a:r>
            <a:r>
              <a:rPr lang="hu-HU" altLang="en-US" smtClean="0"/>
              <a:t>4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  <p:sp>
        <p:nvSpPr>
          <p:cNvPr id="5" name="TextBox 4"/>
          <p:cNvSpPr txBox="1"/>
          <p:nvPr/>
        </p:nvSpPr>
        <p:spPr>
          <a:xfrm>
            <a:off x="190423" y="640910"/>
            <a:ext cx="4477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Assessment of FIVR</a:t>
            </a:r>
            <a:r>
              <a:rPr lang="hu-HU" sz="1400" b="1" smtClean="0">
                <a:solidFill>
                  <a:schemeClr val="accent6"/>
                </a:solidFill>
              </a:rPr>
              <a:t> - its drawbacks </a:t>
            </a:r>
            <a:r>
              <a:rPr lang="hu-HU" sz="1400" smtClean="0">
                <a:solidFill>
                  <a:schemeClr val="accent6"/>
                </a:solidFill>
              </a:rPr>
              <a:t>[178]</a:t>
            </a:r>
            <a:endParaRPr lang="en-US" sz="140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366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98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541"/>
          <a:stretch>
            <a:fillRect/>
          </a:stretch>
        </p:blipFill>
        <p:spPr bwMode="auto">
          <a:xfrm>
            <a:off x="195263" y="1515315"/>
            <a:ext cx="8753475" cy="412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13865" y="956345"/>
            <a:ext cx="8863388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smtClean="0">
                <a:latin typeface="+mj-lt"/>
              </a:rPr>
              <a:t>In their subsequent Broadwell family (</a:t>
            </a:r>
            <a:r>
              <a:rPr lang="hu-HU" sz="1400" smtClean="0">
                <a:latin typeface="+mj-lt"/>
              </a:rPr>
              <a:t>9/</a:t>
            </a:r>
            <a:r>
              <a:rPr lang="en-US" sz="1400" smtClean="0">
                <a:latin typeface="+mj-lt"/>
              </a:rPr>
              <a:t>2014) Intel introduced the 2</a:t>
            </a:r>
            <a:r>
              <a:rPr lang="en-US" sz="1400" baseline="30000" smtClean="0">
                <a:latin typeface="+mj-lt"/>
              </a:rPr>
              <a:t>nd</a:t>
            </a:r>
            <a:r>
              <a:rPr lang="en-US" sz="1400" smtClean="0">
                <a:latin typeface="+mj-lt"/>
              </a:rPr>
              <a:t> </a:t>
            </a:r>
            <a:r>
              <a:rPr lang="en-US" sz="1400">
                <a:latin typeface="+mj-lt"/>
              </a:rPr>
              <a:t>generation FIVR </a:t>
            </a:r>
            <a:r>
              <a:rPr lang="en-US" sz="1400" smtClean="0">
                <a:latin typeface="+mj-lt"/>
              </a:rPr>
              <a:t>with 3DL</a:t>
            </a:r>
          </a:p>
          <a:p>
            <a:pPr>
              <a:defRPr/>
            </a:pPr>
            <a:r>
              <a:rPr lang="en-US" sz="1400" smtClean="0">
                <a:latin typeface="+mj-lt"/>
              </a:rPr>
              <a:t>  </a:t>
            </a:r>
            <a:r>
              <a:rPr lang="en-US" sz="1400">
                <a:latin typeface="+mj-lt"/>
              </a:rPr>
              <a:t>design [155]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6375" y="5094185"/>
            <a:ext cx="2986010" cy="95410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>
                <a:latin typeface="+mj-lt"/>
              </a:rPr>
              <a:t>3DL: </a:t>
            </a:r>
            <a:r>
              <a:rPr lang="en-US" sz="1400" smtClean="0">
                <a:latin typeface="+mj-lt"/>
              </a:rPr>
              <a:t>3D Layering</a:t>
            </a:r>
            <a:endParaRPr lang="hu-HU" sz="1400" smtClean="0">
              <a:latin typeface="+mj-lt"/>
            </a:endParaRPr>
          </a:p>
          <a:p>
            <a:pPr>
              <a:defRPr/>
            </a:pPr>
            <a:r>
              <a:rPr lang="hu-HU" sz="1400" smtClean="0">
                <a:latin typeface="+mj-lt"/>
              </a:rPr>
              <a:t>PCB: Printed Circuit Board</a:t>
            </a:r>
          </a:p>
          <a:p>
            <a:pPr>
              <a:defRPr/>
            </a:pPr>
            <a:r>
              <a:rPr lang="hu-HU" sz="1400" smtClean="0">
                <a:latin typeface="+mj-lt"/>
              </a:rPr>
              <a:t>Caps: Capacitors</a:t>
            </a:r>
          </a:p>
          <a:p>
            <a:pPr>
              <a:defRPr/>
            </a:pPr>
            <a:r>
              <a:rPr lang="hu-HU" sz="1400" smtClean="0">
                <a:latin typeface="+mj-lt"/>
              </a:rPr>
              <a:t>LVR: Linear Voltage Generator </a:t>
            </a:r>
            <a:endParaRPr lang="en-US" sz="1400">
              <a:latin typeface="+mj-lt"/>
            </a:endParaRPr>
          </a:p>
        </p:txBody>
      </p:sp>
      <p:sp>
        <p:nvSpPr>
          <p:cNvPr id="297989" name="Rounded Rectangle 8"/>
          <p:cNvSpPr>
            <a:spLocks noChangeArrowheads="1"/>
          </p:cNvSpPr>
          <p:nvPr/>
        </p:nvSpPr>
        <p:spPr bwMode="auto">
          <a:xfrm>
            <a:off x="296863" y="3579065"/>
            <a:ext cx="4814887" cy="892175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 b="1"/>
          </a:p>
        </p:txBody>
      </p:sp>
      <p:sp>
        <p:nvSpPr>
          <p:cNvPr id="2" name="TextBox 1"/>
          <p:cNvSpPr txBox="1"/>
          <p:nvPr/>
        </p:nvSpPr>
        <p:spPr>
          <a:xfrm>
            <a:off x="184481" y="641310"/>
            <a:ext cx="7978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</a:rPr>
              <a:t>Remark</a:t>
            </a:r>
            <a:endParaRPr lang="en-US" sz="1400">
              <a:solidFill>
                <a:srgbClr val="FF0000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mtClean="0"/>
              <a:t/>
            </a:r>
            <a:br>
              <a:rPr lang="en-US" altLang="en-US" smtClean="0"/>
            </a:br>
            <a:r>
              <a:rPr lang="en-US" altLang="en-US" smtClean="0"/>
              <a:t>5.3.2 FIVR (Fully Integrated Voltage Regulator) (1</a:t>
            </a:r>
            <a:r>
              <a:rPr lang="hu-HU" altLang="en-US" smtClean="0"/>
              <a:t>5</a:t>
            </a:r>
            <a:r>
              <a:rPr lang="en-US" altLang="en-US" smtClean="0"/>
              <a:t>)</a:t>
            </a:r>
            <a:br>
              <a:rPr lang="en-US" altLang="en-US" smtClean="0"/>
            </a:br>
            <a:endParaRPr lang="en-US" altLang="en-US" smtClean="0"/>
          </a:p>
        </p:txBody>
      </p:sp>
      <p:sp>
        <p:nvSpPr>
          <p:cNvPr id="5" name="TextBox 4"/>
          <p:cNvSpPr txBox="1"/>
          <p:nvPr/>
        </p:nvSpPr>
        <p:spPr>
          <a:xfrm>
            <a:off x="3260201" y="4116954"/>
            <a:ext cx="17043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solidFill>
                  <a:srgbClr val="002060"/>
                </a:solidFill>
              </a:rPr>
              <a:t>of about 30 % []</a:t>
            </a:r>
            <a:endParaRPr lang="en-US" sz="1400">
              <a:solidFill>
                <a:srgbClr val="00206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84481" y="6489340"/>
            <a:ext cx="69239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/>
              <a:t>http://hothardware.com/reviews/intel-core-m-broadwell-architecture-preview?page=3</a:t>
            </a:r>
          </a:p>
        </p:txBody>
      </p:sp>
    </p:spTree>
    <p:extLst>
      <p:ext uri="{BB962C8B-B14F-4D97-AF65-F5344CB8AC3E}">
        <p14:creationId xmlns:p14="http://schemas.microsoft.com/office/powerpoint/2010/main" val="3396021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5.3.2 FIVR (Fully Integrated Voltage Regulator) </a:t>
            </a:r>
            <a:r>
              <a:rPr lang="en-US" altLang="en-US" smtClean="0"/>
              <a:t>(</a:t>
            </a:r>
            <a:r>
              <a:rPr lang="hu-HU" altLang="en-US" smtClean="0"/>
              <a:t>16</a:t>
            </a:r>
            <a:r>
              <a:rPr lang="en-US" altLang="en-US" smtClean="0"/>
              <a:t>)</a:t>
            </a:r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405383" y="900007"/>
            <a:ext cx="8847137" cy="15388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smtClean="0"/>
              <a:t>Due to its drawbacks,</a:t>
            </a:r>
            <a:r>
              <a:rPr lang="en-US" sz="1400" smtClean="0"/>
              <a:t> </a:t>
            </a:r>
            <a:r>
              <a:rPr lang="en-US" sz="1400"/>
              <a:t>after using FIVR in Broadwell, Intel decided </a:t>
            </a:r>
            <a:r>
              <a:rPr lang="en-US" sz="1400">
                <a:solidFill>
                  <a:srgbClr val="0070C0"/>
                </a:solidFill>
              </a:rPr>
              <a:t>to remove it in their </a:t>
            </a:r>
            <a:r>
              <a:rPr lang="en-US" sz="1400" smtClean="0">
                <a:solidFill>
                  <a:srgbClr val="0070C0"/>
                </a:solidFill>
              </a:rPr>
              <a:t>upcoming</a:t>
            </a:r>
            <a:r>
              <a:rPr lang="hu-HU" sz="1400" smtClean="0">
                <a:solidFill>
                  <a:srgbClr val="0070C0"/>
                </a:solidFill>
              </a:rPr>
              <a:t> </a:t>
            </a:r>
            <a:r>
              <a:rPr lang="en-US" sz="1400" err="1" smtClean="0">
                <a:solidFill>
                  <a:srgbClr val="0070C0"/>
                </a:solidFill>
              </a:rPr>
              <a:t>Skylake</a:t>
            </a:r>
            <a:r>
              <a:rPr lang="en-US" sz="1400" smtClean="0">
                <a:solidFill>
                  <a:srgbClr val="0070C0"/>
                </a:solidFill>
              </a:rPr>
              <a:t> </a:t>
            </a:r>
            <a:r>
              <a:rPr lang="en-US" sz="1400">
                <a:solidFill>
                  <a:srgbClr val="0070C0"/>
                </a:solidFill>
              </a:rPr>
              <a:t>and  </a:t>
            </a:r>
            <a:r>
              <a:rPr lang="en-US" sz="1400" err="1">
                <a:solidFill>
                  <a:srgbClr val="0070C0"/>
                </a:solidFill>
              </a:rPr>
              <a:t>Kaby</a:t>
            </a:r>
            <a:r>
              <a:rPr lang="en-US" sz="1400">
                <a:solidFill>
                  <a:srgbClr val="0070C0"/>
                </a:solidFill>
              </a:rPr>
              <a:t> Lake processors.</a:t>
            </a:r>
          </a:p>
          <a:p>
            <a:pPr>
              <a:spcAft>
                <a:spcPts val="600"/>
              </a:spcAft>
            </a:pPr>
            <a:r>
              <a:rPr lang="en-US" sz="1400"/>
              <a:t>     Accordingly, related motherboards need </a:t>
            </a:r>
            <a:r>
              <a:rPr lang="hu-HU" sz="1400" smtClean="0"/>
              <a:t>again </a:t>
            </a:r>
            <a:r>
              <a:rPr lang="en-US" sz="1400" smtClean="0"/>
              <a:t>to </a:t>
            </a:r>
            <a:r>
              <a:rPr lang="en-US" sz="1400"/>
              <a:t>provide appropriate power delivery.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Nevertheless, sources state that </a:t>
            </a:r>
            <a:r>
              <a:rPr lang="en-US" sz="1400">
                <a:solidFill>
                  <a:srgbClr val="0070C0"/>
                </a:solidFill>
              </a:rPr>
              <a:t>in the subsequent 10 nm </a:t>
            </a:r>
            <a:r>
              <a:rPr lang="en-US" sz="1400" err="1">
                <a:solidFill>
                  <a:srgbClr val="0070C0"/>
                </a:solidFill>
              </a:rPr>
              <a:t>Cannonlake</a:t>
            </a:r>
            <a:r>
              <a:rPr lang="en-US" sz="1400">
                <a:solidFill>
                  <a:srgbClr val="0070C0"/>
                </a:solidFill>
              </a:rPr>
              <a:t> processors</a:t>
            </a:r>
            <a:r>
              <a:rPr lang="en-US" sz="1400"/>
              <a:t>, due to</a:t>
            </a:r>
          </a:p>
          <a:p>
            <a:r>
              <a:rPr lang="en-US" sz="1400"/>
              <a:t>      in 2017, </a:t>
            </a:r>
            <a:r>
              <a:rPr lang="en-US" sz="1400">
                <a:solidFill>
                  <a:srgbClr val="0070C0"/>
                </a:solidFill>
              </a:rPr>
              <a:t>Intel will </a:t>
            </a:r>
            <a:r>
              <a:rPr lang="hu-HU" sz="1400" smtClean="0">
                <a:solidFill>
                  <a:srgbClr val="0070C0"/>
                </a:solidFill>
              </a:rPr>
              <a:t>anew </a:t>
            </a:r>
            <a:r>
              <a:rPr lang="en-US" sz="1400" smtClean="0">
                <a:solidFill>
                  <a:srgbClr val="0070C0"/>
                </a:solidFill>
              </a:rPr>
              <a:t>make use</a:t>
            </a:r>
            <a:r>
              <a:rPr lang="hu-HU" sz="1400" smtClean="0">
                <a:solidFill>
                  <a:srgbClr val="0070C0"/>
                </a:solidFill>
              </a:rPr>
              <a:t> </a:t>
            </a:r>
            <a:r>
              <a:rPr lang="en-US" sz="1400" smtClean="0">
                <a:solidFill>
                  <a:srgbClr val="0070C0"/>
                </a:solidFill>
              </a:rPr>
              <a:t>of </a:t>
            </a:r>
            <a:r>
              <a:rPr lang="en-US" sz="1400">
                <a:solidFill>
                  <a:srgbClr val="0070C0"/>
                </a:solidFill>
              </a:rPr>
              <a:t>the FIVR technology </a:t>
            </a:r>
            <a:r>
              <a:rPr lang="en-US" sz="1400"/>
              <a:t>probably </a:t>
            </a:r>
            <a:r>
              <a:rPr lang="hu-HU" sz="1400" smtClean="0"/>
              <a:t>as future FIVR designs</a:t>
            </a:r>
          </a:p>
          <a:p>
            <a:r>
              <a:rPr lang="hu-HU" sz="1400"/>
              <a:t> </a:t>
            </a:r>
            <a:r>
              <a:rPr lang="hu-HU" sz="1400" smtClean="0"/>
              <a:t>     will </a:t>
            </a:r>
            <a:r>
              <a:rPr lang="en-US" sz="1400" smtClean="0"/>
              <a:t>achieve higher</a:t>
            </a:r>
            <a:r>
              <a:rPr lang="hu-HU" sz="1400" smtClean="0"/>
              <a:t> </a:t>
            </a:r>
            <a:r>
              <a:rPr lang="en-US" sz="1400" smtClean="0"/>
              <a:t>efficiency </a:t>
            </a:r>
            <a:r>
              <a:rPr lang="hu-HU" sz="1400" smtClean="0"/>
              <a:t>and thus generate </a:t>
            </a:r>
            <a:r>
              <a:rPr lang="hu-HU" sz="1400"/>
              <a:t>less </a:t>
            </a:r>
            <a:r>
              <a:rPr lang="hu-HU" sz="1400" smtClean="0"/>
              <a:t>heat [211].</a:t>
            </a:r>
            <a:endParaRPr lang="en-US" sz="1400"/>
          </a:p>
        </p:txBody>
      </p:sp>
      <p:sp>
        <p:nvSpPr>
          <p:cNvPr id="6" name="TextBox 5"/>
          <p:cNvSpPr txBox="1"/>
          <p:nvPr/>
        </p:nvSpPr>
        <p:spPr>
          <a:xfrm>
            <a:off x="219589" y="606564"/>
            <a:ext cx="20505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The future of FIVR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0313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5.3.3 TSX (Transactional Synchronization Extensions)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6224" y="593685"/>
            <a:ext cx="57359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5.3.3 TSX (Transactional </a:t>
            </a:r>
            <a:r>
              <a:rPr lang="en-US" sz="1400" b="1">
                <a:solidFill>
                  <a:schemeClr val="accent6"/>
                </a:solidFill>
                <a:latin typeface="+mj-lt"/>
              </a:rPr>
              <a:t>Synchronization </a:t>
            </a:r>
            <a:r>
              <a:rPr lang="en-US" sz="1400" b="1" smtClean="0">
                <a:solidFill>
                  <a:schemeClr val="accent6"/>
                </a:solidFill>
                <a:latin typeface="+mj-lt"/>
              </a:rPr>
              <a:t>Extensions) 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6515" y="908720"/>
            <a:ext cx="89816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Haswell also introduced a further new feature, called the </a:t>
            </a:r>
            <a:r>
              <a:rPr lang="en-US" sz="1400" smtClean="0">
                <a:solidFill>
                  <a:srgbClr val="FF0000"/>
                </a:solidFill>
              </a:rPr>
              <a:t>Transactional </a:t>
            </a:r>
            <a:r>
              <a:rPr lang="en-US" sz="1400">
                <a:solidFill>
                  <a:srgbClr val="FF0000"/>
                </a:solidFill>
              </a:rPr>
              <a:t>Synchronization </a:t>
            </a:r>
            <a:r>
              <a:rPr lang="en-US" sz="1400" smtClean="0">
                <a:solidFill>
                  <a:srgbClr val="FF0000"/>
                </a:solidFill>
              </a:rPr>
              <a:t>Extensions</a:t>
            </a:r>
          </a:p>
          <a:p>
            <a:r>
              <a:rPr lang="en-US" sz="1400"/>
              <a:t> </a:t>
            </a:r>
            <a:r>
              <a:rPr lang="en-US" sz="1400" smtClean="0"/>
              <a:t>      </a:t>
            </a:r>
            <a:r>
              <a:rPr lang="en-US" sz="1400">
                <a:solidFill>
                  <a:srgbClr val="FF0000"/>
                </a:solidFill>
              </a:rPr>
              <a:t>(TSX</a:t>
            </a:r>
            <a:r>
              <a:rPr lang="en-US" sz="1400" smtClean="0"/>
              <a:t>) that was debuted on selected Haswell models (SKUs)..</a:t>
            </a:r>
            <a:endParaRPr lang="en-US" sz="140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1403775"/>
            <a:ext cx="9033820" cy="17286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  <a:latin typeface="+mj-lt"/>
              </a:rPr>
              <a:t>TSX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supports </a:t>
            </a:r>
            <a:r>
              <a:rPr lang="en-US" sz="1400" smtClean="0">
                <a:solidFill>
                  <a:srgbClr val="FF0000"/>
                </a:solidFill>
                <a:latin typeface="+mj-lt"/>
              </a:rPr>
              <a:t>Transactional Memory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in hardware </a:t>
            </a:r>
            <a:r>
              <a:rPr lang="en-US" sz="1400" smtClean="0">
                <a:latin typeface="+mj-lt"/>
              </a:rPr>
              <a:t>(to be discussed later in the Chapter</a:t>
            </a:r>
          </a:p>
          <a:p>
            <a:pPr>
              <a:spcAft>
                <a:spcPts val="600"/>
              </a:spcAft>
            </a:pPr>
            <a:r>
              <a:rPr lang="en-US" sz="1400">
                <a:latin typeface="+mj-lt"/>
              </a:rPr>
              <a:t> </a:t>
            </a:r>
            <a:r>
              <a:rPr lang="en-US" sz="1400" smtClean="0">
                <a:latin typeface="+mj-lt"/>
              </a:rPr>
              <a:t>     high end MP servers).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Nevertheless,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in </a:t>
            </a:r>
            <a:r>
              <a:rPr lang="en-US" sz="1400">
                <a:solidFill>
                  <a:srgbClr val="0070C0"/>
                </a:solidFill>
                <a:latin typeface="+mj-lt"/>
              </a:rPr>
              <a:t>August 2014 Intel announced a bug </a:t>
            </a:r>
            <a:r>
              <a:rPr lang="en-US" sz="1400">
                <a:latin typeface="+mj-lt"/>
              </a:rPr>
              <a:t>in the TSX implementation on </a:t>
            </a:r>
            <a:r>
              <a:rPr lang="en-US" sz="1400" smtClean="0">
                <a:latin typeface="+mj-lt"/>
              </a:rPr>
              <a:t>all current</a:t>
            </a:r>
          </a:p>
          <a:p>
            <a:r>
              <a:rPr lang="en-US" sz="1400">
                <a:latin typeface="+mj-lt"/>
              </a:rPr>
              <a:t> </a:t>
            </a:r>
            <a:r>
              <a:rPr lang="en-US" sz="1400" smtClean="0">
                <a:latin typeface="+mj-lt"/>
              </a:rPr>
              <a:t>     </a:t>
            </a:r>
            <a:r>
              <a:rPr lang="en-US" sz="1400" err="1" smtClean="0">
                <a:latin typeface="+mj-lt"/>
              </a:rPr>
              <a:t>steppings</a:t>
            </a:r>
            <a:r>
              <a:rPr lang="en-US" sz="1400" smtClean="0">
                <a:latin typeface="+mj-lt"/>
              </a:rPr>
              <a:t> </a:t>
            </a:r>
            <a:r>
              <a:rPr lang="en-US" sz="1400">
                <a:latin typeface="+mj-lt"/>
              </a:rPr>
              <a:t>of </a:t>
            </a:r>
            <a:r>
              <a:rPr lang="en-US" sz="1400" smtClean="0">
                <a:latin typeface="+mj-lt"/>
              </a:rPr>
              <a:t>all Haswell models an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disabled the </a:t>
            </a:r>
            <a:r>
              <a:rPr lang="en-US" sz="1400">
                <a:solidFill>
                  <a:srgbClr val="0070C0"/>
                </a:solidFill>
                <a:latin typeface="+mj-lt"/>
              </a:rPr>
              <a:t>TSX feature </a:t>
            </a:r>
            <a:r>
              <a:rPr lang="en-US" sz="1400">
                <a:latin typeface="+mj-lt"/>
              </a:rPr>
              <a:t>on affected CPUs </a:t>
            </a:r>
            <a:r>
              <a:rPr lang="en-US" sz="1400">
                <a:solidFill>
                  <a:srgbClr val="0070C0"/>
                </a:solidFill>
                <a:latin typeface="+mj-lt"/>
              </a:rPr>
              <a:t>via a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microcode</a:t>
            </a:r>
          </a:p>
          <a:p>
            <a:pPr>
              <a:spcAft>
                <a:spcPts val="400"/>
              </a:spcAft>
            </a:pPr>
            <a:r>
              <a:rPr lang="en-US" sz="140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     update.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Subsequently, TSX became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enabled</a:t>
            </a:r>
            <a:r>
              <a:rPr lang="en-US" sz="1400" smtClean="0">
                <a:latin typeface="+mj-lt"/>
              </a:rPr>
              <a:t> first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on a Broadwell model </a:t>
            </a:r>
            <a:r>
              <a:rPr lang="en-US" sz="1400" smtClean="0">
                <a:latin typeface="+mj-lt"/>
              </a:rPr>
              <a:t>(</a:t>
            </a:r>
            <a:r>
              <a:rPr lang="en-US" sz="1400"/>
              <a:t>Core </a:t>
            </a:r>
            <a:r>
              <a:rPr lang="en-US" sz="1400" smtClean="0"/>
              <a:t>M-5Y70) </a:t>
            </a:r>
            <a:r>
              <a:rPr lang="en-US" sz="1400" smtClean="0">
                <a:solidFill>
                  <a:srgbClr val="0070C0"/>
                </a:solidFill>
              </a:rPr>
              <a:t>in 11/2014 </a:t>
            </a:r>
          </a:p>
          <a:p>
            <a:r>
              <a:rPr lang="en-US" sz="1400"/>
              <a:t> </a:t>
            </a:r>
            <a:r>
              <a:rPr lang="en-US" sz="1400" smtClean="0"/>
              <a:t>      then on the </a:t>
            </a:r>
            <a:r>
              <a:rPr lang="en-US" sz="1400" smtClean="0">
                <a:solidFill>
                  <a:srgbClr val="0070C0"/>
                </a:solidFill>
              </a:rPr>
              <a:t>Haswell-EX in 5/2015</a:t>
            </a:r>
            <a:r>
              <a:rPr lang="en-US" sz="1400" smtClean="0"/>
              <a:t>.</a:t>
            </a:r>
            <a:r>
              <a:rPr lang="en-US" sz="1400" smtClean="0">
                <a:latin typeface="+mj-lt"/>
              </a:rPr>
              <a:t>       </a:t>
            </a:r>
            <a:endParaRPr lang="en-US" sz="140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2721" y="6246940"/>
            <a:ext cx="24227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SKU: Stock Keeping Unit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49967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90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Haswell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based mobile and desktop processors</a:t>
            </a:r>
          </a:p>
        </p:txBody>
      </p:sp>
    </p:spTree>
    <p:extLst>
      <p:ext uri="{BB962C8B-B14F-4D97-AF65-F5344CB8AC3E}">
        <p14:creationId xmlns:p14="http://schemas.microsoft.com/office/powerpoint/2010/main" val="1831766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2" name="Text Box 4"/>
          <p:cNvSpPr txBox="1">
            <a:spLocks noChangeArrowheads="1"/>
          </p:cNvSpPr>
          <p:nvPr/>
        </p:nvSpPr>
        <p:spPr bwMode="auto">
          <a:xfrm>
            <a:off x="173038" y="3942478"/>
            <a:ext cx="164339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smtClean="0">
                <a:solidFill>
                  <a:srgbClr val="FF3505"/>
                </a:solidFill>
                <a:latin typeface="Verdana" pitchFamily="34" charset="0"/>
              </a:rPr>
              <a:t>Desktops  </a:t>
            </a:r>
            <a:r>
              <a:rPr lang="en-US" altLang="en-US" sz="1100" i="1" smtClean="0">
                <a:latin typeface="Verdana" pitchFamily="34" charset="0"/>
              </a:rPr>
              <a:t>(2 chips)</a:t>
            </a:r>
            <a:endParaRPr lang="en-US" altLang="en-US" sz="1100" i="1">
              <a:latin typeface="Verdana" pitchFamily="34" charset="0"/>
            </a:endParaRPr>
          </a:p>
        </p:txBody>
      </p:sp>
      <p:sp>
        <p:nvSpPr>
          <p:cNvPr id="206853" name="Text Box 5"/>
          <p:cNvSpPr txBox="1">
            <a:spLocks noChangeArrowheads="1"/>
          </p:cNvSpPr>
          <p:nvPr/>
        </p:nvSpPr>
        <p:spPr bwMode="auto">
          <a:xfrm>
            <a:off x="193675" y="5156030"/>
            <a:ext cx="787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>
                <a:solidFill>
                  <a:srgbClr val="FF3505"/>
                </a:solidFill>
                <a:latin typeface="Verdana" pitchFamily="34" charset="0"/>
              </a:rPr>
              <a:t>Servers</a:t>
            </a:r>
          </a:p>
        </p:txBody>
      </p:sp>
      <p:sp>
        <p:nvSpPr>
          <p:cNvPr id="206865" name="TextBox 11"/>
          <p:cNvSpPr txBox="1">
            <a:spLocks noChangeArrowheads="1"/>
          </p:cNvSpPr>
          <p:nvPr/>
        </p:nvSpPr>
        <p:spPr bwMode="auto">
          <a:xfrm>
            <a:off x="180975" y="638175"/>
            <a:ext cx="532709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hu-HU" sz="1400" b="1" smtClean="0">
                <a:solidFill>
                  <a:srgbClr val="2D2D8A"/>
                </a:solidFill>
                <a:latin typeface="Verdana" pitchFamily="34" charset="0"/>
              </a:rPr>
              <a:t>5.4 </a:t>
            </a:r>
            <a:r>
              <a:rPr lang="en-US" altLang="hu-HU" sz="1400" b="1" err="1" smtClean="0">
                <a:solidFill>
                  <a:srgbClr val="2D2D8A"/>
                </a:solidFill>
                <a:latin typeface="Verdana" pitchFamily="34" charset="0"/>
              </a:rPr>
              <a:t>Haswell</a:t>
            </a:r>
            <a:r>
              <a:rPr lang="en-US" altLang="hu-HU" sz="1400" b="1" smtClean="0">
                <a:solidFill>
                  <a:srgbClr val="2D2D8A"/>
                </a:solidFill>
                <a:latin typeface="Verdana" pitchFamily="34" charset="0"/>
              </a:rPr>
              <a:t> </a:t>
            </a:r>
            <a:r>
              <a:rPr lang="en-US" altLang="hu-HU" sz="1400" b="1">
                <a:solidFill>
                  <a:srgbClr val="2D2D8A"/>
                </a:solidFill>
                <a:latin typeface="Verdana" pitchFamily="34" charset="0"/>
              </a:rPr>
              <a:t>based mobile and desktop processors </a:t>
            </a:r>
          </a:p>
        </p:txBody>
      </p:sp>
      <p:sp>
        <p:nvSpPr>
          <p:cNvPr id="20688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5.4 </a:t>
            </a:r>
            <a:r>
              <a:rPr lang="en-US" altLang="hu-HU" err="1"/>
              <a:t>Haswell</a:t>
            </a:r>
            <a:r>
              <a:rPr lang="en-US" altLang="hu-HU"/>
              <a:t> based mobile and desktop processors </a:t>
            </a:r>
            <a:r>
              <a:rPr lang="en-US" altLang="hu-HU" smtClean="0"/>
              <a:t>(1</a:t>
            </a:r>
            <a:r>
              <a:rPr lang="hu-HU" altLang="hu-HU" smtClean="0"/>
              <a:t>) </a:t>
            </a:r>
            <a:endParaRPr lang="en-US" altLang="en-US" smtClean="0"/>
          </a:p>
        </p:txBody>
      </p:sp>
      <p:sp>
        <p:nvSpPr>
          <p:cNvPr id="2" name="TextBox 1"/>
          <p:cNvSpPr txBox="1"/>
          <p:nvPr/>
        </p:nvSpPr>
        <p:spPr>
          <a:xfrm>
            <a:off x="296525" y="3122385"/>
            <a:ext cx="514596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i7-49xx/48xx/472x/471x/470x, 4C+G, HT,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6/2013 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i7-46xx/45xx, 2C+G, HT, 5/2013 and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6/2014 </a:t>
            </a:r>
            <a:endParaRPr lang="en-US" altLang="en-US" sz="1100" i="1">
              <a:solidFill>
                <a:srgbClr val="000000"/>
              </a:solidFill>
              <a:cs typeface="Arial" charset="0"/>
            </a:endParaRP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i5-43xx/42xx U/Y, 2C+G, HT, 6/2013 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i3-41xx/40xx, 2C+G, HT, 6/2013 and 5/2014 </a:t>
            </a:r>
            <a:endParaRPr lang="en-US" sz="1400"/>
          </a:p>
        </p:txBody>
      </p:sp>
      <p:sp>
        <p:nvSpPr>
          <p:cNvPr id="4" name="TextBox 3"/>
          <p:cNvSpPr txBox="1"/>
          <p:nvPr/>
        </p:nvSpPr>
        <p:spPr>
          <a:xfrm>
            <a:off x="296525" y="4202505"/>
            <a:ext cx="4689104" cy="8463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i7-479x/478x/477x,476x, 4C+G, HT, 6/2013 and 5/2014 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i5-46xx/45xx/44xx, 4C+G, HT, 6/2013 and 5/2014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Core i3-43xx/41xx, 2C+G, HT, 6/2013, 5/2014 and 3/2015</a:t>
            </a:r>
          </a:p>
          <a:p>
            <a:endParaRPr lang="en-US" sz="1400"/>
          </a:p>
        </p:txBody>
      </p:sp>
      <p:sp>
        <p:nvSpPr>
          <p:cNvPr id="47" name="Rectangle 46"/>
          <p:cNvSpPr/>
          <p:nvPr/>
        </p:nvSpPr>
        <p:spPr>
          <a:xfrm>
            <a:off x="2366755" y="4967590"/>
            <a:ext cx="302999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i7-5960X/5930K/5820K,  6/8 C</a:t>
            </a:r>
            <a:r>
              <a:rPr lang="en-US" altLang="en-US" sz="1100" i="1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100" i="1" smtClean="0">
                <a:solidFill>
                  <a:srgbClr val="000000"/>
                </a:solidFill>
                <a:cs typeface="Arial" charset="0"/>
              </a:rPr>
              <a:t>8/2014</a:t>
            </a:r>
            <a:endParaRPr lang="en-US" sz="1400"/>
          </a:p>
        </p:txBody>
      </p:sp>
      <p:sp>
        <p:nvSpPr>
          <p:cNvPr id="7" name="TextBox 6"/>
          <p:cNvSpPr txBox="1"/>
          <p:nvPr/>
        </p:nvSpPr>
        <p:spPr>
          <a:xfrm>
            <a:off x="267950" y="5372635"/>
            <a:ext cx="130997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smtClean="0"/>
              <a:t>(See next slide)</a:t>
            </a:r>
            <a:endParaRPr lang="en-US" sz="1100"/>
          </a:p>
        </p:txBody>
      </p:sp>
      <p:sp>
        <p:nvSpPr>
          <p:cNvPr id="27" name="TextBox 1"/>
          <p:cNvSpPr txBox="1">
            <a:spLocks noChangeArrowheads="1"/>
          </p:cNvSpPr>
          <p:nvPr/>
        </p:nvSpPr>
        <p:spPr bwMode="auto">
          <a:xfrm>
            <a:off x="916503" y="1792288"/>
            <a:ext cx="1173718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endParaRPr lang="en-US" altLang="en-US" sz="1100" b="1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 1150)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4 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(This Section)</a:t>
            </a:r>
          </a:p>
        </p:txBody>
      </p:sp>
      <p:sp>
        <p:nvSpPr>
          <p:cNvPr id="28" name="TextBox 2"/>
          <p:cNvSpPr txBox="1">
            <a:spLocks noChangeArrowheads="1"/>
          </p:cNvSpPr>
          <p:nvPr/>
        </p:nvSpPr>
        <p:spPr bwMode="auto">
          <a:xfrm>
            <a:off x="2771800" y="1792288"/>
            <a:ext cx="1659429" cy="884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-E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 2011)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8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" name="Line 8"/>
          <p:cNvSpPr>
            <a:spLocks noChangeShapeType="1"/>
          </p:cNvSpPr>
          <p:nvPr/>
        </p:nvSpPr>
        <p:spPr bwMode="auto">
          <a:xfrm flipH="1">
            <a:off x="4516120" y="1365958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Line 10"/>
          <p:cNvSpPr>
            <a:spLocks noChangeShapeType="1"/>
          </p:cNvSpPr>
          <p:nvPr/>
        </p:nvSpPr>
        <p:spPr bwMode="auto">
          <a:xfrm>
            <a:off x="1543049" y="1527175"/>
            <a:ext cx="6355591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11"/>
          <p:cNvSpPr>
            <a:spLocks noChangeShapeType="1"/>
          </p:cNvSpPr>
          <p:nvPr/>
        </p:nvSpPr>
        <p:spPr bwMode="auto">
          <a:xfrm flipH="1">
            <a:off x="3626121" y="1537005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Line 13"/>
          <p:cNvSpPr>
            <a:spLocks noChangeShapeType="1"/>
          </p:cNvSpPr>
          <p:nvPr/>
        </p:nvSpPr>
        <p:spPr bwMode="auto">
          <a:xfrm flipH="1">
            <a:off x="1544871" y="1527277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Oval 12"/>
          <p:cNvSpPr>
            <a:spLocks noChangeArrowheads="1"/>
          </p:cNvSpPr>
          <p:nvPr/>
        </p:nvSpPr>
        <p:spPr bwMode="auto">
          <a:xfrm>
            <a:off x="1505183" y="166062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4" name="Oval 7"/>
          <p:cNvSpPr>
            <a:spLocks noChangeArrowheads="1"/>
          </p:cNvSpPr>
          <p:nvPr/>
        </p:nvSpPr>
        <p:spPr bwMode="auto">
          <a:xfrm>
            <a:off x="3581671" y="165893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3697013" y="1116013"/>
            <a:ext cx="1685077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</a:rPr>
              <a:t>family</a:t>
            </a: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5067055" y="1795081"/>
            <a:ext cx="1557790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-EP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 2011)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discussed ere)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7" name="Line 11"/>
          <p:cNvSpPr>
            <a:spLocks noChangeShapeType="1"/>
          </p:cNvSpPr>
          <p:nvPr/>
        </p:nvSpPr>
        <p:spPr bwMode="auto">
          <a:xfrm>
            <a:off x="5780785" y="1546733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Oval 7"/>
          <p:cNvSpPr>
            <a:spLocks noChangeArrowheads="1"/>
          </p:cNvSpPr>
          <p:nvPr/>
        </p:nvSpPr>
        <p:spPr bwMode="auto">
          <a:xfrm>
            <a:off x="5742685" y="168325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7002270" y="1791906"/>
            <a:ext cx="1759804" cy="927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b="1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b="1" smtClean="0">
                <a:solidFill>
                  <a:srgbClr val="000000"/>
                </a:solidFill>
                <a:latin typeface="Verdana" pitchFamily="34" charset="0"/>
              </a:rPr>
              <a:t>-EX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(LGA 2011)</a:t>
            </a:r>
            <a:endParaRPr lang="en-US" altLang="en-US" sz="110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Up to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18 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cores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(Not </a:t>
            </a:r>
            <a:r>
              <a:rPr lang="en-US" altLang="en-US" sz="1100" smtClean="0">
                <a:solidFill>
                  <a:srgbClr val="000000"/>
                </a:solidFill>
                <a:latin typeface="Verdana" pitchFamily="34" charset="0"/>
              </a:rPr>
              <a:t>discussed here)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3" name="Line 11"/>
          <p:cNvSpPr>
            <a:spLocks noChangeShapeType="1"/>
          </p:cNvSpPr>
          <p:nvPr/>
        </p:nvSpPr>
        <p:spPr bwMode="auto">
          <a:xfrm>
            <a:off x="7895465" y="15583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" name="Oval 7"/>
          <p:cNvSpPr>
            <a:spLocks noChangeArrowheads="1"/>
          </p:cNvSpPr>
          <p:nvPr/>
        </p:nvSpPr>
        <p:spPr bwMode="auto">
          <a:xfrm>
            <a:off x="7857365" y="16949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5" name="Text Box 5"/>
          <p:cNvSpPr txBox="1">
            <a:spLocks noChangeArrowheads="1"/>
          </p:cNvSpPr>
          <p:nvPr/>
        </p:nvSpPr>
        <p:spPr bwMode="auto">
          <a:xfrm>
            <a:off x="172059" y="2822265"/>
            <a:ext cx="131478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 smtClean="0">
                <a:solidFill>
                  <a:srgbClr val="FF0000"/>
                </a:solidFill>
                <a:cs typeface="Arial" charset="0"/>
              </a:rPr>
              <a:t>Mobiles </a:t>
            </a:r>
            <a:r>
              <a:rPr lang="en-US" altLang="en-US" sz="1100" i="1" smtClean="0">
                <a:cs typeface="Arial" charset="0"/>
              </a:rPr>
              <a:t>(</a:t>
            </a:r>
            <a:r>
              <a:rPr lang="en-US" altLang="en-US" sz="1100" i="1" err="1" smtClean="0">
                <a:cs typeface="Arial" charset="0"/>
              </a:rPr>
              <a:t>SoCs</a:t>
            </a:r>
            <a:r>
              <a:rPr lang="en-US" altLang="en-US" sz="1100" i="1" smtClean="0">
                <a:cs typeface="Arial" charset="0"/>
              </a:rPr>
              <a:t>)</a:t>
            </a:r>
            <a:endParaRPr lang="en-US" altLang="en-US" sz="1100" i="1">
              <a:cs typeface="Arial" charset="0"/>
            </a:endParaRPr>
          </a:p>
        </p:txBody>
      </p:sp>
      <p:sp>
        <p:nvSpPr>
          <p:cNvPr id="38" name="Rounded Rectangle 37"/>
          <p:cNvSpPr/>
          <p:nvPr/>
        </p:nvSpPr>
        <p:spPr bwMode="auto">
          <a:xfrm>
            <a:off x="123825" y="2714299"/>
            <a:ext cx="5280561" cy="219710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1583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(</a:t>
            </a:r>
            <a:r>
              <a:rPr lang="en-US" altLang="en-US" smtClean="0"/>
              <a:t>13</a:t>
            </a:r>
            <a:r>
              <a:rPr lang="hu-HU" altLang="en-US" smtClean="0"/>
              <a:t>)</a:t>
            </a:r>
            <a:endParaRPr lang="hu-HU"/>
          </a:p>
        </p:txBody>
      </p:sp>
      <p:grpSp>
        <p:nvGrpSpPr>
          <p:cNvPr id="3" name="Group 2"/>
          <p:cNvGrpSpPr/>
          <p:nvPr/>
        </p:nvGrpSpPr>
        <p:grpSpPr>
          <a:xfrm>
            <a:off x="2051720" y="1223755"/>
            <a:ext cx="5008607" cy="4872194"/>
            <a:chOff x="1331640" y="672216"/>
            <a:chExt cx="6119939" cy="5586269"/>
          </a:xfrm>
        </p:grpSpPr>
        <p:sp>
          <p:nvSpPr>
            <p:cNvPr id="153" name="Téglalap 152"/>
            <p:cNvSpPr/>
            <p:nvPr/>
          </p:nvSpPr>
          <p:spPr bwMode="auto">
            <a:xfrm>
              <a:off x="1893011" y="826105"/>
              <a:ext cx="5072366" cy="472260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8" name="Egyenes összekötő 7"/>
            <p:cNvCxnSpPr/>
            <p:nvPr/>
          </p:nvCxnSpPr>
          <p:spPr bwMode="auto">
            <a:xfrm>
              <a:off x="1850031" y="5548622"/>
              <a:ext cx="5158662" cy="3897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9" name="Egyenes összekötő 28"/>
            <p:cNvCxnSpPr/>
            <p:nvPr/>
          </p:nvCxnSpPr>
          <p:spPr bwMode="auto">
            <a:xfrm rot="5400000">
              <a:off x="2354087" y="554794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0" name="Egyenes összekötő 29"/>
            <p:cNvCxnSpPr/>
            <p:nvPr/>
          </p:nvCxnSpPr>
          <p:spPr bwMode="auto">
            <a:xfrm rot="5400000">
              <a:off x="2858143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1" name="Egyenes összekötő 30"/>
            <p:cNvCxnSpPr/>
            <p:nvPr/>
          </p:nvCxnSpPr>
          <p:spPr bwMode="auto">
            <a:xfrm rot="5400000">
              <a:off x="3352673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" name="Egyenes összekötő 31"/>
            <p:cNvCxnSpPr/>
            <p:nvPr/>
          </p:nvCxnSpPr>
          <p:spPr bwMode="auto">
            <a:xfrm rot="5400000">
              <a:off x="3856729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" name="Egyenes összekötő 32"/>
            <p:cNvCxnSpPr/>
            <p:nvPr/>
          </p:nvCxnSpPr>
          <p:spPr bwMode="auto">
            <a:xfrm rot="5400000">
              <a:off x="4379837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" name="Egyenes összekötő 33"/>
            <p:cNvCxnSpPr/>
            <p:nvPr/>
          </p:nvCxnSpPr>
          <p:spPr bwMode="auto">
            <a:xfrm rot="5400000">
              <a:off x="4883893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Egyenes összekötő 34"/>
            <p:cNvCxnSpPr/>
            <p:nvPr/>
          </p:nvCxnSpPr>
          <p:spPr bwMode="auto">
            <a:xfrm rot="5400000">
              <a:off x="5378423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6" name="Egyenes összekötő 35"/>
            <p:cNvCxnSpPr/>
            <p:nvPr/>
          </p:nvCxnSpPr>
          <p:spPr bwMode="auto">
            <a:xfrm rot="5400000">
              <a:off x="5882479" y="554862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4" name="Téglalap 43"/>
            <p:cNvSpPr/>
            <p:nvPr/>
          </p:nvSpPr>
          <p:spPr bwMode="auto">
            <a:xfrm>
              <a:off x="3578223" y="3273057"/>
              <a:ext cx="216024" cy="2274890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3" name="Téglalap 42"/>
            <p:cNvSpPr/>
            <p:nvPr/>
          </p:nvSpPr>
          <p:spPr bwMode="auto">
            <a:xfrm>
              <a:off x="2547725" y="2717483"/>
              <a:ext cx="216024" cy="2831139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5" name="Téglalap 44"/>
            <p:cNvSpPr/>
            <p:nvPr/>
          </p:nvSpPr>
          <p:spPr bwMode="auto">
            <a:xfrm>
              <a:off x="4586335" y="3647385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6" name="Téglalap 45"/>
            <p:cNvSpPr/>
            <p:nvPr/>
          </p:nvSpPr>
          <p:spPr bwMode="auto">
            <a:xfrm>
              <a:off x="5594447" y="3648149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7" name="Téglalap 46"/>
            <p:cNvSpPr/>
            <p:nvPr/>
          </p:nvSpPr>
          <p:spPr bwMode="auto">
            <a:xfrm>
              <a:off x="5084041" y="4607955"/>
              <a:ext cx="216024" cy="943788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8" name="Téglalap 47"/>
            <p:cNvSpPr/>
            <p:nvPr/>
          </p:nvSpPr>
          <p:spPr bwMode="auto">
            <a:xfrm>
              <a:off x="3074167" y="5178606"/>
              <a:ext cx="216024" cy="373913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9" name="Téglalap 48"/>
            <p:cNvSpPr/>
            <p:nvPr/>
          </p:nvSpPr>
          <p:spPr bwMode="auto">
            <a:xfrm>
              <a:off x="6098503" y="4607954"/>
              <a:ext cx="216024" cy="943789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60" name="Egyenes összekötő 59"/>
            <p:cNvCxnSpPr>
              <a:stCxn id="120" idx="3"/>
              <a:endCxn id="119" idx="7"/>
            </p:cNvCxnSpPr>
            <p:nvPr/>
          </p:nvCxnSpPr>
          <p:spPr bwMode="auto">
            <a:xfrm flipV="1">
              <a:off x="2219287" y="4853255"/>
              <a:ext cx="492562" cy="673913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2" name="Egyenes összekötő 61"/>
            <p:cNvCxnSpPr>
              <a:stCxn id="119" idx="3"/>
              <a:endCxn id="118" idx="7"/>
            </p:cNvCxnSpPr>
            <p:nvPr/>
          </p:nvCxnSpPr>
          <p:spPr bwMode="auto">
            <a:xfrm flipV="1">
              <a:off x="2749239" y="4739595"/>
              <a:ext cx="455570" cy="80007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5" name="Egyenes összekötő 64"/>
            <p:cNvCxnSpPr>
              <a:stCxn id="118" idx="3"/>
              <a:endCxn id="117" idx="7"/>
            </p:cNvCxnSpPr>
            <p:nvPr/>
          </p:nvCxnSpPr>
          <p:spPr bwMode="auto">
            <a:xfrm flipV="1">
              <a:off x="3242199" y="4075271"/>
              <a:ext cx="464136" cy="630671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0" name="Egyenes összekötő 69"/>
            <p:cNvCxnSpPr>
              <a:stCxn id="117" idx="4"/>
            </p:cNvCxnSpPr>
            <p:nvPr/>
          </p:nvCxnSpPr>
          <p:spPr bwMode="auto">
            <a:xfrm flipV="1">
              <a:off x="3762063" y="4052771"/>
              <a:ext cx="417624" cy="635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3" name="Egyenes összekötő 72"/>
            <p:cNvCxnSpPr>
              <a:endCxn id="115" idx="7"/>
            </p:cNvCxnSpPr>
            <p:nvPr/>
          </p:nvCxnSpPr>
          <p:spPr bwMode="auto">
            <a:xfrm flipV="1">
              <a:off x="4251695" y="3463323"/>
              <a:ext cx="449204" cy="56791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6" name="Egyenes összekötő 75"/>
            <p:cNvCxnSpPr>
              <a:stCxn id="115" idx="3"/>
              <a:endCxn id="114" idx="7"/>
            </p:cNvCxnSpPr>
            <p:nvPr/>
          </p:nvCxnSpPr>
          <p:spPr bwMode="auto">
            <a:xfrm flipV="1">
              <a:off x="4738289" y="3122400"/>
              <a:ext cx="472140" cy="30727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0" name="Egyenes összekötő 79"/>
            <p:cNvCxnSpPr>
              <a:stCxn id="114" idx="3"/>
              <a:endCxn id="113" idx="7"/>
            </p:cNvCxnSpPr>
            <p:nvPr/>
          </p:nvCxnSpPr>
          <p:spPr bwMode="auto">
            <a:xfrm flipV="1">
              <a:off x="5247819" y="2403558"/>
              <a:ext cx="464566" cy="68518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3" name="Egyenes összekötő 82"/>
            <p:cNvCxnSpPr>
              <a:stCxn id="113" idx="3"/>
              <a:endCxn id="112" idx="7"/>
            </p:cNvCxnSpPr>
            <p:nvPr/>
          </p:nvCxnSpPr>
          <p:spPr bwMode="auto">
            <a:xfrm flipV="1">
              <a:off x="5749775" y="2052337"/>
              <a:ext cx="473012" cy="317568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2" name="Folyamatábra: Döntés 110"/>
            <p:cNvSpPr/>
            <p:nvPr/>
          </p:nvSpPr>
          <p:spPr bwMode="auto">
            <a:xfrm>
              <a:off x="6206515" y="2000187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3" name="Folyamatábra: Döntés 110"/>
            <p:cNvSpPr/>
            <p:nvPr/>
          </p:nvSpPr>
          <p:spPr bwMode="auto">
            <a:xfrm>
              <a:off x="5696113" y="2351408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4" name="Folyamatábra: Döntés 110"/>
            <p:cNvSpPr/>
            <p:nvPr/>
          </p:nvSpPr>
          <p:spPr bwMode="auto">
            <a:xfrm>
              <a:off x="5194157" y="3070250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5" name="Folyamatábra: Döntés 110"/>
            <p:cNvSpPr/>
            <p:nvPr/>
          </p:nvSpPr>
          <p:spPr bwMode="auto">
            <a:xfrm>
              <a:off x="4684627" y="3411173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6" name="Folyamatábra: Döntés 110"/>
            <p:cNvSpPr/>
            <p:nvPr/>
          </p:nvSpPr>
          <p:spPr bwMode="auto">
            <a:xfrm>
              <a:off x="4186037" y="400794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7" name="Folyamatábra: Döntés 110"/>
            <p:cNvSpPr/>
            <p:nvPr/>
          </p:nvSpPr>
          <p:spPr bwMode="auto">
            <a:xfrm>
              <a:off x="3690063" y="402312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8" name="Folyamatábra: Döntés 110"/>
            <p:cNvSpPr/>
            <p:nvPr/>
          </p:nvSpPr>
          <p:spPr bwMode="auto">
            <a:xfrm>
              <a:off x="3188537" y="468744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9" name="Folyamatábra: Döntés 110"/>
            <p:cNvSpPr/>
            <p:nvPr/>
          </p:nvSpPr>
          <p:spPr bwMode="auto">
            <a:xfrm>
              <a:off x="2695577" y="480110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20" name="Folyamatábra: Döntés 110"/>
            <p:cNvSpPr/>
            <p:nvPr/>
          </p:nvSpPr>
          <p:spPr bwMode="auto">
            <a:xfrm>
              <a:off x="2165625" y="550867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grpSp>
          <p:nvGrpSpPr>
            <p:cNvPr id="151" name="Csoportba foglalás 150"/>
            <p:cNvGrpSpPr/>
            <p:nvPr/>
          </p:nvGrpSpPr>
          <p:grpSpPr>
            <a:xfrm>
              <a:off x="2045463" y="1137444"/>
              <a:ext cx="2304256" cy="692608"/>
              <a:chOff x="1835696" y="1076204"/>
              <a:chExt cx="2304256" cy="692608"/>
            </a:xfrm>
          </p:grpSpPr>
          <p:sp>
            <p:nvSpPr>
              <p:cNvPr id="108" name="Téglalap 107"/>
              <p:cNvSpPr/>
              <p:nvPr/>
            </p:nvSpPr>
            <p:spPr bwMode="auto">
              <a:xfrm>
                <a:off x="1835696" y="1076204"/>
                <a:ext cx="2304256" cy="692608"/>
              </a:xfrm>
              <a:prstGeom prst="rect">
                <a:avLst/>
              </a:prstGeom>
              <a:solidFill>
                <a:schemeClr val="bg1"/>
              </a:solidFill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109" name="Szövegdoboz 108"/>
              <p:cNvSpPr txBox="1"/>
              <p:nvPr/>
            </p:nvSpPr>
            <p:spPr>
              <a:xfrm>
                <a:off x="2509581" y="1086396"/>
                <a:ext cx="133395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Per </a:t>
                </a:r>
                <a:r>
                  <a:rPr lang="hu-HU" sz="1200" err="1" smtClean="0"/>
                  <a:t>Generation</a:t>
                </a:r>
                <a:endParaRPr lang="hu-HU" sz="1200"/>
              </a:p>
            </p:txBody>
          </p:sp>
          <p:sp>
            <p:nvSpPr>
              <p:cNvPr id="110" name="Szövegdoboz 109"/>
              <p:cNvSpPr txBox="1"/>
              <p:nvPr/>
            </p:nvSpPr>
            <p:spPr>
              <a:xfrm>
                <a:off x="2490118" y="1442859"/>
                <a:ext cx="10553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err="1" smtClean="0"/>
                  <a:t>Cumulative</a:t>
                </a:r>
                <a:endParaRPr lang="hu-HU" sz="1200"/>
              </a:p>
            </p:txBody>
          </p:sp>
          <p:sp>
            <p:nvSpPr>
              <p:cNvPr id="136" name="Téglalap 135"/>
              <p:cNvSpPr/>
              <p:nvPr/>
            </p:nvSpPr>
            <p:spPr bwMode="auto">
              <a:xfrm>
                <a:off x="2105170" y="1186284"/>
                <a:ext cx="432048" cy="87615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137" name="Folyamatábra: Döntés 110"/>
              <p:cNvSpPr/>
              <p:nvPr/>
            </p:nvSpPr>
            <p:spPr bwMode="auto">
              <a:xfrm>
                <a:off x="2288986" y="1561227"/>
                <a:ext cx="72000" cy="72000"/>
              </a:xfrm>
              <a:custGeom>
                <a:avLst/>
                <a:gdLst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10000 w 10000"/>
                  <a:gd name="connsiteY2" fmla="*/ 5000 h 10000"/>
                  <a:gd name="connsiteX3" fmla="*/ 5000 w 10000"/>
                  <a:gd name="connsiteY3" fmla="*/ 10000 h 10000"/>
                  <a:gd name="connsiteX4" fmla="*/ 0 w 10000"/>
                  <a:gd name="connsiteY4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5000 w 10000"/>
                  <a:gd name="connsiteY4" fmla="*/ 10000 h 10000"/>
                  <a:gd name="connsiteX5" fmla="*/ 0 w 10000"/>
                  <a:gd name="connsiteY5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0 w 10000"/>
                  <a:gd name="connsiteY6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2260 w 10000"/>
                  <a:gd name="connsiteY6" fmla="*/ 7243 h 10000"/>
                  <a:gd name="connsiteX7" fmla="*/ 0 w 10000"/>
                  <a:gd name="connsiteY7" fmla="*/ 5000 h 10000"/>
                  <a:gd name="connsiteX0" fmla="*/ 0 w 10000"/>
                  <a:gd name="connsiteY0" fmla="*/ 5000 h 10000"/>
                  <a:gd name="connsiteX1" fmla="*/ 2554 w 10000"/>
                  <a:gd name="connsiteY1" fmla="*/ 2250 h 10000"/>
                  <a:gd name="connsiteX2" fmla="*/ 5000 w 10000"/>
                  <a:gd name="connsiteY2" fmla="*/ 0 h 10000"/>
                  <a:gd name="connsiteX3" fmla="*/ 7453 w 10000"/>
                  <a:gd name="connsiteY3" fmla="*/ 2569 h 10000"/>
                  <a:gd name="connsiteX4" fmla="*/ 10000 w 10000"/>
                  <a:gd name="connsiteY4" fmla="*/ 5000 h 10000"/>
                  <a:gd name="connsiteX5" fmla="*/ 7453 w 10000"/>
                  <a:gd name="connsiteY5" fmla="*/ 7456 h 10000"/>
                  <a:gd name="connsiteX6" fmla="*/ 5000 w 10000"/>
                  <a:gd name="connsiteY6" fmla="*/ 10000 h 10000"/>
                  <a:gd name="connsiteX7" fmla="*/ 2260 w 10000"/>
                  <a:gd name="connsiteY7" fmla="*/ 7243 h 10000"/>
                  <a:gd name="connsiteX8" fmla="*/ 0 w 10000"/>
                  <a:gd name="connsiteY8" fmla="*/ 5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0" h="10000">
                    <a:moveTo>
                      <a:pt x="0" y="5000"/>
                    </a:moveTo>
                    <a:lnTo>
                      <a:pt x="2554" y="2250"/>
                    </a:lnTo>
                    <a:lnTo>
                      <a:pt x="5000" y="0"/>
                    </a:lnTo>
                    <a:lnTo>
                      <a:pt x="7453" y="2569"/>
                    </a:lnTo>
                    <a:lnTo>
                      <a:pt x="10000" y="5000"/>
                    </a:lnTo>
                    <a:lnTo>
                      <a:pt x="7453" y="7456"/>
                    </a:lnTo>
                    <a:lnTo>
                      <a:pt x="5000" y="10000"/>
                    </a:lnTo>
                    <a:lnTo>
                      <a:pt x="2260" y="7243"/>
                    </a:lnTo>
                    <a:lnTo>
                      <a:pt x="0" y="5000"/>
                    </a:lnTo>
                    <a:close/>
                  </a:path>
                </a:pathLst>
              </a:custGeom>
              <a:solidFill>
                <a:srgbClr val="0000CC"/>
              </a:solidFill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cxnSp>
            <p:nvCxnSpPr>
              <p:cNvPr id="138" name="Egyenes összekötő 137"/>
              <p:cNvCxnSpPr/>
              <p:nvPr/>
            </p:nvCxnSpPr>
            <p:spPr bwMode="auto">
              <a:xfrm flipV="1">
                <a:off x="2105170" y="1597227"/>
                <a:ext cx="417624" cy="0"/>
              </a:xfrm>
              <a:prstGeom prst="line">
                <a:avLst/>
              </a:prstGeom>
              <a:noFill/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39" name="Szövegdoboz 138"/>
            <p:cNvSpPr txBox="1"/>
            <p:nvPr/>
          </p:nvSpPr>
          <p:spPr>
            <a:xfrm rot="-2700000">
              <a:off x="1470517" y="5827598"/>
              <a:ext cx="93326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050" smtClean="0"/>
                <a:t>Pentium M</a:t>
              </a:r>
              <a:br>
                <a:rPr lang="hu-HU" sz="1050" smtClean="0"/>
              </a:br>
              <a:r>
                <a:rPr lang="hu-HU" sz="1050" err="1" smtClean="0"/>
                <a:t>Dothan</a:t>
              </a:r>
              <a:endParaRPr lang="hu-HU" sz="1050"/>
            </a:p>
          </p:txBody>
        </p:sp>
        <p:sp>
          <p:nvSpPr>
            <p:cNvPr id="140" name="Szövegdoboz 139"/>
            <p:cNvSpPr txBox="1"/>
            <p:nvPr/>
          </p:nvSpPr>
          <p:spPr>
            <a:xfrm rot="-2700000">
              <a:off x="2218633" y="5843922"/>
              <a:ext cx="631904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err="1" smtClean="0"/>
                <a:t>Core</a:t>
              </a:r>
              <a:r>
                <a:rPr lang="hu-HU" sz="1050" smtClean="0"/>
                <a:t> 2</a:t>
              </a:r>
              <a:endParaRPr lang="hu-HU" sz="1050"/>
            </a:p>
          </p:txBody>
        </p:sp>
        <p:sp>
          <p:nvSpPr>
            <p:cNvPr id="141" name="Szövegdoboz 140"/>
            <p:cNvSpPr txBox="1"/>
            <p:nvPr/>
          </p:nvSpPr>
          <p:spPr>
            <a:xfrm rot="-2700000">
              <a:off x="2701310" y="5838167"/>
              <a:ext cx="67678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err="1" smtClean="0"/>
                <a:t>Penryn</a:t>
              </a:r>
              <a:endParaRPr lang="hu-HU" sz="1050"/>
            </a:p>
          </p:txBody>
        </p:sp>
        <p:sp>
          <p:nvSpPr>
            <p:cNvPr id="142" name="Szövegdoboz 141"/>
            <p:cNvSpPr txBox="1"/>
            <p:nvPr/>
          </p:nvSpPr>
          <p:spPr>
            <a:xfrm rot="-2700000">
              <a:off x="3076474" y="5732241"/>
              <a:ext cx="89639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050" smtClean="0"/>
                <a:t>NHM </a:t>
              </a:r>
              <a:br>
                <a:rPr lang="hu-HU" sz="1050" smtClean="0"/>
              </a:br>
              <a:r>
                <a:rPr lang="hu-HU" sz="1050" smtClean="0"/>
                <a:t>(w/o SMT)</a:t>
              </a:r>
              <a:endParaRPr lang="hu-HU" sz="1050"/>
            </a:p>
          </p:txBody>
        </p:sp>
        <p:sp>
          <p:nvSpPr>
            <p:cNvPr id="143" name="Szövegdoboz 142"/>
            <p:cNvSpPr txBox="1"/>
            <p:nvPr/>
          </p:nvSpPr>
          <p:spPr>
            <a:xfrm rot="-2700000">
              <a:off x="3860792" y="5786798"/>
              <a:ext cx="5389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WSM</a:t>
              </a:r>
              <a:endParaRPr lang="hu-HU" sz="1050"/>
            </a:p>
          </p:txBody>
        </p:sp>
        <p:sp>
          <p:nvSpPr>
            <p:cNvPr id="144" name="Szövegdoboz 143"/>
            <p:cNvSpPr txBox="1"/>
            <p:nvPr/>
          </p:nvSpPr>
          <p:spPr>
            <a:xfrm rot="-2700000">
              <a:off x="4407737" y="5768215"/>
              <a:ext cx="4828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SNB</a:t>
              </a:r>
              <a:endParaRPr lang="hu-HU" sz="1050"/>
            </a:p>
          </p:txBody>
        </p:sp>
        <p:sp>
          <p:nvSpPr>
            <p:cNvPr id="145" name="Szövegdoboz 144"/>
            <p:cNvSpPr txBox="1"/>
            <p:nvPr/>
          </p:nvSpPr>
          <p:spPr>
            <a:xfrm rot="-2700000">
              <a:off x="4916902" y="5732726"/>
              <a:ext cx="43633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IVB</a:t>
              </a:r>
              <a:endParaRPr lang="hu-HU" sz="1050"/>
            </a:p>
          </p:txBody>
        </p:sp>
        <p:sp>
          <p:nvSpPr>
            <p:cNvPr id="146" name="Szövegdoboz 145"/>
            <p:cNvSpPr txBox="1"/>
            <p:nvPr/>
          </p:nvSpPr>
          <p:spPr>
            <a:xfrm rot="-2700000">
              <a:off x="5331394" y="5768215"/>
              <a:ext cx="52610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HSW</a:t>
              </a:r>
              <a:endParaRPr lang="hu-HU" sz="1050"/>
            </a:p>
          </p:txBody>
        </p:sp>
        <p:sp>
          <p:nvSpPr>
            <p:cNvPr id="147" name="Szövegdoboz 146"/>
            <p:cNvSpPr txBox="1"/>
            <p:nvPr/>
          </p:nvSpPr>
          <p:spPr>
            <a:xfrm rot="-2700000">
              <a:off x="5843867" y="5781817"/>
              <a:ext cx="51809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BRW</a:t>
              </a:r>
              <a:endParaRPr lang="hu-HU" sz="1050"/>
            </a:p>
          </p:txBody>
        </p:sp>
        <p:grpSp>
          <p:nvGrpSpPr>
            <p:cNvPr id="39" name="Csoportba foglalás 38"/>
            <p:cNvGrpSpPr/>
            <p:nvPr/>
          </p:nvGrpSpPr>
          <p:grpSpPr>
            <a:xfrm>
              <a:off x="7008693" y="672216"/>
              <a:ext cx="442886" cy="4993087"/>
              <a:chOff x="6778334" y="497260"/>
              <a:chExt cx="442886" cy="4993087"/>
            </a:xfrm>
          </p:grpSpPr>
          <p:sp>
            <p:nvSpPr>
              <p:cNvPr id="98" name="Szövegdoboz 97"/>
              <p:cNvSpPr txBox="1"/>
              <p:nvPr/>
            </p:nvSpPr>
            <p:spPr>
              <a:xfrm>
                <a:off x="6778334" y="144417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1.8</a:t>
                </a:r>
                <a:endParaRPr lang="hu-HU" sz="1200"/>
              </a:p>
            </p:txBody>
          </p:sp>
          <p:sp>
            <p:nvSpPr>
              <p:cNvPr id="99" name="Szövegdoboz 98"/>
              <p:cNvSpPr txBox="1"/>
              <p:nvPr/>
            </p:nvSpPr>
            <p:spPr>
              <a:xfrm>
                <a:off x="6778334" y="1913596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1.7</a:t>
                </a:r>
                <a:endParaRPr lang="hu-HU" sz="1200"/>
              </a:p>
            </p:txBody>
          </p:sp>
          <p:sp>
            <p:nvSpPr>
              <p:cNvPr id="100" name="Szövegdoboz 99"/>
              <p:cNvSpPr txBox="1"/>
              <p:nvPr/>
            </p:nvSpPr>
            <p:spPr>
              <a:xfrm>
                <a:off x="6778334" y="2413704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1.6</a:t>
                </a:r>
                <a:endParaRPr lang="hu-HU" sz="1200"/>
              </a:p>
            </p:txBody>
          </p:sp>
          <p:sp>
            <p:nvSpPr>
              <p:cNvPr id="101" name="Szövegdoboz 100"/>
              <p:cNvSpPr txBox="1"/>
              <p:nvPr/>
            </p:nvSpPr>
            <p:spPr>
              <a:xfrm>
                <a:off x="6784882" y="288686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1.5</a:t>
                </a:r>
                <a:endParaRPr lang="hu-HU" sz="1200"/>
              </a:p>
            </p:txBody>
          </p:sp>
          <p:sp>
            <p:nvSpPr>
              <p:cNvPr id="102" name="Szövegdoboz 101"/>
              <p:cNvSpPr txBox="1"/>
              <p:nvPr/>
            </p:nvSpPr>
            <p:spPr>
              <a:xfrm>
                <a:off x="6784882" y="334311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1.4</a:t>
                </a:r>
                <a:endParaRPr lang="hu-HU" sz="1200"/>
              </a:p>
            </p:txBody>
          </p:sp>
          <p:sp>
            <p:nvSpPr>
              <p:cNvPr id="103" name="Szövegdoboz 102"/>
              <p:cNvSpPr txBox="1"/>
              <p:nvPr/>
            </p:nvSpPr>
            <p:spPr>
              <a:xfrm>
                <a:off x="6784882" y="379901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1.3</a:t>
                </a:r>
                <a:endParaRPr lang="hu-HU" sz="1200"/>
              </a:p>
            </p:txBody>
          </p:sp>
          <p:sp>
            <p:nvSpPr>
              <p:cNvPr id="105" name="Szövegdoboz 104"/>
              <p:cNvSpPr txBox="1"/>
              <p:nvPr/>
            </p:nvSpPr>
            <p:spPr>
              <a:xfrm>
                <a:off x="6784882" y="472995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1.1</a:t>
                </a:r>
                <a:endParaRPr lang="hu-HU" sz="1200"/>
              </a:p>
            </p:txBody>
          </p:sp>
          <p:sp>
            <p:nvSpPr>
              <p:cNvPr id="106" name="Szövegdoboz 105"/>
              <p:cNvSpPr txBox="1"/>
              <p:nvPr/>
            </p:nvSpPr>
            <p:spPr>
              <a:xfrm>
                <a:off x="6784882" y="428501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1.2</a:t>
                </a:r>
                <a:endParaRPr lang="hu-HU" sz="1200"/>
              </a:p>
            </p:txBody>
          </p:sp>
          <p:sp>
            <p:nvSpPr>
              <p:cNvPr id="107" name="Szövegdoboz 106"/>
              <p:cNvSpPr txBox="1"/>
              <p:nvPr/>
            </p:nvSpPr>
            <p:spPr>
              <a:xfrm>
                <a:off x="6794308" y="5213348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</a:t>
                </a:r>
                <a:endParaRPr lang="hu-HU" sz="1200"/>
              </a:p>
            </p:txBody>
          </p:sp>
          <p:sp>
            <p:nvSpPr>
              <p:cNvPr id="126" name="Szövegdoboz 125"/>
              <p:cNvSpPr txBox="1"/>
              <p:nvPr/>
            </p:nvSpPr>
            <p:spPr>
              <a:xfrm>
                <a:off x="6778334" y="497260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</a:t>
                </a:r>
                <a:endParaRPr lang="hu-HU" sz="1200"/>
              </a:p>
            </p:txBody>
          </p:sp>
          <p:sp>
            <p:nvSpPr>
              <p:cNvPr id="127" name="Szövegdoboz 126"/>
              <p:cNvSpPr txBox="1"/>
              <p:nvPr/>
            </p:nvSpPr>
            <p:spPr>
              <a:xfrm>
                <a:off x="6778334" y="966681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1.9</a:t>
                </a:r>
                <a:endParaRPr lang="hu-HU" sz="1200"/>
              </a:p>
            </p:txBody>
          </p:sp>
        </p:grpSp>
        <p:sp>
          <p:nvSpPr>
            <p:cNvPr id="129" name="Téglalap 128"/>
            <p:cNvSpPr/>
            <p:nvPr/>
          </p:nvSpPr>
          <p:spPr bwMode="auto">
            <a:xfrm>
              <a:off x="6601997" y="3654868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130" name="Egyenes összekötő 129"/>
            <p:cNvCxnSpPr/>
            <p:nvPr/>
          </p:nvCxnSpPr>
          <p:spPr bwMode="auto">
            <a:xfrm rot="5400000">
              <a:off x="6389313" y="5549344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" name="Csoportba foglalás 37"/>
            <p:cNvGrpSpPr/>
            <p:nvPr/>
          </p:nvGrpSpPr>
          <p:grpSpPr>
            <a:xfrm>
              <a:off x="6892235" y="810715"/>
              <a:ext cx="144016" cy="4810187"/>
              <a:chOff x="6661876" y="635759"/>
              <a:chExt cx="144016" cy="4810187"/>
            </a:xfrm>
          </p:grpSpPr>
          <p:cxnSp>
            <p:nvCxnSpPr>
              <p:cNvPr id="9" name="Egyenes összekötő 8"/>
              <p:cNvCxnSpPr/>
              <p:nvPr/>
            </p:nvCxnSpPr>
            <p:spPr bwMode="auto">
              <a:xfrm>
                <a:off x="6733884" y="635759"/>
                <a:ext cx="0" cy="480924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" name="Egyenes összekötő 10"/>
              <p:cNvCxnSpPr/>
              <p:nvPr/>
            </p:nvCxnSpPr>
            <p:spPr bwMode="auto">
              <a:xfrm>
                <a:off x="6661876" y="206853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" name="Egyenes összekötő 11"/>
              <p:cNvCxnSpPr/>
              <p:nvPr/>
            </p:nvCxnSpPr>
            <p:spPr bwMode="auto">
              <a:xfrm>
                <a:off x="6661876" y="159806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" name="Egyenes összekötő 12"/>
              <p:cNvCxnSpPr/>
              <p:nvPr/>
            </p:nvCxnSpPr>
            <p:spPr bwMode="auto">
              <a:xfrm>
                <a:off x="6661876" y="301232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" name="Egyenes összekötő 13"/>
              <p:cNvCxnSpPr/>
              <p:nvPr/>
            </p:nvCxnSpPr>
            <p:spPr bwMode="auto">
              <a:xfrm>
                <a:off x="6661876" y="254185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" name="Egyenes összekötő 14"/>
              <p:cNvCxnSpPr/>
              <p:nvPr/>
            </p:nvCxnSpPr>
            <p:spPr bwMode="auto">
              <a:xfrm>
                <a:off x="6661876" y="394842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" name="Egyenes összekötő 15"/>
              <p:cNvCxnSpPr/>
              <p:nvPr/>
            </p:nvCxnSpPr>
            <p:spPr bwMode="auto">
              <a:xfrm>
                <a:off x="6661876" y="347795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" name="Egyenes összekötő 16"/>
              <p:cNvCxnSpPr/>
              <p:nvPr/>
            </p:nvCxnSpPr>
            <p:spPr bwMode="auto">
              <a:xfrm>
                <a:off x="6661876" y="489221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" name="Egyenes összekötő 17"/>
              <p:cNvCxnSpPr/>
              <p:nvPr/>
            </p:nvCxnSpPr>
            <p:spPr bwMode="auto">
              <a:xfrm>
                <a:off x="6661876" y="442174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Egyenes összekötő 122"/>
              <p:cNvCxnSpPr/>
              <p:nvPr/>
            </p:nvCxnSpPr>
            <p:spPr bwMode="auto">
              <a:xfrm>
                <a:off x="6661876" y="1121617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Egyenes összekötő 123"/>
              <p:cNvCxnSpPr/>
              <p:nvPr/>
            </p:nvCxnSpPr>
            <p:spPr bwMode="auto">
              <a:xfrm>
                <a:off x="6661876" y="65114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Egyenes összekötő 124"/>
              <p:cNvCxnSpPr/>
              <p:nvPr/>
            </p:nvCxnSpPr>
            <p:spPr bwMode="auto">
              <a:xfrm>
                <a:off x="6661876" y="1594937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2" name="Egyenes összekötő 131"/>
              <p:cNvCxnSpPr/>
              <p:nvPr/>
            </p:nvCxnSpPr>
            <p:spPr bwMode="auto">
              <a:xfrm rot="5400000">
                <a:off x="6663010" y="537393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0" name="Csoportba foglalás 39"/>
            <p:cNvGrpSpPr/>
            <p:nvPr/>
          </p:nvGrpSpPr>
          <p:grpSpPr>
            <a:xfrm>
              <a:off x="1821003" y="826105"/>
              <a:ext cx="144016" cy="4794525"/>
              <a:chOff x="1590644" y="651149"/>
              <a:chExt cx="144016" cy="4794525"/>
            </a:xfrm>
          </p:grpSpPr>
          <p:cxnSp>
            <p:nvCxnSpPr>
              <p:cNvPr id="19" name="Egyenes összekötő 18"/>
              <p:cNvCxnSpPr/>
              <p:nvPr/>
            </p:nvCxnSpPr>
            <p:spPr bwMode="auto">
              <a:xfrm>
                <a:off x="1590644" y="272853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" name="Egyenes összekötő 19"/>
              <p:cNvCxnSpPr/>
              <p:nvPr/>
            </p:nvCxnSpPr>
            <p:spPr bwMode="auto">
              <a:xfrm>
                <a:off x="1590644" y="233459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" name="Egyenes összekötő 20"/>
              <p:cNvCxnSpPr/>
              <p:nvPr/>
            </p:nvCxnSpPr>
            <p:spPr bwMode="auto">
              <a:xfrm>
                <a:off x="1590644" y="347243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" name="Egyenes összekötő 21"/>
              <p:cNvCxnSpPr/>
              <p:nvPr/>
            </p:nvCxnSpPr>
            <p:spPr bwMode="auto">
              <a:xfrm>
                <a:off x="1590644" y="309810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" name="Egyenes összekötő 22"/>
              <p:cNvCxnSpPr/>
              <p:nvPr/>
            </p:nvCxnSpPr>
            <p:spPr bwMode="auto">
              <a:xfrm>
                <a:off x="1590644" y="422108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" name="Egyenes összekötő 23"/>
              <p:cNvCxnSpPr/>
              <p:nvPr/>
            </p:nvCxnSpPr>
            <p:spPr bwMode="auto">
              <a:xfrm>
                <a:off x="1590644" y="385628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" name="Egyenes összekötő 24"/>
              <p:cNvCxnSpPr/>
              <p:nvPr/>
            </p:nvCxnSpPr>
            <p:spPr bwMode="auto">
              <a:xfrm>
                <a:off x="1590644" y="499019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" name="Egyenes összekötő 25"/>
              <p:cNvCxnSpPr/>
              <p:nvPr/>
            </p:nvCxnSpPr>
            <p:spPr bwMode="auto">
              <a:xfrm>
                <a:off x="1590644" y="461026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" name="Egyenes összekötő 26"/>
              <p:cNvCxnSpPr/>
              <p:nvPr/>
            </p:nvCxnSpPr>
            <p:spPr bwMode="auto">
              <a:xfrm>
                <a:off x="1590644" y="196978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" name="Egyenes összekötő 27"/>
              <p:cNvCxnSpPr/>
              <p:nvPr/>
            </p:nvCxnSpPr>
            <p:spPr bwMode="auto">
              <a:xfrm>
                <a:off x="1590644" y="159013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" name="Egyenes összekötő 4"/>
              <p:cNvCxnSpPr/>
              <p:nvPr/>
            </p:nvCxnSpPr>
            <p:spPr bwMode="auto">
              <a:xfrm>
                <a:off x="1662652" y="651149"/>
                <a:ext cx="0" cy="479452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Egyenes összekötő 132"/>
              <p:cNvCxnSpPr/>
              <p:nvPr/>
            </p:nvCxnSpPr>
            <p:spPr bwMode="auto">
              <a:xfrm>
                <a:off x="1590644" y="158802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4" name="Egyenes összekötő 133"/>
              <p:cNvCxnSpPr/>
              <p:nvPr/>
            </p:nvCxnSpPr>
            <p:spPr bwMode="auto">
              <a:xfrm>
                <a:off x="1590644" y="122322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Egyenes összekötő 134"/>
              <p:cNvCxnSpPr/>
              <p:nvPr/>
            </p:nvCxnSpPr>
            <p:spPr bwMode="auto">
              <a:xfrm>
                <a:off x="1590644" y="84357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1" name="Csoportba foglalás 40"/>
            <p:cNvGrpSpPr/>
            <p:nvPr/>
          </p:nvGrpSpPr>
          <p:grpSpPr>
            <a:xfrm>
              <a:off x="1331640" y="864638"/>
              <a:ext cx="561371" cy="4744096"/>
              <a:chOff x="1101281" y="689682"/>
              <a:chExt cx="561371" cy="4744096"/>
            </a:xfrm>
          </p:grpSpPr>
          <p:sp>
            <p:nvSpPr>
              <p:cNvPr id="86" name="Szövegdoboz 85"/>
              <p:cNvSpPr txBox="1"/>
              <p:nvPr/>
            </p:nvSpPr>
            <p:spPr>
              <a:xfrm>
                <a:off x="1101281" y="1436244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20%</a:t>
                </a:r>
                <a:endParaRPr lang="hu-HU" sz="1200"/>
              </a:p>
            </p:txBody>
          </p:sp>
          <p:sp>
            <p:nvSpPr>
              <p:cNvPr id="87" name="Szövegdoboz 86"/>
              <p:cNvSpPr txBox="1"/>
              <p:nvPr/>
            </p:nvSpPr>
            <p:spPr>
              <a:xfrm>
                <a:off x="1101281" y="1821075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18%</a:t>
                </a:r>
                <a:endParaRPr lang="hu-HU" sz="1200"/>
              </a:p>
            </p:txBody>
          </p:sp>
          <p:sp>
            <p:nvSpPr>
              <p:cNvPr id="88" name="Szövegdoboz 87"/>
              <p:cNvSpPr txBox="1"/>
              <p:nvPr/>
            </p:nvSpPr>
            <p:spPr>
              <a:xfrm>
                <a:off x="1101281" y="218070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16%</a:t>
                </a:r>
                <a:endParaRPr lang="hu-HU" sz="1200"/>
              </a:p>
            </p:txBody>
          </p:sp>
          <p:sp>
            <p:nvSpPr>
              <p:cNvPr id="89" name="Szövegdoboz 88"/>
              <p:cNvSpPr txBox="1"/>
              <p:nvPr/>
            </p:nvSpPr>
            <p:spPr>
              <a:xfrm>
                <a:off x="1101281" y="2579609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14%</a:t>
                </a:r>
                <a:endParaRPr lang="hu-HU" sz="1200"/>
              </a:p>
            </p:txBody>
          </p:sp>
          <p:sp>
            <p:nvSpPr>
              <p:cNvPr id="90" name="Szövegdoboz 89"/>
              <p:cNvSpPr txBox="1"/>
              <p:nvPr/>
            </p:nvSpPr>
            <p:spPr>
              <a:xfrm>
                <a:off x="1101281" y="2964440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12%</a:t>
                </a:r>
                <a:endParaRPr lang="hu-HU" sz="1200"/>
              </a:p>
            </p:txBody>
          </p:sp>
          <p:sp>
            <p:nvSpPr>
              <p:cNvPr id="91" name="Szövegdoboz 90"/>
              <p:cNvSpPr txBox="1"/>
              <p:nvPr/>
            </p:nvSpPr>
            <p:spPr>
              <a:xfrm>
                <a:off x="1101281" y="3324067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/>
                  <a:t>1</a:t>
                </a:r>
                <a:r>
                  <a:rPr lang="hu-HU" sz="1200" smtClean="0"/>
                  <a:t>0%</a:t>
                </a:r>
                <a:endParaRPr lang="hu-HU" sz="1200"/>
              </a:p>
            </p:txBody>
          </p:sp>
          <p:sp>
            <p:nvSpPr>
              <p:cNvPr id="92" name="Szövegdoboz 91"/>
              <p:cNvSpPr txBox="1"/>
              <p:nvPr/>
            </p:nvSpPr>
            <p:spPr>
              <a:xfrm>
                <a:off x="1215094" y="3710107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/>
                  <a:t>8</a:t>
                </a:r>
                <a:r>
                  <a:rPr lang="hu-HU" sz="1200" smtClean="0"/>
                  <a:t>%</a:t>
                </a:r>
                <a:endParaRPr lang="hu-HU" sz="1200"/>
              </a:p>
            </p:txBody>
          </p:sp>
          <p:sp>
            <p:nvSpPr>
              <p:cNvPr id="93" name="Szövegdoboz 92"/>
              <p:cNvSpPr txBox="1"/>
              <p:nvPr/>
            </p:nvSpPr>
            <p:spPr>
              <a:xfrm>
                <a:off x="1215094" y="4094938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/>
                  <a:t>6</a:t>
                </a:r>
                <a:r>
                  <a:rPr lang="hu-HU" sz="1200" smtClean="0"/>
                  <a:t>%</a:t>
                </a:r>
                <a:endParaRPr lang="hu-HU" sz="1200"/>
              </a:p>
            </p:txBody>
          </p:sp>
          <p:sp>
            <p:nvSpPr>
              <p:cNvPr id="94" name="Szövegdoboz 93"/>
              <p:cNvSpPr txBox="1"/>
              <p:nvPr/>
            </p:nvSpPr>
            <p:spPr>
              <a:xfrm>
                <a:off x="1215094" y="4454565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/>
                  <a:t>4</a:t>
                </a:r>
                <a:r>
                  <a:rPr lang="hu-HU" sz="1200" smtClean="0"/>
                  <a:t>%</a:t>
                </a:r>
                <a:endParaRPr lang="hu-HU" sz="1200"/>
              </a:p>
            </p:txBody>
          </p:sp>
          <p:sp>
            <p:nvSpPr>
              <p:cNvPr id="95" name="Szövegdoboz 94"/>
              <p:cNvSpPr txBox="1"/>
              <p:nvPr/>
            </p:nvSpPr>
            <p:spPr>
              <a:xfrm>
                <a:off x="1215094" y="4797152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2%</a:t>
                </a:r>
                <a:endParaRPr lang="hu-HU" sz="1200"/>
              </a:p>
            </p:txBody>
          </p:sp>
          <p:sp>
            <p:nvSpPr>
              <p:cNvPr id="96" name="Szövegdoboz 95"/>
              <p:cNvSpPr txBox="1"/>
              <p:nvPr/>
            </p:nvSpPr>
            <p:spPr>
              <a:xfrm>
                <a:off x="1215094" y="5156779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0%</a:t>
                </a:r>
                <a:endParaRPr lang="hu-HU" sz="1200"/>
              </a:p>
            </p:txBody>
          </p:sp>
          <p:sp>
            <p:nvSpPr>
              <p:cNvPr id="155" name="Szövegdoboz 154"/>
              <p:cNvSpPr txBox="1"/>
              <p:nvPr/>
            </p:nvSpPr>
            <p:spPr>
              <a:xfrm>
                <a:off x="1101281" y="68968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24%</a:t>
                </a:r>
                <a:endParaRPr lang="hu-HU" sz="1200"/>
              </a:p>
            </p:txBody>
          </p:sp>
          <p:sp>
            <p:nvSpPr>
              <p:cNvPr id="156" name="Szövegdoboz 155"/>
              <p:cNvSpPr txBox="1"/>
              <p:nvPr/>
            </p:nvSpPr>
            <p:spPr>
              <a:xfrm>
                <a:off x="1101281" y="1074513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22%</a:t>
                </a:r>
                <a:endParaRPr lang="hu-HU" sz="1200"/>
              </a:p>
            </p:txBody>
          </p:sp>
        </p:grpSp>
        <p:sp>
          <p:nvSpPr>
            <p:cNvPr id="158" name="Szövegdoboz 157"/>
            <p:cNvSpPr txBox="1"/>
            <p:nvPr/>
          </p:nvSpPr>
          <p:spPr>
            <a:xfrm rot="-2700000">
              <a:off x="6449266" y="5741089"/>
              <a:ext cx="4443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SKL</a:t>
              </a:r>
              <a:endParaRPr lang="hu-HU" sz="1050"/>
            </a:p>
          </p:txBody>
        </p:sp>
        <p:sp>
          <p:nvSpPr>
            <p:cNvPr id="159" name="Folyamatábra: Döntés 110"/>
            <p:cNvSpPr/>
            <p:nvPr/>
          </p:nvSpPr>
          <p:spPr bwMode="auto">
            <a:xfrm>
              <a:off x="6674575" y="122043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160" name="Egyenes összekötő 159"/>
            <p:cNvCxnSpPr>
              <a:stCxn id="112" idx="3"/>
              <a:endCxn id="159" idx="7"/>
            </p:cNvCxnSpPr>
            <p:nvPr/>
          </p:nvCxnSpPr>
          <p:spPr bwMode="auto">
            <a:xfrm flipV="1">
              <a:off x="6260177" y="1272585"/>
              <a:ext cx="430670" cy="74609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1" name="TextBox 103"/>
          <p:cNvSpPr txBox="1"/>
          <p:nvPr/>
        </p:nvSpPr>
        <p:spPr>
          <a:xfrm>
            <a:off x="174625" y="632895"/>
            <a:ext cx="67056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>
                <a:solidFill>
                  <a:srgbClr val="2D2D8A"/>
                </a:solidFill>
              </a:rPr>
              <a:t>Single thread IPC in Intel’s basic architectures </a:t>
            </a:r>
            <a:r>
              <a:rPr lang="en-US" sz="1400"/>
              <a:t>(Based on </a:t>
            </a:r>
            <a:r>
              <a:rPr lang="en-US" sz="1400" smtClean="0"/>
              <a:t>[195])</a:t>
            </a:r>
            <a:endParaRPr lang="en-US" sz="1400"/>
          </a:p>
        </p:txBody>
      </p:sp>
      <p:sp>
        <p:nvSpPr>
          <p:cNvPr id="128" name="TextBox 127"/>
          <p:cNvSpPr txBox="1"/>
          <p:nvPr/>
        </p:nvSpPr>
        <p:spPr>
          <a:xfrm>
            <a:off x="169862" y="6399330"/>
            <a:ext cx="87226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</a:rPr>
              <a:t>Note</a:t>
            </a:r>
            <a:r>
              <a:rPr lang="en-US" sz="1400" smtClean="0"/>
              <a:t> that Intel raised IPC in the Core family </a:t>
            </a:r>
            <a:r>
              <a:rPr lang="en-US" sz="1400" smtClean="0">
                <a:solidFill>
                  <a:srgbClr val="0070C0"/>
                </a:solidFill>
              </a:rPr>
              <a:t>only less then 2-times  in about 10 years. </a:t>
            </a:r>
            <a:endParaRPr lang="en-US" sz="140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1634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741305"/>
              </p:ext>
            </p:extLst>
          </p:nvPr>
        </p:nvGraphicFramePr>
        <p:xfrm>
          <a:off x="1061610" y="1268760"/>
          <a:ext cx="7110413" cy="4815535"/>
        </p:xfrm>
        <a:graphic>
          <a:graphicData uri="http://schemas.openxmlformats.org/drawingml/2006/table">
            <a:tbl>
              <a:tblPr/>
              <a:tblGrid>
                <a:gridCol w="1890110"/>
                <a:gridCol w="1035060"/>
                <a:gridCol w="1080063"/>
                <a:gridCol w="990057"/>
                <a:gridCol w="1080063"/>
                <a:gridCol w="1035060"/>
              </a:tblGrid>
              <a:tr h="396265">
                <a:tc gridSpan="6">
                  <a:txBody>
                    <a:bodyPr/>
                    <a:lstStyle/>
                    <a:p>
                      <a:pPr algn="ctr"/>
                      <a:r>
                        <a:rPr lang="en-US" sz="1400" b="1"/>
                        <a:t>Intel 4</a:t>
                      </a:r>
                      <a:r>
                        <a:rPr lang="en-US" sz="1400" b="1" baseline="30000"/>
                        <a:t>th</a:t>
                      </a:r>
                      <a:r>
                        <a:rPr lang="en-US" sz="1400" b="1"/>
                        <a:t> Gen Core i7 M-Series Mobile </a:t>
                      </a:r>
                      <a:r>
                        <a:rPr lang="en-US" sz="1400" b="1" smtClean="0"/>
                        <a:t>Processors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77188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Model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i7-4930MX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i7-4900MQ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i7-4800MQ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i7-4702MQ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i7-4700MQ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06667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Cores/Threads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CPU Base </a:t>
                      </a:r>
                      <a:r>
                        <a:rPr lang="en-US" sz="1200" b="1" err="1"/>
                        <a:t>Freq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Max SC Turbo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Max DC Turbo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Max QC Turbo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0937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TDP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57W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47W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9133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HD Graphics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38622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GPU Clock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400-1350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400-1300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400-1300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400-1150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400-1150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930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L3 Cache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6MB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6MB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6MB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87178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DDR3/DDR3L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 err="1"/>
                        <a:t>vPro</a:t>
                      </a:r>
                      <a:r>
                        <a:rPr lang="en-US" sz="1200" b="1"/>
                        <a:t>/TXT/VT-d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70030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Intel SBA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Price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$1096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$568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</a:tbl>
          </a:graphicData>
        </a:graphic>
      </p:graphicFrame>
      <p:sp>
        <p:nvSpPr>
          <p:cNvPr id="268378" name="TextBox 5"/>
          <p:cNvSpPr txBox="1">
            <a:spLocks noChangeArrowheads="1"/>
          </p:cNvSpPr>
          <p:nvPr/>
        </p:nvSpPr>
        <p:spPr bwMode="auto">
          <a:xfrm>
            <a:off x="176213" y="642343"/>
            <a:ext cx="921438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Main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features of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first introduced </a:t>
            </a:r>
            <a:r>
              <a:rPr lang="en-US" altLang="hu-HU" sz="1400" b="1" err="1" smtClean="0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-based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mobile Core i7 M-Series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processors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125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smtClean="0"/>
              <a:t>5.</a:t>
            </a:r>
            <a:r>
              <a:rPr lang="en-US" altLang="hu-HU" kern="0" smtClean="0"/>
              <a:t>4</a:t>
            </a:r>
            <a:r>
              <a:rPr lang="hu-HU" altLang="hu-HU" kern="0" smtClean="0"/>
              <a:t> </a:t>
            </a:r>
            <a:r>
              <a:rPr lang="en-US" altLang="hu-HU" kern="0" err="1" smtClean="0"/>
              <a:t>Haswell</a:t>
            </a:r>
            <a:r>
              <a:rPr lang="en-US" altLang="hu-HU" kern="0" smtClean="0"/>
              <a:t> based mobile and desktop processors (2</a:t>
            </a:r>
            <a:r>
              <a:rPr lang="hu-HU" altLang="hu-HU" kern="0" smtClean="0"/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2570802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2493191"/>
              </p:ext>
            </p:extLst>
          </p:nvPr>
        </p:nvGraphicFramePr>
        <p:xfrm>
          <a:off x="522288" y="1217573"/>
          <a:ext cx="7515224" cy="4686702"/>
        </p:xfrm>
        <a:graphic>
          <a:graphicData uri="http://schemas.openxmlformats.org/drawingml/2006/table">
            <a:tbl>
              <a:tblPr/>
              <a:tblGrid>
                <a:gridCol w="1966150"/>
                <a:gridCol w="923591"/>
                <a:gridCol w="923591"/>
                <a:gridCol w="923591"/>
                <a:gridCol w="923591"/>
                <a:gridCol w="923591"/>
                <a:gridCol w="931119"/>
              </a:tblGrid>
              <a:tr h="396262">
                <a:tc gridSpan="7">
                  <a:txBody>
                    <a:bodyPr/>
                    <a:lstStyle/>
                    <a:p>
                      <a:pPr algn="ctr"/>
                      <a:r>
                        <a:rPr lang="en-US" sz="1400" b="1"/>
                        <a:t>Intel 4</a:t>
                      </a:r>
                      <a:r>
                        <a:rPr lang="en-US" sz="1400" b="1" baseline="30000"/>
                        <a:t>th</a:t>
                      </a:r>
                      <a:r>
                        <a:rPr lang="en-US" sz="1400" b="1"/>
                        <a:t> Gen Core i7 Desktop </a:t>
                      </a:r>
                      <a:r>
                        <a:rPr lang="en-US" sz="1400" b="1" smtClean="0"/>
                        <a:t>Processors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31068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Model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i7-4770K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i7-4770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i7-4770S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i7-4770T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i7-4770R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 i7-4765T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48982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Cores/Threads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CPU Base </a:t>
                      </a:r>
                      <a:r>
                        <a:rPr lang="en-US" sz="1200" b="1" err="1"/>
                        <a:t>Freq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2.0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31068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Max Turbo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3.9 (Unlocked)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3.0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34017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Test TDP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84W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84W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65W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45W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65W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35W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HD Graphics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Iris Pro 5200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54320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GPU Max Clock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1200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L3 Cache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6MB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8MB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DDR3 Support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1333/1600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/>
                      <a:r>
                        <a:rPr lang="en-US" sz="1200" b="1" err="1"/>
                        <a:t>vPro</a:t>
                      </a:r>
                      <a:r>
                        <a:rPr lang="en-US" sz="1200" b="1"/>
                        <a:t>/TXT/VT-d/SIPP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Package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BGA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LGA-1150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1503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Price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$303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</a:tbl>
          </a:graphicData>
        </a:graphic>
      </p:graphicFrame>
      <p:sp>
        <p:nvSpPr>
          <p:cNvPr id="269401" name="TextBox 5"/>
          <p:cNvSpPr txBox="1">
            <a:spLocks noChangeArrowheads="1"/>
          </p:cNvSpPr>
          <p:nvPr/>
        </p:nvSpPr>
        <p:spPr bwMode="auto">
          <a:xfrm>
            <a:off x="171450" y="641310"/>
            <a:ext cx="783099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Main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features of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first issued </a:t>
            </a:r>
            <a:r>
              <a:rPr lang="en-US" altLang="hu-HU" sz="1400" b="1" err="1" smtClean="0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-based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Core i7 desktop processors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126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smtClean="0"/>
              <a:t>5.</a:t>
            </a:r>
            <a:r>
              <a:rPr lang="en-US" altLang="hu-HU" kern="0"/>
              <a:t>4</a:t>
            </a:r>
            <a:r>
              <a:rPr lang="hu-HU" altLang="hu-HU" kern="0" smtClean="0"/>
              <a:t> </a:t>
            </a:r>
            <a:r>
              <a:rPr lang="en-US" altLang="hu-HU" kern="0" err="1" smtClean="0"/>
              <a:t>Haswell</a:t>
            </a:r>
            <a:r>
              <a:rPr lang="en-US" altLang="hu-HU" kern="0" smtClean="0"/>
              <a:t> based mobile and desktop processors (3</a:t>
            </a:r>
            <a:r>
              <a:rPr lang="hu-HU" altLang="hu-HU" kern="0" smtClean="0"/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2857989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57" t="11357" r="17768" b="6143"/>
          <a:stretch/>
        </p:blipFill>
        <p:spPr bwMode="auto">
          <a:xfrm>
            <a:off x="1069648" y="980625"/>
            <a:ext cx="7057747" cy="58814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ounded Rectangle 1"/>
          <p:cNvSpPr>
            <a:spLocks noChangeArrowheads="1"/>
          </p:cNvSpPr>
          <p:nvPr/>
        </p:nvSpPr>
        <p:spPr bwMode="auto">
          <a:xfrm>
            <a:off x="1016000" y="2843213"/>
            <a:ext cx="2070100" cy="585787"/>
          </a:xfrm>
          <a:prstGeom prst="roundRect">
            <a:avLst>
              <a:gd name="adj" fmla="val 16667"/>
            </a:avLst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" name="TextBox 1"/>
          <p:cNvSpPr txBox="1">
            <a:spLocks noChangeArrowheads="1"/>
          </p:cNvSpPr>
          <p:nvPr/>
        </p:nvSpPr>
        <p:spPr bwMode="auto">
          <a:xfrm>
            <a:off x="187325" y="638175"/>
            <a:ext cx="537518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Example of a </a:t>
            </a:r>
            <a:r>
              <a:rPr lang="en-US" altLang="hu-HU" sz="1400" b="1" err="1">
                <a:solidFill>
                  <a:srgbClr val="2D2D8A"/>
                </a:solidFill>
                <a:cs typeface="Arial" charset="0"/>
              </a:rPr>
              <a:t>Haswell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-based desktop platform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[145]</a:t>
            </a:r>
          </a:p>
        </p:txBody>
      </p:sp>
      <p:sp>
        <p:nvSpPr>
          <p:cNvPr id="7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smtClean="0"/>
              <a:t>5.</a:t>
            </a:r>
            <a:r>
              <a:rPr lang="en-US" altLang="hu-HU" kern="0"/>
              <a:t>4</a:t>
            </a:r>
            <a:r>
              <a:rPr lang="hu-HU" altLang="hu-HU" kern="0" smtClean="0"/>
              <a:t> </a:t>
            </a:r>
            <a:r>
              <a:rPr lang="en-US" altLang="hu-HU" kern="0" err="1" smtClean="0"/>
              <a:t>Haswell</a:t>
            </a:r>
            <a:r>
              <a:rPr lang="en-US" altLang="hu-HU" kern="0" smtClean="0"/>
              <a:t> based mobile and desktop processors (</a:t>
            </a:r>
            <a:r>
              <a:rPr lang="hu-HU" altLang="hu-HU" kern="0" smtClean="0"/>
              <a:t>4) </a:t>
            </a:r>
          </a:p>
        </p:txBody>
      </p:sp>
    </p:spTree>
    <p:extLst>
      <p:ext uri="{BB962C8B-B14F-4D97-AF65-F5344CB8AC3E}">
        <p14:creationId xmlns:p14="http://schemas.microsoft.com/office/powerpoint/2010/main" val="4160864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1363" name="Picture 2" descr="Intel Core i7-4770K Processor Memory Bandwidth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7213" y="1268760"/>
            <a:ext cx="5445125" cy="516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1364" name="TextBox 2"/>
          <p:cNvSpPr txBox="1">
            <a:spLocks noChangeArrowheads="1"/>
          </p:cNvSpPr>
          <p:nvPr/>
        </p:nvSpPr>
        <p:spPr bwMode="auto">
          <a:xfrm>
            <a:off x="183085" y="638690"/>
            <a:ext cx="874470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Integer </a:t>
            </a: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and FP performance of subsequent generations of </a:t>
            </a:r>
            <a:r>
              <a:rPr lang="en-US" altLang="hu-HU" sz="1400" b="1" smtClean="0">
                <a:solidFill>
                  <a:srgbClr val="2D2D8A"/>
                </a:solidFill>
                <a:cs typeface="Arial" charset="0"/>
              </a:rPr>
              <a:t>desktop processors</a:t>
            </a:r>
            <a:r>
              <a:rPr lang="en-US" altLang="hu-HU" sz="1400" b="1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127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]</a:t>
            </a:r>
            <a:r>
              <a:rPr lang="en-US" altLang="hu-HU" sz="1400" b="1">
                <a:solidFill>
                  <a:srgbClr val="000000"/>
                </a:solidFill>
                <a:cs typeface="Arial" charset="0"/>
              </a:rPr>
              <a:t>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76250" y="4913660"/>
            <a:ext cx="1238250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>
                <a:solidFill>
                  <a:srgbClr val="000000"/>
                </a:solidFill>
                <a:cs typeface="Arial" pitchFamily="34" charset="0"/>
              </a:rPr>
              <a:t>Sandy Bridge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63575" y="3737323"/>
            <a:ext cx="1009650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>
                <a:solidFill>
                  <a:srgbClr val="000000"/>
                </a:solidFill>
                <a:cs typeface="Arial" pitchFamily="34" charset="0"/>
              </a:rPr>
              <a:t>Ivy Bridge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82638" y="2521298"/>
            <a:ext cx="808037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err="1">
                <a:solidFill>
                  <a:srgbClr val="000000"/>
                </a:solidFill>
                <a:cs typeface="Arial" pitchFamily="34" charset="0"/>
              </a:rPr>
              <a:t>Haswell</a:t>
            </a:r>
            <a:endParaRPr lang="en-US" sz="1100" b="1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smtClean="0"/>
              <a:t>5.</a:t>
            </a:r>
            <a:r>
              <a:rPr lang="en-US" altLang="hu-HU" kern="0"/>
              <a:t>4</a:t>
            </a:r>
            <a:r>
              <a:rPr lang="hu-HU" altLang="hu-HU" kern="0" smtClean="0"/>
              <a:t> </a:t>
            </a:r>
            <a:r>
              <a:rPr lang="en-US" altLang="hu-HU" kern="0" err="1" smtClean="0"/>
              <a:t>Haswell</a:t>
            </a:r>
            <a:r>
              <a:rPr lang="en-US" altLang="hu-HU" kern="0" smtClean="0"/>
              <a:t> based mobile and desktop processors (</a:t>
            </a:r>
            <a:r>
              <a:rPr lang="hu-HU" altLang="hu-HU" kern="0" smtClean="0"/>
              <a:t>5) </a:t>
            </a:r>
          </a:p>
        </p:txBody>
      </p:sp>
    </p:spTree>
    <p:extLst>
      <p:ext uri="{BB962C8B-B14F-4D97-AF65-F5344CB8AC3E}">
        <p14:creationId xmlns:p14="http://schemas.microsoft.com/office/powerpoint/2010/main" val="2694896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TextBox 3"/>
          <p:cNvSpPr txBox="1">
            <a:spLocks noChangeArrowheads="1"/>
          </p:cNvSpPr>
          <p:nvPr/>
        </p:nvSpPr>
        <p:spPr bwMode="auto">
          <a:xfrm>
            <a:off x="187325" y="636588"/>
            <a:ext cx="6064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FF0000"/>
                </a:solidFill>
                <a:cs typeface="Arial" charset="0"/>
              </a:rPr>
              <a:t>Note</a:t>
            </a:r>
          </a:p>
        </p:txBody>
      </p:sp>
      <p:sp>
        <p:nvSpPr>
          <p:cNvPr id="272387" name="TextBox 4"/>
          <p:cNvSpPr txBox="1">
            <a:spLocks noChangeArrowheads="1"/>
          </p:cNvSpPr>
          <p:nvPr/>
        </p:nvSpPr>
        <p:spPr bwMode="auto">
          <a:xfrm>
            <a:off x="206374" y="954088"/>
            <a:ext cx="89376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As the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AVX2 extension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of the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processors  introduces </a:t>
            </a:r>
            <a:r>
              <a:rPr lang="en-US" altLang="hu-HU" sz="1400">
                <a:solidFill>
                  <a:srgbClr val="0070C0"/>
                </a:solidFill>
                <a:cs typeface="Arial" charset="0"/>
              </a:rPr>
              <a:t>256-bit FX operations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this line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has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a </a:t>
            </a:r>
            <a:r>
              <a:rPr lang="en-US" altLang="hu-HU" sz="1400">
                <a:solidFill>
                  <a:srgbClr val="0070C0"/>
                </a:solidFill>
                <a:cs typeface="Arial" charset="0"/>
              </a:rPr>
              <a:t>considerable higher integer performance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than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previous Core generations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.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smtClean="0"/>
              <a:t>5.</a:t>
            </a:r>
            <a:r>
              <a:rPr lang="en-US" altLang="hu-HU" kern="0"/>
              <a:t>4</a:t>
            </a:r>
            <a:r>
              <a:rPr lang="hu-HU" altLang="hu-HU" kern="0" smtClean="0"/>
              <a:t> </a:t>
            </a:r>
            <a:r>
              <a:rPr lang="en-US" altLang="hu-HU" kern="0" err="1" smtClean="0"/>
              <a:t>Haswell</a:t>
            </a:r>
            <a:r>
              <a:rPr lang="en-US" altLang="hu-HU" kern="0" smtClean="0"/>
              <a:t> based mobile and desktop processors (</a:t>
            </a:r>
            <a:r>
              <a:rPr lang="hu-HU" altLang="hu-HU" kern="0" smtClean="0"/>
              <a:t>6) </a:t>
            </a:r>
          </a:p>
        </p:txBody>
      </p:sp>
    </p:spTree>
    <p:extLst>
      <p:ext uri="{BB962C8B-B14F-4D97-AF65-F5344CB8AC3E}">
        <p14:creationId xmlns:p14="http://schemas.microsoft.com/office/powerpoint/2010/main" val="108070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411" name="Picture 2" descr="Intel Core i7-4770K Processor Gaming Performan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6850" y="1358900"/>
            <a:ext cx="6165850" cy="490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3412" name="TextBox 4"/>
          <p:cNvSpPr txBox="1">
            <a:spLocks noChangeArrowheads="1"/>
          </p:cNvSpPr>
          <p:nvPr/>
        </p:nvSpPr>
        <p:spPr bwMode="auto">
          <a:xfrm>
            <a:off x="182563" y="638175"/>
            <a:ext cx="818044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chemeClr val="accent6"/>
                </a:solidFill>
                <a:cs typeface="Arial" charset="0"/>
              </a:rPr>
              <a:t>Graphics </a:t>
            </a:r>
            <a:r>
              <a:rPr lang="en-US" altLang="hu-HU" sz="1400" b="1">
                <a:solidFill>
                  <a:schemeClr val="accent6"/>
                </a:solidFill>
                <a:cs typeface="Arial" charset="0"/>
              </a:rPr>
              <a:t>performance of subsequent generations of </a:t>
            </a:r>
            <a:r>
              <a:rPr lang="en-US" altLang="hu-HU" sz="1400" b="1" smtClean="0">
                <a:solidFill>
                  <a:schemeClr val="accent6"/>
                </a:solidFill>
                <a:cs typeface="Arial" charset="0"/>
              </a:rPr>
              <a:t>desktop </a:t>
            </a:r>
            <a:r>
              <a:rPr lang="en-US" altLang="hu-HU" sz="1400" b="1">
                <a:solidFill>
                  <a:schemeClr val="accent6"/>
                </a:solidFill>
                <a:cs typeface="Arial" charset="0"/>
              </a:rPr>
              <a:t>processors </a:t>
            </a:r>
            <a:r>
              <a:rPr lang="en-US" altLang="hu-HU" sz="1400">
                <a:cs typeface="Arial" charset="0"/>
              </a:rPr>
              <a:t>[</a:t>
            </a:r>
            <a:r>
              <a:rPr lang="hu-HU" altLang="hu-HU" sz="1400">
                <a:cs typeface="Arial" charset="0"/>
              </a:rPr>
              <a:t>127</a:t>
            </a:r>
            <a:r>
              <a:rPr lang="en-US" altLang="hu-HU" sz="1400">
                <a:cs typeface="Arial" charset="0"/>
              </a:rPr>
              <a:t>]</a:t>
            </a:r>
            <a:r>
              <a:rPr lang="en-US" altLang="hu-HU" sz="1400" b="1">
                <a:cs typeface="Arial" charset="0"/>
              </a:rPr>
              <a:t>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1925" y="4741863"/>
            <a:ext cx="1236663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>
                <a:solidFill>
                  <a:srgbClr val="000000"/>
                </a:solidFill>
                <a:cs typeface="Arial" pitchFamily="34" charset="0"/>
              </a:rPr>
              <a:t>Sandy Bridge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49250" y="3654425"/>
            <a:ext cx="1009650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>
                <a:solidFill>
                  <a:srgbClr val="000000"/>
                </a:solidFill>
                <a:cs typeface="Arial" pitchFamily="34" charset="0"/>
              </a:rPr>
              <a:t>Ivy Bridge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66725" y="2611438"/>
            <a:ext cx="808038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 err="1">
                <a:solidFill>
                  <a:srgbClr val="000000"/>
                </a:solidFill>
                <a:cs typeface="Arial" pitchFamily="34" charset="0"/>
              </a:rPr>
              <a:t>Haswell</a:t>
            </a:r>
            <a:endParaRPr lang="en-US" sz="1100" b="1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 bwMode="auto">
          <a:xfrm>
            <a:off x="-5984" y="3521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hu-HU" kern="0" smtClean="0"/>
              <a:t>5.</a:t>
            </a:r>
            <a:r>
              <a:rPr lang="en-US" altLang="hu-HU" kern="0"/>
              <a:t>4</a:t>
            </a:r>
            <a:r>
              <a:rPr lang="hu-HU" altLang="hu-HU" kern="0" smtClean="0"/>
              <a:t> </a:t>
            </a:r>
            <a:r>
              <a:rPr lang="en-US" altLang="hu-HU" kern="0" err="1" smtClean="0"/>
              <a:t>Haswell</a:t>
            </a:r>
            <a:r>
              <a:rPr lang="en-US" altLang="hu-HU" kern="0" smtClean="0"/>
              <a:t> based mobile and desktop processors (</a:t>
            </a:r>
            <a:r>
              <a:rPr lang="hu-HU" altLang="hu-HU" kern="0" smtClean="0"/>
              <a:t>7) </a:t>
            </a:r>
          </a:p>
        </p:txBody>
      </p:sp>
    </p:spTree>
    <p:extLst>
      <p:ext uri="{BB962C8B-B14F-4D97-AF65-F5344CB8AC3E}">
        <p14:creationId xmlns:p14="http://schemas.microsoft.com/office/powerpoint/2010/main" val="4027889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AutoShape 3"/>
          <p:cNvSpPr>
            <a:spLocks noChangeArrowheads="1"/>
          </p:cNvSpPr>
          <p:nvPr/>
        </p:nvSpPr>
        <p:spPr bwMode="auto">
          <a:xfrm>
            <a:off x="836613" y="967587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cs typeface="Arial" charset="0"/>
              </a:rPr>
              <a:t>6</a:t>
            </a:r>
            <a:r>
              <a:rPr lang="en-US" altLang="en-US" sz="1900" smtClean="0">
                <a:solidFill>
                  <a:srgbClr val="FFFFFF"/>
                </a:solidFill>
                <a:cs typeface="Arial" charset="0"/>
              </a:rPr>
              <a:t>. The </a:t>
            </a:r>
            <a:r>
              <a:rPr lang="en-US" altLang="en-US" sz="1900" err="1" smtClean="0">
                <a:solidFill>
                  <a:srgbClr val="FFFFFF"/>
                </a:solidFill>
                <a:cs typeface="Arial" charset="0"/>
              </a:rPr>
              <a:t>Skylake</a:t>
            </a:r>
            <a:r>
              <a:rPr lang="en-US" altLang="en-US" sz="1900" smtClean="0">
                <a:solidFill>
                  <a:srgbClr val="FFFFFF"/>
                </a:solidFill>
                <a:cs typeface="Arial" charset="0"/>
              </a:rPr>
              <a:t> line</a:t>
            </a:r>
            <a:endParaRPr lang="en-US" altLang="en-US" sz="1900">
              <a:solidFill>
                <a:srgbClr val="FFFFFF"/>
              </a:solidFill>
              <a:cs typeface="Arial" charset="0"/>
            </a:endParaRPr>
          </a:p>
        </p:txBody>
      </p:sp>
      <p:grpSp>
        <p:nvGrpSpPr>
          <p:cNvPr id="191491" name="Group 4"/>
          <p:cNvGrpSpPr>
            <a:grpSpLocks/>
          </p:cNvGrpSpPr>
          <p:nvPr/>
        </p:nvGrpSpPr>
        <p:grpSpPr bwMode="auto">
          <a:xfrm>
            <a:off x="987425" y="1904212"/>
            <a:ext cx="7265988" cy="409575"/>
            <a:chOff x="707" y="1638"/>
            <a:chExt cx="4440" cy="306"/>
          </a:xfrm>
        </p:grpSpPr>
        <p:sp>
          <p:nvSpPr>
            <p:cNvPr id="191519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.1 Introduction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20" name="Text Box 6"/>
            <p:cNvSpPr txBox="1">
              <a:spLocks noChangeArrowheads="1"/>
            </p:cNvSpPr>
            <p:nvPr/>
          </p:nvSpPr>
          <p:spPr bwMode="auto">
            <a:xfrm>
              <a:off x="707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2" name="Group 7"/>
          <p:cNvGrpSpPr>
            <a:grpSpLocks/>
          </p:cNvGrpSpPr>
          <p:nvPr/>
        </p:nvGrpSpPr>
        <p:grpSpPr bwMode="auto">
          <a:xfrm>
            <a:off x="984250" y="2369350"/>
            <a:ext cx="7265988" cy="619125"/>
            <a:chOff x="707" y="1638"/>
            <a:chExt cx="4440" cy="463"/>
          </a:xfrm>
        </p:grpSpPr>
        <p:sp>
          <p:nvSpPr>
            <p:cNvPr id="1915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.2 Major enhancements of the </a:t>
              </a:r>
              <a:r>
                <a:rPr lang="en-US" altLang="en-US" sz="1900" err="1" smtClean="0">
                  <a:solidFill>
                    <a:srgbClr val="FFFFFF"/>
                  </a:solidFill>
                  <a:cs typeface="Arial" charset="0"/>
                </a:rPr>
                <a:t>Skylake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line vs.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       the </a:t>
              </a:r>
              <a:r>
                <a:rPr lang="en-US" altLang="en-US" sz="1900" err="1" smtClean="0">
                  <a:solidFill>
                    <a:srgbClr val="FFFFFF"/>
                  </a:solidFill>
                  <a:cs typeface="Arial" charset="0"/>
                </a:rPr>
                <a:t>Broadwell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line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18" name="Text Box 9"/>
            <p:cNvSpPr txBox="1">
              <a:spLocks noChangeArrowheads="1"/>
            </p:cNvSpPr>
            <p:nvPr/>
          </p:nvSpPr>
          <p:spPr bwMode="auto">
            <a:xfrm>
              <a:off x="707" y="170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499" name="Group 25"/>
          <p:cNvGrpSpPr>
            <a:grpSpLocks/>
          </p:cNvGrpSpPr>
          <p:nvPr/>
        </p:nvGrpSpPr>
        <p:grpSpPr bwMode="auto">
          <a:xfrm>
            <a:off x="974823" y="3031976"/>
            <a:ext cx="7281765" cy="438723"/>
            <a:chOff x="697" y="1615"/>
            <a:chExt cx="4450" cy="217"/>
          </a:xfrm>
        </p:grpSpPr>
        <p:sp>
          <p:nvSpPr>
            <p:cNvPr id="19150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19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.3 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Major innovations of the </a:t>
              </a:r>
              <a:r>
                <a:rPr lang="en-US" altLang="hu-HU" sz="1900" err="1" smtClean="0">
                  <a:solidFill>
                    <a:srgbClr val="FFFFFF"/>
                  </a:solidFill>
                  <a:cs typeface="Arial" charset="0"/>
                </a:rPr>
                <a:t>Skylake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 line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4" name="Text Box 27"/>
            <p:cNvSpPr txBox="1">
              <a:spLocks noChangeArrowheads="1"/>
            </p:cNvSpPr>
            <p:nvPr/>
          </p:nvSpPr>
          <p:spPr bwMode="auto">
            <a:xfrm>
              <a:off x="697" y="1615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1500" name="Group 25"/>
          <p:cNvGrpSpPr>
            <a:grpSpLocks/>
          </p:cNvGrpSpPr>
          <p:nvPr/>
        </p:nvGrpSpPr>
        <p:grpSpPr bwMode="auto">
          <a:xfrm>
            <a:off x="974725" y="3554490"/>
            <a:ext cx="7285038" cy="407987"/>
            <a:chOff x="695" y="1626"/>
            <a:chExt cx="4452" cy="305"/>
          </a:xfrm>
        </p:grpSpPr>
        <p:sp>
          <p:nvSpPr>
            <p:cNvPr id="191501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.4 </a:t>
              </a:r>
              <a:r>
                <a:rPr lang="en-US" altLang="en-US" sz="1900" err="1" smtClean="0">
                  <a:solidFill>
                    <a:srgbClr val="FFFFFF"/>
                  </a:solidFill>
                  <a:cs typeface="Arial" charset="0"/>
                </a:rPr>
                <a:t>Skylake</a:t>
              </a:r>
              <a:r>
                <a:rPr lang="en-US" altLang="hu-HU" sz="1900" smtClean="0">
                  <a:solidFill>
                    <a:srgbClr val="FFFFFF"/>
                  </a:solidFill>
                  <a:cs typeface="Arial" charset="0"/>
                </a:rPr>
                <a:t> based processor lines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91502" name="Text Box 27"/>
            <p:cNvSpPr txBox="1">
              <a:spLocks noChangeArrowheads="1"/>
            </p:cNvSpPr>
            <p:nvPr/>
          </p:nvSpPr>
          <p:spPr bwMode="auto">
            <a:xfrm>
              <a:off x="695" y="1626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6866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</a:t>
            </a:r>
          </a:p>
        </p:txBody>
      </p:sp>
    </p:spTree>
    <p:extLst>
      <p:ext uri="{BB962C8B-B14F-4D97-AF65-F5344CB8AC3E}">
        <p14:creationId xmlns:p14="http://schemas.microsoft.com/office/powerpoint/2010/main" val="4026127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kern="0" smtClean="0"/>
              <a:t>5.1</a:t>
            </a:r>
            <a:r>
              <a:rPr lang="en-US" altLang="en-US" kern="0" smtClean="0"/>
              <a:t> Introduction (1)</a:t>
            </a:r>
          </a:p>
        </p:txBody>
      </p:sp>
      <p:sp>
        <p:nvSpPr>
          <p:cNvPr id="3" name="Text Box 37"/>
          <p:cNvSpPr txBox="1">
            <a:spLocks noChangeArrowheads="1"/>
          </p:cNvSpPr>
          <p:nvPr/>
        </p:nvSpPr>
        <p:spPr bwMode="auto">
          <a:xfrm>
            <a:off x="163513" y="587375"/>
            <a:ext cx="184056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>
                <a:solidFill>
                  <a:srgbClr val="333399"/>
                </a:solidFill>
                <a:cs typeface="Arial" charset="0"/>
              </a:rPr>
              <a:t>6</a:t>
            </a: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.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1 Introduction</a:t>
            </a:r>
            <a:endParaRPr lang="en-US" altLang="en-US" sz="1400" b="1">
              <a:solidFill>
                <a:srgbClr val="333399"/>
              </a:solidFill>
              <a:cs typeface="Arial" charset="0"/>
            </a:endParaRPr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198438" y="1724961"/>
            <a:ext cx="88979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processors are termed also as the </a:t>
            </a:r>
            <a:r>
              <a:rPr lang="en-US" altLang="en-US" sz="1400" smtClean="0">
                <a:solidFill>
                  <a:srgbClr val="FF0000"/>
                </a:solidFill>
                <a:cs typeface="Arial" charset="0"/>
              </a:rPr>
              <a:t>6. </a:t>
            </a:r>
            <a:r>
              <a:rPr lang="en-US" altLang="en-US" sz="1400">
                <a:solidFill>
                  <a:srgbClr val="FF0000"/>
                </a:solidFill>
                <a:cs typeface="Arial" charset="0"/>
              </a:rPr>
              <a:t>gen. Intel Core processors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as indicated below. 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.1 Introduction (1)</a:t>
            </a:r>
            <a:endParaRPr lang="en-US"/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1743179" y="4606388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sp>
        <p:nvSpPr>
          <p:cNvPr id="7" name="Téglalap 3"/>
          <p:cNvSpPr/>
          <p:nvPr/>
        </p:nvSpPr>
        <p:spPr bwMode="auto">
          <a:xfrm>
            <a:off x="14786" y="2204501"/>
            <a:ext cx="8964000" cy="2251075"/>
          </a:xfrm>
          <a:prstGeom prst="rect">
            <a:avLst/>
          </a:prstGeom>
          <a:solidFill>
            <a:schemeClr val="bg1">
              <a:lumMod val="95000"/>
            </a:schemeClr>
          </a:solidFill>
          <a:ln w="28575" cmpd="dbl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 b="1">
              <a:solidFill>
                <a:srgbClr val="FFFFFF"/>
              </a:solidFill>
            </a:endParaRPr>
          </a:p>
        </p:txBody>
      </p:sp>
      <p:sp>
        <p:nvSpPr>
          <p:cNvPr id="8" name="Téglalap 4"/>
          <p:cNvSpPr/>
          <p:nvPr/>
        </p:nvSpPr>
        <p:spPr bwMode="auto">
          <a:xfrm>
            <a:off x="155205" y="261544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Core 2</a:t>
            </a:r>
            <a:endParaRPr lang="hu-HU" sz="1200" b="1" baseline="3000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65</a:t>
            </a:r>
            <a:r>
              <a:rPr lang="en-US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9" name="Téglalap 5"/>
          <p:cNvSpPr/>
          <p:nvPr/>
        </p:nvSpPr>
        <p:spPr bwMode="auto">
          <a:xfrm>
            <a:off x="1135890" y="2616440"/>
            <a:ext cx="972000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Penryn</a:t>
            </a:r>
            <a:endParaRPr lang="hu-HU" sz="1200" b="1" baseline="3000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8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0" name="Téglalap 11"/>
          <p:cNvSpPr/>
          <p:nvPr/>
        </p:nvSpPr>
        <p:spPr bwMode="auto">
          <a:xfrm>
            <a:off x="2089819" y="261544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Nehalem</a:t>
            </a:r>
            <a:endParaRPr lang="hu-HU" sz="1200" b="1" baseline="3000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45</a:t>
            </a:r>
            <a:r>
              <a:rPr lang="en-US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1" name="Téglalap 12"/>
          <p:cNvSpPr/>
          <p:nvPr/>
        </p:nvSpPr>
        <p:spPr bwMode="auto">
          <a:xfrm>
            <a:off x="3073025" y="2617104"/>
            <a:ext cx="972000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West</a:t>
            </a:r>
            <a:r>
              <a:rPr lang="en-US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err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mere</a:t>
            </a:r>
            <a:endParaRPr lang="en-US" sz="1200" b="1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800" b="1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  <a:endParaRPr lang="hu-HU" sz="8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err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en-US" sz="800" b="1" smtClean="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2" name="Téglalap 13"/>
          <p:cNvSpPr/>
          <p:nvPr/>
        </p:nvSpPr>
        <p:spPr bwMode="auto">
          <a:xfrm>
            <a:off x="4043375" y="261544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Sandy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</a:t>
            </a:r>
            <a:r>
              <a:rPr lang="en-US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32</a:t>
            </a:r>
            <a:r>
              <a:rPr lang="en-US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3" name="Téglalap 14"/>
          <p:cNvSpPr/>
          <p:nvPr/>
        </p:nvSpPr>
        <p:spPr bwMode="auto">
          <a:xfrm>
            <a:off x="5031408" y="2613787"/>
            <a:ext cx="972000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Ivy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/>
            </a:r>
            <a:b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</a:br>
            <a:r>
              <a:rPr lang="hu-HU" sz="12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Bridge</a:t>
            </a:r>
            <a:endParaRPr lang="hu-HU" sz="1200" b="1" baseline="3000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8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4" name="Téglalap 15"/>
          <p:cNvSpPr/>
          <p:nvPr/>
        </p:nvSpPr>
        <p:spPr bwMode="auto">
          <a:xfrm>
            <a:off x="5991637" y="261544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Haswell</a:t>
            </a:r>
            <a:endParaRPr lang="hu-HU" sz="1200" b="1" baseline="3000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22</a:t>
            </a:r>
            <a:r>
              <a:rPr lang="en-US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15" name="Szövegdoboz 16"/>
          <p:cNvSpPr txBox="1">
            <a:spLocks noChangeArrowheads="1"/>
          </p:cNvSpPr>
          <p:nvPr/>
        </p:nvSpPr>
        <p:spPr bwMode="auto">
          <a:xfrm>
            <a:off x="296954" y="4036783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6" name="Szövegdoboz 17"/>
          <p:cNvSpPr txBox="1">
            <a:spLocks noChangeArrowheads="1"/>
          </p:cNvSpPr>
          <p:nvPr/>
        </p:nvSpPr>
        <p:spPr bwMode="auto">
          <a:xfrm>
            <a:off x="1333209" y="4038649"/>
            <a:ext cx="50660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7" name="Szövegdoboz 18"/>
          <p:cNvSpPr txBox="1">
            <a:spLocks noChangeArrowheads="1"/>
          </p:cNvSpPr>
          <p:nvPr/>
        </p:nvSpPr>
        <p:spPr bwMode="auto">
          <a:xfrm>
            <a:off x="2311954" y="4037259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18" name="Szövegdoboz 19"/>
          <p:cNvSpPr txBox="1">
            <a:spLocks noChangeArrowheads="1"/>
          </p:cNvSpPr>
          <p:nvPr/>
        </p:nvSpPr>
        <p:spPr bwMode="auto">
          <a:xfrm>
            <a:off x="3295430" y="4039125"/>
            <a:ext cx="50660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19" name="Szövegdoboz 20"/>
          <p:cNvSpPr txBox="1">
            <a:spLocks noChangeArrowheads="1"/>
          </p:cNvSpPr>
          <p:nvPr/>
        </p:nvSpPr>
        <p:spPr bwMode="auto">
          <a:xfrm>
            <a:off x="4223700" y="4039125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20" name="Szövegdoboz 21"/>
          <p:cNvSpPr txBox="1">
            <a:spLocks noChangeArrowheads="1"/>
          </p:cNvSpPr>
          <p:nvPr/>
        </p:nvSpPr>
        <p:spPr bwMode="auto">
          <a:xfrm>
            <a:off x="5271201" y="4040991"/>
            <a:ext cx="506608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21" name="Szövegdoboz 22"/>
          <p:cNvSpPr txBox="1">
            <a:spLocks noChangeArrowheads="1"/>
          </p:cNvSpPr>
          <p:nvPr/>
        </p:nvSpPr>
        <p:spPr bwMode="auto">
          <a:xfrm>
            <a:off x="6174378" y="4039600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22" name="Szövegdoboz 25"/>
          <p:cNvSpPr txBox="1"/>
          <p:nvPr/>
        </p:nvSpPr>
        <p:spPr bwMode="auto">
          <a:xfrm>
            <a:off x="339090" y="2291813"/>
            <a:ext cx="647836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050" b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1. </a:t>
            </a:r>
            <a:r>
              <a:rPr lang="hu-HU" sz="1050" b="1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23" name="Szövegdoboz 26"/>
          <p:cNvSpPr txBox="1"/>
          <p:nvPr/>
        </p:nvSpPr>
        <p:spPr bwMode="auto">
          <a:xfrm>
            <a:off x="4199401" y="2294988"/>
            <a:ext cx="647835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050" b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2. </a:t>
            </a:r>
            <a:r>
              <a:rPr lang="hu-HU" sz="1050" b="1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24" name="Szövegdoboz 27"/>
          <p:cNvSpPr txBox="1"/>
          <p:nvPr/>
        </p:nvSpPr>
        <p:spPr bwMode="auto">
          <a:xfrm>
            <a:off x="5220572" y="2296576"/>
            <a:ext cx="646431" cy="2619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050" b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3. </a:t>
            </a:r>
            <a:r>
              <a:rPr lang="hu-HU" sz="1050" b="1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25" name="Szövegdoboz 28"/>
          <p:cNvSpPr txBox="1"/>
          <p:nvPr/>
        </p:nvSpPr>
        <p:spPr bwMode="auto">
          <a:xfrm>
            <a:off x="6153680" y="2294988"/>
            <a:ext cx="647836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050" b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4. </a:t>
            </a:r>
            <a:r>
              <a:rPr lang="hu-HU" sz="1050" b="1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26" name="TextBox 25"/>
          <p:cNvSpPr txBox="1"/>
          <p:nvPr/>
        </p:nvSpPr>
        <p:spPr bwMode="auto">
          <a:xfrm>
            <a:off x="7124419" y="2310863"/>
            <a:ext cx="645026" cy="2619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100" b="1">
                <a:solidFill>
                  <a:srgbClr val="000000"/>
                </a:solidFill>
                <a:latin typeface="Verdana"/>
                <a:cs typeface="Arial" charset="0"/>
              </a:rPr>
              <a:t>5. gen.</a:t>
            </a:r>
          </a:p>
        </p:txBody>
      </p:sp>
      <p:sp>
        <p:nvSpPr>
          <p:cNvPr id="27" name="Téglalap 14"/>
          <p:cNvSpPr/>
          <p:nvPr/>
        </p:nvSpPr>
        <p:spPr bwMode="auto">
          <a:xfrm>
            <a:off x="6968491" y="2613778"/>
            <a:ext cx="972000" cy="13642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Broad-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well</a:t>
            </a:r>
            <a:endParaRPr lang="hu-HU" sz="1200" b="1" baseline="3000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4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Process</a:t>
            </a:r>
            <a:endParaRPr lang="hu-HU" sz="8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28" name="Szövegdoboz 21"/>
          <p:cNvSpPr txBox="1">
            <a:spLocks noChangeArrowheads="1"/>
          </p:cNvSpPr>
          <p:nvPr/>
        </p:nvSpPr>
        <p:spPr bwMode="auto">
          <a:xfrm>
            <a:off x="7185398" y="4034333"/>
            <a:ext cx="505386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TICK</a:t>
            </a:r>
          </a:p>
        </p:txBody>
      </p:sp>
      <p:sp>
        <p:nvSpPr>
          <p:cNvPr id="29" name="Téglalap 15"/>
          <p:cNvSpPr/>
          <p:nvPr/>
        </p:nvSpPr>
        <p:spPr bwMode="auto">
          <a:xfrm>
            <a:off x="7949055" y="2617976"/>
            <a:ext cx="972000" cy="136428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err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Skylake</a:t>
            </a:r>
            <a:endParaRPr lang="hu-HU" sz="1200" b="1" baseline="30000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New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800" b="1" err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Microarchi</a:t>
            </a:r>
            <a:r>
              <a:rPr lang="en-US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hu-HU" sz="8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200" b="1">
              <a:solidFill>
                <a:srgbClr val="FFFFFF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</a:t>
            </a:r>
            <a:r>
              <a: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nm</a:t>
            </a:r>
          </a:p>
        </p:txBody>
      </p:sp>
      <p:sp>
        <p:nvSpPr>
          <p:cNvPr id="30" name="Szövegdoboz 22"/>
          <p:cNvSpPr txBox="1">
            <a:spLocks noChangeArrowheads="1"/>
          </p:cNvSpPr>
          <p:nvPr/>
        </p:nvSpPr>
        <p:spPr bwMode="auto">
          <a:xfrm>
            <a:off x="8138045" y="4042130"/>
            <a:ext cx="547115" cy="262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ea typeface="Verdana" pitchFamily="34" charset="0"/>
                <a:cs typeface="Verdana" pitchFamily="34" charset="0"/>
              </a:rPr>
              <a:t>TOCK</a:t>
            </a:r>
          </a:p>
        </p:txBody>
      </p:sp>
      <p:sp>
        <p:nvSpPr>
          <p:cNvPr id="31" name="Szövegdoboz 28"/>
          <p:cNvSpPr txBox="1"/>
          <p:nvPr/>
        </p:nvSpPr>
        <p:spPr bwMode="auto">
          <a:xfrm>
            <a:off x="8093206" y="2297518"/>
            <a:ext cx="704039" cy="25391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050" b="1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r>
              <a:rPr lang="hu-HU" sz="1050" b="1" smtClean="0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 </a:t>
            </a:r>
            <a:r>
              <a:rPr lang="hu-HU" sz="1050" b="1" err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</a:t>
            </a:r>
            <a:r>
              <a:rPr lang="hu-HU" sz="1050" b="1">
                <a:solidFill>
                  <a:srgbClr val="000000"/>
                </a:solidFill>
                <a:latin typeface="Verdana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42470" y="998730"/>
            <a:ext cx="4640245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The </a:t>
            </a:r>
            <a:r>
              <a:rPr lang="en-US" sz="1400" err="1" smtClean="0"/>
              <a:t>Skylake</a:t>
            </a:r>
            <a:r>
              <a:rPr lang="en-US" sz="1400" smtClean="0"/>
              <a:t> line is </a:t>
            </a:r>
            <a:r>
              <a:rPr lang="en-US" sz="1400" smtClean="0">
                <a:solidFill>
                  <a:srgbClr val="0070C0"/>
                </a:solidFill>
              </a:rPr>
              <a:t>built on 14 nm </a:t>
            </a:r>
            <a:r>
              <a:rPr lang="en-US" sz="1400" smtClean="0"/>
              <a:t>technology.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Launched:  </a:t>
            </a:r>
            <a:r>
              <a:rPr lang="en-US" sz="1400" smtClean="0">
                <a:solidFill>
                  <a:srgbClr val="0070C0"/>
                </a:solidFill>
              </a:rPr>
              <a:t>08/2015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34" name="Oval 4"/>
          <p:cNvSpPr>
            <a:spLocks noChangeArrowheads="1"/>
          </p:cNvSpPr>
          <p:nvPr/>
        </p:nvSpPr>
        <p:spPr bwMode="auto">
          <a:xfrm>
            <a:off x="7902370" y="2204501"/>
            <a:ext cx="1074638" cy="2271546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9742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12</a:t>
            </a:r>
            <a:r>
              <a:rPr lang="hu-HU" altLang="en-US" smtClean="0"/>
              <a:t>)</a:t>
            </a:r>
            <a:endParaRPr lang="en-US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6039290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06515" y="574438"/>
            <a:ext cx="182934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line</a:t>
            </a:r>
          </a:p>
        </p:txBody>
      </p:sp>
    </p:spTree>
    <p:extLst>
      <p:ext uri="{BB962C8B-B14F-4D97-AF65-F5344CB8AC3E}">
        <p14:creationId xmlns:p14="http://schemas.microsoft.com/office/powerpoint/2010/main" val="414726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6" grpId="0"/>
      <p:bldP spid="37" grpId="0"/>
      <p:bldP spid="45" grpId="0"/>
      <p:bldP spid="81" grpId="0"/>
      <p:bldP spid="84" grpId="0"/>
      <p:bldP spid="86" grpId="0"/>
      <p:bldP spid="87" grpId="0"/>
      <p:bldP spid="9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14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/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313707" y="2033380"/>
            <a:ext cx="21732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Servers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Oval 7"/>
          <p:cNvSpPr>
            <a:spLocks noChangeArrowheads="1"/>
          </p:cNvSpPr>
          <p:nvPr/>
        </p:nvSpPr>
        <p:spPr bwMode="auto">
          <a:xfrm>
            <a:off x="7813057" y="192543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612657" y="1509505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 flipV="1">
            <a:off x="1393207" y="1738105"/>
            <a:ext cx="645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 flipH="1">
            <a:off x="7851157" y="1733343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Oval 12"/>
          <p:cNvSpPr>
            <a:spLocks noChangeArrowheads="1"/>
          </p:cNvSpPr>
          <p:nvPr/>
        </p:nvSpPr>
        <p:spPr bwMode="auto">
          <a:xfrm>
            <a:off x="1361457" y="193813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" name="Line 13"/>
          <p:cNvSpPr>
            <a:spLocks noChangeShapeType="1"/>
          </p:cNvSpPr>
          <p:nvPr/>
        </p:nvSpPr>
        <p:spPr bwMode="auto">
          <a:xfrm>
            <a:off x="1394795" y="1738105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2644157" y="1223755"/>
            <a:ext cx="393473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Recent main product categories of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Intel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6658945" y="2034968"/>
            <a:ext cx="23685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Smartphones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4758707" y="2009568"/>
            <a:ext cx="19272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Tablets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5649295" y="190796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" name="Text Box 16"/>
          <p:cNvSpPr txBox="1">
            <a:spLocks noChangeArrowheads="1"/>
          </p:cNvSpPr>
          <p:nvPr/>
        </p:nvSpPr>
        <p:spPr bwMode="auto">
          <a:xfrm>
            <a:off x="7301592" y="2488432"/>
            <a:ext cx="99912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smtClean="0">
                <a:solidFill>
                  <a:srgbClr val="000000"/>
                </a:solidFill>
                <a:latin typeface="Verdana" pitchFamily="34" charset="0"/>
              </a:rPr>
              <a:t>Atom lines</a:t>
            </a:r>
            <a:endParaRPr lang="en-US" altLang="en-US" sz="12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Text Box 17"/>
          <p:cNvSpPr txBox="1">
            <a:spLocks noChangeArrowheads="1"/>
          </p:cNvSpPr>
          <p:nvPr/>
        </p:nvSpPr>
        <p:spPr bwMode="auto">
          <a:xfrm>
            <a:off x="643010" y="2450396"/>
            <a:ext cx="130195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200" i="1" smtClean="0">
                <a:solidFill>
                  <a:srgbClr val="000000"/>
                </a:solidFill>
                <a:latin typeface="Verdana" pitchFamily="34" charset="0"/>
              </a:rPr>
              <a:t>Xeon lines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smtClean="0">
                <a:solidFill>
                  <a:srgbClr val="000000"/>
                </a:solidFill>
                <a:latin typeface="Verdana" pitchFamily="34" charset="0"/>
              </a:rPr>
              <a:t>(X86/Itanium)</a:t>
            </a:r>
            <a:endParaRPr lang="en-US" altLang="en-US" sz="12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2410795" y="2034968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Desktops/Laptops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(Client computing)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3458545" y="193971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Line 13"/>
          <p:cNvSpPr>
            <a:spLocks noChangeShapeType="1"/>
          </p:cNvSpPr>
          <p:nvPr/>
        </p:nvSpPr>
        <p:spPr bwMode="auto">
          <a:xfrm>
            <a:off x="3491882" y="173969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9" name="Text Box 21"/>
          <p:cNvSpPr txBox="1">
            <a:spLocks noChangeArrowheads="1"/>
          </p:cNvSpPr>
          <p:nvPr/>
        </p:nvSpPr>
        <p:spPr bwMode="auto">
          <a:xfrm>
            <a:off x="2562329" y="2451984"/>
            <a:ext cx="178767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smtClean="0">
                <a:solidFill>
                  <a:srgbClr val="000000"/>
                </a:solidFill>
                <a:latin typeface="Verdana" pitchFamily="34" charset="0"/>
              </a:rPr>
              <a:t>Core lines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smtClean="0">
                <a:solidFill>
                  <a:srgbClr val="000000"/>
                </a:solidFill>
                <a:latin typeface="Verdana" pitchFamily="34" charset="0"/>
              </a:rPr>
              <a:t>(Basic architectures)</a:t>
            </a:r>
            <a:endParaRPr lang="en-US" altLang="en-US" sz="12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" name="Line 13"/>
          <p:cNvSpPr>
            <a:spLocks noChangeShapeType="1"/>
          </p:cNvSpPr>
          <p:nvPr/>
        </p:nvSpPr>
        <p:spPr bwMode="auto">
          <a:xfrm>
            <a:off x="5690570" y="172858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1" name="Text Box 23"/>
          <p:cNvSpPr txBox="1">
            <a:spLocks noChangeArrowheads="1"/>
          </p:cNvSpPr>
          <p:nvPr/>
        </p:nvSpPr>
        <p:spPr bwMode="auto">
          <a:xfrm>
            <a:off x="4754287" y="2453571"/>
            <a:ext cx="1702709" cy="4985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smtClean="0">
                <a:solidFill>
                  <a:srgbClr val="000000"/>
                </a:solidFill>
                <a:latin typeface="Verdana" pitchFamily="34" charset="0"/>
              </a:rPr>
              <a:t>Atom lines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smtClean="0">
                <a:solidFill>
                  <a:srgbClr val="000000"/>
                </a:solidFill>
                <a:latin typeface="Verdana" pitchFamily="34" charset="0"/>
              </a:rPr>
              <a:t>(+ LP Core models)</a:t>
            </a:r>
            <a:endParaRPr lang="en-US" altLang="en-US" sz="12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49225" y="600590"/>
            <a:ext cx="74206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Recent main product categories of Intel and underlying processor lines </a:t>
            </a:r>
            <a:endParaRPr lang="en-US" sz="1400" b="1">
              <a:solidFill>
                <a:srgbClr val="2D2D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182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.1 Introduction </a:t>
            </a:r>
            <a:r>
              <a:rPr lang="en-US" smtClean="0"/>
              <a:t>(3)</a:t>
            </a:r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206515" y="998730"/>
            <a:ext cx="86406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/>
              <a:t>According to </a:t>
            </a:r>
            <a:r>
              <a:rPr lang="en-US" sz="1400" smtClean="0"/>
              <a:t>sources quoting Intel’s statements [206] </a:t>
            </a:r>
            <a:r>
              <a:rPr lang="en-US" sz="1400"/>
              <a:t>on average, </a:t>
            </a:r>
            <a:r>
              <a:rPr lang="en-US" sz="1400" err="1" smtClean="0">
                <a:solidFill>
                  <a:srgbClr val="FF0000"/>
                </a:solidFill>
              </a:rPr>
              <a:t>Skylake</a:t>
            </a:r>
            <a:r>
              <a:rPr lang="en-US" sz="1400" smtClean="0"/>
              <a:t> has  </a:t>
            </a:r>
            <a:r>
              <a:rPr lang="en-US" sz="1400" smtClean="0">
                <a:solidFill>
                  <a:srgbClr val="0070C0"/>
                </a:solidFill>
              </a:rPr>
              <a:t>10</a:t>
            </a:r>
            <a:r>
              <a:rPr lang="en-US" sz="1400">
                <a:solidFill>
                  <a:srgbClr val="0070C0"/>
                </a:solidFill>
              </a:rPr>
              <a:t>% better </a:t>
            </a:r>
            <a:endParaRPr lang="en-US" sz="1400" smtClean="0">
              <a:solidFill>
                <a:srgbClr val="0070C0"/>
              </a:solidFill>
            </a:endParaRPr>
          </a:p>
          <a:p>
            <a:r>
              <a:rPr lang="en-US" sz="1400" smtClean="0">
                <a:solidFill>
                  <a:srgbClr val="0070C0"/>
                </a:solidFill>
              </a:rPr>
              <a:t> performance</a:t>
            </a:r>
            <a:r>
              <a:rPr lang="en-US" sz="1400">
                <a:solidFill>
                  <a:srgbClr val="0070C0"/>
                </a:solidFill>
              </a:rPr>
              <a:t>, </a:t>
            </a:r>
            <a:r>
              <a:rPr lang="en-US" sz="1400" smtClean="0">
                <a:solidFill>
                  <a:srgbClr val="0070C0"/>
                </a:solidFill>
              </a:rPr>
              <a:t>30</a:t>
            </a:r>
            <a:r>
              <a:rPr lang="en-US" sz="1400">
                <a:solidFill>
                  <a:srgbClr val="0070C0"/>
                </a:solidFill>
              </a:rPr>
              <a:t>% better graphics </a:t>
            </a:r>
            <a:r>
              <a:rPr lang="en-US" sz="1400" smtClean="0">
                <a:solidFill>
                  <a:srgbClr val="0070C0"/>
                </a:solidFill>
              </a:rPr>
              <a:t>performance.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515" y="638690"/>
            <a:ext cx="50834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Performance improvements provided by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377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.1 Introduction </a:t>
            </a:r>
            <a:r>
              <a:rPr lang="en-US" smtClean="0"/>
              <a:t>(4)</a:t>
            </a:r>
            <a:endParaRPr lang="hu-HU"/>
          </a:p>
        </p:txBody>
      </p:sp>
      <p:grpSp>
        <p:nvGrpSpPr>
          <p:cNvPr id="3" name="Group 2"/>
          <p:cNvGrpSpPr/>
          <p:nvPr/>
        </p:nvGrpSpPr>
        <p:grpSpPr>
          <a:xfrm>
            <a:off x="2051720" y="1212101"/>
            <a:ext cx="5008607" cy="4872194"/>
            <a:chOff x="1331640" y="672216"/>
            <a:chExt cx="6119939" cy="5586269"/>
          </a:xfrm>
        </p:grpSpPr>
        <p:sp>
          <p:nvSpPr>
            <p:cNvPr id="153" name="Téglalap 152"/>
            <p:cNvSpPr/>
            <p:nvPr/>
          </p:nvSpPr>
          <p:spPr bwMode="auto">
            <a:xfrm>
              <a:off x="1893011" y="826105"/>
              <a:ext cx="5072366" cy="472260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8" name="Egyenes összekötő 7"/>
            <p:cNvCxnSpPr/>
            <p:nvPr/>
          </p:nvCxnSpPr>
          <p:spPr bwMode="auto">
            <a:xfrm>
              <a:off x="1850031" y="5548622"/>
              <a:ext cx="5158662" cy="3897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9" name="Egyenes összekötő 28"/>
            <p:cNvCxnSpPr/>
            <p:nvPr/>
          </p:nvCxnSpPr>
          <p:spPr bwMode="auto">
            <a:xfrm rot="5400000">
              <a:off x="2354087" y="554794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0" name="Egyenes összekötő 29"/>
            <p:cNvCxnSpPr/>
            <p:nvPr/>
          </p:nvCxnSpPr>
          <p:spPr bwMode="auto">
            <a:xfrm rot="5400000">
              <a:off x="2858143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1" name="Egyenes összekötő 30"/>
            <p:cNvCxnSpPr/>
            <p:nvPr/>
          </p:nvCxnSpPr>
          <p:spPr bwMode="auto">
            <a:xfrm rot="5400000">
              <a:off x="3352673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" name="Egyenes összekötő 31"/>
            <p:cNvCxnSpPr/>
            <p:nvPr/>
          </p:nvCxnSpPr>
          <p:spPr bwMode="auto">
            <a:xfrm rot="5400000">
              <a:off x="3856729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3" name="Egyenes összekötő 32"/>
            <p:cNvCxnSpPr/>
            <p:nvPr/>
          </p:nvCxnSpPr>
          <p:spPr bwMode="auto">
            <a:xfrm rot="5400000">
              <a:off x="4379837" y="554817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" name="Egyenes összekötő 33"/>
            <p:cNvCxnSpPr/>
            <p:nvPr/>
          </p:nvCxnSpPr>
          <p:spPr bwMode="auto">
            <a:xfrm rot="5400000">
              <a:off x="4883893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Egyenes összekötő 34"/>
            <p:cNvCxnSpPr/>
            <p:nvPr/>
          </p:nvCxnSpPr>
          <p:spPr bwMode="auto">
            <a:xfrm rot="5400000">
              <a:off x="5378423" y="5548397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6" name="Egyenes összekötő 35"/>
            <p:cNvCxnSpPr/>
            <p:nvPr/>
          </p:nvCxnSpPr>
          <p:spPr bwMode="auto">
            <a:xfrm rot="5400000">
              <a:off x="5882479" y="5548622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4" name="Téglalap 43"/>
            <p:cNvSpPr/>
            <p:nvPr/>
          </p:nvSpPr>
          <p:spPr bwMode="auto">
            <a:xfrm>
              <a:off x="3578223" y="3273057"/>
              <a:ext cx="216024" cy="2274890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3" name="Téglalap 42"/>
            <p:cNvSpPr/>
            <p:nvPr/>
          </p:nvSpPr>
          <p:spPr bwMode="auto">
            <a:xfrm>
              <a:off x="2547725" y="2717483"/>
              <a:ext cx="216024" cy="2831139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5" name="Téglalap 44"/>
            <p:cNvSpPr/>
            <p:nvPr/>
          </p:nvSpPr>
          <p:spPr bwMode="auto">
            <a:xfrm>
              <a:off x="4586335" y="3647385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6" name="Téglalap 45"/>
            <p:cNvSpPr/>
            <p:nvPr/>
          </p:nvSpPr>
          <p:spPr bwMode="auto">
            <a:xfrm>
              <a:off x="5594447" y="3648149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7" name="Téglalap 46"/>
            <p:cNvSpPr/>
            <p:nvPr/>
          </p:nvSpPr>
          <p:spPr bwMode="auto">
            <a:xfrm>
              <a:off x="5084041" y="4607955"/>
              <a:ext cx="216024" cy="943788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8" name="Téglalap 47"/>
            <p:cNvSpPr/>
            <p:nvPr/>
          </p:nvSpPr>
          <p:spPr bwMode="auto">
            <a:xfrm>
              <a:off x="3074167" y="5178606"/>
              <a:ext cx="216024" cy="373913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49" name="Téglalap 48"/>
            <p:cNvSpPr/>
            <p:nvPr/>
          </p:nvSpPr>
          <p:spPr bwMode="auto">
            <a:xfrm>
              <a:off x="6098503" y="4607954"/>
              <a:ext cx="216024" cy="943789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60" name="Egyenes összekötő 59"/>
            <p:cNvCxnSpPr>
              <a:stCxn id="120" idx="3"/>
              <a:endCxn id="119" idx="7"/>
            </p:cNvCxnSpPr>
            <p:nvPr/>
          </p:nvCxnSpPr>
          <p:spPr bwMode="auto">
            <a:xfrm flipV="1">
              <a:off x="2219287" y="4853255"/>
              <a:ext cx="492562" cy="673913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2" name="Egyenes összekötő 61"/>
            <p:cNvCxnSpPr>
              <a:stCxn id="119" idx="3"/>
              <a:endCxn id="118" idx="7"/>
            </p:cNvCxnSpPr>
            <p:nvPr/>
          </p:nvCxnSpPr>
          <p:spPr bwMode="auto">
            <a:xfrm flipV="1">
              <a:off x="2749239" y="4739595"/>
              <a:ext cx="455570" cy="80007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65" name="Egyenes összekötő 64"/>
            <p:cNvCxnSpPr>
              <a:stCxn id="118" idx="3"/>
              <a:endCxn id="117" idx="7"/>
            </p:cNvCxnSpPr>
            <p:nvPr/>
          </p:nvCxnSpPr>
          <p:spPr bwMode="auto">
            <a:xfrm flipV="1">
              <a:off x="3242199" y="4075271"/>
              <a:ext cx="464136" cy="630671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0" name="Egyenes összekötő 69"/>
            <p:cNvCxnSpPr>
              <a:stCxn id="117" idx="4"/>
            </p:cNvCxnSpPr>
            <p:nvPr/>
          </p:nvCxnSpPr>
          <p:spPr bwMode="auto">
            <a:xfrm flipV="1">
              <a:off x="3762063" y="4052771"/>
              <a:ext cx="417624" cy="635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3" name="Egyenes összekötő 72"/>
            <p:cNvCxnSpPr>
              <a:endCxn id="115" idx="7"/>
            </p:cNvCxnSpPr>
            <p:nvPr/>
          </p:nvCxnSpPr>
          <p:spPr bwMode="auto">
            <a:xfrm flipV="1">
              <a:off x="4251695" y="3463323"/>
              <a:ext cx="449204" cy="56791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6" name="Egyenes összekötő 75"/>
            <p:cNvCxnSpPr>
              <a:stCxn id="115" idx="3"/>
              <a:endCxn id="114" idx="7"/>
            </p:cNvCxnSpPr>
            <p:nvPr/>
          </p:nvCxnSpPr>
          <p:spPr bwMode="auto">
            <a:xfrm flipV="1">
              <a:off x="4738289" y="3122400"/>
              <a:ext cx="472140" cy="307270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0" name="Egyenes összekötő 79"/>
            <p:cNvCxnSpPr>
              <a:stCxn id="114" idx="3"/>
              <a:endCxn id="113" idx="7"/>
            </p:cNvCxnSpPr>
            <p:nvPr/>
          </p:nvCxnSpPr>
          <p:spPr bwMode="auto">
            <a:xfrm flipV="1">
              <a:off x="5247819" y="2403558"/>
              <a:ext cx="464566" cy="68518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3" name="Egyenes összekötő 82"/>
            <p:cNvCxnSpPr>
              <a:stCxn id="113" idx="3"/>
              <a:endCxn id="112" idx="7"/>
            </p:cNvCxnSpPr>
            <p:nvPr/>
          </p:nvCxnSpPr>
          <p:spPr bwMode="auto">
            <a:xfrm flipV="1">
              <a:off x="5749775" y="2052337"/>
              <a:ext cx="473012" cy="317568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2" name="Folyamatábra: Döntés 110"/>
            <p:cNvSpPr/>
            <p:nvPr/>
          </p:nvSpPr>
          <p:spPr bwMode="auto">
            <a:xfrm>
              <a:off x="6206515" y="2000187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3" name="Folyamatábra: Döntés 110"/>
            <p:cNvSpPr/>
            <p:nvPr/>
          </p:nvSpPr>
          <p:spPr bwMode="auto">
            <a:xfrm>
              <a:off x="5696113" y="2351408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4" name="Folyamatábra: Döntés 110"/>
            <p:cNvSpPr/>
            <p:nvPr/>
          </p:nvSpPr>
          <p:spPr bwMode="auto">
            <a:xfrm>
              <a:off x="5194157" y="3070250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5" name="Folyamatábra: Döntés 110"/>
            <p:cNvSpPr/>
            <p:nvPr/>
          </p:nvSpPr>
          <p:spPr bwMode="auto">
            <a:xfrm>
              <a:off x="4684627" y="3411173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6" name="Folyamatábra: Döntés 110"/>
            <p:cNvSpPr/>
            <p:nvPr/>
          </p:nvSpPr>
          <p:spPr bwMode="auto">
            <a:xfrm>
              <a:off x="4186037" y="400794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7" name="Folyamatábra: Döntés 110"/>
            <p:cNvSpPr/>
            <p:nvPr/>
          </p:nvSpPr>
          <p:spPr bwMode="auto">
            <a:xfrm>
              <a:off x="3690063" y="402312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8" name="Folyamatábra: Döntés 110"/>
            <p:cNvSpPr/>
            <p:nvPr/>
          </p:nvSpPr>
          <p:spPr bwMode="auto">
            <a:xfrm>
              <a:off x="3188537" y="468744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19" name="Folyamatábra: Döntés 110"/>
            <p:cNvSpPr/>
            <p:nvPr/>
          </p:nvSpPr>
          <p:spPr bwMode="auto">
            <a:xfrm>
              <a:off x="2695577" y="480110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20" name="Folyamatábra: Döntés 110"/>
            <p:cNvSpPr/>
            <p:nvPr/>
          </p:nvSpPr>
          <p:spPr bwMode="auto">
            <a:xfrm>
              <a:off x="2165625" y="5508671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grpSp>
          <p:nvGrpSpPr>
            <p:cNvPr id="151" name="Csoportba foglalás 150"/>
            <p:cNvGrpSpPr/>
            <p:nvPr/>
          </p:nvGrpSpPr>
          <p:grpSpPr>
            <a:xfrm>
              <a:off x="2045463" y="1137444"/>
              <a:ext cx="2304256" cy="692608"/>
              <a:chOff x="1835696" y="1076204"/>
              <a:chExt cx="2304256" cy="692608"/>
            </a:xfrm>
          </p:grpSpPr>
          <p:sp>
            <p:nvSpPr>
              <p:cNvPr id="108" name="Téglalap 107"/>
              <p:cNvSpPr/>
              <p:nvPr/>
            </p:nvSpPr>
            <p:spPr bwMode="auto">
              <a:xfrm>
                <a:off x="1835696" y="1076204"/>
                <a:ext cx="2304256" cy="692608"/>
              </a:xfrm>
              <a:prstGeom prst="rect">
                <a:avLst/>
              </a:prstGeom>
              <a:solidFill>
                <a:schemeClr val="bg1"/>
              </a:solidFill>
              <a:ln w="190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109" name="Szövegdoboz 108"/>
              <p:cNvSpPr txBox="1"/>
              <p:nvPr/>
            </p:nvSpPr>
            <p:spPr>
              <a:xfrm>
                <a:off x="2509581" y="1086396"/>
                <a:ext cx="133395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Per </a:t>
                </a:r>
                <a:r>
                  <a:rPr lang="hu-HU" sz="1200" err="1" smtClean="0"/>
                  <a:t>Generation</a:t>
                </a:r>
                <a:endParaRPr lang="hu-HU" sz="1200"/>
              </a:p>
            </p:txBody>
          </p:sp>
          <p:sp>
            <p:nvSpPr>
              <p:cNvPr id="110" name="Szövegdoboz 109"/>
              <p:cNvSpPr txBox="1"/>
              <p:nvPr/>
            </p:nvSpPr>
            <p:spPr>
              <a:xfrm>
                <a:off x="2490118" y="1442859"/>
                <a:ext cx="105535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err="1" smtClean="0"/>
                  <a:t>Cumulative</a:t>
                </a:r>
                <a:endParaRPr lang="hu-HU" sz="1200"/>
              </a:p>
            </p:txBody>
          </p:sp>
          <p:sp>
            <p:nvSpPr>
              <p:cNvPr id="136" name="Téglalap 135"/>
              <p:cNvSpPr/>
              <p:nvPr/>
            </p:nvSpPr>
            <p:spPr bwMode="auto">
              <a:xfrm>
                <a:off x="2105170" y="1186284"/>
                <a:ext cx="432048" cy="87615"/>
              </a:xfrm>
              <a:prstGeom prst="rect">
                <a:avLst/>
              </a:prstGeom>
              <a:solidFill>
                <a:srgbClr val="993366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sp>
            <p:nvSpPr>
              <p:cNvPr id="137" name="Folyamatábra: Döntés 110"/>
              <p:cNvSpPr/>
              <p:nvPr/>
            </p:nvSpPr>
            <p:spPr bwMode="auto">
              <a:xfrm>
                <a:off x="2288986" y="1561227"/>
                <a:ext cx="72000" cy="72000"/>
              </a:xfrm>
              <a:custGeom>
                <a:avLst/>
                <a:gdLst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10000 w 10000"/>
                  <a:gd name="connsiteY2" fmla="*/ 5000 h 10000"/>
                  <a:gd name="connsiteX3" fmla="*/ 5000 w 10000"/>
                  <a:gd name="connsiteY3" fmla="*/ 10000 h 10000"/>
                  <a:gd name="connsiteX4" fmla="*/ 0 w 10000"/>
                  <a:gd name="connsiteY4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5000 w 10000"/>
                  <a:gd name="connsiteY4" fmla="*/ 10000 h 10000"/>
                  <a:gd name="connsiteX5" fmla="*/ 0 w 10000"/>
                  <a:gd name="connsiteY5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0 w 10000"/>
                  <a:gd name="connsiteY6" fmla="*/ 5000 h 10000"/>
                  <a:gd name="connsiteX0" fmla="*/ 0 w 10000"/>
                  <a:gd name="connsiteY0" fmla="*/ 5000 h 10000"/>
                  <a:gd name="connsiteX1" fmla="*/ 5000 w 10000"/>
                  <a:gd name="connsiteY1" fmla="*/ 0 h 10000"/>
                  <a:gd name="connsiteX2" fmla="*/ 7453 w 10000"/>
                  <a:gd name="connsiteY2" fmla="*/ 2569 h 10000"/>
                  <a:gd name="connsiteX3" fmla="*/ 10000 w 10000"/>
                  <a:gd name="connsiteY3" fmla="*/ 5000 h 10000"/>
                  <a:gd name="connsiteX4" fmla="*/ 7453 w 10000"/>
                  <a:gd name="connsiteY4" fmla="*/ 7456 h 10000"/>
                  <a:gd name="connsiteX5" fmla="*/ 5000 w 10000"/>
                  <a:gd name="connsiteY5" fmla="*/ 10000 h 10000"/>
                  <a:gd name="connsiteX6" fmla="*/ 2260 w 10000"/>
                  <a:gd name="connsiteY6" fmla="*/ 7243 h 10000"/>
                  <a:gd name="connsiteX7" fmla="*/ 0 w 10000"/>
                  <a:gd name="connsiteY7" fmla="*/ 5000 h 10000"/>
                  <a:gd name="connsiteX0" fmla="*/ 0 w 10000"/>
                  <a:gd name="connsiteY0" fmla="*/ 5000 h 10000"/>
                  <a:gd name="connsiteX1" fmla="*/ 2554 w 10000"/>
                  <a:gd name="connsiteY1" fmla="*/ 2250 h 10000"/>
                  <a:gd name="connsiteX2" fmla="*/ 5000 w 10000"/>
                  <a:gd name="connsiteY2" fmla="*/ 0 h 10000"/>
                  <a:gd name="connsiteX3" fmla="*/ 7453 w 10000"/>
                  <a:gd name="connsiteY3" fmla="*/ 2569 h 10000"/>
                  <a:gd name="connsiteX4" fmla="*/ 10000 w 10000"/>
                  <a:gd name="connsiteY4" fmla="*/ 5000 h 10000"/>
                  <a:gd name="connsiteX5" fmla="*/ 7453 w 10000"/>
                  <a:gd name="connsiteY5" fmla="*/ 7456 h 10000"/>
                  <a:gd name="connsiteX6" fmla="*/ 5000 w 10000"/>
                  <a:gd name="connsiteY6" fmla="*/ 10000 h 10000"/>
                  <a:gd name="connsiteX7" fmla="*/ 2260 w 10000"/>
                  <a:gd name="connsiteY7" fmla="*/ 7243 h 10000"/>
                  <a:gd name="connsiteX8" fmla="*/ 0 w 10000"/>
                  <a:gd name="connsiteY8" fmla="*/ 5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00" h="10000">
                    <a:moveTo>
                      <a:pt x="0" y="5000"/>
                    </a:moveTo>
                    <a:lnTo>
                      <a:pt x="2554" y="2250"/>
                    </a:lnTo>
                    <a:lnTo>
                      <a:pt x="5000" y="0"/>
                    </a:lnTo>
                    <a:lnTo>
                      <a:pt x="7453" y="2569"/>
                    </a:lnTo>
                    <a:lnTo>
                      <a:pt x="10000" y="5000"/>
                    </a:lnTo>
                    <a:lnTo>
                      <a:pt x="7453" y="7456"/>
                    </a:lnTo>
                    <a:lnTo>
                      <a:pt x="5000" y="10000"/>
                    </a:lnTo>
                    <a:lnTo>
                      <a:pt x="2260" y="7243"/>
                    </a:lnTo>
                    <a:lnTo>
                      <a:pt x="0" y="5000"/>
                    </a:lnTo>
                    <a:close/>
                  </a:path>
                </a:pathLst>
              </a:custGeom>
              <a:solidFill>
                <a:srgbClr val="0000CC"/>
              </a:solidFill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hu-HU" sz="14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</a:endParaRPr>
              </a:p>
            </p:txBody>
          </p:sp>
          <p:cxnSp>
            <p:nvCxnSpPr>
              <p:cNvPr id="138" name="Egyenes összekötő 137"/>
              <p:cNvCxnSpPr/>
              <p:nvPr/>
            </p:nvCxnSpPr>
            <p:spPr bwMode="auto">
              <a:xfrm flipV="1">
                <a:off x="2105170" y="1597227"/>
                <a:ext cx="417624" cy="0"/>
              </a:xfrm>
              <a:prstGeom prst="line">
                <a:avLst/>
              </a:prstGeom>
              <a:noFill/>
              <a:ln w="19050" cap="flat" cmpd="sng" algn="ctr">
                <a:solidFill>
                  <a:srgbClr val="0000CC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39" name="Szövegdoboz 138"/>
            <p:cNvSpPr txBox="1"/>
            <p:nvPr/>
          </p:nvSpPr>
          <p:spPr>
            <a:xfrm rot="-2700000">
              <a:off x="1470517" y="5827598"/>
              <a:ext cx="93326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050" smtClean="0"/>
                <a:t>Pentium M</a:t>
              </a:r>
              <a:br>
                <a:rPr lang="hu-HU" sz="1050" smtClean="0"/>
              </a:br>
              <a:r>
                <a:rPr lang="hu-HU" sz="1050" err="1" smtClean="0"/>
                <a:t>Dothan</a:t>
              </a:r>
              <a:endParaRPr lang="hu-HU" sz="1050"/>
            </a:p>
          </p:txBody>
        </p:sp>
        <p:sp>
          <p:nvSpPr>
            <p:cNvPr id="140" name="Szövegdoboz 139"/>
            <p:cNvSpPr txBox="1"/>
            <p:nvPr/>
          </p:nvSpPr>
          <p:spPr>
            <a:xfrm rot="-2700000">
              <a:off x="2218633" y="5843922"/>
              <a:ext cx="631904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err="1" smtClean="0"/>
                <a:t>Core</a:t>
              </a:r>
              <a:r>
                <a:rPr lang="hu-HU" sz="1050" smtClean="0"/>
                <a:t> 2</a:t>
              </a:r>
              <a:endParaRPr lang="hu-HU" sz="1050"/>
            </a:p>
          </p:txBody>
        </p:sp>
        <p:sp>
          <p:nvSpPr>
            <p:cNvPr id="141" name="Szövegdoboz 140"/>
            <p:cNvSpPr txBox="1"/>
            <p:nvPr/>
          </p:nvSpPr>
          <p:spPr>
            <a:xfrm rot="-2700000">
              <a:off x="2701310" y="5838167"/>
              <a:ext cx="67678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err="1" smtClean="0"/>
                <a:t>Penryn</a:t>
              </a:r>
              <a:endParaRPr lang="hu-HU" sz="1050"/>
            </a:p>
          </p:txBody>
        </p:sp>
        <p:sp>
          <p:nvSpPr>
            <p:cNvPr id="142" name="Szövegdoboz 141"/>
            <p:cNvSpPr txBox="1"/>
            <p:nvPr/>
          </p:nvSpPr>
          <p:spPr>
            <a:xfrm rot="-2700000">
              <a:off x="3076474" y="5732241"/>
              <a:ext cx="89639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050" smtClean="0"/>
                <a:t>NHM </a:t>
              </a:r>
              <a:br>
                <a:rPr lang="hu-HU" sz="1050" smtClean="0"/>
              </a:br>
              <a:r>
                <a:rPr lang="hu-HU" sz="1050" smtClean="0"/>
                <a:t>(w/o SMT)</a:t>
              </a:r>
              <a:endParaRPr lang="hu-HU" sz="1050"/>
            </a:p>
          </p:txBody>
        </p:sp>
        <p:sp>
          <p:nvSpPr>
            <p:cNvPr id="143" name="Szövegdoboz 142"/>
            <p:cNvSpPr txBox="1"/>
            <p:nvPr/>
          </p:nvSpPr>
          <p:spPr>
            <a:xfrm rot="-2700000">
              <a:off x="3860792" y="5786798"/>
              <a:ext cx="53893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WSM</a:t>
              </a:r>
              <a:endParaRPr lang="hu-HU" sz="1050"/>
            </a:p>
          </p:txBody>
        </p:sp>
        <p:sp>
          <p:nvSpPr>
            <p:cNvPr id="144" name="Szövegdoboz 143"/>
            <p:cNvSpPr txBox="1"/>
            <p:nvPr/>
          </p:nvSpPr>
          <p:spPr>
            <a:xfrm rot="-2700000">
              <a:off x="4407737" y="5768215"/>
              <a:ext cx="4828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SNB</a:t>
              </a:r>
              <a:endParaRPr lang="hu-HU" sz="1050"/>
            </a:p>
          </p:txBody>
        </p:sp>
        <p:sp>
          <p:nvSpPr>
            <p:cNvPr id="145" name="Szövegdoboz 144"/>
            <p:cNvSpPr txBox="1"/>
            <p:nvPr/>
          </p:nvSpPr>
          <p:spPr>
            <a:xfrm rot="-2700000">
              <a:off x="4916902" y="5732726"/>
              <a:ext cx="43633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IVB</a:t>
              </a:r>
              <a:endParaRPr lang="hu-HU" sz="1050"/>
            </a:p>
          </p:txBody>
        </p:sp>
        <p:sp>
          <p:nvSpPr>
            <p:cNvPr id="146" name="Szövegdoboz 145"/>
            <p:cNvSpPr txBox="1"/>
            <p:nvPr/>
          </p:nvSpPr>
          <p:spPr>
            <a:xfrm rot="-2700000">
              <a:off x="5331394" y="5768215"/>
              <a:ext cx="52610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HSW</a:t>
              </a:r>
              <a:endParaRPr lang="hu-HU" sz="1050"/>
            </a:p>
          </p:txBody>
        </p:sp>
        <p:sp>
          <p:nvSpPr>
            <p:cNvPr id="147" name="Szövegdoboz 146"/>
            <p:cNvSpPr txBox="1"/>
            <p:nvPr/>
          </p:nvSpPr>
          <p:spPr>
            <a:xfrm rot="-2700000">
              <a:off x="5843867" y="5781817"/>
              <a:ext cx="51809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BRW</a:t>
              </a:r>
              <a:endParaRPr lang="hu-HU" sz="1050"/>
            </a:p>
          </p:txBody>
        </p:sp>
        <p:grpSp>
          <p:nvGrpSpPr>
            <p:cNvPr id="39" name="Csoportba foglalás 38"/>
            <p:cNvGrpSpPr/>
            <p:nvPr/>
          </p:nvGrpSpPr>
          <p:grpSpPr>
            <a:xfrm>
              <a:off x="7008693" y="672216"/>
              <a:ext cx="442886" cy="4993087"/>
              <a:chOff x="6778334" y="497260"/>
              <a:chExt cx="442886" cy="4993087"/>
            </a:xfrm>
          </p:grpSpPr>
          <p:sp>
            <p:nvSpPr>
              <p:cNvPr id="98" name="Szövegdoboz 97"/>
              <p:cNvSpPr txBox="1"/>
              <p:nvPr/>
            </p:nvSpPr>
            <p:spPr>
              <a:xfrm>
                <a:off x="6778334" y="144417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1.8</a:t>
                </a:r>
                <a:endParaRPr lang="hu-HU" sz="1200"/>
              </a:p>
            </p:txBody>
          </p:sp>
          <p:sp>
            <p:nvSpPr>
              <p:cNvPr id="99" name="Szövegdoboz 98"/>
              <p:cNvSpPr txBox="1"/>
              <p:nvPr/>
            </p:nvSpPr>
            <p:spPr>
              <a:xfrm>
                <a:off x="6778334" y="1913596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1.7</a:t>
                </a:r>
                <a:endParaRPr lang="hu-HU" sz="1200"/>
              </a:p>
            </p:txBody>
          </p:sp>
          <p:sp>
            <p:nvSpPr>
              <p:cNvPr id="100" name="Szövegdoboz 99"/>
              <p:cNvSpPr txBox="1"/>
              <p:nvPr/>
            </p:nvSpPr>
            <p:spPr>
              <a:xfrm>
                <a:off x="6778334" y="2413704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1.6</a:t>
                </a:r>
                <a:endParaRPr lang="hu-HU" sz="1200"/>
              </a:p>
            </p:txBody>
          </p:sp>
          <p:sp>
            <p:nvSpPr>
              <p:cNvPr id="101" name="Szövegdoboz 100"/>
              <p:cNvSpPr txBox="1"/>
              <p:nvPr/>
            </p:nvSpPr>
            <p:spPr>
              <a:xfrm>
                <a:off x="6784882" y="2886865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1.5</a:t>
                </a:r>
                <a:endParaRPr lang="hu-HU" sz="1200"/>
              </a:p>
            </p:txBody>
          </p:sp>
          <p:sp>
            <p:nvSpPr>
              <p:cNvPr id="102" name="Szövegdoboz 101"/>
              <p:cNvSpPr txBox="1"/>
              <p:nvPr/>
            </p:nvSpPr>
            <p:spPr>
              <a:xfrm>
                <a:off x="6784882" y="334311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1.4</a:t>
                </a:r>
                <a:endParaRPr lang="hu-HU" sz="1200"/>
              </a:p>
            </p:txBody>
          </p:sp>
          <p:sp>
            <p:nvSpPr>
              <p:cNvPr id="103" name="Szövegdoboz 102"/>
              <p:cNvSpPr txBox="1"/>
              <p:nvPr/>
            </p:nvSpPr>
            <p:spPr>
              <a:xfrm>
                <a:off x="6784882" y="379901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1.3</a:t>
                </a:r>
                <a:endParaRPr lang="hu-HU" sz="1200"/>
              </a:p>
            </p:txBody>
          </p:sp>
          <p:sp>
            <p:nvSpPr>
              <p:cNvPr id="105" name="Szövegdoboz 104"/>
              <p:cNvSpPr txBox="1"/>
              <p:nvPr/>
            </p:nvSpPr>
            <p:spPr>
              <a:xfrm>
                <a:off x="6784882" y="4729959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1.1</a:t>
                </a:r>
                <a:endParaRPr lang="hu-HU" sz="1200"/>
              </a:p>
            </p:txBody>
          </p:sp>
          <p:sp>
            <p:nvSpPr>
              <p:cNvPr id="106" name="Szövegdoboz 105"/>
              <p:cNvSpPr txBox="1"/>
              <p:nvPr/>
            </p:nvSpPr>
            <p:spPr>
              <a:xfrm>
                <a:off x="6784882" y="4285017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1.2</a:t>
                </a:r>
                <a:endParaRPr lang="hu-HU" sz="1200"/>
              </a:p>
            </p:txBody>
          </p:sp>
          <p:sp>
            <p:nvSpPr>
              <p:cNvPr id="107" name="Szövegdoboz 106"/>
              <p:cNvSpPr txBox="1"/>
              <p:nvPr/>
            </p:nvSpPr>
            <p:spPr>
              <a:xfrm>
                <a:off x="6794308" y="5213348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</a:t>
                </a:r>
                <a:endParaRPr lang="hu-HU" sz="1200"/>
              </a:p>
            </p:txBody>
          </p:sp>
          <p:sp>
            <p:nvSpPr>
              <p:cNvPr id="126" name="Szövegdoboz 125"/>
              <p:cNvSpPr txBox="1"/>
              <p:nvPr/>
            </p:nvSpPr>
            <p:spPr>
              <a:xfrm>
                <a:off x="6778334" y="497260"/>
                <a:ext cx="282450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</a:t>
                </a:r>
                <a:endParaRPr lang="hu-HU" sz="1200"/>
              </a:p>
            </p:txBody>
          </p:sp>
          <p:sp>
            <p:nvSpPr>
              <p:cNvPr id="127" name="Szövegdoboz 126"/>
              <p:cNvSpPr txBox="1"/>
              <p:nvPr/>
            </p:nvSpPr>
            <p:spPr>
              <a:xfrm>
                <a:off x="6778334" y="966681"/>
                <a:ext cx="43633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1.9</a:t>
                </a:r>
                <a:endParaRPr lang="hu-HU" sz="1200"/>
              </a:p>
            </p:txBody>
          </p:sp>
        </p:grpSp>
        <p:sp>
          <p:nvSpPr>
            <p:cNvPr id="129" name="Téglalap 128"/>
            <p:cNvSpPr/>
            <p:nvPr/>
          </p:nvSpPr>
          <p:spPr bwMode="auto">
            <a:xfrm>
              <a:off x="6601997" y="3654868"/>
              <a:ext cx="216024" cy="1900561"/>
            </a:xfrm>
            <a:prstGeom prst="rect">
              <a:avLst/>
            </a:prstGeom>
            <a:solidFill>
              <a:srgbClr val="993366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130" name="Egyenes összekötő 129"/>
            <p:cNvCxnSpPr/>
            <p:nvPr/>
          </p:nvCxnSpPr>
          <p:spPr bwMode="auto">
            <a:xfrm rot="5400000">
              <a:off x="6389313" y="5549344"/>
              <a:ext cx="144016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" name="Csoportba foglalás 37"/>
            <p:cNvGrpSpPr/>
            <p:nvPr/>
          </p:nvGrpSpPr>
          <p:grpSpPr>
            <a:xfrm>
              <a:off x="6892235" y="810715"/>
              <a:ext cx="144016" cy="4810187"/>
              <a:chOff x="6661876" y="635759"/>
              <a:chExt cx="144016" cy="4810187"/>
            </a:xfrm>
          </p:grpSpPr>
          <p:cxnSp>
            <p:nvCxnSpPr>
              <p:cNvPr id="9" name="Egyenes összekötő 8"/>
              <p:cNvCxnSpPr/>
              <p:nvPr/>
            </p:nvCxnSpPr>
            <p:spPr bwMode="auto">
              <a:xfrm>
                <a:off x="6733884" y="635759"/>
                <a:ext cx="0" cy="480924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1" name="Egyenes összekötő 10"/>
              <p:cNvCxnSpPr/>
              <p:nvPr/>
            </p:nvCxnSpPr>
            <p:spPr bwMode="auto">
              <a:xfrm>
                <a:off x="6661876" y="206853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" name="Egyenes összekötő 11"/>
              <p:cNvCxnSpPr/>
              <p:nvPr/>
            </p:nvCxnSpPr>
            <p:spPr bwMode="auto">
              <a:xfrm>
                <a:off x="6661876" y="159806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" name="Egyenes összekötő 12"/>
              <p:cNvCxnSpPr/>
              <p:nvPr/>
            </p:nvCxnSpPr>
            <p:spPr bwMode="auto">
              <a:xfrm>
                <a:off x="6661876" y="301232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4" name="Egyenes összekötő 13"/>
              <p:cNvCxnSpPr/>
              <p:nvPr/>
            </p:nvCxnSpPr>
            <p:spPr bwMode="auto">
              <a:xfrm>
                <a:off x="6661876" y="254185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" name="Egyenes összekötő 14"/>
              <p:cNvCxnSpPr/>
              <p:nvPr/>
            </p:nvCxnSpPr>
            <p:spPr bwMode="auto">
              <a:xfrm>
                <a:off x="6661876" y="394842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" name="Egyenes összekötő 15"/>
              <p:cNvCxnSpPr/>
              <p:nvPr/>
            </p:nvCxnSpPr>
            <p:spPr bwMode="auto">
              <a:xfrm>
                <a:off x="6661876" y="347795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7" name="Egyenes összekötő 16"/>
              <p:cNvCxnSpPr/>
              <p:nvPr/>
            </p:nvCxnSpPr>
            <p:spPr bwMode="auto">
              <a:xfrm>
                <a:off x="6661876" y="4892212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8" name="Egyenes összekötő 17"/>
              <p:cNvCxnSpPr/>
              <p:nvPr/>
            </p:nvCxnSpPr>
            <p:spPr bwMode="auto">
              <a:xfrm>
                <a:off x="6661876" y="4421744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3" name="Egyenes összekötő 122"/>
              <p:cNvCxnSpPr/>
              <p:nvPr/>
            </p:nvCxnSpPr>
            <p:spPr bwMode="auto">
              <a:xfrm>
                <a:off x="6661876" y="1121617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4" name="Egyenes összekötő 123"/>
              <p:cNvCxnSpPr/>
              <p:nvPr/>
            </p:nvCxnSpPr>
            <p:spPr bwMode="auto">
              <a:xfrm>
                <a:off x="6661876" y="65114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25" name="Egyenes összekötő 124"/>
              <p:cNvCxnSpPr/>
              <p:nvPr/>
            </p:nvCxnSpPr>
            <p:spPr bwMode="auto">
              <a:xfrm>
                <a:off x="6661876" y="1594937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2" name="Egyenes összekötő 131"/>
              <p:cNvCxnSpPr/>
              <p:nvPr/>
            </p:nvCxnSpPr>
            <p:spPr bwMode="auto">
              <a:xfrm rot="5400000">
                <a:off x="6663010" y="537393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0" name="Csoportba foglalás 39"/>
            <p:cNvGrpSpPr/>
            <p:nvPr/>
          </p:nvGrpSpPr>
          <p:grpSpPr>
            <a:xfrm>
              <a:off x="1821003" y="826105"/>
              <a:ext cx="144016" cy="4794525"/>
              <a:chOff x="1590644" y="651149"/>
              <a:chExt cx="144016" cy="4794525"/>
            </a:xfrm>
          </p:grpSpPr>
          <p:cxnSp>
            <p:nvCxnSpPr>
              <p:cNvPr id="19" name="Egyenes összekötő 18"/>
              <p:cNvCxnSpPr/>
              <p:nvPr/>
            </p:nvCxnSpPr>
            <p:spPr bwMode="auto">
              <a:xfrm>
                <a:off x="1590644" y="272853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0" name="Egyenes összekötő 19"/>
              <p:cNvCxnSpPr/>
              <p:nvPr/>
            </p:nvCxnSpPr>
            <p:spPr bwMode="auto">
              <a:xfrm>
                <a:off x="1590644" y="233459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" name="Egyenes összekötő 20"/>
              <p:cNvCxnSpPr/>
              <p:nvPr/>
            </p:nvCxnSpPr>
            <p:spPr bwMode="auto">
              <a:xfrm>
                <a:off x="1590644" y="3472430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" name="Egyenes összekötő 21"/>
              <p:cNvCxnSpPr/>
              <p:nvPr/>
            </p:nvCxnSpPr>
            <p:spPr bwMode="auto">
              <a:xfrm>
                <a:off x="1590644" y="309810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" name="Egyenes összekötő 22"/>
              <p:cNvCxnSpPr/>
              <p:nvPr/>
            </p:nvCxnSpPr>
            <p:spPr bwMode="auto">
              <a:xfrm>
                <a:off x="1590644" y="422108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4" name="Egyenes összekötő 23"/>
              <p:cNvCxnSpPr/>
              <p:nvPr/>
            </p:nvCxnSpPr>
            <p:spPr bwMode="auto">
              <a:xfrm>
                <a:off x="1590644" y="3856285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" name="Egyenes összekötő 24"/>
              <p:cNvCxnSpPr/>
              <p:nvPr/>
            </p:nvCxnSpPr>
            <p:spPr bwMode="auto">
              <a:xfrm>
                <a:off x="1590644" y="499019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6" name="Egyenes összekötő 25"/>
              <p:cNvCxnSpPr/>
              <p:nvPr/>
            </p:nvCxnSpPr>
            <p:spPr bwMode="auto">
              <a:xfrm>
                <a:off x="1590644" y="461026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7" name="Egyenes összekötő 26"/>
              <p:cNvCxnSpPr/>
              <p:nvPr/>
            </p:nvCxnSpPr>
            <p:spPr bwMode="auto">
              <a:xfrm>
                <a:off x="1590644" y="1969788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" name="Egyenes összekötő 27"/>
              <p:cNvCxnSpPr/>
              <p:nvPr/>
            </p:nvCxnSpPr>
            <p:spPr bwMode="auto">
              <a:xfrm>
                <a:off x="1590644" y="1590133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" name="Egyenes összekötő 4"/>
              <p:cNvCxnSpPr/>
              <p:nvPr/>
            </p:nvCxnSpPr>
            <p:spPr bwMode="auto">
              <a:xfrm>
                <a:off x="1662652" y="651149"/>
                <a:ext cx="0" cy="479452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Egyenes összekötő 132"/>
              <p:cNvCxnSpPr/>
              <p:nvPr/>
            </p:nvCxnSpPr>
            <p:spPr bwMode="auto">
              <a:xfrm>
                <a:off x="1590644" y="1588029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4" name="Egyenes összekötő 133"/>
              <p:cNvCxnSpPr/>
              <p:nvPr/>
            </p:nvCxnSpPr>
            <p:spPr bwMode="auto">
              <a:xfrm>
                <a:off x="1590644" y="1223226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5" name="Egyenes összekötő 134"/>
              <p:cNvCxnSpPr/>
              <p:nvPr/>
            </p:nvCxnSpPr>
            <p:spPr bwMode="auto">
              <a:xfrm>
                <a:off x="1590644" y="843571"/>
                <a:ext cx="144016" cy="0"/>
              </a:xfrm>
              <a:prstGeom prst="line">
                <a:avLst/>
              </a:prstGeom>
              <a:noFill/>
              <a:ln w="127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41" name="Csoportba foglalás 40"/>
            <p:cNvGrpSpPr/>
            <p:nvPr/>
          </p:nvGrpSpPr>
          <p:grpSpPr>
            <a:xfrm>
              <a:off x="1331640" y="864638"/>
              <a:ext cx="561371" cy="4744096"/>
              <a:chOff x="1101281" y="689682"/>
              <a:chExt cx="561371" cy="4744096"/>
            </a:xfrm>
          </p:grpSpPr>
          <p:sp>
            <p:nvSpPr>
              <p:cNvPr id="86" name="Szövegdoboz 85"/>
              <p:cNvSpPr txBox="1"/>
              <p:nvPr/>
            </p:nvSpPr>
            <p:spPr>
              <a:xfrm>
                <a:off x="1101281" y="1436244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20%</a:t>
                </a:r>
                <a:endParaRPr lang="hu-HU" sz="1200"/>
              </a:p>
            </p:txBody>
          </p:sp>
          <p:sp>
            <p:nvSpPr>
              <p:cNvPr id="87" name="Szövegdoboz 86"/>
              <p:cNvSpPr txBox="1"/>
              <p:nvPr/>
            </p:nvSpPr>
            <p:spPr>
              <a:xfrm>
                <a:off x="1101281" y="1821075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18%</a:t>
                </a:r>
                <a:endParaRPr lang="hu-HU" sz="1200"/>
              </a:p>
            </p:txBody>
          </p:sp>
          <p:sp>
            <p:nvSpPr>
              <p:cNvPr id="88" name="Szövegdoboz 87"/>
              <p:cNvSpPr txBox="1"/>
              <p:nvPr/>
            </p:nvSpPr>
            <p:spPr>
              <a:xfrm>
                <a:off x="1101281" y="218070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16%</a:t>
                </a:r>
                <a:endParaRPr lang="hu-HU" sz="1200"/>
              </a:p>
            </p:txBody>
          </p:sp>
          <p:sp>
            <p:nvSpPr>
              <p:cNvPr id="89" name="Szövegdoboz 88"/>
              <p:cNvSpPr txBox="1"/>
              <p:nvPr/>
            </p:nvSpPr>
            <p:spPr>
              <a:xfrm>
                <a:off x="1101281" y="2579609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14%</a:t>
                </a:r>
                <a:endParaRPr lang="hu-HU" sz="1200"/>
              </a:p>
            </p:txBody>
          </p:sp>
          <p:sp>
            <p:nvSpPr>
              <p:cNvPr id="90" name="Szövegdoboz 89"/>
              <p:cNvSpPr txBox="1"/>
              <p:nvPr/>
            </p:nvSpPr>
            <p:spPr>
              <a:xfrm>
                <a:off x="1101281" y="2964440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12%</a:t>
                </a:r>
                <a:endParaRPr lang="hu-HU" sz="1200"/>
              </a:p>
            </p:txBody>
          </p:sp>
          <p:sp>
            <p:nvSpPr>
              <p:cNvPr id="91" name="Szövegdoboz 90"/>
              <p:cNvSpPr txBox="1"/>
              <p:nvPr/>
            </p:nvSpPr>
            <p:spPr>
              <a:xfrm>
                <a:off x="1101281" y="3324067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/>
                  <a:t>1</a:t>
                </a:r>
                <a:r>
                  <a:rPr lang="hu-HU" sz="1200" smtClean="0"/>
                  <a:t>0%</a:t>
                </a:r>
                <a:endParaRPr lang="hu-HU" sz="1200"/>
              </a:p>
            </p:txBody>
          </p:sp>
          <p:sp>
            <p:nvSpPr>
              <p:cNvPr id="92" name="Szövegdoboz 91"/>
              <p:cNvSpPr txBox="1"/>
              <p:nvPr/>
            </p:nvSpPr>
            <p:spPr>
              <a:xfrm>
                <a:off x="1215094" y="3710107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/>
                  <a:t>8</a:t>
                </a:r>
                <a:r>
                  <a:rPr lang="hu-HU" sz="1200" smtClean="0"/>
                  <a:t>%</a:t>
                </a:r>
                <a:endParaRPr lang="hu-HU" sz="1200"/>
              </a:p>
            </p:txBody>
          </p:sp>
          <p:sp>
            <p:nvSpPr>
              <p:cNvPr id="93" name="Szövegdoboz 92"/>
              <p:cNvSpPr txBox="1"/>
              <p:nvPr/>
            </p:nvSpPr>
            <p:spPr>
              <a:xfrm>
                <a:off x="1215094" y="4094938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/>
                  <a:t>6</a:t>
                </a:r>
                <a:r>
                  <a:rPr lang="hu-HU" sz="1200" smtClean="0"/>
                  <a:t>%</a:t>
                </a:r>
                <a:endParaRPr lang="hu-HU" sz="1200"/>
              </a:p>
            </p:txBody>
          </p:sp>
          <p:sp>
            <p:nvSpPr>
              <p:cNvPr id="94" name="Szövegdoboz 93"/>
              <p:cNvSpPr txBox="1"/>
              <p:nvPr/>
            </p:nvSpPr>
            <p:spPr>
              <a:xfrm>
                <a:off x="1215094" y="4454565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/>
                  <a:t>4</a:t>
                </a:r>
                <a:r>
                  <a:rPr lang="hu-HU" sz="1200" smtClean="0"/>
                  <a:t>%</a:t>
                </a:r>
                <a:endParaRPr lang="hu-HU" sz="1200"/>
              </a:p>
            </p:txBody>
          </p:sp>
          <p:sp>
            <p:nvSpPr>
              <p:cNvPr id="95" name="Szövegdoboz 94"/>
              <p:cNvSpPr txBox="1"/>
              <p:nvPr/>
            </p:nvSpPr>
            <p:spPr>
              <a:xfrm>
                <a:off x="1215094" y="4797152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2%</a:t>
                </a:r>
                <a:endParaRPr lang="hu-HU" sz="1200"/>
              </a:p>
            </p:txBody>
          </p:sp>
          <p:sp>
            <p:nvSpPr>
              <p:cNvPr id="96" name="Szövegdoboz 95"/>
              <p:cNvSpPr txBox="1"/>
              <p:nvPr/>
            </p:nvSpPr>
            <p:spPr>
              <a:xfrm>
                <a:off x="1215094" y="5156779"/>
                <a:ext cx="447558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0%</a:t>
                </a:r>
                <a:endParaRPr lang="hu-HU" sz="1200"/>
              </a:p>
            </p:txBody>
          </p:sp>
          <p:sp>
            <p:nvSpPr>
              <p:cNvPr id="155" name="Szövegdoboz 154"/>
              <p:cNvSpPr txBox="1"/>
              <p:nvPr/>
            </p:nvSpPr>
            <p:spPr>
              <a:xfrm>
                <a:off x="1101281" y="689682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24%</a:t>
                </a:r>
                <a:endParaRPr lang="hu-HU" sz="1200"/>
              </a:p>
            </p:txBody>
          </p:sp>
          <p:sp>
            <p:nvSpPr>
              <p:cNvPr id="156" name="Szövegdoboz 155"/>
              <p:cNvSpPr txBox="1"/>
              <p:nvPr/>
            </p:nvSpPr>
            <p:spPr>
              <a:xfrm>
                <a:off x="1101281" y="1074513"/>
                <a:ext cx="54534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smtClean="0"/>
                  <a:t>22%</a:t>
                </a:r>
                <a:endParaRPr lang="hu-HU" sz="1200"/>
              </a:p>
            </p:txBody>
          </p:sp>
        </p:grpSp>
        <p:sp>
          <p:nvSpPr>
            <p:cNvPr id="158" name="Szövegdoboz 157"/>
            <p:cNvSpPr txBox="1"/>
            <p:nvPr/>
          </p:nvSpPr>
          <p:spPr>
            <a:xfrm rot="-2700000">
              <a:off x="6449266" y="5741089"/>
              <a:ext cx="44435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050" smtClean="0"/>
                <a:t>SKL</a:t>
              </a:r>
              <a:endParaRPr lang="hu-HU" sz="1050"/>
            </a:p>
          </p:txBody>
        </p:sp>
        <p:sp>
          <p:nvSpPr>
            <p:cNvPr id="159" name="Folyamatábra: Döntés 110"/>
            <p:cNvSpPr/>
            <p:nvPr/>
          </p:nvSpPr>
          <p:spPr bwMode="auto">
            <a:xfrm>
              <a:off x="6674575" y="1220435"/>
              <a:ext cx="72000" cy="72000"/>
            </a:xfrm>
            <a:custGeom>
              <a:avLst/>
              <a:gdLst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10000 w 10000"/>
                <a:gd name="connsiteY2" fmla="*/ 5000 h 10000"/>
                <a:gd name="connsiteX3" fmla="*/ 5000 w 10000"/>
                <a:gd name="connsiteY3" fmla="*/ 10000 h 10000"/>
                <a:gd name="connsiteX4" fmla="*/ 0 w 10000"/>
                <a:gd name="connsiteY4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5000 w 10000"/>
                <a:gd name="connsiteY4" fmla="*/ 10000 h 10000"/>
                <a:gd name="connsiteX5" fmla="*/ 0 w 10000"/>
                <a:gd name="connsiteY5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0 w 10000"/>
                <a:gd name="connsiteY6" fmla="*/ 5000 h 10000"/>
                <a:gd name="connsiteX0" fmla="*/ 0 w 10000"/>
                <a:gd name="connsiteY0" fmla="*/ 5000 h 10000"/>
                <a:gd name="connsiteX1" fmla="*/ 5000 w 10000"/>
                <a:gd name="connsiteY1" fmla="*/ 0 h 10000"/>
                <a:gd name="connsiteX2" fmla="*/ 7453 w 10000"/>
                <a:gd name="connsiteY2" fmla="*/ 2569 h 10000"/>
                <a:gd name="connsiteX3" fmla="*/ 10000 w 10000"/>
                <a:gd name="connsiteY3" fmla="*/ 5000 h 10000"/>
                <a:gd name="connsiteX4" fmla="*/ 7453 w 10000"/>
                <a:gd name="connsiteY4" fmla="*/ 7456 h 10000"/>
                <a:gd name="connsiteX5" fmla="*/ 5000 w 10000"/>
                <a:gd name="connsiteY5" fmla="*/ 10000 h 10000"/>
                <a:gd name="connsiteX6" fmla="*/ 2260 w 10000"/>
                <a:gd name="connsiteY6" fmla="*/ 7243 h 10000"/>
                <a:gd name="connsiteX7" fmla="*/ 0 w 10000"/>
                <a:gd name="connsiteY7" fmla="*/ 5000 h 10000"/>
                <a:gd name="connsiteX0" fmla="*/ 0 w 10000"/>
                <a:gd name="connsiteY0" fmla="*/ 5000 h 10000"/>
                <a:gd name="connsiteX1" fmla="*/ 2554 w 10000"/>
                <a:gd name="connsiteY1" fmla="*/ 2250 h 10000"/>
                <a:gd name="connsiteX2" fmla="*/ 5000 w 10000"/>
                <a:gd name="connsiteY2" fmla="*/ 0 h 10000"/>
                <a:gd name="connsiteX3" fmla="*/ 7453 w 10000"/>
                <a:gd name="connsiteY3" fmla="*/ 2569 h 10000"/>
                <a:gd name="connsiteX4" fmla="*/ 10000 w 10000"/>
                <a:gd name="connsiteY4" fmla="*/ 5000 h 10000"/>
                <a:gd name="connsiteX5" fmla="*/ 7453 w 10000"/>
                <a:gd name="connsiteY5" fmla="*/ 7456 h 10000"/>
                <a:gd name="connsiteX6" fmla="*/ 5000 w 10000"/>
                <a:gd name="connsiteY6" fmla="*/ 10000 h 10000"/>
                <a:gd name="connsiteX7" fmla="*/ 2260 w 10000"/>
                <a:gd name="connsiteY7" fmla="*/ 7243 h 10000"/>
                <a:gd name="connsiteX8" fmla="*/ 0 w 10000"/>
                <a:gd name="connsiteY8" fmla="*/ 5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00" h="10000">
                  <a:moveTo>
                    <a:pt x="0" y="5000"/>
                  </a:moveTo>
                  <a:lnTo>
                    <a:pt x="2554" y="2250"/>
                  </a:lnTo>
                  <a:lnTo>
                    <a:pt x="5000" y="0"/>
                  </a:lnTo>
                  <a:lnTo>
                    <a:pt x="7453" y="2569"/>
                  </a:lnTo>
                  <a:lnTo>
                    <a:pt x="10000" y="5000"/>
                  </a:lnTo>
                  <a:lnTo>
                    <a:pt x="7453" y="7456"/>
                  </a:lnTo>
                  <a:lnTo>
                    <a:pt x="5000" y="10000"/>
                  </a:lnTo>
                  <a:lnTo>
                    <a:pt x="2260" y="7243"/>
                  </a:lnTo>
                  <a:lnTo>
                    <a:pt x="0" y="5000"/>
                  </a:lnTo>
                  <a:close/>
                </a:path>
              </a:pathLst>
            </a:custGeom>
            <a:solidFill>
              <a:srgbClr val="0000CC"/>
            </a:solidFill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hu-HU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160" name="Egyenes összekötő 159"/>
            <p:cNvCxnSpPr>
              <a:stCxn id="112" idx="3"/>
              <a:endCxn id="159" idx="7"/>
            </p:cNvCxnSpPr>
            <p:nvPr/>
          </p:nvCxnSpPr>
          <p:spPr bwMode="auto">
            <a:xfrm flipV="1">
              <a:off x="6260177" y="1272585"/>
              <a:ext cx="430670" cy="746099"/>
            </a:xfrm>
            <a:prstGeom prst="line">
              <a:avLst/>
            </a:prstGeom>
            <a:noFill/>
            <a:ln w="19050" cap="flat" cmpd="sng" algn="ctr">
              <a:solidFill>
                <a:srgbClr val="0000CC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21" name="TextBox 103"/>
          <p:cNvSpPr txBox="1"/>
          <p:nvPr/>
        </p:nvSpPr>
        <p:spPr>
          <a:xfrm>
            <a:off x="174625" y="632895"/>
            <a:ext cx="67056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>
                <a:solidFill>
                  <a:srgbClr val="2D2D8A"/>
                </a:solidFill>
              </a:rPr>
              <a:t>Single thread IPC in Intel’s basic architectures </a:t>
            </a:r>
            <a:r>
              <a:rPr lang="en-US" sz="1400"/>
              <a:t>(Based on </a:t>
            </a:r>
            <a:r>
              <a:rPr lang="en-US" sz="1400" smtClean="0"/>
              <a:t>[195])</a:t>
            </a:r>
            <a:endParaRPr lang="en-US" sz="1400"/>
          </a:p>
        </p:txBody>
      </p:sp>
      <p:sp>
        <p:nvSpPr>
          <p:cNvPr id="128" name="TextBox 127"/>
          <p:cNvSpPr txBox="1"/>
          <p:nvPr/>
        </p:nvSpPr>
        <p:spPr>
          <a:xfrm>
            <a:off x="169862" y="6399330"/>
            <a:ext cx="87226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</a:rPr>
              <a:t>Note</a:t>
            </a:r>
            <a:r>
              <a:rPr lang="en-US" sz="1400" smtClean="0"/>
              <a:t> that Intel raised IPC in the Core family </a:t>
            </a:r>
            <a:r>
              <a:rPr lang="en-US" sz="1400" smtClean="0">
                <a:solidFill>
                  <a:srgbClr val="0070C0"/>
                </a:solidFill>
              </a:rPr>
              <a:t>only less then 2-times  in about 10 years. </a:t>
            </a:r>
            <a:endParaRPr lang="en-US" sz="140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42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.1 Introduction </a:t>
            </a:r>
            <a:r>
              <a:rPr lang="en-US" smtClean="0"/>
              <a:t>(5)</a:t>
            </a:r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96525" y="1358771"/>
            <a:ext cx="8505824" cy="5310589"/>
            <a:chOff x="656565" y="1538790"/>
            <a:chExt cx="7620000" cy="4905545"/>
          </a:xfrm>
        </p:grpSpPr>
        <p:pic>
          <p:nvPicPr>
            <p:cNvPr id="4" name="Picture 6" descr="Intel's New Skylake Processors: What You Need To Know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65" y="1538790"/>
              <a:ext cx="7620000" cy="45148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TextBox 5"/>
            <p:cNvSpPr txBox="1"/>
            <p:nvPr/>
          </p:nvSpPr>
          <p:spPr>
            <a:xfrm>
              <a:off x="1286635" y="6129300"/>
              <a:ext cx="71846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/>
                <a:t>4.5 W</a:t>
              </a:r>
              <a:endParaRPr lang="en-US" sz="140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389170" y="6129300"/>
              <a:ext cx="96212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/>
                <a:t>15/28 W</a:t>
              </a:r>
              <a:endParaRPr lang="en-US" sz="140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158679" y="6129300"/>
              <a:ext cx="65274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/>
                <a:t>45 W</a:t>
              </a:r>
              <a:endParaRPr lang="en-US" sz="140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15222" y="6136558"/>
              <a:ext cx="96212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/>
                <a:t>65/91 W</a:t>
              </a:r>
              <a:endParaRPr lang="en-US" sz="1400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61126" y="639763"/>
            <a:ext cx="24945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Series -1 </a:t>
            </a:r>
            <a:r>
              <a:rPr lang="en-US" sz="1400" smtClean="0"/>
              <a:t>[206]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960864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.1 Introduction (6)</a:t>
            </a:r>
          </a:p>
        </p:txBody>
      </p:sp>
      <p:pic>
        <p:nvPicPr>
          <p:cNvPr id="1026" name="Picture 2" descr="http://images.anandtech.com/doci/9582/9%20-%20Scale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40" t="27482" r="9534" b="6261"/>
          <a:stretch/>
        </p:blipFill>
        <p:spPr bwMode="auto">
          <a:xfrm>
            <a:off x="82010" y="1244751"/>
            <a:ext cx="9004300" cy="4209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61126" y="639763"/>
            <a:ext cx="24945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Series -2 </a:t>
            </a:r>
            <a:r>
              <a:rPr lang="en-US" sz="1400" smtClean="0"/>
              <a:t>[202]</a:t>
            </a:r>
            <a:endParaRPr lang="en-US" sz="1400"/>
          </a:p>
        </p:txBody>
      </p:sp>
      <p:sp>
        <p:nvSpPr>
          <p:cNvPr id="3" name="TextBox 2"/>
          <p:cNvSpPr txBox="1"/>
          <p:nvPr/>
        </p:nvSpPr>
        <p:spPr>
          <a:xfrm>
            <a:off x="161510" y="5859270"/>
            <a:ext cx="36583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BGA: Ball Grid Array (to be soldered)</a:t>
            </a:r>
          </a:p>
          <a:p>
            <a:r>
              <a:rPr lang="en-US" sz="1400" smtClean="0"/>
              <a:t>LGA: Land Grid Array (to be socketed)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744608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.1 </a:t>
            </a:r>
            <a:r>
              <a:rPr lang="en-US"/>
              <a:t>Introduction </a:t>
            </a:r>
            <a:r>
              <a:rPr lang="en-US" smtClean="0"/>
              <a:t>(7)</a:t>
            </a:r>
            <a:endParaRPr lang="en-US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90" t="12419"/>
          <a:stretch/>
        </p:blipFill>
        <p:spPr bwMode="auto">
          <a:xfrm>
            <a:off x="296526" y="1268760"/>
            <a:ext cx="8640959" cy="4689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10753" y="6236150"/>
            <a:ext cx="82316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/>
              <a:t>This diagram shows a kind of "superset" of </a:t>
            </a:r>
            <a:r>
              <a:rPr lang="en-US" sz="1400" err="1"/>
              <a:t>Skylake</a:t>
            </a:r>
            <a:r>
              <a:rPr lang="en-US" sz="1400"/>
              <a:t>. Different versions will not include </a:t>
            </a:r>
            <a:r>
              <a:rPr lang="en-US" sz="1400" smtClean="0"/>
              <a:t>all</a:t>
            </a:r>
          </a:p>
          <a:p>
            <a:r>
              <a:rPr lang="en-US" sz="1400"/>
              <a:t> </a:t>
            </a:r>
            <a:r>
              <a:rPr lang="en-US" sz="1400" smtClean="0"/>
              <a:t> </a:t>
            </a:r>
            <a:r>
              <a:rPr lang="en-US" sz="1400"/>
              <a:t>of these parts, </a:t>
            </a:r>
            <a:r>
              <a:rPr lang="en-US" sz="1400" smtClean="0"/>
              <a:t>but </a:t>
            </a:r>
            <a:r>
              <a:rPr lang="en-US" sz="1400"/>
              <a:t>these are all the different components that can be included.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06515" y="629398"/>
            <a:ext cx="8193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Main enhancements and innovations of Intel’s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microarchitecture </a:t>
            </a:r>
            <a:r>
              <a:rPr lang="en-US" sz="1400" smtClean="0"/>
              <a:t>[</a:t>
            </a:r>
            <a:r>
              <a:rPr lang="hu-HU" sz="1400" smtClean="0"/>
              <a:t>200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3" name="Rounded Rectangle 2"/>
          <p:cNvSpPr/>
          <p:nvPr/>
        </p:nvSpPr>
        <p:spPr bwMode="auto">
          <a:xfrm>
            <a:off x="6327195" y="1448780"/>
            <a:ext cx="2520280" cy="6750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6327195" y="3924055"/>
            <a:ext cx="2610290" cy="157517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9028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.1 Introduction </a:t>
            </a:r>
            <a:r>
              <a:rPr lang="en-US" smtClean="0"/>
              <a:t>(</a:t>
            </a:r>
            <a:r>
              <a:rPr lang="hu-HU" smtClean="0"/>
              <a:t>8</a:t>
            </a:r>
            <a:r>
              <a:rPr lang="en-US" smtClean="0"/>
              <a:t>)</a:t>
            </a:r>
            <a:endParaRPr lang="en-US"/>
          </a:p>
        </p:txBody>
      </p:sp>
      <p:pic>
        <p:nvPicPr>
          <p:cNvPr id="3073" name="Picture 1" descr="http://www.techpowerup.com/img/15-08-18/77a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590" y="1263662"/>
            <a:ext cx="7361405" cy="5045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95263" y="600590"/>
            <a:ext cx="24064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The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die [208]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084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7" y="1135931"/>
            <a:ext cx="7615897" cy="52223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enhancements of the </a:t>
            </a:r>
            <a:r>
              <a:rPr lang="en-US" altLang="en-US" sz="190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line</a:t>
            </a: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959569" y="1977304"/>
            <a:ext cx="7527865" cy="396190"/>
            <a:chOff x="720" y="1638"/>
            <a:chExt cx="4196" cy="296"/>
          </a:xfrm>
        </p:grpSpPr>
        <p:sp>
          <p:nvSpPr>
            <p:cNvPr id="4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3965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.2.1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More advanced microarchitecture of the cores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5" name="Text Box 15"/>
            <p:cNvSpPr txBox="1">
              <a:spLocks noChangeArrowheads="1"/>
            </p:cNvSpPr>
            <p:nvPr/>
          </p:nvSpPr>
          <p:spPr bwMode="auto">
            <a:xfrm>
              <a:off x="720" y="1647"/>
              <a:ext cx="224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22"/>
          <p:cNvGrpSpPr>
            <a:grpSpLocks/>
          </p:cNvGrpSpPr>
          <p:nvPr/>
        </p:nvGrpSpPr>
        <p:grpSpPr bwMode="auto">
          <a:xfrm>
            <a:off x="949887" y="2412046"/>
            <a:ext cx="7537547" cy="442031"/>
            <a:chOff x="714" y="1638"/>
            <a:chExt cx="4207" cy="529"/>
          </a:xfrm>
        </p:grpSpPr>
        <p:sp>
          <p:nvSpPr>
            <p:cNvPr id="13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3970" cy="46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.2.2 Enhanced graphics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24"/>
            <p:cNvSpPr txBox="1">
              <a:spLocks noChangeArrowheads="1"/>
            </p:cNvSpPr>
            <p:nvPr/>
          </p:nvSpPr>
          <p:spPr bwMode="auto">
            <a:xfrm>
              <a:off x="714" y="1707"/>
              <a:ext cx="225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53106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 </a:t>
            </a:r>
            <a:r>
              <a:rPr lang="en-US"/>
              <a:t>Major enhancements of the </a:t>
            </a:r>
            <a:r>
              <a:rPr lang="en-US" err="1"/>
              <a:t>Skylake</a:t>
            </a:r>
            <a:r>
              <a:rPr lang="en-US"/>
              <a:t> </a:t>
            </a:r>
            <a:r>
              <a:rPr lang="en-US" smtClean="0"/>
              <a:t>line</a:t>
            </a:r>
            <a:endParaRPr lang="en-US"/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69863" y="619125"/>
            <a:ext cx="460094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hu-HU" altLang="en-US" sz="1400" b="1">
                <a:solidFill>
                  <a:srgbClr val="333399"/>
                </a:solidFill>
                <a:cs typeface="Arial" charset="0"/>
              </a:rPr>
              <a:t>6</a:t>
            </a:r>
            <a:r>
              <a:rPr lang="hu-HU" altLang="en-US" sz="1400" b="1" smtClean="0">
                <a:solidFill>
                  <a:srgbClr val="333399"/>
                </a:solidFill>
                <a:cs typeface="Arial" charset="0"/>
              </a:rPr>
              <a:t>.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2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Major 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enhancements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of the </a:t>
            </a:r>
            <a:r>
              <a:rPr lang="en-US" altLang="en-US" sz="1400" b="1" err="1" smtClean="0">
                <a:solidFill>
                  <a:srgbClr val="333399"/>
                </a:solidFill>
                <a:cs typeface="Arial" charset="0"/>
              </a:rPr>
              <a:t>Skylake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 line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8415" y="953725"/>
            <a:ext cx="707156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ts val="300"/>
              </a:spcAft>
              <a:defRPr/>
            </a:pPr>
            <a:r>
              <a:rPr lang="hu-HU" sz="1400" b="1">
                <a:solidFill>
                  <a:schemeClr val="accent6"/>
                </a:solidFill>
                <a:cs typeface="Arial" charset="0"/>
              </a:rPr>
              <a:t>6</a:t>
            </a: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.2.1 More advanced microarchitecture of </a:t>
            </a:r>
            <a:r>
              <a:rPr lang="en-US" sz="1400" b="1">
                <a:solidFill>
                  <a:schemeClr val="accent6"/>
                </a:solidFill>
                <a:cs typeface="Arial" charset="0"/>
              </a:rPr>
              <a:t>the </a:t>
            </a:r>
            <a:r>
              <a:rPr lang="en-US" sz="1400" b="1" smtClean="0">
                <a:solidFill>
                  <a:schemeClr val="accent6"/>
                </a:solidFill>
                <a:cs typeface="Arial" charset="0"/>
              </a:rPr>
              <a:t>cores </a:t>
            </a:r>
          </a:p>
        </p:txBody>
      </p:sp>
    </p:spTree>
    <p:extLst>
      <p:ext uri="{BB962C8B-B14F-4D97-AF65-F5344CB8AC3E}">
        <p14:creationId xmlns:p14="http://schemas.microsoft.com/office/powerpoint/2010/main" val="177886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.2.1 </a:t>
            </a:r>
            <a:r>
              <a:rPr lang="en-US"/>
              <a:t>More advanced microarchitecture of the </a:t>
            </a:r>
            <a:r>
              <a:rPr lang="en-US" smtClean="0"/>
              <a:t>cores</a:t>
            </a:r>
            <a:r>
              <a:rPr lang="hu-HU" smtClean="0"/>
              <a:t> (1)</a:t>
            </a:r>
            <a:r>
              <a:rPr lang="en-US" smtClean="0"/>
              <a:t> </a:t>
            </a:r>
            <a:endParaRPr lang="en-US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33" t="17357"/>
          <a:stretch/>
        </p:blipFill>
        <p:spPr bwMode="auto">
          <a:xfrm>
            <a:off x="611560" y="1133745"/>
            <a:ext cx="7875874" cy="3455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44811" y="618737"/>
            <a:ext cx="88328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Instruction window (ROB), buffer and register sizes of subsequent generations of the</a:t>
            </a:r>
          </a:p>
          <a:p>
            <a:r>
              <a:rPr lang="en-US" sz="1400" b="1">
                <a:solidFill>
                  <a:schemeClr val="accent6"/>
                </a:solidFill>
              </a:rPr>
              <a:t> </a:t>
            </a:r>
            <a:r>
              <a:rPr lang="en-US" sz="1400" b="1" smtClean="0">
                <a:solidFill>
                  <a:schemeClr val="accent6"/>
                </a:solidFill>
              </a:rPr>
              <a:t> Core 2 family </a:t>
            </a:r>
            <a:r>
              <a:rPr lang="en-US" sz="1400" smtClean="0"/>
              <a:t>[</a:t>
            </a:r>
            <a:r>
              <a:rPr lang="hu-HU" sz="1400" smtClean="0"/>
              <a:t>200</a:t>
            </a:r>
            <a:r>
              <a:rPr lang="en-US" sz="1400" smtClean="0"/>
              <a:t>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773282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</a:t>
            </a:r>
            <a:r>
              <a:rPr lang="en-US" smtClean="0"/>
              <a:t>graphics (1)</a:t>
            </a:r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881590" y="1448780"/>
            <a:ext cx="7580095" cy="4505228"/>
            <a:chOff x="1398968" y="1583795"/>
            <a:chExt cx="7580095" cy="4505228"/>
          </a:xfrm>
        </p:grpSpPr>
        <p:pic>
          <p:nvPicPr>
            <p:cNvPr id="266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630" t="9400" r="16108" b="7409"/>
            <a:stretch/>
          </p:blipFill>
          <p:spPr bwMode="auto">
            <a:xfrm>
              <a:off x="1398968" y="1583795"/>
              <a:ext cx="6323382" cy="4505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TextBox 2"/>
            <p:cNvSpPr txBox="1"/>
            <p:nvPr/>
          </p:nvSpPr>
          <p:spPr>
            <a:xfrm>
              <a:off x="7587335" y="2851193"/>
              <a:ext cx="88825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err="1" smtClean="0"/>
                <a:t>Skylake</a:t>
              </a:r>
              <a:endParaRPr lang="en-US" sz="140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644184" y="3481263"/>
              <a:ext cx="10679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err="1" smtClean="0"/>
                <a:t>Broadwell</a:t>
              </a:r>
              <a:endParaRPr lang="en-US" sz="140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587335" y="4021323"/>
              <a:ext cx="87395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err="1" smtClean="0"/>
                <a:t>Haswell</a:t>
              </a:r>
              <a:endParaRPr lang="en-US" sz="140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587335" y="4381363"/>
              <a:ext cx="11160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/>
                <a:t>Ivy Bridge</a:t>
              </a:r>
              <a:endParaRPr lang="en-US" sz="140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587335" y="4741403"/>
              <a:ext cx="13917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/>
                <a:t>Sandy Bridge</a:t>
              </a:r>
              <a:endParaRPr lang="en-US" sz="1400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161925" y="605768"/>
            <a:ext cx="669285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hu-HU" sz="1400" b="1">
                <a:solidFill>
                  <a:schemeClr val="accent6"/>
                </a:solidFill>
              </a:rPr>
              <a:t>6</a:t>
            </a:r>
            <a:r>
              <a:rPr lang="en-US" sz="1400" b="1" smtClean="0">
                <a:solidFill>
                  <a:schemeClr val="accent6"/>
                </a:solidFill>
              </a:rPr>
              <a:t>.2.2 Enhanced graphics</a:t>
            </a:r>
          </a:p>
          <a:p>
            <a:r>
              <a:rPr lang="en-US" sz="1400" b="1" smtClean="0">
                <a:solidFill>
                  <a:schemeClr val="accent6"/>
                </a:solidFill>
              </a:rPr>
              <a:t>Performance increase of Intel’s graphics over generations </a:t>
            </a:r>
            <a:r>
              <a:rPr lang="en-US" sz="1400" smtClean="0"/>
              <a:t>[</a:t>
            </a:r>
            <a:r>
              <a:rPr lang="hu-HU" sz="1400" smtClean="0"/>
              <a:t>196</a:t>
            </a:r>
            <a:r>
              <a:rPr lang="en-US" sz="1400" smtClean="0"/>
              <a:t>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870141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629460"/>
              </p:ext>
            </p:extLst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47355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  <a:latin typeface="Verdana"/>
              </a:rPr>
              <a:t>Intel’s Core-based mainstream DT platforms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a)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045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459251"/>
              </p:ext>
            </p:extLst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Graphics</a:t>
                      </a:r>
                    </a:p>
                    <a:p>
                      <a:pPr algn="ctr"/>
                      <a:r>
                        <a:rPr lang="en-US" sz="1100" b="1" smtClean="0"/>
                        <a:t>Technology </a:t>
                      </a:r>
                    </a:p>
                    <a:p>
                      <a:pPr algn="ctr"/>
                      <a:r>
                        <a:rPr lang="en-US" sz="1100" b="1" smtClean="0"/>
                        <a:t>level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 of</a:t>
                      </a:r>
                    </a:p>
                    <a:p>
                      <a:pPr algn="ctr"/>
                      <a:r>
                        <a:rPr lang="en-US" sz="1100" b="1" smtClean="0"/>
                        <a:t>graphics </a:t>
                      </a:r>
                    </a:p>
                    <a:p>
                      <a:pPr algn="ctr"/>
                      <a:r>
                        <a:rPr lang="en-US" sz="1100" b="1" smtClean="0"/>
                        <a:t>slices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</a:t>
                      </a:r>
                    </a:p>
                    <a:p>
                      <a:pPr algn="ctr"/>
                      <a:r>
                        <a:rPr lang="en-US" sz="1100" b="1" smtClean="0"/>
                        <a:t>of EUs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 smtClean="0"/>
                        <a:t>eDRAM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OpenCL</a:t>
                      </a:r>
                      <a:r>
                        <a:rPr lang="en-US" sz="1100" b="1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Westmere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5</a:t>
                      </a:r>
                      <a:r>
                        <a:rPr lang="en-US" sz="1100" baseline="30000" smtClean="0"/>
                        <a:t>th</a:t>
                      </a:r>
                      <a:endParaRPr lang="en-US" sz="1100" smtClean="0"/>
                    </a:p>
                    <a:p>
                      <a:pPr algn="ctr"/>
                      <a:r>
                        <a:rPr lang="en-US" sz="1100" smtClean="0"/>
                        <a:t>(</a:t>
                      </a:r>
                      <a:r>
                        <a:rPr lang="en-US" sz="1100" err="1" smtClean="0"/>
                        <a:t>Ironlake</a:t>
                      </a:r>
                      <a:r>
                        <a:rPr lang="en-US" sz="1100" smtClean="0"/>
                        <a:t>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</a:t>
                      </a:r>
                      <a:r>
                        <a:rPr lang="en-US" sz="110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3.1/3.3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3000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(4x3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2500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4000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(2x8</a:t>
                      </a:r>
                      <a:r>
                        <a:rPr lang="en-US" sz="1100" baseline="0" smtClean="0"/>
                        <a:t>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Haswell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7.5th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4200-</a:t>
                      </a:r>
                    </a:p>
                    <a:p>
                      <a:pPr algn="ctr"/>
                      <a:r>
                        <a:rPr lang="en-US" sz="1100" smtClean="0"/>
                        <a:t>HD 4700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(2x10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5000</a:t>
                      </a:r>
                    </a:p>
                    <a:p>
                      <a:pPr algn="ctr"/>
                      <a:r>
                        <a:rPr lang="en-US" sz="110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smtClean="0"/>
                        <a:t>Iris Pro 5200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Broadwell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8th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5300-</a:t>
                      </a:r>
                    </a:p>
                    <a:p>
                      <a:pPr algn="ctr"/>
                      <a:r>
                        <a:rPr lang="en-US" sz="110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23/24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</a:t>
                      </a:r>
                      <a:r>
                        <a:rPr lang="en-US" sz="1100" baseline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smtClean="0"/>
                        <a:t>Iris 6100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47/48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Iris Pro 6200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Skylake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9th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(3x4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GT1.5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530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 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580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GT4e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64/128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graphics </a:t>
            </a:r>
            <a:r>
              <a:rPr lang="en-US" smtClean="0"/>
              <a:t>(2)</a:t>
            </a:r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6675" y="591830"/>
            <a:ext cx="5601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Evolution of main features of Intel’s graphics families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74600" y="5409219"/>
            <a:ext cx="8920770" cy="131467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2506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icroprocesadore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52" r="15213" b="34488"/>
          <a:stretch/>
        </p:blipFill>
        <p:spPr bwMode="auto">
          <a:xfrm>
            <a:off x="478220" y="1178750"/>
            <a:ext cx="7739185" cy="4750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50475" y="585788"/>
            <a:ext cx="51299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Expected main features of the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line </a:t>
            </a:r>
            <a:r>
              <a:rPr lang="en-US" sz="1400" smtClean="0"/>
              <a:t>[</a:t>
            </a:r>
            <a:r>
              <a:rPr lang="hu-HU" sz="1400" smtClean="0"/>
              <a:t>190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graphics </a:t>
            </a:r>
            <a:r>
              <a:rPr lang="en-US" smtClean="0"/>
              <a:t>(3)</a:t>
            </a:r>
            <a:endParaRPr lang="hu-HU" altLang="en-US" smtClean="0"/>
          </a:p>
        </p:txBody>
      </p:sp>
      <p:sp>
        <p:nvSpPr>
          <p:cNvPr id="2" name="Rectangle 1"/>
          <p:cNvSpPr/>
          <p:nvPr/>
        </p:nvSpPr>
        <p:spPr bwMode="auto">
          <a:xfrm>
            <a:off x="661664" y="3183579"/>
            <a:ext cx="7290810" cy="1395155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3506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graphics </a:t>
            </a:r>
            <a:r>
              <a:rPr lang="en-US" smtClean="0"/>
              <a:t>(4)</a:t>
            </a:r>
            <a:endParaRPr lang="en-US"/>
          </a:p>
        </p:txBody>
      </p:sp>
      <p:pic>
        <p:nvPicPr>
          <p:cNvPr id="286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4" t="16388" b="7266"/>
          <a:stretch/>
        </p:blipFill>
        <p:spPr bwMode="auto">
          <a:xfrm>
            <a:off x="116504" y="1188366"/>
            <a:ext cx="8865985" cy="435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54605" y="593685"/>
            <a:ext cx="54505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/Gen9 graphics architecture overview </a:t>
            </a:r>
            <a:r>
              <a:rPr lang="en-US" sz="1400" smtClean="0"/>
              <a:t>[</a:t>
            </a:r>
            <a:r>
              <a:rPr lang="hu-HU" sz="1400" smtClean="0"/>
              <a:t>196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4" name="Rounded Rectangle 3"/>
          <p:cNvSpPr/>
          <p:nvPr/>
        </p:nvSpPr>
        <p:spPr bwMode="auto">
          <a:xfrm>
            <a:off x="2456765" y="2213865"/>
            <a:ext cx="2745305" cy="13501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739663" y="3571273"/>
            <a:ext cx="5806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FF0000"/>
                </a:solidFill>
              </a:rPr>
              <a:t>GT2</a:t>
            </a:r>
            <a:endParaRPr lang="en-US" sz="14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465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graphics </a:t>
            </a:r>
            <a:r>
              <a:rPr lang="en-US" smtClean="0"/>
              <a:t>(5)</a:t>
            </a:r>
            <a:endParaRPr lang="en-US"/>
          </a:p>
        </p:txBody>
      </p:sp>
      <p:pic>
        <p:nvPicPr>
          <p:cNvPr id="296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35" r="26846"/>
          <a:stretch/>
        </p:blipFill>
        <p:spPr bwMode="auto">
          <a:xfrm>
            <a:off x="0" y="1088740"/>
            <a:ext cx="9027495" cy="5043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54244" y="600590"/>
            <a:ext cx="36856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Gen9 graphics scalability -1 </a:t>
            </a:r>
            <a:r>
              <a:rPr lang="en-US" sz="1400" smtClean="0"/>
              <a:t>[</a:t>
            </a:r>
            <a:r>
              <a:rPr lang="hu-HU" sz="1400" smtClean="0"/>
              <a:t>196</a:t>
            </a:r>
            <a:r>
              <a:rPr lang="en-US" sz="1400" smtClean="0"/>
              <a:t>]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224756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graphics </a:t>
            </a:r>
            <a:r>
              <a:rPr lang="en-US" smtClean="0"/>
              <a:t>(6)</a:t>
            </a:r>
            <a:endParaRPr lang="en-US"/>
          </a:p>
        </p:txBody>
      </p:sp>
      <p:pic>
        <p:nvPicPr>
          <p:cNvPr id="307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0" t="15497" b="14262"/>
          <a:stretch/>
        </p:blipFill>
        <p:spPr bwMode="auto">
          <a:xfrm>
            <a:off x="-1" y="1133745"/>
            <a:ext cx="9144001" cy="3920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154244" y="587890"/>
            <a:ext cx="36856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Gen9 graphics scalability -2 </a:t>
            </a:r>
            <a:r>
              <a:rPr lang="en-US" sz="1400" smtClean="0"/>
              <a:t>[</a:t>
            </a:r>
            <a:r>
              <a:rPr lang="hu-HU" sz="1400" smtClean="0"/>
              <a:t>196</a:t>
            </a:r>
            <a:r>
              <a:rPr lang="en-US" sz="1400" smtClean="0"/>
              <a:t>]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281849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graphics </a:t>
            </a:r>
            <a:r>
              <a:rPr lang="en-US" smtClean="0"/>
              <a:t>(7)</a:t>
            </a:r>
            <a:endParaRPr lang="en-US"/>
          </a:p>
        </p:txBody>
      </p:sp>
      <p:pic>
        <p:nvPicPr>
          <p:cNvPr id="3174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209" r="47179"/>
          <a:stretch/>
        </p:blipFill>
        <p:spPr bwMode="auto">
          <a:xfrm>
            <a:off x="1826695" y="1583795"/>
            <a:ext cx="5448822" cy="402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311860" y="1141003"/>
            <a:ext cx="3741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/>
              <a:t>Scaling for GT 1.5 to reduce power </a:t>
            </a:r>
            <a:endParaRPr lang="en-US" sz="1400" b="1"/>
          </a:p>
        </p:txBody>
      </p:sp>
      <p:sp>
        <p:nvSpPr>
          <p:cNvPr id="9" name="TextBox 8"/>
          <p:cNvSpPr txBox="1"/>
          <p:nvPr/>
        </p:nvSpPr>
        <p:spPr>
          <a:xfrm>
            <a:off x="154244" y="600590"/>
            <a:ext cx="36856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Gen9 graphics scalability -3 </a:t>
            </a:r>
            <a:r>
              <a:rPr lang="en-US" sz="1400" smtClean="0"/>
              <a:t>[</a:t>
            </a:r>
            <a:r>
              <a:rPr lang="hu-HU" sz="1400" smtClean="0"/>
              <a:t>196</a:t>
            </a:r>
            <a:r>
              <a:rPr lang="en-US" sz="1400" smtClean="0"/>
              <a:t>]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178328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graphics </a:t>
            </a:r>
            <a:r>
              <a:rPr lang="en-US" smtClean="0"/>
              <a:t>(8)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1925" y="586780"/>
            <a:ext cx="4477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Gen9 graphics Codec support </a:t>
            </a:r>
            <a:r>
              <a:rPr lang="en-US" sz="1400" smtClean="0"/>
              <a:t>[</a:t>
            </a:r>
            <a:r>
              <a:rPr lang="hu-HU" sz="1400" smtClean="0"/>
              <a:t>196</a:t>
            </a:r>
            <a:r>
              <a:rPr lang="en-US" sz="1400" smtClean="0"/>
              <a:t>], [</a:t>
            </a:r>
            <a:r>
              <a:rPr lang="hu-HU" sz="1400" smtClean="0"/>
              <a:t>201</a:t>
            </a:r>
            <a:r>
              <a:rPr lang="en-US" sz="1400" smtClean="0"/>
              <a:t>]</a:t>
            </a:r>
            <a:endParaRPr lang="en-US" sz="1400"/>
          </a:p>
        </p:txBody>
      </p:sp>
      <p:grpSp>
        <p:nvGrpSpPr>
          <p:cNvPr id="9" name="Group 8"/>
          <p:cNvGrpSpPr/>
          <p:nvPr/>
        </p:nvGrpSpPr>
        <p:grpSpPr>
          <a:xfrm>
            <a:off x="1061610" y="1160166"/>
            <a:ext cx="7200800" cy="3825425"/>
            <a:chOff x="836585" y="1088740"/>
            <a:chExt cx="7831165" cy="4320480"/>
          </a:xfrm>
        </p:grpSpPr>
        <p:pic>
          <p:nvPicPr>
            <p:cNvPr id="3277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012" t="10880"/>
            <a:stretch/>
          </p:blipFill>
          <p:spPr bwMode="auto">
            <a:xfrm>
              <a:off x="836585" y="1088740"/>
              <a:ext cx="7560840" cy="4039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Rectangle 7"/>
            <p:cNvSpPr/>
            <p:nvPr/>
          </p:nvSpPr>
          <p:spPr bwMode="auto">
            <a:xfrm>
              <a:off x="7632340" y="4689140"/>
              <a:ext cx="1035410" cy="72008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161510" y="4940586"/>
            <a:ext cx="895956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With the new hardware accelerated codec solution watching a movie or video conferencing</a:t>
            </a:r>
          </a:p>
          <a:p>
            <a:r>
              <a:rPr lang="en-US" sz="1400" smtClean="0"/>
              <a:t>   can be done by </a:t>
            </a:r>
            <a:r>
              <a:rPr lang="en-US" sz="1400" smtClean="0">
                <a:solidFill>
                  <a:srgbClr val="0070C0"/>
                </a:solidFill>
              </a:rPr>
              <a:t>highly efficient fixed-function circuits rather than by using more flexible, but </a:t>
            </a:r>
          </a:p>
          <a:p>
            <a:r>
              <a:rPr lang="en-US" sz="1400" smtClean="0">
                <a:solidFill>
                  <a:srgbClr val="0070C0"/>
                </a:solidFill>
              </a:rPr>
              <a:t>   more power hungry CPU and GPU cores </a:t>
            </a:r>
            <a:r>
              <a:rPr lang="en-US" sz="1400" smtClean="0"/>
              <a:t>[</a:t>
            </a:r>
            <a:r>
              <a:rPr lang="hu-HU" sz="1400" smtClean="0"/>
              <a:t>201</a:t>
            </a:r>
            <a:r>
              <a:rPr lang="en-US" sz="1400" smtClean="0"/>
              <a:t>]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414417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graphics </a:t>
            </a:r>
            <a:r>
              <a:rPr lang="en-US" smtClean="0"/>
              <a:t>(9)</a:t>
            </a:r>
            <a:endParaRPr lang="en-US"/>
          </a:p>
        </p:txBody>
      </p:sp>
      <p:pic>
        <p:nvPicPr>
          <p:cNvPr id="3379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767"/>
          <a:stretch/>
        </p:blipFill>
        <p:spPr bwMode="auto">
          <a:xfrm>
            <a:off x="319088" y="1133745"/>
            <a:ext cx="8505825" cy="3868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63143" y="606211"/>
            <a:ext cx="38843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Gen9 graphics display support </a:t>
            </a:r>
            <a:r>
              <a:rPr lang="en-US" sz="1400" smtClean="0"/>
              <a:t>[</a:t>
            </a:r>
            <a:r>
              <a:rPr lang="hu-HU" sz="1400" smtClean="0"/>
              <a:t>201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161510" y="5184195"/>
            <a:ext cx="29324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It supports </a:t>
            </a:r>
            <a:r>
              <a:rPr lang="en-US" sz="1400" smtClean="0">
                <a:solidFill>
                  <a:srgbClr val="0070C0"/>
                </a:solidFill>
              </a:rPr>
              <a:t>3 display pipes</a:t>
            </a:r>
            <a:r>
              <a:rPr lang="en-US" sz="1400" smtClean="0"/>
              <a:t>.</a:t>
            </a:r>
            <a:endParaRPr lang="en-US" sz="1400"/>
          </a:p>
        </p:txBody>
      </p:sp>
      <p:sp>
        <p:nvSpPr>
          <p:cNvPr id="10" name="TextBox 9"/>
          <p:cNvSpPr txBox="1"/>
          <p:nvPr/>
        </p:nvSpPr>
        <p:spPr>
          <a:xfrm>
            <a:off x="163143" y="5499230"/>
            <a:ext cx="8788688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err="1" smtClean="0">
                <a:solidFill>
                  <a:srgbClr val="FF0000"/>
                </a:solidFill>
              </a:rPr>
              <a:t>WiDi</a:t>
            </a:r>
            <a:r>
              <a:rPr lang="en-US" sz="1400" smtClean="0"/>
              <a:t> is Intel’s </a:t>
            </a:r>
            <a:r>
              <a:rPr lang="en-US" sz="1400" b="1" smtClean="0">
                <a:solidFill>
                  <a:srgbClr val="0070C0"/>
                </a:solidFill>
              </a:rPr>
              <a:t>W</a:t>
            </a:r>
            <a:r>
              <a:rPr lang="en-US" sz="1400" smtClean="0">
                <a:solidFill>
                  <a:srgbClr val="0070C0"/>
                </a:solidFill>
              </a:rPr>
              <a:t>ireless </a:t>
            </a:r>
            <a:r>
              <a:rPr lang="en-US" sz="1400" b="1" smtClean="0">
                <a:solidFill>
                  <a:srgbClr val="0070C0"/>
                </a:solidFill>
              </a:rPr>
              <a:t>D</a:t>
            </a:r>
            <a:r>
              <a:rPr lang="en-US" sz="1400" smtClean="0">
                <a:solidFill>
                  <a:srgbClr val="0070C0"/>
                </a:solidFill>
              </a:rPr>
              <a:t>isplay technology </a:t>
            </a:r>
            <a:r>
              <a:rPr lang="en-US" sz="1400" smtClean="0"/>
              <a:t>to transmit music, videos, movies, photos etc. </a:t>
            </a:r>
          </a:p>
          <a:p>
            <a:pPr>
              <a:spcAft>
                <a:spcPts val="300"/>
              </a:spcAft>
            </a:pPr>
            <a:r>
              <a:rPr lang="en-US" sz="1400" smtClean="0"/>
              <a:t>       from a </a:t>
            </a:r>
            <a:r>
              <a:rPr lang="en-US" sz="1400" err="1" smtClean="0"/>
              <a:t>WiDi</a:t>
            </a:r>
            <a:r>
              <a:rPr lang="en-US" sz="1400" smtClean="0"/>
              <a:t> compatible computer </a:t>
            </a:r>
            <a:r>
              <a:rPr lang="en-US" sz="1400" smtClean="0">
                <a:solidFill>
                  <a:srgbClr val="0070C0"/>
                </a:solidFill>
              </a:rPr>
              <a:t>to a compatible HDTV</a:t>
            </a:r>
            <a:r>
              <a:rPr lang="en-US" sz="1400" smtClean="0"/>
              <a:t>. </a:t>
            </a:r>
          </a:p>
          <a:p>
            <a:r>
              <a:rPr lang="en-US" sz="1400" smtClean="0"/>
              <a:t>    The initial version of </a:t>
            </a:r>
            <a:r>
              <a:rPr lang="en-US" sz="1400" err="1" smtClean="0"/>
              <a:t>WiDi</a:t>
            </a:r>
            <a:r>
              <a:rPr lang="en-US" sz="1400" smtClean="0"/>
              <a:t> supported only a low resolution of 720p, </a:t>
            </a:r>
            <a:r>
              <a:rPr lang="en-US" sz="1400" err="1" smtClean="0"/>
              <a:t>Skylake</a:t>
            </a:r>
            <a:r>
              <a:rPr lang="en-US" sz="1400" smtClean="0"/>
              <a:t> provides already</a:t>
            </a:r>
          </a:p>
          <a:p>
            <a:pPr>
              <a:spcAft>
                <a:spcPts val="300"/>
              </a:spcAft>
            </a:pPr>
            <a:r>
              <a:rPr lang="en-US" sz="1400"/>
              <a:t> </a:t>
            </a:r>
            <a:r>
              <a:rPr lang="en-US" sz="1400" smtClean="0"/>
              <a:t>      HD quality with a resolution of 1080.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</a:rPr>
              <a:t>Miracast</a:t>
            </a:r>
            <a:r>
              <a:rPr lang="en-US" sz="1400" smtClean="0"/>
              <a:t> is a </a:t>
            </a:r>
            <a:r>
              <a:rPr lang="en-US" sz="1400" err="1" smtClean="0"/>
              <a:t>WiDi</a:t>
            </a:r>
            <a:r>
              <a:rPr lang="en-US" sz="1400" smtClean="0"/>
              <a:t> standard of the Wi-Fi Alliance providing HD quality.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934583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.2.2 </a:t>
            </a:r>
            <a:r>
              <a:rPr lang="en-US"/>
              <a:t>Enhanced graphics (</a:t>
            </a:r>
            <a:r>
              <a:rPr lang="en-US" smtClean="0"/>
              <a:t>10)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0250" y="594912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</a:rPr>
              <a:t>Note</a:t>
            </a:r>
            <a:endParaRPr lang="en-US" sz="140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95415" y="857746"/>
            <a:ext cx="8887113" cy="7771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err="1" smtClean="0"/>
              <a:t>Skylake</a:t>
            </a:r>
            <a:r>
              <a:rPr lang="en-US" sz="1400" smtClean="0"/>
              <a:t> </a:t>
            </a:r>
            <a:r>
              <a:rPr lang="en-US" sz="1400" smtClean="0">
                <a:solidFill>
                  <a:srgbClr val="0070C0"/>
                </a:solidFill>
              </a:rPr>
              <a:t>does not make use of the FIVR technology</a:t>
            </a:r>
            <a:r>
              <a:rPr lang="en-US" sz="1400" smtClean="0"/>
              <a:t>, as indicated in the Figure below</a:t>
            </a:r>
            <a:r>
              <a:rPr lang="en-US" sz="1400" smtClean="0">
                <a:solidFill>
                  <a:srgbClr val="0070C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The reason for omitting FIVR in </a:t>
            </a:r>
            <a:r>
              <a:rPr lang="en-US" sz="1400" err="1" smtClean="0"/>
              <a:t>Skylake</a:t>
            </a:r>
            <a:r>
              <a:rPr lang="en-US" sz="1400" smtClean="0"/>
              <a:t> (and probably also is the subsequent </a:t>
            </a:r>
            <a:r>
              <a:rPr lang="en-US" sz="1400" err="1" smtClean="0"/>
              <a:t>Cannonlake</a:t>
            </a:r>
            <a:r>
              <a:rPr lang="en-US" sz="1400" smtClean="0"/>
              <a:t>) is</a:t>
            </a:r>
          </a:p>
          <a:p>
            <a:r>
              <a:rPr lang="en-US" sz="1400" smtClean="0"/>
              <a:t>      that </a:t>
            </a:r>
            <a:r>
              <a:rPr lang="en-US" sz="1400" smtClean="0">
                <a:solidFill>
                  <a:srgbClr val="0070C0"/>
                </a:solidFill>
              </a:rPr>
              <a:t>it increases unduly the die temperature and limits overclocking</a:t>
            </a:r>
            <a:r>
              <a:rPr lang="en-US" sz="1400" smtClean="0"/>
              <a:t>.</a:t>
            </a:r>
            <a:endParaRPr lang="en-US" sz="140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" t="8983" r="70009" b="8579"/>
          <a:stretch/>
        </p:blipFill>
        <p:spPr bwMode="auto">
          <a:xfrm>
            <a:off x="1466655" y="1798301"/>
            <a:ext cx="2732507" cy="4452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1241630" y="6444335"/>
            <a:ext cx="39524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Figure: Voltage domains of </a:t>
            </a:r>
            <a:r>
              <a:rPr lang="en-US" sz="1400" err="1" smtClean="0"/>
              <a:t>Skylake</a:t>
            </a:r>
            <a:r>
              <a:rPr lang="hu-HU" sz="1400" smtClean="0"/>
              <a:t> [200]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4641994" y="3715870"/>
            <a:ext cx="40254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Note that all cores </a:t>
            </a:r>
            <a:r>
              <a:rPr lang="en-US" sz="1400" smtClean="0">
                <a:solidFill>
                  <a:srgbClr val="0070C0"/>
                </a:solidFill>
              </a:rPr>
              <a:t>share the same voltage</a:t>
            </a:r>
          </a:p>
          <a:p>
            <a:r>
              <a:rPr lang="en-US" sz="1400" smtClean="0">
                <a:solidFill>
                  <a:srgbClr val="0070C0"/>
                </a:solidFill>
              </a:rPr>
              <a:t>  and even the same frequency</a:t>
            </a:r>
            <a:r>
              <a:rPr lang="en-US" sz="1400" smtClean="0"/>
              <a:t>.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225624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.3 Major innovations of the </a:t>
            </a:r>
            <a:r>
              <a:rPr lang="en-US" altLang="en-US" sz="190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line</a:t>
            </a:r>
          </a:p>
        </p:txBody>
      </p: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1002591" y="1988840"/>
            <a:ext cx="7291681" cy="409575"/>
            <a:chOff x="704" y="1625"/>
            <a:chExt cx="4218" cy="306"/>
          </a:xfrm>
        </p:grpSpPr>
        <p:sp>
          <p:nvSpPr>
            <p:cNvPr id="10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1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.3.1 Integrated ISP (Image Signal Processing)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>
              <a:off x="704" y="1625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25"/>
          <p:cNvGrpSpPr>
            <a:grpSpLocks/>
          </p:cNvGrpSpPr>
          <p:nvPr/>
        </p:nvGrpSpPr>
        <p:grpSpPr bwMode="auto">
          <a:xfrm>
            <a:off x="1005759" y="2453978"/>
            <a:ext cx="7292131" cy="409575"/>
            <a:chOff x="704" y="1626"/>
            <a:chExt cx="4220" cy="305"/>
          </a:xfrm>
        </p:grpSpPr>
        <p:sp>
          <p:nvSpPr>
            <p:cNvPr id="13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3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.3.2 Memory Side Cache</a:t>
              </a:r>
              <a:endParaRPr lang="en-US" altLang="hu-HU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27"/>
            <p:cNvSpPr txBox="1">
              <a:spLocks noChangeArrowheads="1"/>
            </p:cNvSpPr>
            <p:nvPr/>
          </p:nvSpPr>
          <p:spPr bwMode="auto">
            <a:xfrm>
              <a:off x="704" y="1626"/>
              <a:ext cx="233" cy="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25"/>
          <p:cNvGrpSpPr>
            <a:grpSpLocks/>
          </p:cNvGrpSpPr>
          <p:nvPr/>
        </p:nvGrpSpPr>
        <p:grpSpPr bwMode="auto">
          <a:xfrm>
            <a:off x="1012116" y="2901819"/>
            <a:ext cx="7291681" cy="409575"/>
            <a:chOff x="704" y="1625"/>
            <a:chExt cx="4218" cy="306"/>
          </a:xfrm>
        </p:grpSpPr>
        <p:sp>
          <p:nvSpPr>
            <p:cNvPr id="16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3971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smtClean="0">
                  <a:solidFill>
                    <a:srgbClr val="FFFFFF"/>
                  </a:solidFill>
                  <a:cs typeface="Arial" charset="0"/>
                </a:rPr>
                <a:t>6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.3.3 Innovations in power management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27"/>
            <p:cNvSpPr txBox="1">
              <a:spLocks noChangeArrowheads="1"/>
            </p:cNvSpPr>
            <p:nvPr/>
          </p:nvSpPr>
          <p:spPr bwMode="auto">
            <a:xfrm>
              <a:off x="704" y="1625"/>
              <a:ext cx="23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42602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661924"/>
              </p:ext>
            </p:extLst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23647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  <a:latin typeface="Verdana"/>
              </a:rPr>
              <a:t>Max. number of cores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b)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3761910" y="1223755"/>
            <a:ext cx="810090" cy="543326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470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cs typeface="Arial" charset="0"/>
              </a:rPr>
              <a:t>.3.1 </a:t>
            </a:r>
            <a:r>
              <a:rPr lang="en-US" altLang="en-US">
                <a:solidFill>
                  <a:srgbClr val="FFFFFF"/>
                </a:solidFill>
                <a:cs typeface="Arial" charset="0"/>
              </a:rPr>
              <a:t>Integrated ISP (Image Signal Processing</a:t>
            </a:r>
            <a:r>
              <a:rPr lang="en-US" altLang="en-US" smtClean="0">
                <a:solidFill>
                  <a:srgbClr val="FFFFFF"/>
                </a:solidFill>
                <a:cs typeface="Arial" charset="0"/>
              </a:rPr>
              <a:t>)</a:t>
            </a:r>
            <a:r>
              <a:rPr lang="hu-HU" altLang="en-US" smtClean="0">
                <a:solidFill>
                  <a:srgbClr val="FFFFFF"/>
                </a:solidFill>
                <a:cs typeface="Arial" charset="0"/>
              </a:rPr>
              <a:t> (1)</a:t>
            </a:r>
            <a:endParaRPr lang="en-US"/>
          </a:p>
        </p:txBody>
      </p:sp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95263" y="644525"/>
            <a:ext cx="43059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hu-HU" altLang="en-US" sz="1400" b="1">
                <a:solidFill>
                  <a:srgbClr val="333399"/>
                </a:solidFill>
                <a:cs typeface="Arial" charset="0"/>
              </a:rPr>
              <a:t>6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.3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Major 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innovations </a:t>
            </a:r>
            <a:r>
              <a:rPr lang="en-US" altLang="en-US" sz="1400" b="1">
                <a:solidFill>
                  <a:srgbClr val="333399"/>
                </a:solidFill>
                <a:cs typeface="Arial" charset="0"/>
              </a:rPr>
              <a:t>of the </a:t>
            </a:r>
            <a:r>
              <a:rPr lang="en-US" altLang="en-US" sz="1400" b="1" err="1" smtClean="0">
                <a:solidFill>
                  <a:srgbClr val="333399"/>
                </a:solidFill>
                <a:cs typeface="Arial" charset="0"/>
              </a:rPr>
              <a:t>Skylake</a:t>
            </a:r>
            <a:r>
              <a:rPr lang="en-US" altLang="en-US" sz="1400" b="1" smtClean="0">
                <a:solidFill>
                  <a:srgbClr val="333399"/>
                </a:solidFill>
                <a:cs typeface="Arial" charset="0"/>
              </a:rPr>
              <a:t> line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16505" y="960983"/>
            <a:ext cx="57150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>
                <a:solidFill>
                  <a:schemeClr val="accent6"/>
                </a:solidFill>
              </a:rPr>
              <a:t> </a:t>
            </a:r>
            <a:r>
              <a:rPr lang="hu-HU" sz="1400" b="1" smtClean="0">
                <a:solidFill>
                  <a:schemeClr val="accent6"/>
                </a:solidFill>
              </a:rPr>
              <a:t>6</a:t>
            </a:r>
            <a:r>
              <a:rPr lang="en-US" sz="1400" b="1" smtClean="0">
                <a:solidFill>
                  <a:schemeClr val="accent6"/>
                </a:solidFill>
              </a:rPr>
              <a:t>.3.1 </a:t>
            </a:r>
            <a:r>
              <a:rPr lang="en-US" sz="1400" b="1">
                <a:solidFill>
                  <a:schemeClr val="accent6"/>
                </a:solidFill>
              </a:rPr>
              <a:t>Integrated ISP (Image Signal Processing</a:t>
            </a:r>
            <a:r>
              <a:rPr lang="en-US" sz="1400" b="1" smtClean="0">
                <a:solidFill>
                  <a:schemeClr val="accent6"/>
                </a:solidFill>
              </a:rPr>
              <a:t>) </a:t>
            </a:r>
            <a:r>
              <a:rPr lang="en-US" sz="1400" smtClean="0"/>
              <a:t>[</a:t>
            </a:r>
            <a:r>
              <a:rPr lang="hu-HU" sz="1400" smtClean="0"/>
              <a:t>200</a:t>
            </a:r>
            <a:r>
              <a:rPr lang="en-US" sz="1400" smtClean="0"/>
              <a:t>]</a:t>
            </a:r>
            <a:endParaRPr lang="en-US" sz="140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61"/>
          <a:stretch/>
        </p:blipFill>
        <p:spPr bwMode="auto">
          <a:xfrm>
            <a:off x="1" y="1478326"/>
            <a:ext cx="9144000" cy="4425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4887035" y="5808458"/>
            <a:ext cx="15055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smtClean="0"/>
              <a:t>BOM: Bill of Material</a:t>
            </a:r>
            <a:endParaRPr lang="en-US" sz="1000"/>
          </a:p>
        </p:txBody>
      </p:sp>
    </p:spTree>
    <p:extLst>
      <p:ext uri="{BB962C8B-B14F-4D97-AF65-F5344CB8AC3E}">
        <p14:creationId xmlns:p14="http://schemas.microsoft.com/office/powerpoint/2010/main" val="3840180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.3.2 </a:t>
            </a:r>
            <a:r>
              <a:rPr lang="en-US"/>
              <a:t>Memory Side Cache (MSC</a:t>
            </a:r>
            <a:r>
              <a:rPr lang="en-US" smtClean="0"/>
              <a:t>) (1)</a:t>
            </a:r>
            <a:endParaRPr lang="en-US"/>
          </a:p>
        </p:txBody>
      </p:sp>
      <p:pic>
        <p:nvPicPr>
          <p:cNvPr id="1126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0" t="13509" r="1121"/>
          <a:stretch/>
        </p:blipFill>
        <p:spPr bwMode="auto">
          <a:xfrm>
            <a:off x="296864" y="1501876"/>
            <a:ext cx="8595616" cy="4357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06515" y="944433"/>
            <a:ext cx="39453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The </a:t>
            </a:r>
            <a:r>
              <a:rPr lang="en-US" sz="1400" b="1" err="1" smtClean="0">
                <a:solidFill>
                  <a:schemeClr val="accent6"/>
                </a:solidFill>
              </a:rPr>
              <a:t>eDRAM</a:t>
            </a:r>
            <a:r>
              <a:rPr lang="en-US" sz="1400" b="1" smtClean="0">
                <a:solidFill>
                  <a:schemeClr val="accent6"/>
                </a:solidFill>
              </a:rPr>
              <a:t> cache of </a:t>
            </a:r>
            <a:r>
              <a:rPr lang="en-US" sz="1400" b="1" err="1" smtClean="0">
                <a:solidFill>
                  <a:schemeClr val="accent6"/>
                </a:solidFill>
              </a:rPr>
              <a:t>Broadwell</a:t>
            </a:r>
            <a:r>
              <a:rPr lang="en-US" sz="1400" b="1" smtClean="0">
                <a:solidFill>
                  <a:schemeClr val="accent6"/>
                </a:solidFill>
              </a:rPr>
              <a:t> </a:t>
            </a:r>
            <a:r>
              <a:rPr lang="en-US" sz="1400" smtClean="0"/>
              <a:t>[</a:t>
            </a:r>
            <a:r>
              <a:rPr lang="hu-HU" sz="1400" smtClean="0"/>
              <a:t>200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182564" y="600943"/>
            <a:ext cx="34099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>
                <a:solidFill>
                  <a:schemeClr val="accent6"/>
                </a:solidFill>
              </a:rPr>
              <a:t>6</a:t>
            </a:r>
            <a:r>
              <a:rPr lang="en-US" sz="1400" b="1" smtClean="0">
                <a:solidFill>
                  <a:schemeClr val="accent6"/>
                </a:solidFill>
              </a:rPr>
              <a:t>.3.2 Memory Side Cache (MSC)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340" y="6103168"/>
            <a:ext cx="68194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Note: The L4 </a:t>
            </a:r>
            <a:r>
              <a:rPr lang="en-US" sz="1400" err="1" smtClean="0"/>
              <a:t>eDRAM</a:t>
            </a:r>
            <a:r>
              <a:rPr lang="en-US" sz="1400" smtClean="0"/>
              <a:t> cache operates as a victim cache to the L3 (LLC).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273168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.3.2 </a:t>
            </a:r>
            <a:r>
              <a:rPr lang="en-US"/>
              <a:t>Memory Side Cache (MSC) </a:t>
            </a:r>
            <a:r>
              <a:rPr lang="en-US" smtClean="0"/>
              <a:t>(2)</a:t>
            </a:r>
            <a:endParaRPr lang="en-US"/>
          </a:p>
        </p:txBody>
      </p:sp>
      <p:pic>
        <p:nvPicPr>
          <p:cNvPr id="2150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36"/>
          <a:stretch/>
        </p:blipFill>
        <p:spPr bwMode="auto">
          <a:xfrm>
            <a:off x="47625" y="1280160"/>
            <a:ext cx="8844855" cy="4506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5396556" y="5904275"/>
            <a:ext cx="25058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MS$: Memory Side Cache</a:t>
            </a:r>
            <a:endParaRPr lang="en-US" sz="1400"/>
          </a:p>
        </p:txBody>
      </p:sp>
      <p:sp>
        <p:nvSpPr>
          <p:cNvPr id="9" name="TextBox 8"/>
          <p:cNvSpPr txBox="1"/>
          <p:nvPr/>
        </p:nvSpPr>
        <p:spPr>
          <a:xfrm>
            <a:off x="168415" y="603998"/>
            <a:ext cx="43492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Memory Side Cache of the </a:t>
            </a:r>
            <a:r>
              <a:rPr lang="en-US" sz="1400" b="1" err="1">
                <a:solidFill>
                  <a:schemeClr val="accent6"/>
                </a:solidFill>
              </a:rPr>
              <a:t>S</a:t>
            </a:r>
            <a:r>
              <a:rPr lang="en-US" sz="1400" b="1" err="1" smtClean="0">
                <a:solidFill>
                  <a:schemeClr val="accent6"/>
                </a:solidFill>
              </a:rPr>
              <a:t>kylake</a:t>
            </a:r>
            <a:r>
              <a:rPr lang="en-US" sz="1400" b="1" smtClean="0">
                <a:solidFill>
                  <a:schemeClr val="accent6"/>
                </a:solidFill>
              </a:rPr>
              <a:t>  </a:t>
            </a:r>
            <a:r>
              <a:rPr lang="en-US" sz="1400" smtClean="0"/>
              <a:t>[</a:t>
            </a:r>
            <a:r>
              <a:rPr lang="hu-HU" sz="1400" smtClean="0"/>
              <a:t>200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3" name="TextBox 2"/>
          <p:cNvSpPr txBox="1"/>
          <p:nvPr/>
        </p:nvSpPr>
        <p:spPr>
          <a:xfrm>
            <a:off x="5393535" y="6139833"/>
            <a:ext cx="11560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smtClean="0"/>
              <a:t>CTL: Control</a:t>
            </a:r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783748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.3.2 </a:t>
            </a:r>
            <a:r>
              <a:rPr lang="en-US"/>
              <a:t>Memory Side Cache (MSC) </a:t>
            </a:r>
            <a:r>
              <a:rPr lang="en-US" smtClean="0"/>
              <a:t>(3)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49225" y="615510"/>
            <a:ext cx="5012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Benefits of the Memory Side Cache (MSC) </a:t>
            </a:r>
            <a:r>
              <a:rPr lang="en-US" sz="1400" smtClean="0"/>
              <a:t>[</a:t>
            </a:r>
            <a:r>
              <a:rPr lang="hu-HU" sz="1400" smtClean="0"/>
              <a:t>200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303430" y="908720"/>
            <a:ext cx="855095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Verdana" panose="020B0604030504040204" pitchFamily="34" charset="0"/>
              <a:buChar char="•"/>
            </a:pPr>
            <a:r>
              <a:rPr lang="en-US" sz="140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 is </a:t>
            </a:r>
            <a:r>
              <a:rPr lang="en-US" sz="1400" smtClean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fully coherent</a:t>
            </a:r>
            <a:r>
              <a:rPr lang="en-US" sz="140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marL="285750" indent="-285750">
              <a:spcAft>
                <a:spcPts val="600"/>
              </a:spcAft>
              <a:buClr>
                <a:schemeClr val="tx1"/>
              </a:buClr>
              <a:buFont typeface="Verdana" panose="020B060403050404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Available for use by I/O devices and the Display engine as well</a:t>
            </a:r>
            <a:r>
              <a:rPr lang="en-US" sz="140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6225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 </a:t>
            </a:r>
            <a:r>
              <a:rPr lang="en-US"/>
              <a:t>Innovations in power management</a:t>
            </a:r>
          </a:p>
        </p:txBody>
      </p:sp>
      <p:sp>
        <p:nvSpPr>
          <p:cNvPr id="4" name="Rectangle 3"/>
          <p:cNvSpPr/>
          <p:nvPr/>
        </p:nvSpPr>
        <p:spPr>
          <a:xfrm>
            <a:off x="116505" y="593685"/>
            <a:ext cx="4572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Aft>
                <a:spcPts val="400"/>
              </a:spcAft>
            </a:pPr>
            <a:r>
              <a:rPr lang="en-US" altLang="en-US" sz="1400" b="1">
                <a:solidFill>
                  <a:schemeClr val="accent6"/>
                </a:solidFill>
                <a:cs typeface="Arial" charset="0"/>
              </a:rPr>
              <a:t> </a:t>
            </a:r>
            <a:r>
              <a:rPr lang="hu-HU" altLang="en-US" sz="1400" b="1" smtClean="0">
                <a:solidFill>
                  <a:schemeClr val="accent6"/>
                </a:solidFill>
                <a:cs typeface="Arial" charset="0"/>
              </a:rPr>
              <a:t>6</a:t>
            </a:r>
            <a:r>
              <a:rPr lang="en-US" altLang="en-US" sz="1400" b="1" smtClean="0">
                <a:solidFill>
                  <a:schemeClr val="accent6"/>
                </a:solidFill>
                <a:cs typeface="Arial" charset="0"/>
              </a:rPr>
              <a:t>.3.3 </a:t>
            </a:r>
            <a:r>
              <a:rPr lang="en-US" altLang="en-US" sz="1400" b="1">
                <a:solidFill>
                  <a:schemeClr val="accent6"/>
                </a:solidFill>
                <a:cs typeface="Arial" charset="0"/>
              </a:rPr>
              <a:t>Innovations in power management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96525" y="932093"/>
            <a:ext cx="4572000" cy="574516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Aft>
                <a:spcPts val="400"/>
              </a:spcAft>
            </a:pPr>
            <a:r>
              <a:rPr lang="en-US" altLang="en-US" sz="1400" b="1">
                <a:solidFill>
                  <a:schemeClr val="accent6"/>
                </a:solidFill>
                <a:cs typeface="Arial" charset="0"/>
              </a:rPr>
              <a:t> </a:t>
            </a:r>
            <a:r>
              <a:rPr lang="hu-HU" altLang="en-US" sz="1400" b="1">
                <a:solidFill>
                  <a:schemeClr val="accent6"/>
                </a:solidFill>
                <a:cs typeface="Arial" charset="0"/>
              </a:rPr>
              <a:t>6</a:t>
            </a:r>
            <a:r>
              <a:rPr lang="en-US" altLang="en-US" sz="1400" b="1" smtClean="0">
                <a:solidFill>
                  <a:schemeClr val="accent6"/>
                </a:solidFill>
                <a:cs typeface="Arial" charset="0"/>
              </a:rPr>
              <a:t>.3.3.1 </a:t>
            </a:r>
            <a:r>
              <a:rPr lang="en-US" altLang="en-US" sz="1400" b="1" err="1" smtClean="0">
                <a:solidFill>
                  <a:schemeClr val="accent6"/>
                </a:solidFill>
                <a:cs typeface="Arial" charset="0"/>
              </a:rPr>
              <a:t>SpeedShift</a:t>
            </a:r>
            <a:r>
              <a:rPr lang="en-US" altLang="en-US" sz="1400" b="1" smtClean="0">
                <a:solidFill>
                  <a:schemeClr val="accent6"/>
                </a:solidFill>
                <a:cs typeface="Arial" charset="0"/>
              </a:rPr>
              <a:t> Technology</a:t>
            </a:r>
          </a:p>
          <a:p>
            <a:r>
              <a:rPr lang="en-US" altLang="en-US" sz="1400" b="1" smtClean="0">
                <a:solidFill>
                  <a:schemeClr val="accent6"/>
                </a:solidFill>
                <a:cs typeface="Arial" charset="0"/>
              </a:rPr>
              <a:t> </a:t>
            </a:r>
            <a:r>
              <a:rPr lang="hu-HU" altLang="en-US" sz="1400" b="1" smtClean="0">
                <a:solidFill>
                  <a:schemeClr val="accent6"/>
                </a:solidFill>
                <a:cs typeface="Arial" charset="0"/>
              </a:rPr>
              <a:t>6</a:t>
            </a:r>
            <a:r>
              <a:rPr lang="en-US" altLang="en-US" sz="1400" b="1" smtClean="0">
                <a:solidFill>
                  <a:schemeClr val="accent6"/>
                </a:solidFill>
                <a:cs typeface="Arial" charset="0"/>
              </a:rPr>
              <a:t>.3.3.2 Duty cycle control of the cores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527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.3.3.1 </a:t>
            </a:r>
            <a:r>
              <a:rPr lang="en-US"/>
              <a:t>Speed Shift Technology </a:t>
            </a:r>
            <a:r>
              <a:rPr lang="en-US" smtClean="0"/>
              <a:t>(1)</a:t>
            </a:r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61925" y="595313"/>
            <a:ext cx="395653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hu-HU" altLang="en-US" sz="1400" b="1">
                <a:solidFill>
                  <a:srgbClr val="2D2D8A"/>
                </a:solidFill>
                <a:cs typeface="Arial" charset="0"/>
              </a:rPr>
              <a:t>6</a:t>
            </a:r>
            <a:r>
              <a:rPr lang="en-US" altLang="en-US" sz="1400" b="1" smtClean="0">
                <a:solidFill>
                  <a:srgbClr val="2D2D8A"/>
                </a:solidFill>
                <a:cs typeface="Arial" charset="0"/>
              </a:rPr>
              <a:t>.3.3.1 </a:t>
            </a:r>
            <a:r>
              <a:rPr lang="en-US" altLang="en-US" sz="1400" b="1">
                <a:solidFill>
                  <a:srgbClr val="2D2D8A"/>
                </a:solidFill>
                <a:cs typeface="Arial" charset="0"/>
              </a:rPr>
              <a:t>Speed Shift </a:t>
            </a:r>
            <a:r>
              <a:rPr lang="en-US" altLang="en-US" sz="1400" b="1" smtClean="0">
                <a:solidFill>
                  <a:srgbClr val="2D2D8A"/>
                </a:solidFill>
                <a:cs typeface="Arial" charset="0"/>
              </a:rPr>
              <a:t>Technology </a:t>
            </a:r>
            <a:r>
              <a:rPr lang="en-US" altLang="en-US" sz="1400" smtClean="0">
                <a:cs typeface="Arial" charset="0"/>
              </a:rPr>
              <a:t>[</a:t>
            </a:r>
            <a:r>
              <a:rPr lang="hu-HU" altLang="en-US" sz="1400" smtClean="0">
                <a:cs typeface="Arial" charset="0"/>
              </a:rPr>
              <a:t>198</a:t>
            </a:r>
            <a:r>
              <a:rPr lang="en-US" altLang="en-US" sz="1400" smtClean="0">
                <a:cs typeface="Arial" charset="0"/>
              </a:rPr>
              <a:t>]</a:t>
            </a:r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61510" y="863715"/>
            <a:ext cx="85058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The legacy power management technology, called the DVFS (Dynamic Voltage and</a:t>
            </a:r>
          </a:p>
          <a:p>
            <a:r>
              <a:rPr lang="en-US" sz="1400" b="1">
                <a:solidFill>
                  <a:schemeClr val="accent6"/>
                </a:solidFill>
              </a:rPr>
              <a:t> </a:t>
            </a:r>
            <a:r>
              <a:rPr lang="en-US" sz="1400" b="1" smtClean="0">
                <a:solidFill>
                  <a:schemeClr val="accent6"/>
                </a:solidFill>
              </a:rPr>
              <a:t> Frequency Scaling) -1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6863" y="1436583"/>
            <a:ext cx="9000662" cy="20467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Intel’s DVFS </a:t>
            </a:r>
            <a:r>
              <a:rPr lang="en-US" sz="1400" smtClean="0"/>
              <a:t>implementation is </a:t>
            </a:r>
            <a:r>
              <a:rPr lang="hu-HU" sz="1400" smtClean="0"/>
              <a:t>called</a:t>
            </a:r>
            <a:r>
              <a:rPr lang="en-US" sz="1400" smtClean="0"/>
              <a:t> the</a:t>
            </a:r>
            <a:r>
              <a:rPr lang="hu-HU" sz="1400" smtClean="0"/>
              <a:t> </a:t>
            </a:r>
            <a:r>
              <a:rPr lang="hu-HU" sz="1400" smtClean="0">
                <a:solidFill>
                  <a:srgbClr val="FF0000"/>
                </a:solidFill>
              </a:rPr>
              <a:t>Enhanced</a:t>
            </a:r>
            <a:r>
              <a:rPr lang="en-US" sz="1400" smtClean="0"/>
              <a:t> </a:t>
            </a:r>
            <a:r>
              <a:rPr lang="en-US" sz="1400" err="1" smtClean="0">
                <a:solidFill>
                  <a:srgbClr val="FF0000"/>
                </a:solidFill>
              </a:rPr>
              <a:t>SpeedStep</a:t>
            </a:r>
            <a:r>
              <a:rPr lang="en-US" sz="1400" smtClean="0">
                <a:solidFill>
                  <a:srgbClr val="FF0000"/>
                </a:solidFill>
              </a:rPr>
              <a:t> </a:t>
            </a:r>
            <a:r>
              <a:rPr lang="hu-HU" sz="1400" smtClean="0">
                <a:solidFill>
                  <a:srgbClr val="FF0000"/>
                </a:solidFill>
              </a:rPr>
              <a:t>T</a:t>
            </a:r>
            <a:r>
              <a:rPr lang="en-US" sz="1400" err="1" smtClean="0">
                <a:solidFill>
                  <a:srgbClr val="FF0000"/>
                </a:solidFill>
              </a:rPr>
              <a:t>echnology</a:t>
            </a:r>
            <a:r>
              <a:rPr lang="hu-HU" sz="1400" smtClean="0">
                <a:solidFill>
                  <a:srgbClr val="FF0000"/>
                </a:solidFill>
              </a:rPr>
              <a:t> (EIST)</a:t>
            </a:r>
            <a:r>
              <a:rPr lang="en-US" sz="1400" smtClean="0"/>
              <a:t>,</a:t>
            </a:r>
            <a:r>
              <a:rPr lang="hu-HU" sz="1400" smtClean="0"/>
              <a:t> </a:t>
            </a:r>
            <a:r>
              <a:rPr lang="en-US" sz="1400" smtClean="0"/>
              <a:t>introduced </a:t>
            </a:r>
            <a:r>
              <a:rPr lang="hu-HU" sz="1400" smtClean="0"/>
              <a:t>along </a:t>
            </a:r>
            <a:r>
              <a:rPr lang="en-US" sz="1400" smtClean="0"/>
              <a:t>with the</a:t>
            </a:r>
            <a:r>
              <a:rPr lang="hu-HU" sz="1400" smtClean="0"/>
              <a:t> </a:t>
            </a:r>
            <a:r>
              <a:rPr lang="en-US" sz="1400" smtClean="0"/>
              <a:t>Pentium </a:t>
            </a:r>
            <a:r>
              <a:rPr lang="hu-HU" sz="1400" smtClean="0"/>
              <a:t>M processor</a:t>
            </a:r>
            <a:r>
              <a:rPr lang="en-US" sz="1400" smtClean="0"/>
              <a:t> (~200</a:t>
            </a:r>
            <a:r>
              <a:rPr lang="hu-HU" sz="1400" smtClean="0"/>
              <a:t>3</a:t>
            </a:r>
            <a:r>
              <a:rPr lang="en-US" sz="1400" smtClean="0"/>
              <a:t>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It is </a:t>
            </a:r>
            <a:r>
              <a:rPr lang="hu-HU" sz="1400" smtClean="0"/>
              <a:t>based on the the </a:t>
            </a:r>
            <a:r>
              <a:rPr lang="hu-HU" sz="1400" smtClean="0">
                <a:solidFill>
                  <a:srgbClr val="FF0000"/>
                </a:solidFill>
              </a:rPr>
              <a:t>ACPI interface specification </a:t>
            </a:r>
            <a:r>
              <a:rPr lang="hu-HU" sz="1400" smtClean="0"/>
              <a:t>that is an interface between the OS and the computer system aiming at supporting power management.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DVFS is </a:t>
            </a:r>
            <a:r>
              <a:rPr lang="en-US" sz="1400" smtClean="0">
                <a:solidFill>
                  <a:srgbClr val="0070C0"/>
                </a:solidFill>
              </a:rPr>
              <a:t>demand based</a:t>
            </a:r>
            <a:r>
              <a:rPr lang="en-US" sz="1400" smtClean="0"/>
              <a:t>, </a:t>
            </a:r>
            <a:r>
              <a:rPr lang="hu-HU" sz="1400" smtClean="0"/>
              <a:t>meaning that </a:t>
            </a:r>
            <a:r>
              <a:rPr lang="en-US" sz="1400" smtClean="0"/>
              <a:t>the </a:t>
            </a:r>
            <a:r>
              <a:rPr lang="en-US" sz="1400" smtClean="0">
                <a:solidFill>
                  <a:srgbClr val="0070C0"/>
                </a:solidFill>
              </a:rPr>
              <a:t>OS determines the actual </a:t>
            </a:r>
            <a:r>
              <a:rPr lang="hu-HU" sz="1400" smtClean="0">
                <a:solidFill>
                  <a:srgbClr val="0070C0"/>
                </a:solidFill>
              </a:rPr>
              <a:t>level how far the actual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workload utilizes a </a:t>
            </a:r>
            <a:r>
              <a:rPr lang="en-US" sz="1400" smtClean="0">
                <a:solidFill>
                  <a:srgbClr val="0070C0"/>
                </a:solidFill>
              </a:rPr>
              <a:t>core </a:t>
            </a:r>
            <a:r>
              <a:rPr lang="hu-HU" sz="1400" smtClean="0">
                <a:solidFill>
                  <a:srgbClr val="0070C0"/>
                </a:solidFill>
              </a:rPr>
              <a:t>and</a:t>
            </a:r>
            <a:r>
              <a:rPr lang="en-US" sz="1400" smtClean="0"/>
              <a:t> </a:t>
            </a:r>
            <a:r>
              <a:rPr lang="en-US" sz="1400" smtClean="0">
                <a:solidFill>
                  <a:srgbClr val="0070C0"/>
                </a:solidFill>
              </a:rPr>
              <a:t>selects the appropriate working point</a:t>
            </a:r>
            <a:r>
              <a:rPr lang="en-US" sz="1400" smtClean="0"/>
              <a:t>,</a:t>
            </a:r>
            <a:r>
              <a:rPr lang="hu-HU" sz="1400" smtClean="0"/>
              <a:t> </a:t>
            </a:r>
            <a:r>
              <a:rPr lang="en-US" sz="1400" smtClean="0"/>
              <a:t>called </a:t>
            </a:r>
            <a:r>
              <a:rPr lang="en-US" sz="1400" smtClean="0">
                <a:solidFill>
                  <a:srgbClr val="FF0000"/>
                </a:solidFill>
              </a:rPr>
              <a:t>P point</a:t>
            </a:r>
            <a:r>
              <a:rPr lang="en-US" sz="1400" smtClean="0"/>
              <a:t>,</a:t>
            </a:r>
            <a:r>
              <a:rPr lang="hu-HU" sz="1400" smtClean="0"/>
              <a:t> for the  </a:t>
            </a:r>
          </a:p>
          <a:p>
            <a:pPr>
              <a:spcAft>
                <a:spcPts val="600"/>
              </a:spcAft>
            </a:pPr>
            <a:r>
              <a:rPr lang="hu-HU" sz="1400"/>
              <a:t> </a:t>
            </a:r>
            <a:r>
              <a:rPr lang="hu-HU" sz="1400" smtClean="0"/>
              <a:t>    </a:t>
            </a:r>
            <a:r>
              <a:rPr lang="en-US" sz="1400" smtClean="0"/>
              <a:t>core.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400">
                <a:solidFill>
                  <a:srgbClr val="0070C0"/>
                </a:solidFill>
              </a:rPr>
              <a:t>Each Pi point </a:t>
            </a:r>
            <a:r>
              <a:rPr lang="hu-HU" sz="1400">
                <a:solidFill>
                  <a:srgbClr val="0070C0"/>
                </a:solidFill>
              </a:rPr>
              <a:t>represents</a:t>
            </a:r>
            <a:r>
              <a:rPr lang="en-US" sz="1400">
                <a:solidFill>
                  <a:srgbClr val="000000"/>
                </a:solidFill>
              </a:rPr>
              <a:t> the operating </a:t>
            </a:r>
            <a:r>
              <a:rPr lang="en-US" sz="1400">
                <a:solidFill>
                  <a:srgbClr val="0070C0"/>
                </a:solidFill>
              </a:rPr>
              <a:t>{</a:t>
            </a:r>
            <a:r>
              <a:rPr lang="en-US" sz="1400" err="1">
                <a:solidFill>
                  <a:srgbClr val="0070C0"/>
                </a:solidFill>
              </a:rPr>
              <a:t>fci</a:t>
            </a:r>
            <a:r>
              <a:rPr lang="en-US" sz="1400">
                <a:solidFill>
                  <a:srgbClr val="0070C0"/>
                </a:solidFill>
              </a:rPr>
              <a:t>, </a:t>
            </a:r>
            <a:r>
              <a:rPr lang="en-US" sz="1400" err="1">
                <a:solidFill>
                  <a:srgbClr val="0070C0"/>
                </a:solidFill>
              </a:rPr>
              <a:t>Vci</a:t>
            </a:r>
            <a:r>
              <a:rPr lang="en-US" sz="1400">
                <a:solidFill>
                  <a:srgbClr val="0070C0"/>
                </a:solidFill>
              </a:rPr>
              <a:t>} </a:t>
            </a:r>
            <a:r>
              <a:rPr lang="en-US" sz="1400" smtClean="0">
                <a:solidFill>
                  <a:srgbClr val="000000"/>
                </a:solidFill>
              </a:rPr>
              <a:t>values</a:t>
            </a:r>
            <a:r>
              <a:rPr lang="hu-HU" sz="1400" smtClean="0">
                <a:solidFill>
                  <a:srgbClr val="000000"/>
                </a:solidFill>
              </a:rPr>
              <a:t> as seen in the figure below</a:t>
            </a:r>
            <a:r>
              <a:rPr lang="en-US" sz="1400" smtClean="0">
                <a:solidFill>
                  <a:srgbClr val="000000"/>
                </a:solidFill>
              </a:rPr>
              <a:t>.</a:t>
            </a:r>
            <a:endParaRPr lang="en-US" sz="1400"/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96" t="17250" r="8726" b="26415"/>
          <a:stretch/>
        </p:blipFill>
        <p:spPr bwMode="auto">
          <a:xfrm>
            <a:off x="1769712" y="3589767"/>
            <a:ext cx="5908475" cy="2854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206515" y="6444335"/>
            <a:ext cx="893748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/>
              <a:t>Example: Intel’s </a:t>
            </a:r>
            <a:r>
              <a:rPr lang="hu-HU" sz="1400" smtClean="0"/>
              <a:t>Enhanced </a:t>
            </a:r>
            <a:r>
              <a:rPr lang="en-US" sz="1400" err="1" smtClean="0"/>
              <a:t>SpeedStep</a:t>
            </a:r>
            <a:r>
              <a:rPr lang="en-US" sz="1400" smtClean="0"/>
              <a:t> </a:t>
            </a:r>
            <a:r>
              <a:rPr lang="en-US" sz="1400"/>
              <a:t>technology </a:t>
            </a:r>
            <a:r>
              <a:rPr lang="hu-HU" sz="1400" smtClean="0"/>
              <a:t>introduced in </a:t>
            </a:r>
            <a:r>
              <a:rPr lang="en-US" sz="1400" smtClean="0"/>
              <a:t>the</a:t>
            </a:r>
            <a:r>
              <a:rPr lang="hu-HU" sz="1400" smtClean="0"/>
              <a:t> </a:t>
            </a:r>
            <a:r>
              <a:rPr lang="en-US" sz="1400" smtClean="0"/>
              <a:t>Pentium </a:t>
            </a:r>
            <a:r>
              <a:rPr lang="en-US" sz="1400"/>
              <a:t>M </a:t>
            </a:r>
            <a:r>
              <a:rPr lang="en-US" sz="1400" smtClean="0"/>
              <a:t>(~200</a:t>
            </a:r>
            <a:r>
              <a:rPr lang="hu-HU" sz="1400" smtClean="0"/>
              <a:t>3</a:t>
            </a:r>
            <a:r>
              <a:rPr lang="en-US" sz="1400" smtClean="0"/>
              <a:t>)</a:t>
            </a:r>
            <a:r>
              <a:rPr lang="hu-HU" sz="1400" smtClean="0"/>
              <a:t> [</a:t>
            </a:r>
            <a:r>
              <a:rPr lang="en-US" sz="1400" smtClean="0"/>
              <a:t>210</a:t>
            </a:r>
            <a:r>
              <a:rPr lang="en-US" sz="1400"/>
              <a:t>]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527506" y="3474005"/>
            <a:ext cx="388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smtClean="0">
                <a:solidFill>
                  <a:srgbClr val="FF0000"/>
                </a:solidFill>
              </a:rPr>
              <a:t>P</a:t>
            </a:r>
            <a:r>
              <a:rPr lang="hu-HU" sz="1100" b="1" smtClean="0">
                <a:solidFill>
                  <a:srgbClr val="FF0000"/>
                </a:solidFill>
              </a:rPr>
              <a:t>1</a:t>
            </a:r>
            <a:endParaRPr lang="en-US" sz="1100" b="1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877145" y="3932475"/>
            <a:ext cx="388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smtClean="0">
                <a:solidFill>
                  <a:srgbClr val="FF0000"/>
                </a:solidFill>
              </a:rPr>
              <a:t>P</a:t>
            </a:r>
            <a:r>
              <a:rPr lang="hu-HU" sz="1100" b="1" smtClean="0">
                <a:solidFill>
                  <a:srgbClr val="FF0000"/>
                </a:solidFill>
              </a:rPr>
              <a:t>2</a:t>
            </a:r>
            <a:endParaRPr lang="en-US" sz="1100" b="1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238647" y="4579883"/>
            <a:ext cx="388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smtClean="0">
                <a:solidFill>
                  <a:srgbClr val="FF0000"/>
                </a:solidFill>
              </a:rPr>
              <a:t>P</a:t>
            </a:r>
            <a:r>
              <a:rPr lang="hu-HU" sz="1100" b="1" smtClean="0">
                <a:solidFill>
                  <a:srgbClr val="FF0000"/>
                </a:solidFill>
              </a:rPr>
              <a:t>6</a:t>
            </a:r>
            <a:endParaRPr lang="en-US" sz="11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3815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11" grpId="0"/>
      <p:bldP spid="12" grpId="0"/>
    </p:bld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2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74137" y="979197"/>
            <a:ext cx="8775637" cy="24519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hu-HU" sz="1400" smtClean="0"/>
              <a:t>In given intervalls of about 10 ms the </a:t>
            </a:r>
            <a:r>
              <a:rPr lang="hu-HU" sz="1400" smtClean="0">
                <a:solidFill>
                  <a:srgbClr val="0070C0"/>
                </a:solidFill>
              </a:rPr>
              <a:t>OS calculates the workload demand </a:t>
            </a:r>
            <a:r>
              <a:rPr lang="hu-HU" sz="1400" smtClean="0"/>
              <a:t>for a core</a:t>
            </a:r>
          </a:p>
          <a:p>
            <a:pPr>
              <a:spcAft>
                <a:spcPts val="600"/>
              </a:spcAft>
              <a:buClr>
                <a:schemeClr val="tx1"/>
              </a:buClr>
            </a:pPr>
            <a:r>
              <a:rPr lang="hu-HU" sz="1400"/>
              <a:t> </a:t>
            </a:r>
            <a:r>
              <a:rPr lang="hu-HU" sz="1400" smtClean="0"/>
              <a:t>       by dividing the number of clock cycles used by the number of all clock cycles.       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hu-HU" sz="1400" smtClean="0"/>
              <a:t>W</a:t>
            </a:r>
            <a:r>
              <a:rPr lang="en-US" sz="1400" err="1" smtClean="0"/>
              <a:t>hile</a:t>
            </a:r>
            <a:r>
              <a:rPr lang="en-US" sz="1400" smtClean="0"/>
              <a:t> </a:t>
            </a:r>
            <a:r>
              <a:rPr lang="en-US" sz="1400"/>
              <a:t>taking </a:t>
            </a:r>
            <a:r>
              <a:rPr lang="en-US" sz="1400" smtClean="0"/>
              <a:t>into</a:t>
            </a:r>
            <a:r>
              <a:rPr lang="hu-HU" sz="1400" smtClean="0"/>
              <a:t> </a:t>
            </a:r>
            <a:r>
              <a:rPr lang="en-US" sz="1400" smtClean="0"/>
              <a:t>account </a:t>
            </a:r>
            <a:r>
              <a:rPr lang="en-US" sz="1400"/>
              <a:t>both </a:t>
            </a:r>
            <a:r>
              <a:rPr lang="en-US" sz="1400" smtClean="0"/>
              <a:t>the </a:t>
            </a:r>
            <a:r>
              <a:rPr lang="en-US" sz="1400"/>
              <a:t>user specified power management policy </a:t>
            </a:r>
            <a:r>
              <a:rPr lang="en-US" sz="1400" smtClean="0"/>
              <a:t>that</a:t>
            </a:r>
          </a:p>
          <a:p>
            <a:pPr>
              <a:buClr>
                <a:schemeClr val="tx1"/>
              </a:buClr>
            </a:pPr>
            <a:r>
              <a:rPr lang="en-US" sz="1400"/>
              <a:t> </a:t>
            </a:r>
            <a:r>
              <a:rPr lang="en-US" sz="1400" smtClean="0"/>
              <a:t>    </a:t>
            </a:r>
            <a:r>
              <a:rPr lang="hu-HU" sz="1400" smtClean="0"/>
              <a:t> </a:t>
            </a:r>
            <a:r>
              <a:rPr lang="en-US" sz="1400" smtClean="0"/>
              <a:t> </a:t>
            </a:r>
            <a:r>
              <a:rPr lang="hu-HU" sz="1400" smtClean="0"/>
              <a:t>reflects</a:t>
            </a:r>
            <a:r>
              <a:rPr lang="en-US" sz="1400" smtClean="0"/>
              <a:t> the </a:t>
            </a:r>
            <a:r>
              <a:rPr lang="en-US" sz="1400"/>
              <a:t>user’s power management priority (such as max</a:t>
            </a:r>
            <a:r>
              <a:rPr lang="en-US" sz="1400" smtClean="0"/>
              <a:t>. performance</a:t>
            </a:r>
            <a:r>
              <a:rPr lang="en-US" sz="1400"/>
              <a:t>, longest </a:t>
            </a:r>
            <a:endParaRPr lang="en-US" sz="1400" smtClean="0"/>
          </a:p>
          <a:p>
            <a:pPr>
              <a:buClr>
                <a:schemeClr val="tx1"/>
              </a:buClr>
            </a:pPr>
            <a:r>
              <a:rPr lang="en-US" sz="1400"/>
              <a:t> </a:t>
            </a:r>
            <a:r>
              <a:rPr lang="en-US" sz="1400" smtClean="0"/>
              <a:t>    </a:t>
            </a:r>
            <a:r>
              <a:rPr lang="hu-HU" sz="1400" smtClean="0"/>
              <a:t> </a:t>
            </a:r>
            <a:r>
              <a:rPr lang="en-US" sz="1400" smtClean="0"/>
              <a:t> battery </a:t>
            </a:r>
            <a:r>
              <a:rPr lang="en-US" sz="1400"/>
              <a:t>life or </a:t>
            </a:r>
            <a:r>
              <a:rPr lang="en-US" sz="1400" smtClean="0"/>
              <a:t>balanced)</a:t>
            </a:r>
            <a:r>
              <a:rPr lang="hu-HU" sz="1400" smtClean="0"/>
              <a:t> and the</a:t>
            </a:r>
            <a:r>
              <a:rPr lang="en-US" sz="1400" smtClean="0"/>
              <a:t> </a:t>
            </a:r>
            <a:r>
              <a:rPr lang="en-US" sz="1400"/>
              <a:t>workload </a:t>
            </a:r>
            <a:r>
              <a:rPr lang="en-US" sz="1400" smtClean="0"/>
              <a:t>demand</a:t>
            </a:r>
            <a:r>
              <a:rPr lang="hu-HU" sz="1400" smtClean="0"/>
              <a:t>, the </a:t>
            </a:r>
            <a:r>
              <a:rPr lang="hu-HU" sz="1400" smtClean="0">
                <a:solidFill>
                  <a:srgbClr val="0070C0"/>
                </a:solidFill>
              </a:rPr>
              <a:t>OS selects the appropriate</a:t>
            </a:r>
          </a:p>
          <a:p>
            <a:pPr>
              <a:spcAft>
                <a:spcPts val="400"/>
              </a:spcAft>
              <a:buClr>
                <a:schemeClr val="tx1"/>
              </a:buClr>
            </a:pPr>
            <a:r>
              <a:rPr lang="hu-HU" sz="1400" smtClean="0">
                <a:solidFill>
                  <a:srgbClr val="0070C0"/>
                </a:solidFill>
              </a:rPr>
              <a:t>       P point</a:t>
            </a:r>
            <a:r>
              <a:rPr lang="hu-HU" sz="1400" smtClean="0"/>
              <a:t> (the needed fc and the associated Vci) for the core.</a:t>
            </a:r>
            <a:endParaRPr lang="en-US" sz="1400"/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/>
              <a:t>The selected </a:t>
            </a:r>
            <a:r>
              <a:rPr lang="en-US" sz="1400" err="1">
                <a:solidFill>
                  <a:srgbClr val="0070C0"/>
                </a:solidFill>
              </a:rPr>
              <a:t>fci</a:t>
            </a:r>
            <a:r>
              <a:rPr lang="en-US" sz="1400">
                <a:solidFill>
                  <a:srgbClr val="0070C0"/>
                </a:solidFill>
              </a:rPr>
              <a:t>/</a:t>
            </a:r>
            <a:r>
              <a:rPr lang="en-US" sz="1400" err="1">
                <a:solidFill>
                  <a:srgbClr val="0070C0"/>
                </a:solidFill>
              </a:rPr>
              <a:t>Vci</a:t>
            </a:r>
            <a:r>
              <a:rPr lang="en-US" sz="1400">
                <a:solidFill>
                  <a:srgbClr val="0070C0"/>
                </a:solidFill>
              </a:rPr>
              <a:t> value will be communicated </a:t>
            </a:r>
            <a:r>
              <a:rPr lang="en-US" sz="1400"/>
              <a:t>to </a:t>
            </a:r>
            <a:r>
              <a:rPr lang="en-US" sz="1400" smtClean="0"/>
              <a:t>the </a:t>
            </a:r>
            <a:r>
              <a:rPr lang="hu-HU" sz="1400" smtClean="0"/>
              <a:t>processor by writing these values </a:t>
            </a:r>
          </a:p>
          <a:p>
            <a:pPr>
              <a:buClr>
                <a:schemeClr val="tx1"/>
              </a:buClr>
            </a:pPr>
            <a:r>
              <a:rPr lang="hu-HU" sz="1400"/>
              <a:t> </a:t>
            </a:r>
            <a:r>
              <a:rPr lang="hu-HU" sz="1400" smtClean="0"/>
              <a:t>      </a:t>
            </a:r>
            <a:r>
              <a:rPr lang="hu-HU" sz="1400" smtClean="0">
                <a:solidFill>
                  <a:srgbClr val="0070C0"/>
                </a:solidFill>
              </a:rPr>
              <a:t>into a defined register set </a:t>
            </a:r>
            <a:r>
              <a:rPr lang="hu-HU" sz="1400" smtClean="0"/>
              <a:t>(actually three processor registers rpresenting a register </a:t>
            </a:r>
          </a:p>
          <a:p>
            <a:pPr>
              <a:spcAft>
                <a:spcPts val="600"/>
              </a:spcAft>
              <a:buClr>
                <a:schemeClr val="tx1"/>
              </a:buClr>
            </a:pPr>
            <a:r>
              <a:rPr lang="hu-HU" sz="1400"/>
              <a:t> </a:t>
            </a:r>
            <a:r>
              <a:rPr lang="hu-HU" sz="1400" smtClean="0"/>
              <a:t>      interface between the OS and the processor) that is specified by the ACPI standard.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hu-HU" sz="1400" smtClean="0"/>
              <a:t>Finally, the </a:t>
            </a:r>
            <a:r>
              <a:rPr lang="hu-HU" sz="1400" smtClean="0">
                <a:solidFill>
                  <a:srgbClr val="0070C0"/>
                </a:solidFill>
              </a:rPr>
              <a:t>processor uses these values to set the </a:t>
            </a:r>
            <a:r>
              <a:rPr lang="en-US" sz="1400" smtClean="0">
                <a:solidFill>
                  <a:srgbClr val="0070C0"/>
                </a:solidFill>
              </a:rPr>
              <a:t>PLL</a:t>
            </a:r>
            <a:r>
              <a:rPr lang="hu-HU" sz="1400" smtClean="0">
                <a:solidFill>
                  <a:srgbClr val="0070C0"/>
                </a:solidFill>
              </a:rPr>
              <a:t> and the</a:t>
            </a:r>
            <a:r>
              <a:rPr lang="en-US" sz="1400" smtClean="0">
                <a:solidFill>
                  <a:srgbClr val="0070C0"/>
                </a:solidFill>
              </a:rPr>
              <a:t> </a:t>
            </a:r>
            <a:r>
              <a:rPr lang="en-US" sz="1400">
                <a:solidFill>
                  <a:srgbClr val="0070C0"/>
                </a:solidFill>
              </a:rPr>
              <a:t>voltage </a:t>
            </a:r>
            <a:r>
              <a:rPr lang="en-US" sz="1400" smtClean="0">
                <a:solidFill>
                  <a:srgbClr val="0070C0"/>
                </a:solidFill>
              </a:rPr>
              <a:t>regulator</a:t>
            </a:r>
            <a:r>
              <a:rPr lang="hu-HU" sz="1400" smtClean="0">
                <a:solidFill>
                  <a:srgbClr val="0070C0"/>
                </a:solidFill>
              </a:rPr>
              <a:t> </a:t>
            </a:r>
            <a:r>
              <a:rPr lang="hu-HU" sz="1400" smtClean="0"/>
              <a:t>accordingly</a:t>
            </a:r>
            <a:r>
              <a:rPr lang="en-US" sz="1400" smtClean="0"/>
              <a:t>.</a:t>
            </a:r>
            <a:endParaRPr lang="en-US" sz="1400"/>
          </a:p>
        </p:txBody>
      </p:sp>
      <p:sp>
        <p:nvSpPr>
          <p:cNvPr id="5" name="TextBox 4"/>
          <p:cNvSpPr txBox="1"/>
          <p:nvPr/>
        </p:nvSpPr>
        <p:spPr>
          <a:xfrm>
            <a:off x="206515" y="638690"/>
            <a:ext cx="3486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>
                <a:solidFill>
                  <a:schemeClr val="accent6"/>
                </a:solidFill>
              </a:rPr>
              <a:t>P</a:t>
            </a:r>
            <a:r>
              <a:rPr lang="hu-HU" sz="1400" b="1" smtClean="0">
                <a:solidFill>
                  <a:schemeClr val="accent6"/>
                </a:solidFill>
              </a:rPr>
              <a:t>rinciple of operation of DVFS -2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13" name="TextBox 8"/>
          <p:cNvSpPr txBox="1"/>
          <p:nvPr/>
        </p:nvSpPr>
        <p:spPr>
          <a:xfrm>
            <a:off x="802947" y="6406588"/>
            <a:ext cx="73694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hu-HU" sz="1400"/>
              <a:t>Figure: Example for how EIST </a:t>
            </a:r>
            <a:r>
              <a:rPr lang="hu-HU" sz="1400" smtClean="0"/>
              <a:t>operates while ramping up performance </a:t>
            </a:r>
            <a:r>
              <a:rPr lang="hu-HU" sz="1400"/>
              <a:t>[218]  </a:t>
            </a:r>
            <a:endParaRPr lang="en-US" sz="1400"/>
          </a:p>
        </p:txBody>
      </p:sp>
      <p:grpSp>
        <p:nvGrpSpPr>
          <p:cNvPr id="16" name="Group 15"/>
          <p:cNvGrpSpPr/>
          <p:nvPr/>
        </p:nvGrpSpPr>
        <p:grpSpPr>
          <a:xfrm>
            <a:off x="447614" y="3474005"/>
            <a:ext cx="7904806" cy="2693789"/>
            <a:chOff x="177584" y="3570526"/>
            <a:chExt cx="7753005" cy="2513769"/>
          </a:xfrm>
        </p:grpSpPr>
        <p:sp>
          <p:nvSpPr>
            <p:cNvPr id="11" name="TextBox 6"/>
            <p:cNvSpPr txBox="1"/>
            <p:nvPr/>
          </p:nvSpPr>
          <p:spPr>
            <a:xfrm>
              <a:off x="177584" y="3570526"/>
              <a:ext cx="125397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100">
                  <a:solidFill>
                    <a:srgbClr val="0070C0"/>
                  </a:solidFill>
                </a:rPr>
                <a:t>fc in GHz</a:t>
              </a:r>
              <a:endParaRPr lang="en-US" sz="1100">
                <a:solidFill>
                  <a:srgbClr val="0070C0"/>
                </a:solidFill>
              </a:endParaRPr>
            </a:p>
          </p:txBody>
        </p:sp>
        <p:pic>
          <p:nvPicPr>
            <p:cNvPr id="14" name="Kép 1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0753"/>
            <a:stretch/>
          </p:blipFill>
          <p:spPr>
            <a:xfrm>
              <a:off x="341313" y="3780620"/>
              <a:ext cx="7471047" cy="2303675"/>
            </a:xfrm>
            <a:prstGeom prst="rect">
              <a:avLst/>
            </a:prstGeom>
          </p:spPr>
        </p:pic>
        <p:sp>
          <p:nvSpPr>
            <p:cNvPr id="15" name="TextBox 7"/>
            <p:cNvSpPr txBox="1"/>
            <p:nvPr/>
          </p:nvSpPr>
          <p:spPr>
            <a:xfrm>
              <a:off x="7561577" y="5783589"/>
              <a:ext cx="369012" cy="2081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00">
                  <a:solidFill>
                    <a:srgbClr val="0070C0"/>
                  </a:solidFill>
                </a:rPr>
                <a:t>ms</a:t>
              </a:r>
              <a:endParaRPr lang="en-US" sz="1200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7917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3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06515" y="638690"/>
            <a:ext cx="3486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>
                <a:solidFill>
                  <a:schemeClr val="accent6"/>
                </a:solidFill>
              </a:rPr>
              <a:t>P</a:t>
            </a:r>
            <a:r>
              <a:rPr lang="hu-HU" sz="1400" b="1" smtClean="0">
                <a:solidFill>
                  <a:schemeClr val="accent6"/>
                </a:solidFill>
              </a:rPr>
              <a:t>rinciple of operation of DVFS -2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1520" y="953725"/>
            <a:ext cx="86020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solidFill>
                  <a:srgbClr val="FF0000"/>
                </a:solidFill>
              </a:rPr>
              <a:t>Note</a:t>
            </a:r>
            <a:r>
              <a:rPr lang="hu-HU" sz="1400" smtClean="0"/>
              <a:t> that a requested </a:t>
            </a:r>
            <a:r>
              <a:rPr lang="hu-HU" sz="1400" smtClean="0">
                <a:solidFill>
                  <a:srgbClr val="0070C0"/>
                </a:solidFill>
              </a:rPr>
              <a:t>ramping up the performance will be performed in a series of smaller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steps to maintain data integrity</a:t>
            </a:r>
            <a:r>
              <a:rPr lang="hu-HU" sz="1400" smtClean="0"/>
              <a:t>.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576267493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.3.3.1 </a:t>
            </a:r>
            <a:r>
              <a:rPr lang="en-US"/>
              <a:t>Speed Shift Technology </a:t>
            </a:r>
            <a:r>
              <a:rPr lang="en-US" smtClean="0"/>
              <a:t>(</a:t>
            </a:r>
            <a:r>
              <a:rPr lang="hu-HU" smtClean="0"/>
              <a:t>4</a:t>
            </a:r>
            <a:r>
              <a:rPr lang="en-US" smtClean="0"/>
              <a:t>)</a:t>
            </a:r>
            <a:endParaRPr lang="en-US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458" r="68818" b="3554"/>
          <a:stretch/>
        </p:blipFill>
        <p:spPr bwMode="auto">
          <a:xfrm>
            <a:off x="66951" y="846641"/>
            <a:ext cx="2794859" cy="36494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61510" y="613976"/>
            <a:ext cx="68227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Extension of DVFS by Turbo Boost technolgy and Thermal control</a:t>
            </a:r>
            <a:r>
              <a:rPr lang="en-US" sz="1400" b="1" smtClean="0">
                <a:solidFill>
                  <a:schemeClr val="accent6"/>
                </a:solidFill>
              </a:rPr>
              <a:t> 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06815" y="1165728"/>
            <a:ext cx="58506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On the other hand, </a:t>
            </a:r>
            <a:r>
              <a:rPr lang="en-US" sz="1400" smtClean="0">
                <a:solidFill>
                  <a:srgbClr val="0070C0"/>
                </a:solidFill>
              </a:rPr>
              <a:t>when the workload demands a higher</a:t>
            </a:r>
          </a:p>
          <a:p>
            <a:r>
              <a:rPr lang="en-US" sz="1400" smtClean="0">
                <a:solidFill>
                  <a:srgbClr val="0070C0"/>
                </a:solidFill>
              </a:rPr>
              <a:t>      operating point than P1, the processor can take over the</a:t>
            </a:r>
          </a:p>
          <a:p>
            <a:r>
              <a:rPr lang="en-US" sz="1400">
                <a:solidFill>
                  <a:srgbClr val="0070C0"/>
                </a:solidFill>
              </a:rPr>
              <a:t> </a:t>
            </a:r>
            <a:r>
              <a:rPr lang="en-US" sz="1400" smtClean="0">
                <a:solidFill>
                  <a:srgbClr val="0070C0"/>
                </a:solidFill>
              </a:rPr>
              <a:t>     control over the power management by activating the </a:t>
            </a:r>
          </a:p>
          <a:p>
            <a:pPr>
              <a:spcAft>
                <a:spcPts val="300"/>
              </a:spcAft>
            </a:pPr>
            <a:r>
              <a:rPr lang="en-US" sz="1400" smtClean="0">
                <a:solidFill>
                  <a:srgbClr val="0070C0"/>
                </a:solidFill>
              </a:rPr>
              <a:t>      </a:t>
            </a:r>
            <a:r>
              <a:rPr lang="en-US" sz="1400" smtClean="0">
                <a:solidFill>
                  <a:srgbClr val="FF0000"/>
                </a:solidFill>
              </a:rPr>
              <a:t>turbo </a:t>
            </a:r>
            <a:r>
              <a:rPr lang="hu-HU" sz="1400" smtClean="0">
                <a:solidFill>
                  <a:srgbClr val="FF0000"/>
                </a:solidFill>
              </a:rPr>
              <a:t>boost </a:t>
            </a:r>
            <a:r>
              <a:rPr lang="en-US" sz="1400" smtClean="0">
                <a:solidFill>
                  <a:srgbClr val="FF0000"/>
                </a:solidFill>
              </a:rPr>
              <a:t>technology</a:t>
            </a:r>
            <a:r>
              <a:rPr lang="en-US" sz="1400" smtClean="0">
                <a:solidFill>
                  <a:srgbClr val="0070C0"/>
                </a:solidFill>
              </a:rPr>
              <a:t>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906815" y="4027464"/>
            <a:ext cx="564680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1400">
                <a:solidFill>
                  <a:srgbClr val="0070C0"/>
                </a:solidFill>
              </a:rPr>
              <a:t>Lower than </a:t>
            </a:r>
            <a:r>
              <a:rPr lang="en-US" sz="1400" err="1">
                <a:solidFill>
                  <a:srgbClr val="0070C0"/>
                </a:solidFill>
              </a:rPr>
              <a:t>Pn</a:t>
            </a:r>
            <a:r>
              <a:rPr lang="en-US" sz="1400">
                <a:solidFill>
                  <a:srgbClr val="0070C0"/>
                </a:solidFill>
              </a:rPr>
              <a:t> states </a:t>
            </a:r>
            <a:r>
              <a:rPr lang="hu-HU" sz="1400" smtClean="0">
                <a:solidFill>
                  <a:srgbClr val="0070C0"/>
                </a:solidFill>
              </a:rPr>
              <a:t>(called t-states (Throttling states))</a:t>
            </a:r>
          </a:p>
          <a:p>
            <a:pPr lvl="0">
              <a:buClr>
                <a:srgbClr val="000000"/>
              </a:buClr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</a:t>
            </a:r>
            <a:r>
              <a:rPr lang="en-US" sz="1400" smtClean="0">
                <a:solidFill>
                  <a:srgbClr val="0070C0"/>
                </a:solidFill>
              </a:rPr>
              <a:t>are </a:t>
            </a:r>
            <a:r>
              <a:rPr lang="en-US" sz="1400">
                <a:solidFill>
                  <a:srgbClr val="0070C0"/>
                </a:solidFill>
              </a:rPr>
              <a:t>used </a:t>
            </a:r>
            <a:r>
              <a:rPr lang="hu-HU" sz="1400" smtClean="0">
                <a:solidFill>
                  <a:srgbClr val="0070C0"/>
                </a:solidFill>
              </a:rPr>
              <a:t>typically for </a:t>
            </a:r>
            <a:r>
              <a:rPr lang="hu-HU" sz="1400" smtClean="0">
                <a:solidFill>
                  <a:srgbClr val="FF0000"/>
                </a:solidFill>
              </a:rPr>
              <a:t>thermal control </a:t>
            </a:r>
            <a:r>
              <a:rPr lang="en-US" sz="1400" smtClean="0">
                <a:solidFill>
                  <a:srgbClr val="0070C0"/>
                </a:solidFill>
              </a:rPr>
              <a:t>to </a:t>
            </a:r>
            <a:r>
              <a:rPr lang="en-US" sz="1400">
                <a:solidFill>
                  <a:srgbClr val="0070C0"/>
                </a:solidFill>
              </a:rPr>
              <a:t>manage </a:t>
            </a:r>
            <a:r>
              <a:rPr lang="en-US" sz="1400" smtClean="0">
                <a:solidFill>
                  <a:srgbClr val="0070C0"/>
                </a:solidFill>
              </a:rPr>
              <a:t>critical</a:t>
            </a:r>
            <a:r>
              <a:rPr lang="hu-HU" sz="1400" smtClean="0">
                <a:solidFill>
                  <a:srgbClr val="0070C0"/>
                </a:solidFill>
              </a:rPr>
              <a:t> </a:t>
            </a:r>
          </a:p>
          <a:p>
            <a:pPr lvl="0">
              <a:buClr>
                <a:srgbClr val="000000"/>
              </a:buClr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thermal </a:t>
            </a:r>
            <a:r>
              <a:rPr lang="en-US" sz="1400" smtClean="0">
                <a:solidFill>
                  <a:srgbClr val="0070C0"/>
                </a:solidFill>
              </a:rPr>
              <a:t>conditions</a:t>
            </a:r>
            <a:r>
              <a:rPr lang="en-US" sz="1400">
                <a:solidFill>
                  <a:srgbClr val="000000"/>
                </a:solidFill>
              </a:rPr>
              <a:t>, like overheating the die</a:t>
            </a:r>
            <a:r>
              <a:rPr lang="en-US" sz="1400" smtClean="0">
                <a:solidFill>
                  <a:srgbClr val="000000"/>
                </a:solidFill>
              </a:rPr>
              <a:t>.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76918" y="5151926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solidFill>
                  <a:srgbClr val="FF0000"/>
                </a:solidFill>
              </a:rPr>
              <a:t>Note</a:t>
            </a:r>
            <a:endParaRPr lang="en-US" sz="140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70767" y="5396198"/>
            <a:ext cx="81584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/>
              <a:t>Each DVFS implementation, such as Intel's EIST or AMD's PowerNow' needs appropriate</a:t>
            </a:r>
          </a:p>
          <a:p>
            <a:r>
              <a:rPr lang="hu-HU" sz="1400"/>
              <a:t> </a:t>
            </a:r>
            <a:r>
              <a:rPr lang="hu-HU" sz="1400" smtClean="0"/>
              <a:t> </a:t>
            </a:r>
            <a:r>
              <a:rPr lang="hu-HU" sz="1400" smtClean="0">
                <a:solidFill>
                  <a:srgbClr val="FF0000"/>
                </a:solidFill>
              </a:rPr>
              <a:t>OS support</a:t>
            </a:r>
            <a:r>
              <a:rPr lang="hu-HU" sz="1400" smtClean="0"/>
              <a:t>, typically provided beginning with a specified OS version.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674347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.3.3.1 </a:t>
            </a:r>
            <a:r>
              <a:rPr lang="en-US"/>
              <a:t>Speed Shift Technology </a:t>
            </a:r>
            <a:r>
              <a:rPr lang="en-US" smtClean="0"/>
              <a:t>(</a:t>
            </a:r>
            <a:r>
              <a:rPr lang="hu-HU" smtClean="0"/>
              <a:t>5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1510" y="593685"/>
            <a:ext cx="780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The drawback of </a:t>
            </a:r>
            <a:r>
              <a:rPr lang="hu-HU" sz="1400" b="1" smtClean="0">
                <a:solidFill>
                  <a:schemeClr val="accent6"/>
                </a:solidFill>
              </a:rPr>
              <a:t>DVFS implemented by </a:t>
            </a:r>
            <a:r>
              <a:rPr lang="en-US" sz="1400" b="1" smtClean="0">
                <a:solidFill>
                  <a:schemeClr val="accent6"/>
                </a:solidFill>
              </a:rPr>
              <a:t>the </a:t>
            </a:r>
            <a:r>
              <a:rPr lang="hu-HU" sz="1400" b="1" smtClean="0">
                <a:solidFill>
                  <a:schemeClr val="accent6"/>
                </a:solidFill>
              </a:rPr>
              <a:t>Enhanced </a:t>
            </a:r>
            <a:r>
              <a:rPr lang="en-US" sz="1400" b="1" err="1" smtClean="0">
                <a:solidFill>
                  <a:schemeClr val="accent6"/>
                </a:solidFill>
              </a:rPr>
              <a:t>SpeedStep</a:t>
            </a:r>
            <a:r>
              <a:rPr lang="en-US" sz="1400" b="1" smtClean="0">
                <a:solidFill>
                  <a:schemeClr val="accent6"/>
                </a:solidFill>
              </a:rPr>
              <a:t> technology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22568" y="908720"/>
            <a:ext cx="8698984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 </a:t>
            </a:r>
            <a:r>
              <a:rPr lang="hu-HU" sz="1400" smtClean="0"/>
              <a:t>One of the </a:t>
            </a:r>
            <a:r>
              <a:rPr lang="en-US" sz="1400" smtClean="0">
                <a:solidFill>
                  <a:srgbClr val="0070C0"/>
                </a:solidFill>
              </a:rPr>
              <a:t>basic drawback </a:t>
            </a:r>
            <a:r>
              <a:rPr lang="hu-HU" sz="1400" smtClean="0">
                <a:solidFill>
                  <a:srgbClr val="0070C0"/>
                </a:solidFill>
              </a:rPr>
              <a:t>of the enhanced SpeedStep technology</a:t>
            </a:r>
            <a:r>
              <a:rPr lang="en-US" sz="1400" smtClean="0"/>
              <a:t> </a:t>
            </a:r>
            <a:r>
              <a:rPr lang="hu-HU" sz="1400" smtClean="0"/>
              <a:t>is </a:t>
            </a:r>
            <a:r>
              <a:rPr lang="en-US" sz="1400" smtClean="0">
                <a:solidFill>
                  <a:srgbClr val="FF0000"/>
                </a:solidFill>
              </a:rPr>
              <a:t>slow responsiveness</a:t>
            </a:r>
            <a:r>
              <a:rPr lang="en-US" sz="1400" smtClean="0"/>
              <a:t>,</a:t>
            </a:r>
            <a:endParaRPr lang="hu-HU" sz="1400" smtClean="0"/>
          </a:p>
          <a:p>
            <a:r>
              <a:rPr lang="hu-HU" sz="1400"/>
              <a:t> </a:t>
            </a:r>
            <a:r>
              <a:rPr lang="hu-HU" sz="1400" smtClean="0"/>
              <a:t>     </a:t>
            </a:r>
            <a:r>
              <a:rPr lang="en-US" sz="1400" smtClean="0"/>
              <a:t> e.g. 30 </a:t>
            </a:r>
            <a:r>
              <a:rPr lang="en-US" sz="1400" err="1" smtClean="0"/>
              <a:t>ms</a:t>
            </a:r>
            <a:r>
              <a:rPr lang="en-US" sz="1400" smtClean="0"/>
              <a:t> responsiveness, needed until the OS</a:t>
            </a:r>
            <a:r>
              <a:rPr lang="hu-HU" sz="1400" smtClean="0"/>
              <a:t> </a:t>
            </a:r>
            <a:r>
              <a:rPr lang="en-US" sz="1400" smtClean="0"/>
              <a:t>recognizes the change of operating</a:t>
            </a:r>
            <a:endParaRPr lang="hu-HU" sz="1400" smtClean="0"/>
          </a:p>
          <a:p>
            <a:r>
              <a:rPr lang="hu-HU" sz="1400"/>
              <a:t> </a:t>
            </a:r>
            <a:r>
              <a:rPr lang="hu-HU" sz="1400" smtClean="0"/>
              <a:t>     </a:t>
            </a:r>
            <a:r>
              <a:rPr lang="en-US" sz="1400" smtClean="0"/>
              <a:t> conditions</a:t>
            </a:r>
            <a:r>
              <a:rPr lang="hu-HU" sz="1400" smtClean="0"/>
              <a:t> </a:t>
            </a:r>
            <a:r>
              <a:rPr lang="en-US" sz="1400" smtClean="0"/>
              <a:t> (</a:t>
            </a:r>
            <a:r>
              <a:rPr lang="hu-HU" sz="1400" smtClean="0"/>
              <a:t>typically </a:t>
            </a:r>
            <a:r>
              <a:rPr lang="en-US" sz="1400" smtClean="0"/>
              <a:t>workload</a:t>
            </a:r>
            <a:r>
              <a:rPr lang="hu-HU" sz="1400" smtClean="0"/>
              <a:t> demand</a:t>
            </a:r>
            <a:r>
              <a:rPr lang="en-US" sz="1400" smtClean="0"/>
              <a:t>) and </a:t>
            </a:r>
            <a:r>
              <a:rPr lang="hu-HU" sz="1400" smtClean="0"/>
              <a:t>the processor </a:t>
            </a:r>
            <a:r>
              <a:rPr lang="en-US" sz="1400" smtClean="0"/>
              <a:t>responds</a:t>
            </a:r>
            <a:r>
              <a:rPr lang="hu-HU" sz="1400" smtClean="0"/>
              <a:t> </a:t>
            </a:r>
            <a:r>
              <a:rPr lang="en-US" sz="1400" smtClean="0"/>
              <a:t>by </a:t>
            </a:r>
            <a:r>
              <a:rPr lang="hu-HU" sz="1400" smtClean="0"/>
              <a:t>modifying</a:t>
            </a:r>
            <a:r>
              <a:rPr lang="en-US" sz="1400" smtClean="0"/>
              <a:t> the</a:t>
            </a:r>
            <a:endParaRPr lang="hu-HU" sz="1400" smtClean="0"/>
          </a:p>
          <a:p>
            <a:pPr>
              <a:spcAft>
                <a:spcPts val="600"/>
              </a:spcAft>
            </a:pPr>
            <a:r>
              <a:rPr lang="hu-HU" sz="1400"/>
              <a:t> </a:t>
            </a:r>
            <a:r>
              <a:rPr lang="hu-HU" sz="1400" smtClean="0"/>
              <a:t>      </a:t>
            </a:r>
            <a:r>
              <a:rPr lang="en-US" sz="1400" smtClean="0"/>
              <a:t>operating point [</a:t>
            </a:r>
            <a:r>
              <a:rPr lang="hu-HU" sz="1400" smtClean="0"/>
              <a:t>201</a:t>
            </a:r>
            <a:r>
              <a:rPr lang="en-US" sz="1400" smtClean="0"/>
              <a:t>].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This is unfavorable for low residency workloads, like quickly changing video recording.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547495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Introduction</a:t>
            </a:r>
          </a:p>
        </p:txBody>
      </p:sp>
    </p:spTree>
    <p:extLst>
      <p:ext uri="{BB962C8B-B14F-4D97-AF65-F5344CB8AC3E}">
        <p14:creationId xmlns:p14="http://schemas.microsoft.com/office/powerpoint/2010/main" val="132472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3203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  <a:latin typeface="Verdana"/>
              </a:rPr>
              <a:t>Number of memory channels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c)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8352420" y="1223755"/>
            <a:ext cx="725875" cy="543326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9093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6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1510" y="593685"/>
            <a:ext cx="32544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T</a:t>
            </a:r>
            <a:r>
              <a:rPr lang="en-US" sz="1400" b="1" smtClean="0">
                <a:solidFill>
                  <a:schemeClr val="accent6"/>
                </a:solidFill>
              </a:rPr>
              <a:t>he Speed Shift Technology</a:t>
            </a:r>
            <a:r>
              <a:rPr lang="hu-HU" sz="1400" b="1" smtClean="0">
                <a:solidFill>
                  <a:schemeClr val="accent6"/>
                </a:solidFill>
              </a:rPr>
              <a:t> -1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1520" y="953725"/>
            <a:ext cx="8909683" cy="427809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smtClean="0"/>
              <a:t>It is called also as the </a:t>
            </a:r>
            <a:r>
              <a:rPr lang="hu-HU" sz="1400" smtClean="0">
                <a:solidFill>
                  <a:srgbClr val="FF0000"/>
                </a:solidFill>
              </a:rPr>
              <a:t>Hardware Controlled Performance States (HWP).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chemeClr val="accent6"/>
                </a:solidFill>
              </a:rPr>
              <a:t>It is an implementation of the </a:t>
            </a:r>
            <a:r>
              <a:rPr lang="hu-HU" sz="1400" smtClean="0">
                <a:solidFill>
                  <a:srgbClr val="FF0000"/>
                </a:solidFill>
              </a:rPr>
              <a:t>Collaborative Processor Performance Control (CPPC)</a:t>
            </a:r>
            <a:r>
              <a:rPr lang="hu-HU" sz="1400" smtClean="0">
                <a:solidFill>
                  <a:schemeClr val="accent6"/>
                </a:solidFill>
              </a:rPr>
              <a:t> feature </a:t>
            </a:r>
          </a:p>
          <a:p>
            <a:pPr>
              <a:spcAft>
                <a:spcPts val="600"/>
              </a:spcAft>
            </a:pPr>
            <a:r>
              <a:rPr lang="hu-HU" sz="1400">
                <a:solidFill>
                  <a:schemeClr val="accent6"/>
                </a:solidFill>
              </a:rPr>
              <a:t> </a:t>
            </a:r>
            <a:r>
              <a:rPr lang="hu-HU" sz="1400" smtClean="0">
                <a:solidFill>
                  <a:schemeClr val="accent6"/>
                </a:solidFill>
              </a:rPr>
              <a:t>     introduced in the ACPI version 5.0.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As long as the Enhanced SpeedStep technology makes use of P-states and the OS </a:t>
            </a:r>
          </a:p>
          <a:p>
            <a:r>
              <a:rPr lang="hu-HU" sz="1400"/>
              <a:t> </a:t>
            </a:r>
            <a:r>
              <a:rPr lang="hu-HU" sz="1400" smtClean="0"/>
              <a:t>     communicates the performance demand of the workload to the processor by writing the</a:t>
            </a:r>
          </a:p>
          <a:p>
            <a:r>
              <a:rPr lang="hu-HU" sz="1400"/>
              <a:t> </a:t>
            </a:r>
            <a:r>
              <a:rPr lang="hu-HU" sz="1400" smtClean="0"/>
              <a:t>     requested P-state (fc, Vc values) into a given processor register, </a:t>
            </a:r>
            <a:r>
              <a:rPr lang="hu-HU" sz="1400"/>
              <a:t>the </a:t>
            </a:r>
            <a:r>
              <a:rPr lang="hu-HU" sz="1400" smtClean="0">
                <a:solidFill>
                  <a:srgbClr val="0070C0"/>
                </a:solidFill>
              </a:rPr>
              <a:t>Speed </a:t>
            </a:r>
            <a:r>
              <a:rPr lang="hu-HU" sz="1400">
                <a:solidFill>
                  <a:srgbClr val="0070C0"/>
                </a:solidFill>
              </a:rPr>
              <a:t>Shift </a:t>
            </a:r>
            <a:r>
              <a:rPr lang="hu-HU" sz="1400" smtClean="0">
                <a:solidFill>
                  <a:srgbClr val="0070C0"/>
                </a:solidFill>
              </a:rPr>
              <a:t>Technology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specifies the workload directed performance demand as an abstract performance level</a:t>
            </a:r>
          </a:p>
          <a:p>
            <a:r>
              <a:rPr lang="hu-HU" sz="1400"/>
              <a:t> </a:t>
            </a:r>
            <a:r>
              <a:rPr lang="hu-HU" sz="1400" smtClean="0"/>
              <a:t>     that is not directly tied to the P-states and </a:t>
            </a:r>
            <a:r>
              <a:rPr lang="hu-HU" sz="1400" smtClean="0">
                <a:solidFill>
                  <a:srgbClr val="0070C0"/>
                </a:solidFill>
              </a:rPr>
              <a:t>writes it into a different processor register,</a:t>
            </a:r>
          </a:p>
          <a:p>
            <a:pPr>
              <a:spcAft>
                <a:spcPts val="600"/>
              </a:spcAft>
            </a:pPr>
            <a:r>
              <a:rPr lang="hu-HU" sz="1400"/>
              <a:t> </a:t>
            </a:r>
            <a:r>
              <a:rPr lang="hu-HU" sz="1400" smtClean="0"/>
              <a:t>     defined in the ACPI version 5.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chemeClr val="accent4"/>
                </a:solidFill>
              </a:rPr>
              <a:t>Based </a:t>
            </a:r>
            <a:r>
              <a:rPr lang="hu-HU" sz="1400">
                <a:solidFill>
                  <a:schemeClr val="accent4"/>
                </a:solidFill>
              </a:rPr>
              <a:t>on the </a:t>
            </a:r>
            <a:r>
              <a:rPr lang="hu-HU" sz="1400" smtClean="0">
                <a:solidFill>
                  <a:schemeClr val="accent4"/>
                </a:solidFill>
              </a:rPr>
              <a:t>specified performance level </a:t>
            </a:r>
            <a:r>
              <a:rPr lang="hu-HU" sz="1400">
                <a:solidFill>
                  <a:schemeClr val="accent4"/>
                </a:solidFill>
              </a:rPr>
              <a:t>written into </a:t>
            </a:r>
            <a:r>
              <a:rPr lang="hu-HU" sz="1400" smtClean="0">
                <a:solidFill>
                  <a:schemeClr val="accent4"/>
                </a:solidFill>
              </a:rPr>
              <a:t>the given processor register</a:t>
            </a:r>
            <a:r>
              <a:rPr lang="hu-HU" sz="1400">
                <a:solidFill>
                  <a:schemeClr val="accent4"/>
                </a:solidFill>
              </a:rPr>
              <a:t>, the </a:t>
            </a:r>
            <a:r>
              <a:rPr lang="hu-HU" sz="1400" smtClean="0">
                <a:solidFill>
                  <a:srgbClr val="0070C0"/>
                </a:solidFill>
              </a:rPr>
              <a:t>PCU</a:t>
            </a:r>
          </a:p>
          <a:p>
            <a:r>
              <a:rPr lang="hu-HU" sz="1400" smtClean="0">
                <a:solidFill>
                  <a:schemeClr val="accent4"/>
                </a:solidFill>
              </a:rPr>
              <a:t>      (</a:t>
            </a:r>
            <a:r>
              <a:rPr lang="hu-HU" sz="1400">
                <a:solidFill>
                  <a:schemeClr val="accent4"/>
                </a:solidFill>
              </a:rPr>
              <a:t>Power Control Unit</a:t>
            </a:r>
            <a:r>
              <a:rPr lang="hu-HU" sz="1400" smtClean="0">
                <a:solidFill>
                  <a:schemeClr val="accent4"/>
                </a:solidFill>
              </a:rPr>
              <a:t>) of the processor </a:t>
            </a:r>
            <a:r>
              <a:rPr lang="hu-HU" sz="1400" smtClean="0">
                <a:solidFill>
                  <a:srgbClr val="0070C0"/>
                </a:solidFill>
              </a:rPr>
              <a:t>selects the appropriate fc and </a:t>
            </a:r>
            <a:r>
              <a:rPr lang="hu-HU" sz="1400">
                <a:solidFill>
                  <a:srgbClr val="0070C0"/>
                </a:solidFill>
              </a:rPr>
              <a:t>Vcc values for </a:t>
            </a:r>
            <a:r>
              <a:rPr lang="hu-HU" sz="1400" smtClean="0">
                <a:solidFill>
                  <a:srgbClr val="0070C0"/>
                </a:solidFill>
              </a:rPr>
              <a:t>running</a:t>
            </a:r>
          </a:p>
          <a:p>
            <a:pPr>
              <a:spcAft>
                <a:spcPts val="600"/>
              </a:spcAft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</a:t>
            </a:r>
            <a:r>
              <a:rPr lang="hu-HU" sz="1400">
                <a:solidFill>
                  <a:srgbClr val="0070C0"/>
                </a:solidFill>
              </a:rPr>
              <a:t>the workload.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>
                <a:solidFill>
                  <a:schemeClr val="accent4"/>
                </a:solidFill>
              </a:rPr>
              <a:t>This is a </a:t>
            </a:r>
            <a:r>
              <a:rPr lang="hu-HU" sz="1400" smtClean="0">
                <a:solidFill>
                  <a:schemeClr val="accent4"/>
                </a:solidFill>
              </a:rPr>
              <a:t>finer </a:t>
            </a:r>
            <a:r>
              <a:rPr lang="hu-HU" sz="1400">
                <a:solidFill>
                  <a:schemeClr val="accent4"/>
                </a:solidFill>
              </a:rPr>
              <a:t>grained control mechanism than the P-state based one </a:t>
            </a:r>
            <a:r>
              <a:rPr lang="hu-HU" sz="1400" smtClean="0">
                <a:solidFill>
                  <a:schemeClr val="accent4"/>
                </a:solidFill>
              </a:rPr>
              <a:t>(as indicated in the </a:t>
            </a:r>
          </a:p>
          <a:p>
            <a:r>
              <a:rPr lang="hu-HU" sz="1400">
                <a:solidFill>
                  <a:schemeClr val="accent4"/>
                </a:solidFill>
              </a:rPr>
              <a:t> </a:t>
            </a:r>
            <a:r>
              <a:rPr lang="hu-HU" sz="1400" smtClean="0">
                <a:solidFill>
                  <a:schemeClr val="accent4"/>
                </a:solidFill>
              </a:rPr>
              <a:t>      next slide) since </a:t>
            </a:r>
            <a:r>
              <a:rPr lang="hu-HU" sz="1400">
                <a:solidFill>
                  <a:schemeClr val="accent4"/>
                </a:solidFill>
              </a:rPr>
              <a:t>the PCU </a:t>
            </a:r>
            <a:r>
              <a:rPr lang="hu-HU" sz="1400" smtClean="0">
                <a:solidFill>
                  <a:schemeClr val="accent4"/>
                </a:solidFill>
              </a:rPr>
              <a:t>can now select any feasible clock frequency (clock frequencies </a:t>
            </a:r>
          </a:p>
          <a:p>
            <a:r>
              <a:rPr lang="hu-HU" sz="1400">
                <a:solidFill>
                  <a:schemeClr val="accent4"/>
                </a:solidFill>
              </a:rPr>
              <a:t> </a:t>
            </a:r>
            <a:r>
              <a:rPr lang="hu-HU" sz="1400" smtClean="0">
                <a:solidFill>
                  <a:schemeClr val="accent4"/>
                </a:solidFill>
              </a:rPr>
              <a:t>      are the product of the bus frequency (133 MHz) and an integer clock multiplier</a:t>
            </a:r>
          </a:p>
          <a:p>
            <a:r>
              <a:rPr lang="hu-HU" sz="1400">
                <a:solidFill>
                  <a:schemeClr val="accent4"/>
                </a:solidFill>
              </a:rPr>
              <a:t> </a:t>
            </a:r>
            <a:r>
              <a:rPr lang="hu-HU" sz="1400" smtClean="0">
                <a:solidFill>
                  <a:schemeClr val="accent4"/>
                </a:solidFill>
              </a:rPr>
              <a:t>      (e.g. 20 for 2.667 GHz) within a highest and lowest clock frequency whereas P-states are</a:t>
            </a:r>
          </a:p>
          <a:p>
            <a:r>
              <a:rPr lang="hu-HU" sz="1400">
                <a:solidFill>
                  <a:schemeClr val="accent4"/>
                </a:solidFill>
              </a:rPr>
              <a:t> </a:t>
            </a:r>
            <a:r>
              <a:rPr lang="hu-HU" sz="1400" smtClean="0">
                <a:solidFill>
                  <a:schemeClr val="accent4"/>
                </a:solidFill>
              </a:rPr>
              <a:t>      typically coarser grained.</a:t>
            </a:r>
            <a:endParaRPr lang="hu-HU" sz="1400">
              <a:solidFill>
                <a:schemeClr val="accent4"/>
              </a:solidFill>
            </a:endParaRPr>
          </a:p>
          <a:p>
            <a:r>
              <a:rPr lang="hu-HU" sz="1400">
                <a:solidFill>
                  <a:schemeClr val="accent4"/>
                </a:solidFill>
              </a:rPr>
              <a:t>       </a:t>
            </a:r>
            <a:endParaRPr lang="hu-HU" sz="1400"/>
          </a:p>
        </p:txBody>
      </p:sp>
    </p:spTree>
    <p:extLst>
      <p:ext uri="{BB962C8B-B14F-4D97-AF65-F5344CB8AC3E}">
        <p14:creationId xmlns:p14="http://schemas.microsoft.com/office/powerpoint/2010/main" val="2897895702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7</a:t>
            </a:r>
            <a:r>
              <a:rPr lang="en-US" smtClean="0"/>
              <a:t>)</a:t>
            </a:r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318627" y="998730"/>
            <a:ext cx="6223703" cy="5589226"/>
            <a:chOff x="1151620" y="773705"/>
            <a:chExt cx="6223703" cy="5589226"/>
          </a:xfrm>
        </p:grpSpPr>
        <p:pic>
          <p:nvPicPr>
            <p:cNvPr id="3074" name="Picture 2" descr="http://images.anandtech.com/doci/9751/PState.jpg?_ga=1.115706178.590054175.1476518958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7047" r="42488"/>
            <a:stretch/>
          </p:blipFill>
          <p:spPr bwMode="auto">
            <a:xfrm>
              <a:off x="1151620" y="1763815"/>
              <a:ext cx="6223703" cy="45991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7" name="Group 6"/>
            <p:cNvGrpSpPr/>
            <p:nvPr/>
          </p:nvGrpSpPr>
          <p:grpSpPr>
            <a:xfrm>
              <a:off x="1241630" y="773705"/>
              <a:ext cx="5490610" cy="816458"/>
              <a:chOff x="1241630" y="773705"/>
              <a:chExt cx="5490610" cy="816458"/>
            </a:xfrm>
          </p:grpSpPr>
          <p:pic>
            <p:nvPicPr>
              <p:cNvPr id="8" name="Picture 2" descr="http://images.anandtech.com/doci/9751/PState.jpg?_ga=1.115706178.590054175.1476518958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387" t="-2198" r="42488" b="82953"/>
              <a:stretch/>
            </p:blipFill>
            <p:spPr bwMode="auto">
              <a:xfrm>
                <a:off x="4256965" y="780073"/>
                <a:ext cx="2475275" cy="81009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" name="Picture 2" descr="http://images.anandtech.com/doci/9751/PState.jpg?_ga=1.115706178.590054175.1476518958"/>
              <p:cNvPicPr>
                <a:picLocks noChangeAspect="1" noChangeArrowheads="1"/>
              </p:cNvPicPr>
              <p:nvPr/>
            </p:nvPicPr>
            <p:blipFill rotWithShape="1"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-758" t="-2198" r="78301" b="82953"/>
              <a:stretch/>
            </p:blipFill>
            <p:spPr bwMode="auto">
              <a:xfrm>
                <a:off x="1241630" y="773705"/>
                <a:ext cx="1845205" cy="81009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sp>
        <p:nvSpPr>
          <p:cNvPr id="10" name="TextBox 9"/>
          <p:cNvSpPr txBox="1"/>
          <p:nvPr/>
        </p:nvSpPr>
        <p:spPr>
          <a:xfrm>
            <a:off x="251520" y="593685"/>
            <a:ext cx="79111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Contrasting the P-state based EIST power management with the Speed Shift</a:t>
            </a:r>
          </a:p>
          <a:p>
            <a:r>
              <a:rPr lang="hu-HU" sz="1400" b="1">
                <a:solidFill>
                  <a:schemeClr val="accent6"/>
                </a:solidFill>
              </a:rPr>
              <a:t> </a:t>
            </a:r>
            <a:r>
              <a:rPr lang="hu-HU" sz="1400" b="1" smtClean="0">
                <a:solidFill>
                  <a:schemeClr val="accent6"/>
                </a:solidFill>
              </a:rPr>
              <a:t> technology [218]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1390105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8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0757" y="947214"/>
            <a:ext cx="81310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/>
              <a:t>The OS </a:t>
            </a:r>
            <a:r>
              <a:rPr lang="hu-HU" sz="1400" smtClean="0">
                <a:solidFill>
                  <a:srgbClr val="0070C0"/>
                </a:solidFill>
              </a:rPr>
              <a:t>can even transfer frequency control partially or fully to the PCU of theprocessor</a:t>
            </a:r>
            <a:r>
              <a:rPr lang="hu-HU" sz="1400" smtClean="0"/>
              <a:t>,</a:t>
            </a:r>
          </a:p>
          <a:p>
            <a:r>
              <a:rPr lang="hu-HU" sz="1400"/>
              <a:t> </a:t>
            </a:r>
            <a:r>
              <a:rPr lang="hu-HU" sz="1400" smtClean="0"/>
              <a:t> as the next Figures show.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1510" y="593685"/>
            <a:ext cx="3382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T</a:t>
            </a:r>
            <a:r>
              <a:rPr lang="en-US" sz="1400" b="1" smtClean="0">
                <a:solidFill>
                  <a:schemeClr val="accent6"/>
                </a:solidFill>
              </a:rPr>
              <a:t>he Speed Shift Technology</a:t>
            </a:r>
            <a:r>
              <a:rPr lang="hu-HU" sz="1400" b="1" smtClean="0">
                <a:solidFill>
                  <a:schemeClr val="accent6"/>
                </a:solidFill>
              </a:rPr>
              <a:t> -2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198031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9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161510" y="593685"/>
            <a:ext cx="71240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Passing power management control for all P-states to the CPU </a:t>
            </a:r>
            <a:r>
              <a:rPr lang="en-US" sz="1400" smtClean="0">
                <a:solidFill>
                  <a:srgbClr val="000000"/>
                </a:solidFill>
              </a:rPr>
              <a:t>[</a:t>
            </a:r>
            <a:r>
              <a:rPr lang="hu-HU" sz="1400" smtClean="0">
                <a:solidFill>
                  <a:srgbClr val="000000"/>
                </a:solidFill>
              </a:rPr>
              <a:t>198</a:t>
            </a:r>
            <a:r>
              <a:rPr lang="en-US" sz="1400" smtClean="0">
                <a:solidFill>
                  <a:srgbClr val="000000"/>
                </a:solidFill>
              </a:rPr>
              <a:t>]</a:t>
            </a:r>
            <a:endParaRPr lang="en-US" sz="1400">
              <a:solidFill>
                <a:srgbClr val="000000"/>
              </a:solidFill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33" r="69749"/>
          <a:stretch/>
        </p:blipFill>
        <p:spPr bwMode="auto">
          <a:xfrm>
            <a:off x="2911914" y="863715"/>
            <a:ext cx="2769004" cy="378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88903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.3.3.1 </a:t>
            </a:r>
            <a:r>
              <a:rPr lang="en-US"/>
              <a:t>Speed Shift Technology </a:t>
            </a:r>
            <a:r>
              <a:rPr lang="en-US" smtClean="0"/>
              <a:t>(</a:t>
            </a:r>
            <a:r>
              <a:rPr lang="hu-HU" smtClean="0"/>
              <a:t>10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1510" y="593685"/>
            <a:ext cx="79880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Passing power management control for a subset of P-states to the CPU </a:t>
            </a:r>
            <a:r>
              <a:rPr lang="en-US" sz="1400" smtClean="0">
                <a:solidFill>
                  <a:srgbClr val="000000"/>
                </a:solidFill>
              </a:rPr>
              <a:t>[</a:t>
            </a:r>
            <a:r>
              <a:rPr lang="hu-HU" sz="1400" smtClean="0">
                <a:solidFill>
                  <a:srgbClr val="000000"/>
                </a:solidFill>
              </a:rPr>
              <a:t>198</a:t>
            </a:r>
            <a:r>
              <a:rPr lang="en-US" sz="1400" smtClean="0">
                <a:solidFill>
                  <a:srgbClr val="000000"/>
                </a:solidFill>
              </a:rPr>
              <a:t>]</a:t>
            </a:r>
            <a:endParaRPr lang="en-US" sz="1400">
              <a:solidFill>
                <a:srgbClr val="000000"/>
              </a:solidFill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55" t="16941" r="65531"/>
          <a:stretch/>
        </p:blipFill>
        <p:spPr bwMode="auto">
          <a:xfrm>
            <a:off x="3129402" y="886449"/>
            <a:ext cx="2985294" cy="384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3561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11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06515" y="908720"/>
            <a:ext cx="80747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solidFill>
                  <a:srgbClr val="0070C0"/>
                </a:solidFill>
              </a:rPr>
              <a:t>When the OS specifies the requested performance level and transfers subsequently </a:t>
            </a:r>
          </a:p>
          <a:p>
            <a:r>
              <a:rPr lang="hu-HU" sz="1400" smtClean="0">
                <a:solidFill>
                  <a:srgbClr val="0070C0"/>
                </a:solidFill>
              </a:rPr>
              <a:t>   the power management control </a:t>
            </a:r>
            <a:r>
              <a:rPr lang="hu-HU" sz="1400" smtClean="0"/>
              <a:t>to the PCU the following benefit arises: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31757" y="1538790"/>
            <a:ext cx="8216900" cy="27699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0070C0"/>
                </a:solidFill>
              </a:rPr>
              <a:t>In many cases performance </a:t>
            </a:r>
            <a:r>
              <a:rPr lang="hu-HU" sz="1400">
                <a:solidFill>
                  <a:srgbClr val="0070C0"/>
                </a:solidFill>
              </a:rPr>
              <a:t>needs to be raised quickly </a:t>
            </a:r>
            <a:r>
              <a:rPr lang="hu-HU" sz="1400">
                <a:solidFill>
                  <a:srgbClr val="000000"/>
                </a:solidFill>
              </a:rPr>
              <a:t>(e.g. </a:t>
            </a:r>
            <a:r>
              <a:rPr lang="hu-HU" sz="1400" smtClean="0">
                <a:solidFill>
                  <a:srgbClr val="000000"/>
                </a:solidFill>
              </a:rPr>
              <a:t>to support performance </a:t>
            </a:r>
          </a:p>
          <a:p>
            <a:pPr lvl="0">
              <a:spcAft>
                <a:spcPts val="600"/>
              </a:spcAft>
            </a:pPr>
            <a:r>
              <a:rPr lang="hu-HU" sz="1400">
                <a:solidFill>
                  <a:srgbClr val="000000"/>
                </a:solidFill>
              </a:rPr>
              <a:t> </a:t>
            </a:r>
            <a:r>
              <a:rPr lang="hu-HU" sz="1400" smtClean="0">
                <a:solidFill>
                  <a:srgbClr val="000000"/>
                </a:solidFill>
              </a:rPr>
              <a:t>      bursts by web </a:t>
            </a:r>
            <a:r>
              <a:rPr lang="hu-HU" sz="1400">
                <a:solidFill>
                  <a:srgbClr val="000000"/>
                </a:solidFill>
              </a:rPr>
              <a:t>browsing or office work).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400">
                <a:solidFill>
                  <a:srgbClr val="000000"/>
                </a:solidFill>
              </a:rPr>
              <a:t>But </a:t>
            </a:r>
            <a:r>
              <a:rPr lang="hu-HU" sz="1400">
                <a:solidFill>
                  <a:srgbClr val="0070C0"/>
                </a:solidFill>
              </a:rPr>
              <a:t>Vc can not be </a:t>
            </a:r>
            <a:r>
              <a:rPr lang="hu-HU" sz="1400" smtClean="0">
                <a:solidFill>
                  <a:srgbClr val="0070C0"/>
                </a:solidFill>
              </a:rPr>
              <a:t>ramped </a:t>
            </a:r>
            <a:r>
              <a:rPr lang="hu-HU" sz="1400">
                <a:solidFill>
                  <a:srgbClr val="0070C0"/>
                </a:solidFill>
              </a:rPr>
              <a:t>up in a single step </a:t>
            </a:r>
            <a:r>
              <a:rPr lang="hu-HU" sz="1400" smtClean="0">
                <a:solidFill>
                  <a:srgbClr val="000000"/>
                </a:solidFill>
              </a:rPr>
              <a:t>instead </a:t>
            </a:r>
            <a:r>
              <a:rPr lang="hu-HU" sz="1400" smtClean="0">
                <a:solidFill>
                  <a:srgbClr val="0070C0"/>
                </a:solidFill>
              </a:rPr>
              <a:t>only </a:t>
            </a:r>
            <a:r>
              <a:rPr lang="hu-HU" sz="1400">
                <a:solidFill>
                  <a:srgbClr val="0070C0"/>
                </a:solidFill>
              </a:rPr>
              <a:t>in a few smaller steps </a:t>
            </a:r>
            <a:r>
              <a:rPr lang="hu-HU" sz="1400" smtClean="0">
                <a:solidFill>
                  <a:srgbClr val="0070C0"/>
                </a:solidFill>
              </a:rPr>
              <a:t>to</a:t>
            </a:r>
          </a:p>
          <a:p>
            <a:pPr lvl="0">
              <a:spcAft>
                <a:spcPts val="600"/>
              </a:spcAft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preserve data integrity.</a:t>
            </a:r>
            <a:endParaRPr lang="hu-HU" sz="1400">
              <a:solidFill>
                <a:srgbClr val="0070C0"/>
              </a:solidFill>
            </a:endParaRP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400">
                <a:solidFill>
                  <a:srgbClr val="000000"/>
                </a:solidFill>
              </a:rPr>
              <a:t>If </a:t>
            </a:r>
            <a:r>
              <a:rPr lang="hu-HU" sz="1400" smtClean="0">
                <a:solidFill>
                  <a:srgbClr val="000000"/>
                </a:solidFill>
              </a:rPr>
              <a:t>the performance control is performed by the OS, </a:t>
            </a:r>
            <a:r>
              <a:rPr lang="hu-HU" sz="1400" smtClean="0">
                <a:solidFill>
                  <a:srgbClr val="0070C0"/>
                </a:solidFill>
              </a:rPr>
              <a:t>the OS </a:t>
            </a:r>
            <a:r>
              <a:rPr lang="hu-HU" sz="1400">
                <a:solidFill>
                  <a:srgbClr val="0070C0"/>
                </a:solidFill>
              </a:rPr>
              <a:t>needs </a:t>
            </a:r>
            <a:r>
              <a:rPr lang="hu-HU" sz="1400" smtClean="0">
                <a:solidFill>
                  <a:srgbClr val="0070C0"/>
                </a:solidFill>
              </a:rPr>
              <a:t>multiple </a:t>
            </a:r>
            <a:r>
              <a:rPr lang="hu-HU" sz="1400">
                <a:solidFill>
                  <a:srgbClr val="0070C0"/>
                </a:solidFill>
              </a:rPr>
              <a:t>steps, </a:t>
            </a:r>
            <a:r>
              <a:rPr lang="hu-HU" sz="1400" smtClean="0">
                <a:solidFill>
                  <a:srgbClr val="0070C0"/>
                </a:solidFill>
              </a:rPr>
              <a:t>each</a:t>
            </a:r>
          </a:p>
          <a:p>
            <a:pPr lvl="0">
              <a:spcAft>
                <a:spcPts val="600"/>
              </a:spcAft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lasting </a:t>
            </a:r>
            <a:r>
              <a:rPr lang="hu-HU" sz="1400">
                <a:solidFill>
                  <a:srgbClr val="0070C0"/>
                </a:solidFill>
              </a:rPr>
              <a:t>about 10 to 20 ms. 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400">
                <a:solidFill>
                  <a:srgbClr val="000000"/>
                </a:solidFill>
              </a:rPr>
              <a:t>By contrast, if the control is transferred to the PCU, </a:t>
            </a:r>
            <a:r>
              <a:rPr lang="hu-HU" sz="1400">
                <a:solidFill>
                  <a:srgbClr val="0070C0"/>
                </a:solidFill>
              </a:rPr>
              <a:t>the PCU is capable to fulfil </a:t>
            </a:r>
            <a:endParaRPr lang="hu-HU" sz="1400" smtClean="0">
              <a:solidFill>
                <a:srgbClr val="0070C0"/>
              </a:solidFill>
            </a:endParaRPr>
          </a:p>
          <a:p>
            <a:pPr lvl="0">
              <a:spcAft>
                <a:spcPts val="600"/>
              </a:spcAft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each </a:t>
            </a:r>
            <a:r>
              <a:rPr lang="hu-HU" sz="1400">
                <a:solidFill>
                  <a:srgbClr val="0070C0"/>
                </a:solidFill>
              </a:rPr>
              <a:t>step </a:t>
            </a:r>
            <a:r>
              <a:rPr lang="hu-HU" sz="1400" smtClean="0">
                <a:solidFill>
                  <a:srgbClr val="0070C0"/>
                </a:solidFill>
              </a:rPr>
              <a:t>in 1 </a:t>
            </a:r>
            <a:r>
              <a:rPr lang="hu-HU" sz="1400">
                <a:solidFill>
                  <a:srgbClr val="0070C0"/>
                </a:solidFill>
              </a:rPr>
              <a:t>or a few ms.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hu-HU" sz="1400">
                <a:solidFill>
                  <a:srgbClr val="000000"/>
                </a:solidFill>
              </a:rPr>
              <a:t>Consequently, while using the Speed Shift technology </a:t>
            </a:r>
            <a:r>
              <a:rPr lang="hu-HU" sz="1400">
                <a:solidFill>
                  <a:srgbClr val="0070C0"/>
                </a:solidFill>
              </a:rPr>
              <a:t>performance bursts may </a:t>
            </a:r>
            <a:r>
              <a:rPr lang="hu-HU" sz="1400" smtClean="0">
                <a:solidFill>
                  <a:srgbClr val="0070C0"/>
                </a:solidFill>
              </a:rPr>
              <a:t>be</a:t>
            </a:r>
          </a:p>
          <a:p>
            <a:pPr lvl="0"/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performed much </a:t>
            </a:r>
            <a:r>
              <a:rPr lang="hu-HU" sz="1400">
                <a:solidFill>
                  <a:srgbClr val="0070C0"/>
                </a:solidFill>
              </a:rPr>
              <a:t>faster</a:t>
            </a:r>
            <a:r>
              <a:rPr lang="hu-HU" sz="1400">
                <a:solidFill>
                  <a:srgbClr val="000000"/>
                </a:solidFill>
              </a:rPr>
              <a:t> and this may result in higher performance, as the next </a:t>
            </a:r>
            <a:endParaRPr lang="hu-HU" sz="1400" smtClean="0">
              <a:solidFill>
                <a:srgbClr val="000000"/>
              </a:solidFill>
            </a:endParaRPr>
          </a:p>
          <a:p>
            <a:pPr lvl="0"/>
            <a:r>
              <a:rPr lang="hu-HU" sz="1400">
                <a:solidFill>
                  <a:srgbClr val="000000"/>
                </a:solidFill>
              </a:rPr>
              <a:t> </a:t>
            </a:r>
            <a:r>
              <a:rPr lang="hu-HU" sz="1400" smtClean="0">
                <a:solidFill>
                  <a:srgbClr val="000000"/>
                </a:solidFill>
              </a:rPr>
              <a:t>      Figure </a:t>
            </a:r>
            <a:r>
              <a:rPr lang="hu-HU" sz="1400">
                <a:solidFill>
                  <a:srgbClr val="000000"/>
                </a:solidFill>
              </a:rPr>
              <a:t>indicates.  </a:t>
            </a:r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161510" y="593685"/>
            <a:ext cx="3382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T</a:t>
            </a:r>
            <a:r>
              <a:rPr lang="en-US" sz="1400" b="1" smtClean="0">
                <a:solidFill>
                  <a:schemeClr val="accent6"/>
                </a:solidFill>
              </a:rPr>
              <a:t>he Speed Shift Technology</a:t>
            </a:r>
            <a:r>
              <a:rPr lang="hu-HU" sz="1400" b="1" smtClean="0">
                <a:solidFill>
                  <a:schemeClr val="accent6"/>
                </a:solidFill>
              </a:rPr>
              <a:t> -3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077142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12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38281" y="612932"/>
            <a:ext cx="88585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Benefit of the Speed Shift technology: faster ramping up performance if needed [218]</a:t>
            </a:r>
            <a:endParaRPr lang="en-US" sz="1400" b="1">
              <a:solidFill>
                <a:schemeClr val="accent6"/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4883" y="1088740"/>
            <a:ext cx="9045183" cy="4418555"/>
            <a:chOff x="34883" y="1403775"/>
            <a:chExt cx="9045183" cy="4418555"/>
          </a:xfrm>
        </p:grpSpPr>
        <p:pic>
          <p:nvPicPr>
            <p:cNvPr id="1026" name="Picture 2" descr="http://images.anandtech.com/doci/9751/SpeedShift.png?_ga=1.179348832.590054175.1476518958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19" t="17331" r="6629" b="18349"/>
            <a:stretch/>
          </p:blipFill>
          <p:spPr bwMode="auto">
            <a:xfrm>
              <a:off x="116505" y="1403775"/>
              <a:ext cx="8730970" cy="36004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2" descr="http://images.anandtech.com/doci/9751/SpeedShift.png?_ga=1.179348832.590054175.1476518958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19" t="83259" r="6629" b="1488"/>
            <a:stretch/>
          </p:blipFill>
          <p:spPr bwMode="auto">
            <a:xfrm>
              <a:off x="1016605" y="5184195"/>
              <a:ext cx="6525725" cy="6381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TextBox 5"/>
            <p:cNvSpPr txBox="1"/>
            <p:nvPr/>
          </p:nvSpPr>
          <p:spPr>
            <a:xfrm>
              <a:off x="34883" y="2078850"/>
              <a:ext cx="84670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100" b="1" smtClean="0"/>
                <a:t>fc [GHz]</a:t>
              </a:r>
              <a:endParaRPr lang="en-US" sz="1100" b="1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8662964" y="4401772"/>
              <a:ext cx="4171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100" b="1" smtClean="0"/>
                <a:t>ms</a:t>
              </a:r>
              <a:endParaRPr lang="en-US" sz="1100" b="1"/>
            </a:p>
          </p:txBody>
        </p:sp>
      </p:grpSp>
    </p:spTree>
    <p:extLst>
      <p:ext uri="{BB962C8B-B14F-4D97-AF65-F5344CB8AC3E}">
        <p14:creationId xmlns:p14="http://schemas.microsoft.com/office/powerpoint/2010/main" val="3056495746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13</a:t>
            </a:r>
            <a:r>
              <a:rPr lang="en-US" smtClean="0"/>
              <a:t>)</a:t>
            </a:r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276918" y="953725"/>
            <a:ext cx="8802687" cy="8156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>
                <a:solidFill>
                  <a:srgbClr val="000000"/>
                </a:solidFill>
              </a:rPr>
              <a:t>The Speed Shift </a:t>
            </a:r>
            <a:r>
              <a:rPr lang="en-US" sz="1400" dirty="0" smtClean="0">
                <a:solidFill>
                  <a:srgbClr val="000000"/>
                </a:solidFill>
              </a:rPr>
              <a:t>technology</a:t>
            </a:r>
            <a:r>
              <a:rPr lang="hu-HU" sz="1400" dirty="0" smtClean="0">
                <a:solidFill>
                  <a:srgbClr val="000000"/>
                </a:solidFill>
              </a:rPr>
              <a:t> </a:t>
            </a:r>
            <a:r>
              <a:rPr lang="hu-HU" sz="1400" dirty="0">
                <a:solidFill>
                  <a:srgbClr val="000000"/>
                </a:solidFill>
              </a:rPr>
              <a:t>was the result of a </a:t>
            </a:r>
            <a:r>
              <a:rPr lang="hu-HU" sz="1400" dirty="0">
                <a:solidFill>
                  <a:srgbClr val="0070C0"/>
                </a:solidFill>
              </a:rPr>
              <a:t>cooperation between Intel and Microsoft</a:t>
            </a:r>
            <a:r>
              <a:rPr lang="hu-HU" sz="1400" dirty="0">
                <a:solidFill>
                  <a:srgbClr val="000000"/>
                </a:solidFill>
              </a:rPr>
              <a:t>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sz="1400" dirty="0">
                <a:solidFill>
                  <a:srgbClr val="000000"/>
                </a:solidFill>
              </a:rPr>
              <a:t>It needs </a:t>
            </a:r>
            <a:r>
              <a:rPr lang="hu-HU" sz="1400" dirty="0">
                <a:solidFill>
                  <a:srgbClr val="0070C0"/>
                </a:solidFill>
              </a:rPr>
              <a:t>Windows 10 with an appropriate extension </a:t>
            </a:r>
            <a:r>
              <a:rPr lang="hu-HU" sz="1400" dirty="0">
                <a:solidFill>
                  <a:srgbClr val="000000"/>
                </a:solidFill>
              </a:rPr>
              <a:t>and recently </a:t>
            </a:r>
            <a:r>
              <a:rPr lang="hu-HU" sz="1400" dirty="0">
                <a:solidFill>
                  <a:srgbClr val="0070C0"/>
                </a:solidFill>
              </a:rPr>
              <a:t>runs only on Skylake models</a:t>
            </a:r>
            <a:r>
              <a:rPr lang="hu-HU" sz="14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61510" y="593685"/>
            <a:ext cx="3382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T</a:t>
            </a:r>
            <a:r>
              <a:rPr lang="en-US" sz="1400" b="1" smtClean="0">
                <a:solidFill>
                  <a:schemeClr val="accent6"/>
                </a:solidFill>
              </a:rPr>
              <a:t>he Speed Shift Technology</a:t>
            </a:r>
            <a:r>
              <a:rPr lang="hu-HU" sz="1400" b="1" smtClean="0">
                <a:solidFill>
                  <a:schemeClr val="accent6"/>
                </a:solidFill>
              </a:rPr>
              <a:t> -4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518308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</a:t>
            </a:r>
            <a:r>
              <a:rPr lang="en-US" smtClean="0"/>
              <a:t>(</a:t>
            </a:r>
            <a:r>
              <a:rPr lang="hu-HU" smtClean="0"/>
              <a:t>14</a:t>
            </a:r>
            <a:r>
              <a:rPr lang="en-US" smtClean="0"/>
              <a:t>)</a:t>
            </a:r>
            <a:endParaRPr lang="en-US"/>
          </a:p>
        </p:txBody>
      </p:sp>
      <p:pic>
        <p:nvPicPr>
          <p:cNvPr id="4098" name="Picture 2" descr="WebXPRT 20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65" y="1506521"/>
            <a:ext cx="7422225" cy="28547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64039" y="610525"/>
            <a:ext cx="85795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Contrasting the performance scores while runnung the WebXPRT 2015  benchmark</a:t>
            </a:r>
          </a:p>
          <a:p>
            <a:r>
              <a:rPr lang="hu-HU" sz="1400" b="1">
                <a:solidFill>
                  <a:schemeClr val="accent6"/>
                </a:solidFill>
              </a:rPr>
              <a:t> </a:t>
            </a:r>
            <a:r>
              <a:rPr lang="hu-HU" sz="1400" b="1" smtClean="0">
                <a:solidFill>
                  <a:schemeClr val="accent6"/>
                </a:solidFill>
              </a:rPr>
              <a:t> [228]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35379" y="4644135"/>
            <a:ext cx="920027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Principled Technologies's </a:t>
            </a:r>
            <a:r>
              <a:rPr lang="hu-HU" sz="1400" smtClean="0">
                <a:solidFill>
                  <a:srgbClr val="0070C0"/>
                </a:solidFill>
              </a:rPr>
              <a:t>WebXPRT</a:t>
            </a:r>
            <a:r>
              <a:rPr lang="hu-HU" sz="1400" smtClean="0"/>
              <a:t> </a:t>
            </a:r>
            <a:r>
              <a:rPr lang="en-US" sz="1400" smtClean="0"/>
              <a:t>run</a:t>
            </a:r>
            <a:r>
              <a:rPr lang="hu-HU" sz="1400" smtClean="0"/>
              <a:t>s</a:t>
            </a:r>
            <a:r>
              <a:rPr lang="en-US" sz="1400" smtClean="0"/>
              <a:t> </a:t>
            </a:r>
            <a:r>
              <a:rPr lang="en-US" sz="1400"/>
              <a:t>a series of tests to </a:t>
            </a:r>
            <a:r>
              <a:rPr lang="en-US" sz="1400" smtClean="0"/>
              <a:t>measure </a:t>
            </a:r>
            <a:r>
              <a:rPr lang="en-US" sz="1400">
                <a:solidFill>
                  <a:srgbClr val="0070C0"/>
                </a:solidFill>
              </a:rPr>
              <a:t>browser's </a:t>
            </a:r>
            <a:r>
              <a:rPr lang="hu-HU" sz="1400" smtClean="0">
                <a:solidFill>
                  <a:srgbClr val="0070C0"/>
                </a:solidFill>
              </a:rPr>
              <a:t>performance</a:t>
            </a:r>
            <a:r>
              <a:rPr lang="hu-HU" sz="1400" smtClean="0"/>
              <a:t>,</a:t>
            </a:r>
          </a:p>
          <a:p>
            <a:r>
              <a:rPr lang="hu-HU" sz="1400"/>
              <a:t> </a:t>
            </a:r>
            <a:r>
              <a:rPr lang="hu-HU" sz="1400" smtClean="0"/>
              <a:t>     i.e. </a:t>
            </a:r>
            <a:r>
              <a:rPr lang="en-US" sz="1400" smtClean="0"/>
              <a:t>HTML</a:t>
            </a:r>
            <a:r>
              <a:rPr lang="hu-HU" sz="1400" smtClean="0"/>
              <a:t> </a:t>
            </a:r>
            <a:r>
              <a:rPr lang="en-US" sz="1400" smtClean="0"/>
              <a:t>and </a:t>
            </a:r>
            <a:r>
              <a:rPr lang="en-US" sz="1400" err="1" smtClean="0"/>
              <a:t>Javascript</a:t>
            </a:r>
            <a:r>
              <a:rPr lang="en-US" sz="1400" smtClean="0"/>
              <a:t> </a:t>
            </a:r>
            <a:r>
              <a:rPr lang="en-US" sz="1400"/>
              <a:t>handling, as well as tasks like photo manipulation and face </a:t>
            </a:r>
            <a:r>
              <a:rPr lang="en-US" sz="1400" smtClean="0"/>
              <a:t>detection</a:t>
            </a:r>
            <a:endParaRPr lang="hu-HU" sz="1400" smtClean="0"/>
          </a:p>
          <a:p>
            <a:r>
              <a:rPr lang="hu-HU" sz="1400"/>
              <a:t> </a:t>
            </a:r>
            <a:r>
              <a:rPr lang="hu-HU" sz="1400" smtClean="0"/>
              <a:t>     [219]</a:t>
            </a:r>
            <a:r>
              <a:rPr lang="en-US" sz="1400" smtClean="0"/>
              <a:t>.</a:t>
            </a:r>
            <a:r>
              <a:rPr lang="hu-HU" sz="1400" smtClean="0"/>
              <a:t> </a:t>
            </a:r>
            <a:endParaRPr lang="en-US" sz="1400"/>
          </a:p>
        </p:txBody>
      </p:sp>
      <p:sp>
        <p:nvSpPr>
          <p:cNvPr id="9" name="TextBox 8"/>
          <p:cNvSpPr txBox="1"/>
          <p:nvPr/>
        </p:nvSpPr>
        <p:spPr>
          <a:xfrm>
            <a:off x="238641" y="5332089"/>
            <a:ext cx="825514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We </a:t>
            </a:r>
            <a:r>
              <a:rPr lang="hu-HU" sz="1400" smtClean="0">
                <a:solidFill>
                  <a:srgbClr val="FF0000"/>
                </a:solidFill>
              </a:rPr>
              <a:t>note</a:t>
            </a:r>
            <a:r>
              <a:rPr lang="hu-HU" sz="1400" smtClean="0"/>
              <a:t> that the above speed up result is more or less exceptional, </a:t>
            </a:r>
            <a:r>
              <a:rPr lang="hu-HU" sz="1400" smtClean="0">
                <a:solidFill>
                  <a:srgbClr val="0070C0"/>
                </a:solidFill>
              </a:rPr>
              <a:t>in most published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 benchmarks</a:t>
            </a:r>
            <a:r>
              <a:rPr lang="hu-HU" sz="1400" smtClean="0"/>
              <a:t> Intel's Speed Shift technology provides </a:t>
            </a:r>
            <a:r>
              <a:rPr lang="hu-HU" sz="1400" smtClean="0">
                <a:solidFill>
                  <a:srgbClr val="0070C0"/>
                </a:solidFill>
              </a:rPr>
              <a:t>only a few percent imrovement </a:t>
            </a:r>
          </a:p>
          <a:p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in performance or power consumption</a:t>
            </a:r>
            <a:r>
              <a:rPr lang="hu-HU" sz="1400" smtClean="0"/>
              <a:t>, as indicated e.g. in the next Figure.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564928111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/>
              <a:t>.3.3.1 Speed Shift Technology (</a:t>
            </a:r>
            <a:r>
              <a:rPr lang="en-US" smtClean="0"/>
              <a:t>1</a:t>
            </a:r>
            <a:r>
              <a:rPr lang="hu-HU" smtClean="0"/>
              <a:t>5</a:t>
            </a:r>
            <a:r>
              <a:rPr lang="en-US" smtClean="0"/>
              <a:t>)</a:t>
            </a:r>
            <a:endParaRPr lang="en-US"/>
          </a:p>
        </p:txBody>
      </p:sp>
      <p:pic>
        <p:nvPicPr>
          <p:cNvPr id="8194" name="Picture 2" descr="PCMark 8 - Hom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4915" y="1530355"/>
            <a:ext cx="7408273" cy="28493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264039" y="610525"/>
            <a:ext cx="89595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Contrasting the performance scores while runnung the PCMark 8 - Home  benchmark</a:t>
            </a:r>
          </a:p>
          <a:p>
            <a:r>
              <a:rPr lang="hu-HU" sz="1400" b="1">
                <a:solidFill>
                  <a:schemeClr val="accent6"/>
                </a:solidFill>
              </a:rPr>
              <a:t> </a:t>
            </a:r>
            <a:r>
              <a:rPr lang="hu-HU" sz="1400" b="1" smtClean="0">
                <a:solidFill>
                  <a:schemeClr val="accent6"/>
                </a:solidFill>
              </a:rPr>
              <a:t> [228]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13564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1999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  <a:latin typeface="Verdana"/>
              </a:rPr>
              <a:t>Platform topology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151620" y="1223755"/>
            <a:ext cx="675075" cy="543326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17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.3.3.2 </a:t>
            </a:r>
            <a:r>
              <a:rPr lang="en-US"/>
              <a:t>Duty cycle control </a:t>
            </a:r>
            <a:r>
              <a:rPr lang="en-US" smtClean="0"/>
              <a:t>(1)</a:t>
            </a:r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61510" y="890225"/>
            <a:ext cx="25699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While running applications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881590" y="1250265"/>
            <a:ext cx="7689926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</a:rPr>
              <a:t>dynamic dissipation</a:t>
            </a:r>
            <a:r>
              <a:rPr lang="en-US" sz="1400" smtClean="0"/>
              <a:t>: </a:t>
            </a:r>
            <a:r>
              <a:rPr lang="en-US" sz="1400" smtClean="0">
                <a:solidFill>
                  <a:srgbClr val="0070C0"/>
                </a:solidFill>
              </a:rPr>
              <a:t>~ f</a:t>
            </a:r>
            <a:r>
              <a:rPr lang="en-US" sz="1400" baseline="30000" smtClean="0">
                <a:solidFill>
                  <a:srgbClr val="0070C0"/>
                </a:solidFill>
              </a:rPr>
              <a:t>3</a:t>
            </a:r>
          </a:p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FF0000"/>
                </a:solidFill>
              </a:rPr>
              <a:t>runtime</a:t>
            </a:r>
            <a:r>
              <a:rPr lang="en-US" sz="1400" smtClean="0"/>
              <a:t>: </a:t>
            </a:r>
            <a:r>
              <a:rPr lang="en-US" sz="1400" smtClean="0">
                <a:solidFill>
                  <a:srgbClr val="0070C0"/>
                </a:solidFill>
              </a:rPr>
              <a:t>~ 1/f 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        </a:t>
            </a:r>
            <a:r>
              <a:rPr lang="en-US" sz="1400" smtClean="0">
                <a:solidFill>
                  <a:srgbClr val="FF0000"/>
                </a:solidFill>
              </a:rPr>
              <a:t>total energy consumption originating from the dynamic dissipation</a:t>
            </a:r>
            <a:r>
              <a:rPr lang="en-US" sz="1400" smtClean="0"/>
              <a:t>: </a:t>
            </a:r>
            <a:r>
              <a:rPr lang="en-US" sz="1400" smtClean="0">
                <a:solidFill>
                  <a:srgbClr val="0070C0"/>
                </a:solidFill>
              </a:rPr>
              <a:t>~ f</a:t>
            </a:r>
            <a:r>
              <a:rPr lang="en-US" sz="1400" baseline="30000" smtClean="0">
                <a:solidFill>
                  <a:srgbClr val="0070C0"/>
                </a:solidFill>
              </a:rPr>
              <a:t>2</a:t>
            </a:r>
            <a:r>
              <a:rPr lang="en-US" sz="1400" smtClean="0">
                <a:solidFill>
                  <a:srgbClr val="0070C0"/>
                </a:solidFill>
              </a:rPr>
              <a:t> 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90229" y="2078850"/>
            <a:ext cx="34140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with f denoting the clock frequency.</a:t>
            </a:r>
            <a:endParaRPr lang="en-US" sz="1400"/>
          </a:p>
        </p:txBody>
      </p:sp>
      <p:sp>
        <p:nvSpPr>
          <p:cNvPr id="10" name="TextBox 9"/>
          <p:cNvSpPr txBox="1"/>
          <p:nvPr/>
        </p:nvSpPr>
        <p:spPr>
          <a:xfrm>
            <a:off x="206515" y="2438890"/>
            <a:ext cx="83758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As the </a:t>
            </a:r>
            <a:r>
              <a:rPr lang="en-US" sz="1400" smtClean="0">
                <a:solidFill>
                  <a:srgbClr val="FF0000"/>
                </a:solidFill>
              </a:rPr>
              <a:t>performance</a:t>
            </a:r>
            <a:r>
              <a:rPr lang="en-US" sz="1400" smtClean="0"/>
              <a:t> </a:t>
            </a:r>
            <a:r>
              <a:rPr lang="en-US" sz="1400" smtClean="0">
                <a:solidFill>
                  <a:srgbClr val="0070C0"/>
                </a:solidFill>
              </a:rPr>
              <a:t>~ f, </a:t>
            </a:r>
            <a:r>
              <a:rPr lang="en-US" sz="1400" smtClean="0"/>
              <a:t>the energy consumption originating from the dynamic dissipation </a:t>
            </a:r>
          </a:p>
          <a:p>
            <a:r>
              <a:rPr lang="en-US" sz="1400"/>
              <a:t> </a:t>
            </a:r>
            <a:r>
              <a:rPr lang="en-US" sz="1400" smtClean="0"/>
              <a:t>depends on the performance as shown below. </a:t>
            </a:r>
            <a:endParaRPr lang="en-US" sz="1400"/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81" t="19685" r="17102" b="36221"/>
          <a:stretch/>
        </p:blipFill>
        <p:spPr bwMode="auto">
          <a:xfrm>
            <a:off x="1343628" y="3158970"/>
            <a:ext cx="6248400" cy="2225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585403" y="5431610"/>
            <a:ext cx="85771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/>
              <a:t>Figure: Dependence of energy </a:t>
            </a:r>
            <a:r>
              <a:rPr lang="en-US" sz="1400"/>
              <a:t>consumption originating from the dynamic </a:t>
            </a:r>
            <a:r>
              <a:rPr lang="en-US" sz="1400" smtClean="0"/>
              <a:t>dissipation</a:t>
            </a:r>
          </a:p>
          <a:p>
            <a:pPr algn="ctr"/>
            <a:r>
              <a:rPr lang="en-US" sz="1400"/>
              <a:t> </a:t>
            </a:r>
            <a:r>
              <a:rPr lang="en-US" sz="1400" smtClean="0"/>
              <a:t> (designated as Compute energy in the Figure) on the performance (~ f) </a:t>
            </a:r>
            <a:r>
              <a:rPr lang="hu-HU" sz="1400" smtClean="0"/>
              <a:t>[198]</a:t>
            </a:r>
            <a:endParaRPr lang="en-US" sz="1400"/>
          </a:p>
        </p:txBody>
      </p:sp>
      <p:sp>
        <p:nvSpPr>
          <p:cNvPr id="17" name="Right Arrow 16"/>
          <p:cNvSpPr/>
          <p:nvPr/>
        </p:nvSpPr>
        <p:spPr bwMode="auto">
          <a:xfrm>
            <a:off x="1304529" y="1879225"/>
            <a:ext cx="315035" cy="45719"/>
          </a:xfrm>
          <a:prstGeom prst="right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92500" y="620713"/>
            <a:ext cx="341151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hu-HU" altLang="en-US" sz="1400" b="1">
                <a:solidFill>
                  <a:srgbClr val="2D2D8A"/>
                </a:solidFill>
                <a:cs typeface="Arial" charset="0"/>
              </a:rPr>
              <a:t>6</a:t>
            </a:r>
            <a:r>
              <a:rPr lang="en-US" altLang="en-US" sz="1400" b="1" smtClean="0">
                <a:solidFill>
                  <a:srgbClr val="2D2D8A"/>
                </a:solidFill>
                <a:cs typeface="Arial" charset="0"/>
              </a:rPr>
              <a:t>.3.3.2 Duty cycle control </a:t>
            </a:r>
            <a:r>
              <a:rPr lang="en-US" altLang="en-US" sz="1400" smtClean="0">
                <a:cs typeface="Arial" charset="0"/>
              </a:rPr>
              <a:t>[</a:t>
            </a:r>
            <a:r>
              <a:rPr lang="hu-HU" altLang="en-US" sz="1400" smtClean="0">
                <a:cs typeface="Arial" charset="0"/>
              </a:rPr>
              <a:t>198</a:t>
            </a:r>
            <a:r>
              <a:rPr lang="en-US" altLang="en-US" sz="1400" smtClean="0">
                <a:cs typeface="Arial" charset="0"/>
              </a:rPr>
              <a:t>]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3753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3" grpId="0"/>
      <p:bldP spid="17" grpId="0" animBg="1"/>
    </p:bld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.3.3.2 </a:t>
            </a:r>
            <a:r>
              <a:rPr lang="en-US"/>
              <a:t>Duty cycle control </a:t>
            </a:r>
            <a:r>
              <a:rPr lang="en-US" smtClean="0"/>
              <a:t>(2)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7325" y="600590"/>
            <a:ext cx="18437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On the other hand</a:t>
            </a:r>
            <a:endParaRPr lang="en-US" sz="1400"/>
          </a:p>
        </p:txBody>
      </p:sp>
      <p:sp>
        <p:nvSpPr>
          <p:cNvPr id="5" name="TextBox 4"/>
          <p:cNvSpPr txBox="1"/>
          <p:nvPr/>
        </p:nvSpPr>
        <p:spPr>
          <a:xfrm>
            <a:off x="333485" y="908720"/>
            <a:ext cx="87575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the total energy consumption originating from static dissipation and system power depends</a:t>
            </a:r>
          </a:p>
          <a:p>
            <a:r>
              <a:rPr lang="en-US" sz="1400" smtClean="0"/>
              <a:t>      on the runtime, i.e.</a:t>
            </a:r>
            <a:endParaRPr lang="en-US" sz="1400"/>
          </a:p>
        </p:txBody>
      </p:sp>
      <p:sp>
        <p:nvSpPr>
          <p:cNvPr id="7" name="TextBox 6"/>
          <p:cNvSpPr txBox="1"/>
          <p:nvPr/>
        </p:nvSpPr>
        <p:spPr>
          <a:xfrm>
            <a:off x="341530" y="1403775"/>
            <a:ext cx="83934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    </a:t>
            </a:r>
            <a:r>
              <a:rPr lang="en-US" sz="1400" smtClean="0">
                <a:solidFill>
                  <a:srgbClr val="FF0000"/>
                </a:solidFill>
              </a:rPr>
              <a:t>the </a:t>
            </a:r>
            <a:r>
              <a:rPr lang="en-US" sz="1400">
                <a:solidFill>
                  <a:srgbClr val="FF0000"/>
                </a:solidFill>
              </a:rPr>
              <a:t>total energy consumption originating from static dissipation and system </a:t>
            </a:r>
            <a:r>
              <a:rPr lang="en-US" sz="1400" smtClean="0">
                <a:solidFill>
                  <a:srgbClr val="FF0000"/>
                </a:solidFill>
              </a:rPr>
              <a:t>power</a:t>
            </a:r>
            <a:r>
              <a:rPr lang="en-US" sz="1400" smtClean="0"/>
              <a:t>: </a:t>
            </a:r>
            <a:r>
              <a:rPr lang="en-US" sz="1400" smtClean="0">
                <a:solidFill>
                  <a:srgbClr val="0070C0"/>
                </a:solidFill>
              </a:rPr>
              <a:t>1/f</a:t>
            </a:r>
            <a:r>
              <a:rPr lang="en-US" sz="1400" smtClean="0"/>
              <a:t>,</a:t>
            </a:r>
          </a:p>
          <a:p>
            <a:r>
              <a:rPr lang="en-US" sz="1400"/>
              <a:t> </a:t>
            </a:r>
            <a:r>
              <a:rPr lang="en-US" sz="1400" smtClean="0"/>
              <a:t>     as indicated in the Figure below.</a:t>
            </a:r>
            <a:endParaRPr lang="en-US" sz="1400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99" r="9845" b="37506"/>
          <a:stretch/>
        </p:blipFill>
        <p:spPr bwMode="auto">
          <a:xfrm>
            <a:off x="476250" y="2184440"/>
            <a:ext cx="7385050" cy="2189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585403" y="4570965"/>
            <a:ext cx="857710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/>
              <a:t>Figure: Dependence of energy </a:t>
            </a:r>
            <a:r>
              <a:rPr lang="en-US" sz="1400"/>
              <a:t>consumption originating from the </a:t>
            </a:r>
            <a:r>
              <a:rPr lang="en-US" sz="1400" smtClean="0"/>
              <a:t>static dissipation</a:t>
            </a:r>
          </a:p>
          <a:p>
            <a:pPr algn="ctr"/>
            <a:r>
              <a:rPr lang="en-US" sz="1400"/>
              <a:t> </a:t>
            </a:r>
            <a:r>
              <a:rPr lang="en-US" sz="1400" smtClean="0"/>
              <a:t>  and system power (designated as </a:t>
            </a:r>
            <a:r>
              <a:rPr lang="en-US" sz="1400" err="1" smtClean="0"/>
              <a:t>SoC</a:t>
            </a:r>
            <a:r>
              <a:rPr lang="en-US" sz="1400" smtClean="0"/>
              <a:t> and system energy in the Figure) on the performance (~ f) </a:t>
            </a:r>
            <a:r>
              <a:rPr lang="hu-HU" sz="1400" smtClean="0"/>
              <a:t>[198]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620627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.3.3.2 </a:t>
            </a:r>
            <a:r>
              <a:rPr lang="en-US"/>
              <a:t>Duty cycle control </a:t>
            </a:r>
            <a:r>
              <a:rPr lang="en-US" smtClean="0"/>
              <a:t>(3)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74625" y="606385"/>
            <a:ext cx="71449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As a consequence, the </a:t>
            </a:r>
            <a:r>
              <a:rPr lang="en-US" sz="1400" smtClean="0">
                <a:solidFill>
                  <a:srgbClr val="0070C0"/>
                </a:solidFill>
              </a:rPr>
              <a:t>total energy consumption </a:t>
            </a:r>
            <a:r>
              <a:rPr lang="en-US" sz="1400" smtClean="0"/>
              <a:t>originating from both the </a:t>
            </a:r>
            <a:endParaRPr lang="en-US" sz="1400"/>
          </a:p>
        </p:txBody>
      </p:sp>
      <p:sp>
        <p:nvSpPr>
          <p:cNvPr id="5" name="TextBox 4"/>
          <p:cNvSpPr txBox="1"/>
          <p:nvPr/>
        </p:nvSpPr>
        <p:spPr>
          <a:xfrm>
            <a:off x="476545" y="908720"/>
            <a:ext cx="546014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dynamic dissipation and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static dissipation as well as system power consumption</a:t>
            </a:r>
            <a:endParaRPr lang="en-US" sz="1400"/>
          </a:p>
        </p:txBody>
      </p:sp>
      <p:sp>
        <p:nvSpPr>
          <p:cNvPr id="6" name="TextBox 5"/>
          <p:cNvSpPr txBox="1"/>
          <p:nvPr/>
        </p:nvSpPr>
        <p:spPr>
          <a:xfrm>
            <a:off x="161510" y="1493785"/>
            <a:ext cx="46428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0070C0"/>
                </a:solidFill>
              </a:rPr>
              <a:t>has a minimum</a:t>
            </a:r>
            <a:r>
              <a:rPr lang="en-US" sz="1400" smtClean="0"/>
              <a:t>, as indicated in the Figure below.</a:t>
            </a:r>
            <a:endParaRPr lang="en-US" sz="140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841" r="15482" b="36635"/>
          <a:stretch/>
        </p:blipFill>
        <p:spPr bwMode="auto">
          <a:xfrm>
            <a:off x="285750" y="1943835"/>
            <a:ext cx="7245350" cy="22317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476545" y="4374105"/>
            <a:ext cx="857710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smtClean="0"/>
              <a:t>Figure: Dependence of energy </a:t>
            </a:r>
            <a:r>
              <a:rPr lang="en-US" sz="1400"/>
              <a:t>consumption originating from </a:t>
            </a:r>
            <a:r>
              <a:rPr lang="en-US" sz="1400" smtClean="0"/>
              <a:t>both the dynamic dissipation (designated as the Compute energy in the Figure) and the static dissipation and system power (designated as </a:t>
            </a:r>
            <a:r>
              <a:rPr lang="en-US" sz="1400" err="1" smtClean="0"/>
              <a:t>SoC</a:t>
            </a:r>
            <a:r>
              <a:rPr lang="en-US" sz="1400" smtClean="0"/>
              <a:t> and system energy in the Figure) on the performance</a:t>
            </a:r>
            <a:endParaRPr lang="en-US" sz="1400"/>
          </a:p>
        </p:txBody>
      </p:sp>
      <p:sp>
        <p:nvSpPr>
          <p:cNvPr id="9" name="TextBox 8"/>
          <p:cNvSpPr txBox="1"/>
          <p:nvPr/>
        </p:nvSpPr>
        <p:spPr>
          <a:xfrm>
            <a:off x="285750" y="5201035"/>
            <a:ext cx="88503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Obviously, the </a:t>
            </a:r>
            <a:r>
              <a:rPr lang="en-US" sz="1400" smtClean="0">
                <a:solidFill>
                  <a:srgbClr val="FF0000"/>
                </a:solidFill>
              </a:rPr>
              <a:t>min. energy consumption point (</a:t>
            </a:r>
            <a:r>
              <a:rPr lang="en-US" sz="1400" err="1" smtClean="0">
                <a:solidFill>
                  <a:srgbClr val="FF0000"/>
                </a:solidFill>
              </a:rPr>
              <a:t>Pe</a:t>
            </a:r>
            <a:r>
              <a:rPr lang="en-US" sz="1400" smtClean="0">
                <a:solidFill>
                  <a:srgbClr val="FF0000"/>
                </a:solidFill>
              </a:rPr>
              <a:t>)</a:t>
            </a:r>
            <a:r>
              <a:rPr lang="en-US" sz="1400" smtClean="0"/>
              <a:t> is the </a:t>
            </a:r>
            <a:r>
              <a:rPr lang="en-US" sz="1400" smtClean="0">
                <a:solidFill>
                  <a:srgbClr val="0070C0"/>
                </a:solidFill>
              </a:rPr>
              <a:t>most efficient working point </a:t>
            </a:r>
            <a:r>
              <a:rPr lang="en-US" sz="1400" smtClean="0"/>
              <a:t>of a core </a:t>
            </a:r>
          </a:p>
          <a:p>
            <a:r>
              <a:rPr lang="en-US" sz="1400" smtClean="0"/>
              <a:t>  of the processor. 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59599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.3.3.2 </a:t>
            </a:r>
            <a:r>
              <a:rPr lang="en-US"/>
              <a:t>Duty cycle control </a:t>
            </a:r>
            <a:r>
              <a:rPr lang="en-US" smtClean="0"/>
              <a:t>(4)</a:t>
            </a:r>
            <a:endParaRPr lang="en-US"/>
          </a:p>
        </p:txBody>
      </p:sp>
      <p:pic>
        <p:nvPicPr>
          <p:cNvPr id="1945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22" r="26574" b="48760"/>
          <a:stretch/>
        </p:blipFill>
        <p:spPr bwMode="auto">
          <a:xfrm>
            <a:off x="1212295" y="2708920"/>
            <a:ext cx="6735080" cy="2295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31763" y="606385"/>
            <a:ext cx="90396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Power management with taking into account the most efficient </a:t>
            </a:r>
            <a:r>
              <a:rPr lang="en-US" sz="1400" b="1" err="1" smtClean="0">
                <a:solidFill>
                  <a:schemeClr val="accent6"/>
                </a:solidFill>
              </a:rPr>
              <a:t>Pe</a:t>
            </a:r>
            <a:r>
              <a:rPr lang="en-US" sz="1400" b="1" smtClean="0">
                <a:solidFill>
                  <a:schemeClr val="accent6"/>
                </a:solidFill>
              </a:rPr>
              <a:t> working point </a:t>
            </a:r>
            <a:r>
              <a:rPr lang="en-US" sz="1400" smtClean="0"/>
              <a:t>[</a:t>
            </a:r>
            <a:r>
              <a:rPr lang="hu-HU" sz="1400" smtClean="0"/>
              <a:t>198</a:t>
            </a:r>
            <a:r>
              <a:rPr lang="en-US" sz="1400" smtClean="0"/>
              <a:t>] 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296863" y="908720"/>
            <a:ext cx="8788688" cy="15388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Frequency will be lowered as far as possible until the </a:t>
            </a:r>
            <a:r>
              <a:rPr lang="en-US" sz="1400" err="1" smtClean="0">
                <a:solidFill>
                  <a:srgbClr val="0070C0"/>
                </a:solidFill>
              </a:rPr>
              <a:t>Pe</a:t>
            </a:r>
            <a:r>
              <a:rPr lang="en-US" sz="1400" smtClean="0">
                <a:solidFill>
                  <a:srgbClr val="0070C0"/>
                </a:solidFill>
              </a:rPr>
              <a:t> working point </a:t>
            </a:r>
            <a:r>
              <a:rPr lang="en-US" sz="1400" smtClean="0"/>
              <a:t>is reached.</a:t>
            </a:r>
          </a:p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err="1" smtClean="0">
                <a:solidFill>
                  <a:srgbClr val="0070C0"/>
                </a:solidFill>
              </a:rPr>
              <a:t>Pe</a:t>
            </a:r>
            <a:r>
              <a:rPr lang="en-US" sz="1400" smtClean="0">
                <a:solidFill>
                  <a:srgbClr val="0070C0"/>
                </a:solidFill>
              </a:rPr>
              <a:t> will be calculated every </a:t>
            </a:r>
            <a:r>
              <a:rPr lang="en-US" sz="1400" err="1" smtClean="0">
                <a:solidFill>
                  <a:srgbClr val="0070C0"/>
                </a:solidFill>
              </a:rPr>
              <a:t>ms</a:t>
            </a:r>
            <a:r>
              <a:rPr lang="en-US" sz="1400" smtClean="0">
                <a:solidFill>
                  <a:srgbClr val="0070C0"/>
                </a:solidFill>
              </a:rPr>
              <a:t> </a:t>
            </a:r>
            <a:r>
              <a:rPr lang="en-US" sz="1400" smtClean="0"/>
              <a:t>based on the workload and system characteristics.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There is no benefit when the system is clocked below the </a:t>
            </a:r>
            <a:r>
              <a:rPr lang="en-US" sz="1400" err="1" smtClean="0"/>
              <a:t>Pe</a:t>
            </a:r>
            <a:r>
              <a:rPr lang="en-US" sz="1400" smtClean="0"/>
              <a:t> point, as it would increase </a:t>
            </a:r>
          </a:p>
          <a:p>
            <a:pPr>
              <a:spcAft>
                <a:spcPts val="300"/>
              </a:spcAft>
            </a:pPr>
            <a:r>
              <a:rPr lang="en-US" sz="1400"/>
              <a:t> </a:t>
            </a:r>
            <a:r>
              <a:rPr lang="en-US" sz="1400" smtClean="0"/>
              <a:t>      the energy consumption. 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Therefore, a so called </a:t>
            </a:r>
            <a:r>
              <a:rPr lang="en-US" sz="1400" err="1" smtClean="0">
                <a:solidFill>
                  <a:srgbClr val="0070C0"/>
                </a:solidFill>
              </a:rPr>
              <a:t>EARtH</a:t>
            </a:r>
            <a:r>
              <a:rPr lang="en-US" sz="1400" smtClean="0">
                <a:solidFill>
                  <a:srgbClr val="0070C0"/>
                </a:solidFill>
              </a:rPr>
              <a:t> </a:t>
            </a:r>
            <a:r>
              <a:rPr lang="en-US" sz="1400" err="1" smtClean="0">
                <a:solidFill>
                  <a:srgbClr val="0070C0"/>
                </a:solidFill>
              </a:rPr>
              <a:t>algoritm</a:t>
            </a:r>
            <a:r>
              <a:rPr lang="en-US" sz="1400" smtClean="0">
                <a:solidFill>
                  <a:srgbClr val="0070C0"/>
                </a:solidFill>
              </a:rPr>
              <a:t> overrides lower P requests and sets f according to </a:t>
            </a:r>
            <a:r>
              <a:rPr lang="en-US" sz="1400" err="1" smtClean="0">
                <a:solidFill>
                  <a:srgbClr val="0070C0"/>
                </a:solidFill>
              </a:rPr>
              <a:t>Pe</a:t>
            </a:r>
            <a:r>
              <a:rPr lang="en-US" sz="1400" smtClean="0"/>
              <a:t>.</a:t>
            </a:r>
          </a:p>
          <a:p>
            <a:r>
              <a:rPr lang="en-US" sz="1400" smtClean="0"/>
              <a:t>     The </a:t>
            </a:r>
            <a:r>
              <a:rPr lang="en-US" sz="1400" err="1" smtClean="0"/>
              <a:t>EARtH</a:t>
            </a:r>
            <a:r>
              <a:rPr lang="en-US" sz="1400" smtClean="0"/>
              <a:t> algorithm is activated only if it is possible to enter the package sleep state. </a:t>
            </a:r>
            <a:endParaRPr lang="en-US" sz="1400"/>
          </a:p>
        </p:txBody>
      </p:sp>
      <p:sp>
        <p:nvSpPr>
          <p:cNvPr id="9" name="TextBox 8"/>
          <p:cNvSpPr txBox="1"/>
          <p:nvPr/>
        </p:nvSpPr>
        <p:spPr>
          <a:xfrm>
            <a:off x="476545" y="5049180"/>
            <a:ext cx="88289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/>
              <a:t>Figure: Power management with taking into account the most efficient </a:t>
            </a:r>
            <a:r>
              <a:rPr lang="en-US" sz="1400" err="1"/>
              <a:t>Pe</a:t>
            </a:r>
            <a:r>
              <a:rPr lang="en-US" sz="1400"/>
              <a:t> working point </a:t>
            </a:r>
            <a:r>
              <a:rPr lang="en-US" sz="1400" smtClean="0"/>
              <a:t>[</a:t>
            </a:r>
            <a:r>
              <a:rPr lang="hu-HU" sz="1400" smtClean="0"/>
              <a:t>198</a:t>
            </a:r>
            <a:r>
              <a:rPr lang="en-US" sz="1400" smtClean="0"/>
              <a:t>] 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071134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6</a:t>
            </a:r>
            <a:r>
              <a:rPr lang="en-US" smtClean="0"/>
              <a:t>.3.3.2 </a:t>
            </a:r>
            <a:r>
              <a:rPr lang="en-US"/>
              <a:t>Duty cycle control </a:t>
            </a:r>
            <a:r>
              <a:rPr lang="en-US" smtClean="0"/>
              <a:t>(5)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1510" y="606385"/>
            <a:ext cx="20665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Duty cycling </a:t>
            </a:r>
            <a:r>
              <a:rPr lang="en-US" sz="1400" smtClean="0"/>
              <a:t>[</a:t>
            </a:r>
            <a:r>
              <a:rPr lang="hu-HU" sz="1400" smtClean="0"/>
              <a:t>198</a:t>
            </a:r>
            <a:r>
              <a:rPr lang="en-US" sz="1400" smtClean="0"/>
              <a:t>]</a:t>
            </a:r>
            <a:endParaRPr lang="en-US" sz="140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4" b="48652"/>
          <a:stretch/>
        </p:blipFill>
        <p:spPr bwMode="auto">
          <a:xfrm>
            <a:off x="347663" y="1977355"/>
            <a:ext cx="8448675" cy="1856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79160" y="908720"/>
            <a:ext cx="8288295" cy="9925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400" smtClean="0"/>
              <a:t>While managing power </a:t>
            </a:r>
            <a:r>
              <a:rPr lang="en-US" sz="1400" smtClean="0">
                <a:solidFill>
                  <a:srgbClr val="0070C0"/>
                </a:solidFill>
              </a:rPr>
              <a:t>going below </a:t>
            </a:r>
            <a:r>
              <a:rPr lang="en-US" sz="1400" err="1" smtClean="0">
                <a:solidFill>
                  <a:srgbClr val="0070C0"/>
                </a:solidFill>
              </a:rPr>
              <a:t>Pe</a:t>
            </a:r>
            <a:r>
              <a:rPr lang="en-US" sz="1400" smtClean="0">
                <a:solidFill>
                  <a:srgbClr val="0070C0"/>
                </a:solidFill>
              </a:rPr>
              <a:t> would reduce energy consumption inefficiently</a:t>
            </a:r>
          </a:p>
          <a:p>
            <a:pPr>
              <a:spcAft>
                <a:spcPts val="300"/>
              </a:spcAft>
            </a:pPr>
            <a:r>
              <a:rPr lang="en-US" sz="1400"/>
              <a:t> </a:t>
            </a:r>
            <a:r>
              <a:rPr lang="en-US" sz="1400" smtClean="0"/>
              <a:t>      due to the fixed power components.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In this region </a:t>
            </a:r>
            <a:r>
              <a:rPr lang="en-US" sz="1400" smtClean="0">
                <a:solidFill>
                  <a:srgbClr val="0070C0"/>
                </a:solidFill>
              </a:rPr>
              <a:t>turning the package on and off</a:t>
            </a:r>
            <a:r>
              <a:rPr lang="en-US" sz="1400" smtClean="0"/>
              <a:t>, called </a:t>
            </a:r>
            <a:r>
              <a:rPr lang="en-US" sz="1400" smtClean="0">
                <a:solidFill>
                  <a:srgbClr val="FF0000"/>
                </a:solidFill>
              </a:rPr>
              <a:t>duty cycling</a:t>
            </a:r>
            <a:r>
              <a:rPr lang="en-US" sz="1400" smtClean="0"/>
              <a:t>, </a:t>
            </a:r>
            <a:r>
              <a:rPr lang="en-US" sz="1400" smtClean="0">
                <a:solidFill>
                  <a:srgbClr val="0070C0"/>
                </a:solidFill>
              </a:rPr>
              <a:t>reduces power</a:t>
            </a:r>
          </a:p>
          <a:p>
            <a:r>
              <a:rPr lang="en-US" sz="1400">
                <a:solidFill>
                  <a:srgbClr val="0070C0"/>
                </a:solidFill>
              </a:rPr>
              <a:t> </a:t>
            </a:r>
            <a:r>
              <a:rPr lang="en-US" sz="1400" smtClean="0">
                <a:solidFill>
                  <a:srgbClr val="0070C0"/>
                </a:solidFill>
              </a:rPr>
              <a:t>     proportionally to run time</a:t>
            </a:r>
            <a:r>
              <a:rPr lang="en-US" sz="1400" smtClean="0"/>
              <a:t>, as shown in the Figure below.</a:t>
            </a:r>
            <a:endParaRPr lang="en-US" sz="1400"/>
          </a:p>
        </p:txBody>
      </p:sp>
      <p:sp>
        <p:nvSpPr>
          <p:cNvPr id="7" name="TextBox 6"/>
          <p:cNvSpPr txBox="1"/>
          <p:nvPr/>
        </p:nvSpPr>
        <p:spPr>
          <a:xfrm>
            <a:off x="250825" y="4480955"/>
            <a:ext cx="87316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/>
              <a:t> </a:t>
            </a:r>
            <a:r>
              <a:rPr lang="en-US" sz="1400" smtClean="0"/>
              <a:t>Duty cycling is more </a:t>
            </a:r>
            <a:r>
              <a:rPr lang="en-US" sz="1400"/>
              <a:t>effective </a:t>
            </a:r>
            <a:r>
              <a:rPr lang="en-US" sz="1400" smtClean="0"/>
              <a:t>technique </a:t>
            </a:r>
            <a:r>
              <a:rPr lang="en-US" sz="1400"/>
              <a:t>to reduce </a:t>
            </a:r>
            <a:r>
              <a:rPr lang="en-US" sz="1400" smtClean="0"/>
              <a:t>power </a:t>
            </a:r>
            <a:r>
              <a:rPr lang="en-US" sz="1400"/>
              <a:t>for low </a:t>
            </a:r>
            <a:r>
              <a:rPr lang="en-US" sz="1400" smtClean="0"/>
              <a:t>computing demand in the </a:t>
            </a:r>
          </a:p>
          <a:p>
            <a:r>
              <a:rPr lang="en-US" sz="1400"/>
              <a:t> </a:t>
            </a:r>
            <a:r>
              <a:rPr lang="en-US" sz="1400" smtClean="0"/>
              <a:t> region below </a:t>
            </a:r>
            <a:r>
              <a:rPr lang="en-US" sz="1400" err="1" smtClean="0"/>
              <a:t>Pe</a:t>
            </a:r>
            <a:r>
              <a:rPr lang="en-US" sz="1400" smtClean="0"/>
              <a:t> than reducing frequency below the value associated with </a:t>
            </a:r>
            <a:r>
              <a:rPr lang="en-US" sz="1400" err="1" smtClean="0"/>
              <a:t>Pe</a:t>
            </a:r>
            <a:r>
              <a:rPr lang="en-US" sz="1400" smtClean="0"/>
              <a:t>..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521550" y="3969060"/>
            <a:ext cx="83467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Figure: Principle of duty cycling used to reduce energy consumption in the region below </a:t>
            </a:r>
            <a:r>
              <a:rPr lang="en-US" sz="1400" err="1" smtClean="0"/>
              <a:t>Pe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318909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The </a:t>
            </a:r>
            <a:r>
              <a:rPr lang="en-US" altLang="en-US" sz="1900" err="1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</a:t>
            </a:r>
          </a:p>
        </p:txBody>
      </p:sp>
    </p:spTree>
    <p:extLst>
      <p:ext uri="{BB962C8B-B14F-4D97-AF65-F5344CB8AC3E}">
        <p14:creationId xmlns:p14="http://schemas.microsoft.com/office/powerpoint/2010/main" val="1902596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lines (1)</a:t>
            </a:r>
            <a:endParaRPr lang="en-US"/>
          </a:p>
        </p:txBody>
      </p:sp>
      <p:pic>
        <p:nvPicPr>
          <p:cNvPr id="81922" name="Picture 2" descr="http://images.anandtech.com/doci/9582/9%20-%20Scale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8" t="26671" r="8825" b="6429"/>
          <a:stretch/>
        </p:blipFill>
        <p:spPr bwMode="auto">
          <a:xfrm>
            <a:off x="15356" y="1313765"/>
            <a:ext cx="9111711" cy="425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153850" y="915978"/>
            <a:ext cx="43300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Key features of the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lines -1 </a:t>
            </a:r>
            <a:r>
              <a:rPr lang="en-US" sz="1400" smtClean="0"/>
              <a:t>[</a:t>
            </a:r>
            <a:r>
              <a:rPr lang="hu-HU" sz="1400" smtClean="0"/>
              <a:t>202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5" name="TextBox 4"/>
          <p:cNvSpPr txBox="1"/>
          <p:nvPr/>
        </p:nvSpPr>
        <p:spPr>
          <a:xfrm>
            <a:off x="886889" y="5814265"/>
            <a:ext cx="74862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/>
              <a:t>Dies</a:t>
            </a:r>
            <a:r>
              <a:rPr lang="en-US" sz="1400" smtClean="0"/>
              <a:t>: No. of cores  and GT levels, e.g. 2+2 means: 2 cores +GT 2 graphics, etc.</a:t>
            </a:r>
            <a:endParaRPr lang="en-US" sz="1400"/>
          </a:p>
        </p:txBody>
      </p:sp>
      <p:sp>
        <p:nvSpPr>
          <p:cNvPr id="11" name="TextBox 10"/>
          <p:cNvSpPr txBox="1"/>
          <p:nvPr/>
        </p:nvSpPr>
        <p:spPr>
          <a:xfrm>
            <a:off x="161510" y="593685"/>
            <a:ext cx="40206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>
                <a:solidFill>
                  <a:schemeClr val="accent6"/>
                </a:solidFill>
              </a:rPr>
              <a:t>6</a:t>
            </a:r>
            <a:r>
              <a:rPr lang="en-US" sz="1400" b="1" smtClean="0">
                <a:solidFill>
                  <a:schemeClr val="accent6"/>
                </a:solidFill>
              </a:rPr>
              <a:t>.4 The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based processor lines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395672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icroprocesadores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52" r="15213" b="34488"/>
          <a:stretch/>
        </p:blipFill>
        <p:spPr bwMode="auto">
          <a:xfrm>
            <a:off x="478220" y="1244151"/>
            <a:ext cx="7739185" cy="47501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88575" y="649288"/>
            <a:ext cx="422423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Key features of the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line -2 </a:t>
            </a:r>
            <a:r>
              <a:rPr lang="en-US" sz="1400" smtClean="0"/>
              <a:t>[</a:t>
            </a:r>
            <a:r>
              <a:rPr lang="hu-HU" sz="1400" smtClean="0"/>
              <a:t>190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836273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9" descr="http://www.kitguru.net/wp-content/uploads/2015/05/intel_skylake_rts_schedul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00" y="1223755"/>
            <a:ext cx="8939200" cy="33151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88575" y="636588"/>
            <a:ext cx="53735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Expected launch dates of the </a:t>
            </a:r>
            <a:r>
              <a:rPr lang="en-US" sz="1400" b="1" err="1" smtClean="0">
                <a:solidFill>
                  <a:schemeClr val="accent6"/>
                </a:solidFill>
              </a:rPr>
              <a:t>Skylakes</a:t>
            </a:r>
            <a:r>
              <a:rPr lang="en-US" sz="1400" b="1" smtClean="0">
                <a:solidFill>
                  <a:schemeClr val="accent6"/>
                </a:solidFill>
              </a:rPr>
              <a:t> Series </a:t>
            </a:r>
            <a:r>
              <a:rPr lang="en-US" sz="1400" smtClean="0"/>
              <a:t>[</a:t>
            </a:r>
            <a:r>
              <a:rPr lang="hu-HU" sz="1400" smtClean="0"/>
              <a:t>192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1570268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54608" y="998730"/>
            <a:ext cx="227498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rgbClr val="FF0000"/>
                </a:solidFill>
                <a:cs typeface="Arial" charset="0"/>
              </a:rPr>
              <a:t>Mobiles </a:t>
            </a:r>
            <a:r>
              <a:rPr lang="en-US" altLang="en-US" sz="1400" smtClean="0">
                <a:solidFill>
                  <a:srgbClr val="0070C0"/>
                </a:solidFill>
                <a:cs typeface="Arial" charset="0"/>
              </a:rPr>
              <a:t>(</a:t>
            </a:r>
            <a:r>
              <a:rPr lang="en-US" altLang="en-US" sz="1400" err="1" smtClean="0">
                <a:solidFill>
                  <a:srgbClr val="0070C0"/>
                </a:solidFill>
                <a:cs typeface="Arial" charset="0"/>
              </a:rPr>
              <a:t>SoC</a:t>
            </a:r>
            <a:r>
              <a:rPr lang="en-US" altLang="en-US" sz="1400" smtClean="0">
                <a:solidFill>
                  <a:srgbClr val="0070C0"/>
                </a:solidFill>
                <a:cs typeface="Arial" charset="0"/>
              </a:rPr>
              <a:t> designs)</a:t>
            </a:r>
            <a:endParaRPr lang="en-US" altLang="en-US" sz="140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97635" y="1295270"/>
            <a:ext cx="37230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0070C0"/>
                </a:solidFill>
              </a:rPr>
              <a:t>4.5 W Core M-line (Y-line) (BGA1515)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5301" y="1636058"/>
            <a:ext cx="38606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000000"/>
                </a:solidFill>
              </a:rPr>
              <a:t>Core m7-6Y7x, 2C+HD 515, HT, 9/2015</a:t>
            </a: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8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r>
              <a:rPr lang="hu-HU" altLang="en-US" kern="0" smtClean="0">
                <a:solidFill>
                  <a:srgbClr val="FFFFFF"/>
                </a:solidFill>
              </a:rPr>
              <a:t>1. </a:t>
            </a:r>
            <a:r>
              <a:rPr lang="en-US" altLang="en-US" kern="0" smtClean="0">
                <a:solidFill>
                  <a:srgbClr val="FFFFFF"/>
                </a:solidFill>
              </a:rPr>
              <a:t>Introduction</a:t>
            </a:r>
            <a:r>
              <a:rPr lang="hu-HU" altLang="en-US" kern="0" smtClean="0">
                <a:solidFill>
                  <a:srgbClr val="FFFFFF"/>
                </a:solidFill>
              </a:rPr>
              <a:t> (2)</a:t>
            </a:r>
          </a:p>
        </p:txBody>
      </p:sp>
      <p:sp>
        <p:nvSpPr>
          <p:cNvPr id="19" name="Title 1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132222" y="614147"/>
            <a:ext cx="62969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b="1" smtClean="0">
                <a:solidFill>
                  <a:srgbClr val="2D2D8A"/>
                </a:solidFill>
                <a:latin typeface="Verdana" pitchFamily="34" charset="0"/>
              </a:rPr>
              <a:t>The </a:t>
            </a:r>
            <a:r>
              <a:rPr lang="en-US" altLang="en-US" sz="1400" b="1" err="1" smtClean="0">
                <a:solidFill>
                  <a:srgbClr val="2D2D8A"/>
                </a:solidFill>
                <a:latin typeface="Verdana" pitchFamily="34" charset="0"/>
              </a:rPr>
              <a:t>Skylake</a:t>
            </a:r>
            <a:r>
              <a:rPr lang="en-US" altLang="en-US" sz="1400" b="1" smtClean="0">
                <a:solidFill>
                  <a:srgbClr val="2D2D8A"/>
                </a:solidFill>
                <a:latin typeface="Verdana" pitchFamily="34" charset="0"/>
              </a:rPr>
              <a:t> (6</a:t>
            </a:r>
            <a:r>
              <a:rPr lang="en-US" altLang="en-US" sz="1400" b="1" baseline="30000" smtClean="0">
                <a:solidFill>
                  <a:srgbClr val="2D2D8A"/>
                </a:solidFill>
                <a:latin typeface="Verdana" pitchFamily="34" charset="0"/>
              </a:rPr>
              <a:t>th</a:t>
            </a:r>
            <a:r>
              <a:rPr lang="en-US" altLang="en-US" sz="1400" b="1" smtClean="0">
                <a:solidFill>
                  <a:srgbClr val="2D2D8A"/>
                </a:solidFill>
                <a:latin typeface="Verdana" pitchFamily="34" charset="0"/>
              </a:rPr>
              <a:t> Gen) mobile and desktop lines - Overview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11560" y="1886135"/>
            <a:ext cx="38926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000000"/>
                </a:solidFill>
              </a:rPr>
              <a:t>Core m5-6Y5x, 2C+HD 515, HT, 9/2015</a:t>
            </a: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11560" y="2131113"/>
            <a:ext cx="38926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000000"/>
                </a:solidFill>
              </a:rPr>
              <a:t>Core m3-6Y3x, 2C+HD 515, HT, 9/2015</a:t>
            </a: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28" name="Text Box 12"/>
          <p:cNvSpPr txBox="1">
            <a:spLocks noChangeArrowheads="1"/>
          </p:cNvSpPr>
          <p:nvPr/>
        </p:nvSpPr>
        <p:spPr bwMode="auto">
          <a:xfrm>
            <a:off x="499095" y="2843935"/>
            <a:ext cx="47307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i7-66x0U/65x0U, 2C+HD 515,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i5-63x0U/62x0U, 2C+HD 515,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Core i3-6100U,            2C+HD 515,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 </a:t>
            </a:r>
            <a:endParaRPr lang="en-US" altLang="en-US" sz="1400" i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96525" y="2528900"/>
            <a:ext cx="23166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0070C0"/>
                </a:solidFill>
              </a:rPr>
              <a:t>15 W U-line (BGA1356)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30" name="Text Box 12"/>
          <p:cNvSpPr txBox="1">
            <a:spLocks noChangeArrowheads="1"/>
          </p:cNvSpPr>
          <p:nvPr/>
        </p:nvSpPr>
        <p:spPr bwMode="auto">
          <a:xfrm>
            <a:off x="544100" y="3905471"/>
            <a:ext cx="403507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i7-65x7U, 2C+HD 550,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9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i5-62x7U, 2C+HD 550,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Core i3-61x7U, 2C+HD 550,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 </a:t>
            </a:r>
            <a:endParaRPr lang="en-US" altLang="en-US" sz="1400" i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41530" y="3590436"/>
            <a:ext cx="28023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0070C0"/>
                </a:solidFill>
              </a:rPr>
              <a:t>28 W U-line (</a:t>
            </a:r>
            <a:r>
              <a:rPr lang="en-US" sz="1400" err="1" smtClean="0">
                <a:solidFill>
                  <a:srgbClr val="0070C0"/>
                </a:solidFill>
              </a:rPr>
              <a:t>SoC</a:t>
            </a:r>
            <a:r>
              <a:rPr lang="en-US" sz="1400" smtClean="0">
                <a:solidFill>
                  <a:srgbClr val="0070C0"/>
                </a:solidFill>
              </a:rPr>
              <a:t>, BGA1356)</a:t>
            </a:r>
            <a:endParaRPr lang="en-US" sz="140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346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50800" y="1223755"/>
          <a:ext cx="9027495" cy="5433260"/>
        </p:xfrm>
        <a:graphic>
          <a:graphicData uri="http://schemas.openxmlformats.org/drawingml/2006/table">
            <a:tbl>
              <a:tblPr firstRow="1" firstCol="1" bandRow="1"/>
              <a:tblGrid>
                <a:gridCol w="1098703"/>
                <a:gridCol w="679771"/>
                <a:gridCol w="1010655"/>
                <a:gridCol w="906063"/>
                <a:gridCol w="841467"/>
                <a:gridCol w="1008147"/>
                <a:gridCol w="824847"/>
                <a:gridCol w="1082330"/>
                <a:gridCol w="843827"/>
                <a:gridCol w="731685"/>
              </a:tblGrid>
              <a:tr h="80048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Designation of the platform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Technology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no. of cores (</a:t>
                      </a:r>
                      <a:r>
                        <a:rPr lang="en-US" sz="900" b="1" err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</a:t>
                      </a:r>
                      <a:r>
                        <a:rPr lang="en-US" sz="900" b="1" baseline="-25000" err="1">
                          <a:effectLst/>
                          <a:latin typeface="Verdana"/>
                          <a:ea typeface="Calibri"/>
                          <a:cs typeface="Calibri"/>
                        </a:rPr>
                        <a:t>C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Year of introduction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socket 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MCH/PCH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speed grade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(n</a:t>
                      </a:r>
                      <a:r>
                        <a:rPr lang="en-US" sz="900" b="1" baseline="-25000">
                          <a:effectLst/>
                          <a:latin typeface="Verdana"/>
                          <a:ea typeface="Calibri"/>
                          <a:cs typeface="Calibri"/>
                        </a:rPr>
                        <a:t>M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Anchor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Off-die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Pentium</a:t>
                      </a:r>
                      <a:r>
                        <a:rPr lang="en-US" sz="900" baseline="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90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5/2005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DD2-667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Bridge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945-975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DDR2-800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Salt Creek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Core 2 Quad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Bearlake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18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Boulder Creek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Penryn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2x2C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6/2008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775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Eaglelake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DDR3-1067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8089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Kings Creek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2. G. 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(Lynnfield)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9/2009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(Clarkdale)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1/2010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(Ibex Peak)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2C/4C+G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1/2011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(Cougar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DDR3-1333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555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Sugar Bay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+G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4/2012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7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(Panther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72338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Haswell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900" smtClean="0">
                        <a:effectLst/>
                        <a:latin typeface="Verdana"/>
                        <a:ea typeface="Calibri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22 nm</a:t>
                      </a: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6/2013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(Lynx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54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 refresh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DDR3-1666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0523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5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6/2015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1150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9 Series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(Wild Cat Point)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DDR3-1866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500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Skylake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4C+G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8/2015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1151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ctr">
                        <a:spcAft>
                          <a:spcPts val="0"/>
                        </a:spcAft>
                        <a:buAutoNum type="arabicPlain" startAt="100"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Series</a:t>
                      </a:r>
                    </a:p>
                    <a:p>
                      <a:pPr marL="0" indent="0" algn="ctr">
                        <a:spcAft>
                          <a:spcPts val="0"/>
                        </a:spcAft>
                        <a:buNone/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(Sunrise Point)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DDR4-2133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2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510" y="638690"/>
            <a:ext cx="22284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  <a:latin typeface="Verdana"/>
              </a:rPr>
              <a:t>Memory speed up to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15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7497325" y="1223755"/>
            <a:ext cx="855095" cy="543326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4329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en-US"/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148984" y="638690"/>
            <a:ext cx="44390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rgbClr val="FF0000"/>
                </a:solidFill>
                <a:cs typeface="Arial" charset="0"/>
              </a:rPr>
              <a:t>Desktops </a:t>
            </a:r>
            <a:r>
              <a:rPr lang="en-US" altLang="en-US" sz="1400" smtClean="0">
                <a:solidFill>
                  <a:srgbClr val="0070C0"/>
                </a:solidFill>
                <a:cs typeface="Arial" charset="0"/>
              </a:rPr>
              <a:t>(2-chip designs, 100 Series chipset)</a:t>
            </a:r>
            <a:endParaRPr lang="en-US" altLang="en-US" sz="140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4" name="Text Box 12"/>
          <p:cNvSpPr txBox="1">
            <a:spLocks noChangeArrowheads="1"/>
          </p:cNvSpPr>
          <p:nvPr/>
        </p:nvSpPr>
        <p:spPr bwMode="auto">
          <a:xfrm>
            <a:off x="574063" y="1203839"/>
            <a:ext cx="534312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i7-6700T                       4C+HD 530, HT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i5-6600T/6500T/6400T, 4C+HD 530,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i3-6300T/6100T,           2C+HD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530, 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</a:t>
            </a:r>
            <a:endParaRPr lang="en-US" altLang="en-US" sz="1400" i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41530" y="960983"/>
            <a:ext cx="24383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smtClean="0">
                <a:solidFill>
                  <a:srgbClr val="0070C0"/>
                </a:solidFill>
              </a:rPr>
              <a:t>35 </a:t>
            </a:r>
            <a:r>
              <a:rPr lang="en-US" sz="1400">
                <a:solidFill>
                  <a:srgbClr val="0070C0"/>
                </a:solidFill>
              </a:rPr>
              <a:t>W </a:t>
            </a:r>
            <a:r>
              <a:rPr lang="en-US" sz="1400" smtClean="0">
                <a:solidFill>
                  <a:srgbClr val="0070C0"/>
                </a:solidFill>
              </a:rPr>
              <a:t>S-lines (LGA 1151)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/>
        </p:nvSpPr>
        <p:spPr bwMode="auto">
          <a:xfrm>
            <a:off x="574063" y="4239090"/>
            <a:ext cx="384913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i7-6700K/6600K, 4C,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8/2015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341530" y="3976318"/>
            <a:ext cx="330705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smtClean="0">
                <a:solidFill>
                  <a:srgbClr val="0070C0"/>
                </a:solidFill>
              </a:rPr>
              <a:t>91 </a:t>
            </a:r>
            <a:r>
              <a:rPr lang="en-US" sz="1400">
                <a:solidFill>
                  <a:srgbClr val="0070C0"/>
                </a:solidFill>
              </a:rPr>
              <a:t>W </a:t>
            </a:r>
            <a:r>
              <a:rPr lang="en-US" sz="1400" smtClean="0">
                <a:solidFill>
                  <a:srgbClr val="0070C0"/>
                </a:solidFill>
              </a:rPr>
              <a:t>S-lines, unlocked (LGA1151)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61510" y="4554125"/>
            <a:ext cx="15408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err="1" smtClean="0">
                <a:solidFill>
                  <a:srgbClr val="FF0000"/>
                </a:solidFill>
                <a:cs typeface="Arial" charset="0"/>
              </a:rPr>
              <a:t>Microservers</a:t>
            </a:r>
            <a:r>
              <a:rPr lang="en-US" altLang="en-US" sz="1400" b="1" smtClean="0">
                <a:solidFill>
                  <a:srgbClr val="FF0000"/>
                </a:solidFill>
                <a:cs typeface="Arial" charset="0"/>
              </a:rPr>
              <a:t> </a:t>
            </a:r>
            <a:endParaRPr lang="en-US" altLang="en-US" sz="140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73820" y="4876418"/>
            <a:ext cx="204254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smtClean="0">
                <a:solidFill>
                  <a:srgbClr val="0070C0"/>
                </a:solidFill>
              </a:rPr>
              <a:t>45 </a:t>
            </a:r>
            <a:r>
              <a:rPr lang="en-US" sz="1400">
                <a:solidFill>
                  <a:srgbClr val="0070C0"/>
                </a:solidFill>
              </a:rPr>
              <a:t>W </a:t>
            </a:r>
            <a:r>
              <a:rPr lang="en-US" sz="1400" smtClean="0">
                <a:solidFill>
                  <a:srgbClr val="0070C0"/>
                </a:solidFill>
              </a:rPr>
              <a:t>v5-lines </a:t>
            </a:r>
            <a:r>
              <a:rPr lang="en-US" sz="1400">
                <a:solidFill>
                  <a:srgbClr val="0070C0"/>
                </a:solidFill>
              </a:rPr>
              <a:t>(</a:t>
            </a:r>
            <a:r>
              <a:rPr lang="en-US" sz="1400" smtClean="0">
                <a:solidFill>
                  <a:srgbClr val="0070C0"/>
                </a:solidFill>
              </a:rPr>
              <a:t>BGA)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85065" y="5146448"/>
            <a:ext cx="4572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Xeon E3-15x5M v5, 4C+HD 530, HT, 9/2015 </a:t>
            </a:r>
            <a:endParaRPr lang="en-US" altLang="en-US" sz="1400" i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7" name="Text Box 12"/>
          <p:cNvSpPr txBox="1">
            <a:spLocks noChangeArrowheads="1"/>
          </p:cNvSpPr>
          <p:nvPr/>
        </p:nvSpPr>
        <p:spPr bwMode="auto">
          <a:xfrm>
            <a:off x="574063" y="2208803"/>
            <a:ext cx="567334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i7-6920HQ/6820HQ/6700HQ, 4C+HD 530,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i5-6440HQ/6300HQ,              4C+HD 530,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i3-6100H,                             2C+HD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530, 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</a:t>
            </a:r>
            <a:endParaRPr lang="en-US" altLang="en-US" sz="1400" i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341530" y="1946163"/>
            <a:ext cx="277031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smtClean="0">
                <a:solidFill>
                  <a:srgbClr val="0070C0"/>
                </a:solidFill>
              </a:rPr>
              <a:t>45 </a:t>
            </a:r>
            <a:r>
              <a:rPr lang="en-US" sz="1400">
                <a:solidFill>
                  <a:srgbClr val="0070C0"/>
                </a:solidFill>
              </a:rPr>
              <a:t>W </a:t>
            </a:r>
            <a:r>
              <a:rPr lang="en-US" sz="1400" smtClean="0">
                <a:solidFill>
                  <a:srgbClr val="0070C0"/>
                </a:solidFill>
              </a:rPr>
              <a:t>HQ/H-lines </a:t>
            </a:r>
            <a:r>
              <a:rPr lang="en-US" sz="1400">
                <a:solidFill>
                  <a:srgbClr val="0070C0"/>
                </a:solidFill>
              </a:rPr>
              <a:t>(</a:t>
            </a:r>
            <a:r>
              <a:rPr lang="en-US" sz="1400" smtClean="0">
                <a:solidFill>
                  <a:srgbClr val="0070C0"/>
                </a:solidFill>
              </a:rPr>
              <a:t>BGA1440)</a:t>
            </a:r>
            <a:endParaRPr lang="en-US" sz="1400">
              <a:solidFill>
                <a:srgbClr val="0070C0"/>
              </a:solidFill>
            </a:endParaRPr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574063" y="3230396"/>
            <a:ext cx="49087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i7-6700,                  4C+HD 530,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i5-6600/6500/6400  4C+HD 530,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i3-6320/6300/6100, 2C+HD </a:t>
            </a:r>
            <a:r>
              <a:rPr lang="en-US" altLang="en-US" sz="1400" i="1">
                <a:solidFill>
                  <a:srgbClr val="000000"/>
                </a:solidFill>
                <a:cs typeface="Arial" charset="0"/>
              </a:rPr>
              <a:t>530, HT, </a:t>
            </a:r>
            <a:r>
              <a:rPr lang="en-US" altLang="en-US" sz="1400" i="1" smtClean="0">
                <a:solidFill>
                  <a:srgbClr val="000000"/>
                </a:solidFill>
                <a:cs typeface="Arial" charset="0"/>
              </a:rPr>
              <a:t>9/2015</a:t>
            </a:r>
            <a:endParaRPr lang="en-US" altLang="en-US" sz="1400" i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341530" y="2986208"/>
            <a:ext cx="24383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smtClean="0">
                <a:solidFill>
                  <a:srgbClr val="0070C0"/>
                </a:solidFill>
              </a:rPr>
              <a:t>65 </a:t>
            </a:r>
            <a:r>
              <a:rPr lang="en-US" sz="1400">
                <a:solidFill>
                  <a:srgbClr val="0070C0"/>
                </a:solidFill>
              </a:rPr>
              <a:t>W </a:t>
            </a:r>
            <a:r>
              <a:rPr lang="en-US" sz="1400" smtClean="0">
                <a:solidFill>
                  <a:srgbClr val="0070C0"/>
                </a:solidFill>
              </a:rPr>
              <a:t>S-lines (LGA 1151)</a:t>
            </a:r>
            <a:endParaRPr lang="en-US" sz="140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3244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(6)</a:t>
            </a:r>
            <a:endParaRPr lang="en-US"/>
          </a:p>
        </p:txBody>
      </p:sp>
      <p:pic>
        <p:nvPicPr>
          <p:cNvPr id="114690" name="Picture 2" descr="http://images.anandtech.com/galleries/4533/110%20-%20SKL-Y%20Core%20m7m5m3_575px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9" t="7941" r="3927" b="11980"/>
          <a:stretch/>
        </p:blipFill>
        <p:spPr bwMode="auto">
          <a:xfrm>
            <a:off x="71500" y="1223755"/>
            <a:ext cx="9012534" cy="46355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63143" y="601112"/>
            <a:ext cx="77283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Example 1: Main features of the models of the 4.5 W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m-line </a:t>
            </a:r>
            <a:r>
              <a:rPr lang="en-US" sz="1400" smtClean="0"/>
              <a:t>[</a:t>
            </a:r>
            <a:r>
              <a:rPr lang="hu-HU" sz="1400" smtClean="0"/>
              <a:t>202</a:t>
            </a:r>
            <a:r>
              <a:rPr lang="en-US" sz="1400" smtClean="0"/>
              <a:t>]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244832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(7)</a:t>
            </a:r>
            <a:endParaRPr lang="en-US"/>
          </a:p>
        </p:txBody>
      </p:sp>
      <p:pic>
        <p:nvPicPr>
          <p:cNvPr id="45058" name="Picture 2" descr="http://static.trustedreviews.com/94/000034390/4ad1/Sklayke-6700K-and-6600K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08" t="53041" r="4108" b="9353"/>
          <a:stretch/>
        </p:blipFill>
        <p:spPr bwMode="auto">
          <a:xfrm>
            <a:off x="71500" y="1297248"/>
            <a:ext cx="8982075" cy="20417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63143" y="601112"/>
            <a:ext cx="85731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Example 2: Main features of the models of the 91 W unlocked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S-line </a:t>
            </a:r>
            <a:r>
              <a:rPr lang="en-US" sz="1400" smtClean="0"/>
              <a:t>[</a:t>
            </a:r>
            <a:r>
              <a:rPr lang="hu-HU" sz="1400" smtClean="0"/>
              <a:t>202</a:t>
            </a:r>
            <a:r>
              <a:rPr lang="en-US" sz="1400" smtClean="0"/>
              <a:t>] </a:t>
            </a:r>
            <a:endParaRPr lang="en-US" sz="1400"/>
          </a:p>
        </p:txBody>
      </p:sp>
      <p:sp>
        <p:nvSpPr>
          <p:cNvPr id="7" name="TextBox 6"/>
          <p:cNvSpPr txBox="1"/>
          <p:nvPr/>
        </p:nvSpPr>
        <p:spPr>
          <a:xfrm>
            <a:off x="175669" y="3609020"/>
            <a:ext cx="89305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</a:rPr>
              <a:t>Note </a:t>
            </a:r>
            <a:r>
              <a:rPr lang="en-US" sz="1400" smtClean="0"/>
              <a:t>that the 91 W unlocked </a:t>
            </a:r>
            <a:r>
              <a:rPr lang="en-US" sz="1400" err="1" smtClean="0"/>
              <a:t>Skylake</a:t>
            </a:r>
            <a:r>
              <a:rPr lang="en-US" sz="1400" smtClean="0"/>
              <a:t> S-line </a:t>
            </a:r>
            <a:r>
              <a:rPr lang="en-US" sz="1400" smtClean="0">
                <a:solidFill>
                  <a:srgbClr val="0070C0"/>
                </a:solidFill>
              </a:rPr>
              <a:t>does not include integrated graphics</a:t>
            </a:r>
            <a:r>
              <a:rPr lang="en-US" sz="1400" smtClean="0"/>
              <a:t>, as most users </a:t>
            </a:r>
          </a:p>
          <a:p>
            <a:r>
              <a:rPr lang="en-US" sz="1400"/>
              <a:t> </a:t>
            </a:r>
            <a:r>
              <a:rPr lang="en-US" sz="1400" smtClean="0"/>
              <a:t> of this high-end processor will attach discrete graphics cards. 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193066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(8)</a:t>
            </a:r>
            <a:endParaRPr lang="en-US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0481747"/>
              </p:ext>
            </p:extLst>
          </p:nvPr>
        </p:nvGraphicFramePr>
        <p:xfrm>
          <a:off x="476546" y="1448780"/>
          <a:ext cx="7965888" cy="3598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7648"/>
                <a:gridCol w="1327648"/>
                <a:gridCol w="1327648"/>
                <a:gridCol w="1327648"/>
                <a:gridCol w="1327648"/>
                <a:gridCol w="1327648"/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TDP</a:t>
                      </a:r>
                    </a:p>
                    <a:p>
                      <a:pPr algn="ctr"/>
                      <a:r>
                        <a:rPr lang="en-US" sz="1400" b="1" smtClean="0"/>
                        <a:t>(W)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No. of cores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Graphics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No. of</a:t>
                      </a:r>
                    </a:p>
                    <a:p>
                      <a:pPr algn="ctr"/>
                      <a:r>
                        <a:rPr lang="en-US" sz="1400" b="1" smtClean="0"/>
                        <a:t>graphics EUs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err="1" smtClean="0"/>
                        <a:t>eDRAM</a:t>
                      </a:r>
                      <a:endParaRPr lang="en-US" sz="1400" b="1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smtClean="0"/>
                        <a:t>Base frequency</a:t>
                      </a:r>
                    </a:p>
                    <a:p>
                      <a:pPr algn="ctr"/>
                      <a:r>
                        <a:rPr lang="en-US" sz="1400" b="1" smtClean="0"/>
                        <a:t>(GHz)</a:t>
                      </a:r>
                      <a:endParaRPr lang="en-US" sz="1400" b="1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4.5 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515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18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1.2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15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540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48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64 MB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2.2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15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520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2.6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550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48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64 MB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3.3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35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530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2.8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530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2.9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65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HD 530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24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3.4</a:t>
                      </a:r>
                      <a:endParaRPr lang="en-US" sz="1400"/>
                    </a:p>
                  </a:txBody>
                  <a:tcPr anchor="ctr"/>
                </a:tc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91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--</a:t>
                      </a:r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smtClean="0"/>
                        <a:t>4.2</a:t>
                      </a:r>
                      <a:endParaRPr lang="en-US" sz="1400"/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61510" y="638690"/>
            <a:ext cx="87511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The max. base frequency of </a:t>
            </a:r>
            <a:r>
              <a:rPr lang="en-US" sz="1400" b="1" err="1" smtClean="0">
                <a:solidFill>
                  <a:schemeClr val="accent6"/>
                </a:solidFill>
              </a:rPr>
              <a:t>Skylake</a:t>
            </a:r>
            <a:r>
              <a:rPr lang="en-US" sz="1400" b="1" smtClean="0">
                <a:solidFill>
                  <a:schemeClr val="accent6"/>
                </a:solidFill>
              </a:rPr>
              <a:t> models with different TDPs and configurations</a:t>
            </a:r>
          </a:p>
          <a:p>
            <a:r>
              <a:rPr lang="en-US" sz="1400" b="1">
                <a:solidFill>
                  <a:schemeClr val="accent6"/>
                </a:solidFill>
              </a:rPr>
              <a:t> </a:t>
            </a:r>
            <a:r>
              <a:rPr lang="en-US" sz="1400" b="1" smtClean="0">
                <a:solidFill>
                  <a:schemeClr val="accent6"/>
                </a:solidFill>
              </a:rPr>
              <a:t> </a:t>
            </a:r>
            <a:r>
              <a:rPr lang="en-US" sz="1400" smtClean="0"/>
              <a:t>(Based on data from [</a:t>
            </a:r>
            <a:r>
              <a:rPr lang="hu-HU" sz="1400" smtClean="0"/>
              <a:t>202</a:t>
            </a:r>
            <a:r>
              <a:rPr lang="en-US" sz="1400" smtClean="0"/>
              <a:t>]) </a:t>
            </a:r>
            <a:endParaRPr lang="en-US" sz="1400"/>
          </a:p>
        </p:txBody>
      </p:sp>
      <p:sp>
        <p:nvSpPr>
          <p:cNvPr id="7" name="TextBox 6"/>
          <p:cNvSpPr txBox="1"/>
          <p:nvPr/>
        </p:nvSpPr>
        <p:spPr>
          <a:xfrm>
            <a:off x="161510" y="5409220"/>
            <a:ext cx="82633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</a:rPr>
              <a:t>Note</a:t>
            </a:r>
            <a:r>
              <a:rPr lang="en-US" sz="1400" smtClean="0"/>
              <a:t> that low TDP can be achieved first of all </a:t>
            </a:r>
            <a:r>
              <a:rPr lang="en-US" sz="1400" smtClean="0">
                <a:solidFill>
                  <a:srgbClr val="0070C0"/>
                </a:solidFill>
              </a:rPr>
              <a:t>by reducing the core frequency </a:t>
            </a:r>
            <a:r>
              <a:rPr lang="en-US" sz="1400" smtClean="0"/>
              <a:t>and limiting</a:t>
            </a:r>
          </a:p>
          <a:p>
            <a:r>
              <a:rPr lang="en-US" sz="1400"/>
              <a:t> </a:t>
            </a:r>
            <a:r>
              <a:rPr lang="en-US" sz="1400" smtClean="0"/>
              <a:t> the computer resources (cores, GPU EUs) provided. 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775655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.4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Skylake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-based processor lines 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(9)</a:t>
            </a:r>
            <a:endParaRPr lang="en-US"/>
          </a:p>
        </p:txBody>
      </p:sp>
      <p:pic>
        <p:nvPicPr>
          <p:cNvPr id="46082" name="Picture 2" descr="http://static.trustedreviews.com/94/00003438a/8d2e/skylake-platform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09" t="4075"/>
          <a:stretch/>
        </p:blipFill>
        <p:spPr bwMode="auto">
          <a:xfrm>
            <a:off x="251717" y="1223755"/>
            <a:ext cx="8640763" cy="5535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61925" y="638690"/>
            <a:ext cx="56605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>
                <a:solidFill>
                  <a:schemeClr val="accent6"/>
                </a:solidFill>
              </a:rPr>
              <a:t>Intel Core i7-6700K desktop processor platform </a:t>
            </a:r>
            <a:r>
              <a:rPr lang="en-US" sz="1400"/>
              <a:t>[</a:t>
            </a:r>
            <a:r>
              <a:rPr lang="hu-HU" sz="1400"/>
              <a:t>203</a:t>
            </a:r>
            <a:r>
              <a:rPr lang="en-US" sz="140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463786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AutoShape 3"/>
          <p:cNvSpPr>
            <a:spLocks noChangeArrowheads="1"/>
          </p:cNvSpPr>
          <p:nvPr/>
        </p:nvSpPr>
        <p:spPr bwMode="auto">
          <a:xfrm>
            <a:off x="746575" y="892421"/>
            <a:ext cx="7831137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cs typeface="Arial" charset="0"/>
              </a:rPr>
              <a:t>7</a:t>
            </a:r>
            <a:r>
              <a:rPr lang="hu-HU" altLang="en-US" sz="1900" smtClean="0">
                <a:solidFill>
                  <a:srgbClr val="FFFFFF"/>
                </a:solidFill>
                <a:cs typeface="Arial" charset="0"/>
              </a:rPr>
              <a:t>.</a:t>
            </a:r>
            <a:r>
              <a:rPr lang="en-US" altLang="en-US" sz="1900" smtClean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1900">
                <a:solidFill>
                  <a:srgbClr val="FFFFFF"/>
                </a:solidFill>
                <a:cs typeface="Arial" charset="0"/>
              </a:rPr>
              <a:t>The </a:t>
            </a:r>
            <a:r>
              <a:rPr lang="en-US" altLang="en-US" sz="1900" err="1" smtClean="0">
                <a:solidFill>
                  <a:srgbClr val="FFFFFF"/>
                </a:solidFill>
                <a:cs typeface="Arial" charset="0"/>
              </a:rPr>
              <a:t>Kaby</a:t>
            </a:r>
            <a:r>
              <a:rPr lang="en-US" altLang="en-US" sz="1900" smtClean="0">
                <a:solidFill>
                  <a:srgbClr val="FFFFFF"/>
                </a:solidFill>
                <a:cs typeface="Arial" charset="0"/>
              </a:rPr>
              <a:t> Lake line</a:t>
            </a:r>
            <a:endParaRPr lang="en-US" altLang="en-US" sz="1900">
              <a:solidFill>
                <a:srgbClr val="FFFFFF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385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7</a:t>
            </a:r>
            <a:r>
              <a:rPr lang="hu-HU" smtClean="0"/>
              <a:t>. The </a:t>
            </a:r>
            <a:r>
              <a:rPr lang="hu-HU" err="1" smtClean="0"/>
              <a:t>Kaby</a:t>
            </a:r>
            <a:r>
              <a:rPr lang="hu-HU" smtClean="0"/>
              <a:t> Lake line (1)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1510" y="638690"/>
            <a:ext cx="5791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Preliminary information about the </a:t>
            </a:r>
            <a:r>
              <a:rPr lang="en-US" sz="1400" b="1" err="1" smtClean="0">
                <a:solidFill>
                  <a:schemeClr val="accent6"/>
                </a:solidFill>
              </a:rPr>
              <a:t>Kaby</a:t>
            </a:r>
            <a:r>
              <a:rPr lang="en-US" sz="1400" b="1" smtClean="0">
                <a:solidFill>
                  <a:schemeClr val="accent6"/>
                </a:solidFill>
              </a:rPr>
              <a:t> Lake line </a:t>
            </a:r>
            <a:r>
              <a:rPr lang="en-US" sz="1400" smtClean="0"/>
              <a:t>[</a:t>
            </a:r>
            <a:r>
              <a:rPr lang="hu-HU" sz="1400" smtClean="0"/>
              <a:t>179</a:t>
            </a:r>
            <a:r>
              <a:rPr lang="en-US" sz="1400" smtClean="0"/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04037" y="953725"/>
            <a:ext cx="8993488" cy="27084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400" smtClean="0"/>
              <a:t>It is actually a </a:t>
            </a:r>
            <a:r>
              <a:rPr lang="en-US" sz="1400" err="1" smtClean="0">
                <a:solidFill>
                  <a:srgbClr val="FF0000"/>
                </a:solidFill>
              </a:rPr>
              <a:t>Skylake</a:t>
            </a:r>
            <a:r>
              <a:rPr lang="en-US" sz="1400" smtClean="0">
                <a:solidFill>
                  <a:srgbClr val="FF0000"/>
                </a:solidFill>
              </a:rPr>
              <a:t> refresh </a:t>
            </a:r>
            <a:r>
              <a:rPr lang="en-US" sz="1400" smtClean="0"/>
              <a:t>line </a:t>
            </a:r>
            <a:r>
              <a:rPr lang="hu-HU" sz="1400" smtClean="0"/>
              <a:t>(actually a TIck line) </a:t>
            </a:r>
            <a:r>
              <a:rPr lang="en-US" sz="1400" smtClean="0"/>
              <a:t>manufacture</a:t>
            </a:r>
            <a:r>
              <a:rPr lang="hu-HU" sz="1400" smtClean="0"/>
              <a:t>d</a:t>
            </a:r>
            <a:r>
              <a:rPr lang="en-US" sz="1400" smtClean="0"/>
              <a:t> on </a:t>
            </a:r>
            <a:r>
              <a:rPr lang="en-US" sz="1400" smtClean="0">
                <a:solidFill>
                  <a:srgbClr val="0070C0"/>
                </a:solidFill>
              </a:rPr>
              <a:t>14 nm </a:t>
            </a:r>
            <a:r>
              <a:rPr lang="en-US" sz="1400" smtClean="0"/>
              <a:t>technology.</a:t>
            </a:r>
            <a:endParaRPr lang="hu-HU" sz="1400" smtClean="0"/>
          </a:p>
          <a:p>
            <a:pPr>
              <a:spcAft>
                <a:spcPts val="400"/>
              </a:spcAft>
            </a:pPr>
            <a:r>
              <a:rPr lang="hu-HU" sz="1400" smtClean="0"/>
              <a:t>     Its aim is to stretch out the lifespan of the 14 nm process technology.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sz="1400" smtClean="0"/>
              <a:t>Desktop chips will use the the same socket type (LGA1151) as the preceeding Skylake chips.</a:t>
            </a:r>
            <a:endParaRPr lang="en-US" sz="1400" smtClean="0"/>
          </a:p>
          <a:p>
            <a:pPr marL="285750" indent="-285750">
              <a:spcAft>
                <a:spcPts val="4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Announced</a:t>
            </a:r>
            <a:r>
              <a:rPr lang="en-US" sz="1400" smtClean="0"/>
              <a:t> on Intel’s </a:t>
            </a:r>
            <a:r>
              <a:rPr lang="en-US" sz="1400" smtClean="0">
                <a:solidFill>
                  <a:srgbClr val="0070C0"/>
                </a:solidFill>
              </a:rPr>
              <a:t>Q2 2015 </a:t>
            </a:r>
            <a:r>
              <a:rPr lang="en-US" sz="1400" smtClean="0"/>
              <a:t>conference call.</a:t>
            </a:r>
          </a:p>
          <a:p>
            <a:pPr marL="285750" indent="-285750">
              <a:spcAft>
                <a:spcPts val="4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hu-HU" sz="1400" smtClean="0">
                <a:solidFill>
                  <a:srgbClr val="0070C0"/>
                </a:solidFill>
              </a:rPr>
              <a:t>L</a:t>
            </a:r>
            <a:r>
              <a:rPr lang="en-US" sz="1400" err="1" smtClean="0">
                <a:solidFill>
                  <a:srgbClr val="0070C0"/>
                </a:solidFill>
              </a:rPr>
              <a:t>aunch</a:t>
            </a:r>
            <a:r>
              <a:rPr lang="hu-HU" sz="1400" smtClean="0">
                <a:solidFill>
                  <a:srgbClr val="0070C0"/>
                </a:solidFill>
              </a:rPr>
              <a:t>ed</a:t>
            </a:r>
            <a:r>
              <a:rPr lang="en-US" sz="1400" smtClean="0">
                <a:solidFill>
                  <a:srgbClr val="0070C0"/>
                </a:solidFill>
              </a:rPr>
              <a:t>: </a:t>
            </a:r>
            <a:r>
              <a:rPr lang="hu-HU" sz="1400" smtClean="0">
                <a:solidFill>
                  <a:srgbClr val="0070C0"/>
                </a:solidFill>
              </a:rPr>
              <a:t>in 08/</a:t>
            </a:r>
            <a:r>
              <a:rPr lang="en-US" sz="1400" smtClean="0">
                <a:solidFill>
                  <a:srgbClr val="0070C0"/>
                </a:solidFill>
              </a:rPr>
              <a:t>2016</a:t>
            </a:r>
            <a:r>
              <a:rPr lang="en-US" sz="1400" smtClean="0"/>
              <a:t>, it will be </a:t>
            </a:r>
            <a:r>
              <a:rPr lang="en-US" sz="1400" smtClean="0">
                <a:solidFill>
                  <a:srgbClr val="0070C0"/>
                </a:solidFill>
              </a:rPr>
              <a:t>followed by the 10 nm </a:t>
            </a:r>
            <a:r>
              <a:rPr lang="en-US" sz="1400" err="1" smtClean="0">
                <a:solidFill>
                  <a:srgbClr val="0070C0"/>
                </a:solidFill>
              </a:rPr>
              <a:t>Cannonlake</a:t>
            </a:r>
            <a:r>
              <a:rPr lang="en-US" sz="1400" smtClean="0">
                <a:solidFill>
                  <a:srgbClr val="0070C0"/>
                </a:solidFill>
              </a:rPr>
              <a:t> in 2H 2017</a:t>
            </a:r>
            <a:r>
              <a:rPr lang="en-US" sz="140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This means that the </a:t>
            </a:r>
            <a:r>
              <a:rPr lang="en-US" sz="1400" smtClean="0">
                <a:solidFill>
                  <a:srgbClr val="FF0000"/>
                </a:solidFill>
              </a:rPr>
              <a:t>cadence of Intel’s technology transitions slowed down to about 2.5 years</a:t>
            </a:r>
            <a:r>
              <a:rPr lang="en-US" sz="1400" smtClean="0"/>
              <a:t>,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400"/>
              <a:t> </a:t>
            </a:r>
            <a:r>
              <a:rPr lang="en-US" sz="1400" smtClean="0"/>
              <a:t> as </a:t>
            </a:r>
            <a:r>
              <a:rPr lang="en-US" sz="1400" err="1" smtClean="0"/>
              <a:t>Kranich</a:t>
            </a:r>
            <a:r>
              <a:rPr lang="en-US" sz="1400" smtClean="0"/>
              <a:t>, Intel’s CEO formulated: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/>
              <a:t>The last two technology transitions have signaled that </a:t>
            </a:r>
            <a:r>
              <a:rPr lang="en-US" sz="1400">
                <a:solidFill>
                  <a:srgbClr val="FF0000"/>
                </a:solidFill>
              </a:rPr>
              <a:t>our cadence today is closer to </a:t>
            </a:r>
            <a:endParaRPr lang="en-US" sz="1400" smtClean="0">
              <a:solidFill>
                <a:srgbClr val="FF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sz="1400">
                <a:solidFill>
                  <a:srgbClr val="FF0000"/>
                </a:solidFill>
              </a:rPr>
              <a:t> </a:t>
            </a:r>
            <a:r>
              <a:rPr lang="en-US" sz="1400" smtClean="0">
                <a:solidFill>
                  <a:srgbClr val="FF0000"/>
                </a:solidFill>
              </a:rPr>
              <a:t>     2.5 </a:t>
            </a:r>
            <a:r>
              <a:rPr lang="en-US" sz="1400">
                <a:solidFill>
                  <a:srgbClr val="FF0000"/>
                </a:solidFill>
              </a:rPr>
              <a:t>years than two."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97026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189076381" y="128572"/>
            <a:ext cx="0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-365644800" tIns="0" rIns="0" bIns="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 smtClean="0">
                <a:ln>
                  <a:noFill/>
                </a:ln>
                <a:solidFill>
                  <a:srgbClr val="666666"/>
                </a:solidFill>
                <a:effectLst/>
                <a:latin typeface="Helvetica Neue"/>
                <a:cs typeface="Arial" pitchFamily="34" charset="0"/>
                <a:hlinkClick r:id="rId2"/>
              </a:rPr>
              <a:t>  </a:t>
            </a:r>
            <a:endParaRPr kumimoji="0" lang="en-US" altLang="en-US" sz="500" b="0" i="0" u="none" strike="noStrike" cap="none" normalizeH="0" baseline="0" smtClean="0">
              <a:ln>
                <a:noFill/>
              </a:ln>
              <a:solidFill>
                <a:srgbClr val="666666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00" b="0" i="0" u="none" strike="noStrike" cap="none" normalizeH="0" baseline="0" smtClean="0">
                <a:ln>
                  <a:noFill/>
                </a:ln>
                <a:solidFill>
                  <a:srgbClr val="666666"/>
                </a:solidFill>
                <a:effectLst/>
                <a:latin typeface="Helvetica Neue"/>
                <a:cs typeface="Arial" pitchFamily="34" charset="0"/>
              </a:rPr>
              <a:t>IMAGE</a:t>
            </a:r>
            <a:endParaRPr kumimoji="0" lang="en-US" altLang="en-US" sz="29400" b="0" i="0" u="none" strike="noStrike" cap="none" normalizeH="0" baseline="0" smtClean="0">
              <a:ln>
                <a:noFill/>
              </a:ln>
              <a:solidFill>
                <a:srgbClr val="666666"/>
              </a:solidFill>
              <a:effectLst/>
              <a:latin typeface="Helvetica Neue"/>
              <a:cs typeface="Arial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2488051"/>
              </p:ext>
            </p:extLst>
          </p:nvPr>
        </p:nvGraphicFramePr>
        <p:xfrm>
          <a:off x="188575" y="1196938"/>
          <a:ext cx="8812962" cy="3876677"/>
        </p:xfrm>
        <a:graphic>
          <a:graphicData uri="http://schemas.openxmlformats.org/drawingml/2006/table">
            <a:tbl>
              <a:tblPr/>
              <a:tblGrid>
                <a:gridCol w="1468827"/>
                <a:gridCol w="1468827"/>
                <a:gridCol w="1468827"/>
                <a:gridCol w="1468827"/>
                <a:gridCol w="1468827"/>
                <a:gridCol w="1468827"/>
              </a:tblGrid>
              <a:tr h="611882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Variant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KBL-Y (BGA)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KBL-U (BGA)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KBL-H (BGA)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KBL-S (LGA)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KBL-S (LGA)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627930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Cores Configurations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2/2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4/4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2/4/4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4/4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630070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Graphic Configurations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GT2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GT2/GT3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GT2/GT4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GT2/GT2/GT4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GT0/GT2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630070">
                <a:tc>
                  <a:txBody>
                    <a:bodyPr/>
                    <a:lstStyle/>
                    <a:p>
                      <a:pPr algn="ctr"/>
                      <a:r>
                        <a:rPr lang="en-US" sz="1200" b="1" err="1"/>
                        <a:t>eDRAM</a:t>
                      </a:r>
                      <a:endParaRPr lang="en-US" sz="1200" b="1"/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N/A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N/A / 64 MB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N/A / 256 MB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N/A / N/A/ 64 MB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N/A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630070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SOC Design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Yes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No </a:t>
                      </a:r>
                      <a:endParaRPr lang="hu-HU" sz="1200" smtClean="0"/>
                    </a:p>
                    <a:p>
                      <a:pPr algn="ctr"/>
                      <a:r>
                        <a:rPr lang="en-US" sz="1200" smtClean="0"/>
                        <a:t>External </a:t>
                      </a:r>
                      <a:r>
                        <a:rPr lang="en-US" sz="1200"/>
                        <a:t>PCH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No</a:t>
                      </a:r>
                      <a:endParaRPr lang="hu-HU" sz="1200" smtClean="0"/>
                    </a:p>
                    <a:p>
                      <a:pPr algn="ctr"/>
                      <a:r>
                        <a:rPr lang="en-US" sz="1200" smtClean="0"/>
                        <a:t>External </a:t>
                      </a:r>
                      <a:r>
                        <a:rPr lang="en-US" sz="1200"/>
                        <a:t>PCH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smtClean="0"/>
                        <a:t>No</a:t>
                      </a:r>
                      <a:endParaRPr lang="hu-HU" sz="1200" smtClean="0"/>
                    </a:p>
                    <a:p>
                      <a:pPr algn="ctr"/>
                      <a:r>
                        <a:rPr lang="en-US" sz="1200" smtClean="0"/>
                        <a:t>External </a:t>
                      </a:r>
                      <a:r>
                        <a:rPr lang="en-US" sz="1200"/>
                        <a:t>PCH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746655"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TDP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4.5W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15W / 28W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35W / 45W / TBD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35W / 65W / 91W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25W / 45W / 80W</a:t>
                      </a:r>
                    </a:p>
                  </a:txBody>
                  <a:tcPr marL="79403" marR="79403" marT="39701" marB="39701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188575" y="639763"/>
            <a:ext cx="53783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Expected main features of the </a:t>
            </a:r>
            <a:r>
              <a:rPr lang="en-US" sz="1400" b="1" err="1" smtClean="0">
                <a:solidFill>
                  <a:schemeClr val="accent6"/>
                </a:solidFill>
              </a:rPr>
              <a:t>Kaby</a:t>
            </a:r>
            <a:r>
              <a:rPr lang="en-US" sz="1400" b="1" smtClean="0">
                <a:solidFill>
                  <a:schemeClr val="accent6"/>
                </a:solidFill>
              </a:rPr>
              <a:t> Lake line </a:t>
            </a:r>
            <a:r>
              <a:rPr lang="en-US" sz="1400" smtClean="0"/>
              <a:t>[</a:t>
            </a:r>
            <a:r>
              <a:rPr lang="hu-HU" sz="1400" smtClean="0"/>
              <a:t>194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7</a:t>
            </a:r>
            <a:r>
              <a:rPr lang="hu-HU" smtClean="0"/>
              <a:t>. The </a:t>
            </a:r>
            <a:r>
              <a:rPr lang="hu-HU" err="1" smtClean="0"/>
              <a:t>Kaby</a:t>
            </a:r>
            <a:r>
              <a:rPr lang="hu-HU" smtClean="0"/>
              <a:t> Lake line (2)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8378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3" descr="intel-kaby-lake-u-series-processors-y-series-h-series"/>
          <p:cNvSpPr>
            <a:spLocks noChangeAspect="1" noChangeArrowheads="1"/>
          </p:cNvSpPr>
          <p:nvPr/>
        </p:nvSpPr>
        <p:spPr bwMode="auto">
          <a:xfrm>
            <a:off x="63500" y="-13652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71684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25" t="14225" r="35227" b="12182"/>
          <a:stretch/>
        </p:blipFill>
        <p:spPr bwMode="auto">
          <a:xfrm>
            <a:off x="1556665" y="1223755"/>
            <a:ext cx="5985665" cy="5330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83180" y="636423"/>
            <a:ext cx="78438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</a:rPr>
              <a:t>Expected system architecture of a U or Y-Series  </a:t>
            </a:r>
            <a:r>
              <a:rPr lang="en-US" sz="1400" b="1" err="1" smtClean="0">
                <a:solidFill>
                  <a:schemeClr val="accent6"/>
                </a:solidFill>
              </a:rPr>
              <a:t>Kaby</a:t>
            </a:r>
            <a:r>
              <a:rPr lang="en-US" sz="1400" b="1" smtClean="0">
                <a:solidFill>
                  <a:schemeClr val="accent6"/>
                </a:solidFill>
              </a:rPr>
              <a:t> Lake processor </a:t>
            </a:r>
            <a:r>
              <a:rPr lang="en-US" sz="1400" smtClean="0"/>
              <a:t>[</a:t>
            </a:r>
            <a:r>
              <a:rPr lang="hu-HU" sz="1400" smtClean="0"/>
              <a:t>194</a:t>
            </a:r>
            <a:r>
              <a:rPr lang="en-US" sz="1400" smtClean="0"/>
              <a:t>]</a:t>
            </a:r>
            <a:endParaRPr lang="en-US" sz="140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7</a:t>
            </a:r>
            <a:r>
              <a:rPr lang="hu-HU" smtClean="0"/>
              <a:t>. The </a:t>
            </a:r>
            <a:r>
              <a:rPr lang="hu-HU" err="1" smtClean="0"/>
              <a:t>Kaby</a:t>
            </a:r>
            <a:r>
              <a:rPr lang="hu-HU" smtClean="0"/>
              <a:t> Lake line (3)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4643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AutoShape 3"/>
          <p:cNvSpPr>
            <a:spLocks noChangeArrowheads="1"/>
          </p:cNvSpPr>
          <p:nvPr/>
        </p:nvSpPr>
        <p:spPr bwMode="auto">
          <a:xfrm>
            <a:off x="971550" y="1089025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cs typeface="Arial" charset="0"/>
              </a:rPr>
              <a:t>8</a:t>
            </a:r>
            <a:r>
              <a:rPr lang="en-US" altLang="en-US" sz="1900" smtClean="0">
                <a:solidFill>
                  <a:srgbClr val="FFFFFF"/>
                </a:solidFill>
                <a:cs typeface="Arial" charset="0"/>
              </a:rPr>
              <a:t>. </a:t>
            </a:r>
            <a:r>
              <a:rPr lang="en-US" altLang="en-US" sz="1900">
                <a:solidFill>
                  <a:srgbClr val="FFFFFF"/>
                </a:solidFill>
                <a:cs typeface="Arial" charset="0"/>
              </a:rPr>
              <a:t>References </a:t>
            </a:r>
          </a:p>
        </p:txBody>
      </p:sp>
    </p:spTree>
    <p:extLst>
      <p:ext uri="{BB962C8B-B14F-4D97-AF65-F5344CB8AC3E}">
        <p14:creationId xmlns:p14="http://schemas.microsoft.com/office/powerpoint/2010/main" val="257195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16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61510" y="593685"/>
            <a:ext cx="79816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Key features of the evolution of Intel’s Core-based mainstream DT platforms 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14752" y="908720"/>
            <a:ext cx="9178218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Their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core count </a:t>
            </a:r>
            <a:r>
              <a:rPr lang="en-US" sz="1400" smtClean="0">
                <a:latin typeface="+mj-lt"/>
              </a:rPr>
              <a:t>rose soon (already in 2007) to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4</a:t>
            </a:r>
            <a:r>
              <a:rPr lang="en-US" sz="1400" smtClean="0">
                <a:latin typeface="+mj-lt"/>
              </a:rPr>
              <a:t> and remain at this figure.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  <a:latin typeface="+mj-lt"/>
              </a:rPr>
              <a:t>Two memory channels </a:t>
            </a:r>
            <a:r>
              <a:rPr lang="en-US" sz="1400" smtClean="0">
                <a:latin typeface="+mj-lt"/>
              </a:rPr>
              <a:t>are used to connect memory. 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  <a:latin typeface="+mj-lt"/>
              </a:rPr>
              <a:t>Memory is connected up to the Penryn via the MCH thereafter immediately via the processor.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In a 10 year period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memory speed rose about three times</a:t>
            </a:r>
            <a:r>
              <a:rPr lang="en-US" sz="1400" smtClean="0">
                <a:latin typeface="+mj-lt"/>
              </a:rPr>
              <a:t>.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01027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References (1)</a:t>
            </a:r>
          </a:p>
        </p:txBody>
      </p:sp>
      <p:sp>
        <p:nvSpPr>
          <p:cNvPr id="314371" name="Text Box 3"/>
          <p:cNvSpPr txBox="1">
            <a:spLocks noChangeArrowheads="1"/>
          </p:cNvSpPr>
          <p:nvPr/>
        </p:nvSpPr>
        <p:spPr bwMode="auto">
          <a:xfrm>
            <a:off x="182563" y="638175"/>
            <a:ext cx="88979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[1]: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Singhal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R., 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Next Generation Intel Microarchitecture (Nehalem) Family: Architecture Insight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          </a:t>
            </a:r>
            <a:r>
              <a:rPr lang="en-US" altLang="en-US" sz="1400" smtClean="0">
                <a:solidFill>
                  <a:srgbClr val="000000"/>
                </a:solidFill>
                <a:cs typeface="Times New Roman" pitchFamily="18" charset="0"/>
              </a:rPr>
              <a:t>and 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Power Management, IDF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Taipeh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, Oct. 2008, http://intel.wingateweb.com/taiwan08/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          published/sessions/TPTS001/FA08%20IDFTaipei_TPTS001_100.pdf</a:t>
            </a:r>
          </a:p>
        </p:txBody>
      </p:sp>
      <p:sp>
        <p:nvSpPr>
          <p:cNvPr id="314372" name="Text Box 4"/>
          <p:cNvSpPr txBox="1">
            <a:spLocks noChangeArrowheads="1"/>
          </p:cNvSpPr>
          <p:nvPr/>
        </p:nvSpPr>
        <p:spPr bwMode="auto">
          <a:xfrm>
            <a:off x="182563" y="1468438"/>
            <a:ext cx="818673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[2]: Bryant D., 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“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Intel Hitting on All Cylinders,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”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UBS Conf., Nov. 2007,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          http://files.shareholder.com/downloads/INTC/0x0x191011/e2b3bcc5-0a37-4d06-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          aa5a-0c46e8a1a76d/UBSConfNov2007Bryant.pdf </a:t>
            </a:r>
          </a:p>
        </p:txBody>
      </p:sp>
      <p:sp>
        <p:nvSpPr>
          <p:cNvPr id="314373" name="Text Box 5"/>
          <p:cNvSpPr txBox="1">
            <a:spLocks noChangeArrowheads="1"/>
          </p:cNvSpPr>
          <p:nvPr/>
        </p:nvSpPr>
        <p:spPr bwMode="auto">
          <a:xfrm>
            <a:off x="187325" y="2238375"/>
            <a:ext cx="8667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[3]: Fisher S., “Technical Overview of the 45 nm Next Generation Intel Core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(Penryn),” IDF 2007, ITPS001, http://isdlibrary.intel-dispatch.com/isd/89/45nm.pdf</a:t>
            </a:r>
          </a:p>
        </p:txBody>
      </p:sp>
      <p:sp>
        <p:nvSpPr>
          <p:cNvPr id="314374" name="Text Box 13"/>
          <p:cNvSpPr txBox="1">
            <a:spLocks noChangeArrowheads="1"/>
          </p:cNvSpPr>
          <p:nvPr/>
        </p:nvSpPr>
        <p:spPr bwMode="auto">
          <a:xfrm>
            <a:off x="182563" y="2817813"/>
            <a:ext cx="7850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[4]: De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Gelas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J., “Intel Core versus AMD’s K8 architecture,”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Ma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y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1 2006,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http://www.anandtech.com/cpuchipsets/intel/showdoc.aspx?i=2748&amp;p=1</a:t>
            </a:r>
          </a:p>
        </p:txBody>
      </p:sp>
      <p:sp>
        <p:nvSpPr>
          <p:cNvPr id="314375" name="Text Box 14"/>
          <p:cNvSpPr txBox="1">
            <a:spLocks noChangeArrowheads="1"/>
          </p:cNvSpPr>
          <p:nvPr/>
        </p:nvSpPr>
        <p:spPr bwMode="auto">
          <a:xfrm>
            <a:off x="177800" y="3406775"/>
            <a:ext cx="7642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Carmean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D., “Inside the Pentium 4 Processor Micro-architecture,” Aug. 2000,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http://people.virginia.edu/~zl4j/CS854/pda_s01_cd.pdf</a:t>
            </a:r>
          </a:p>
        </p:txBody>
      </p:sp>
      <p:sp>
        <p:nvSpPr>
          <p:cNvPr id="314376" name="Text Box 15"/>
          <p:cNvSpPr txBox="1">
            <a:spLocks noChangeArrowheads="1"/>
          </p:cNvSpPr>
          <p:nvPr/>
        </p:nvSpPr>
        <p:spPr bwMode="auto">
          <a:xfrm>
            <a:off x="182563" y="3975100"/>
            <a:ext cx="80089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[6]: Shimpi A. L. &amp; Clark J., “AMD Opteron 248 vs. Intel Xeon 2.8: 2-way Web Servers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go Head to Head,” AnandTech, Dec. 17 2003,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http://www.anandtech.com/showdoc.aspx?i=1935&amp;p=1</a:t>
            </a:r>
          </a:p>
        </p:txBody>
      </p:sp>
      <p:sp>
        <p:nvSpPr>
          <p:cNvPr id="314377" name="Text Box 16"/>
          <p:cNvSpPr txBox="1">
            <a:spLocks noChangeArrowheads="1"/>
          </p:cNvSpPr>
          <p:nvPr/>
        </p:nvSpPr>
        <p:spPr bwMode="auto">
          <a:xfrm>
            <a:off x="171450" y="4767263"/>
            <a:ext cx="83867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[7]: Völkel F., “Duel of the Titans: Opteron vs. Xeon : Hammer Time: AMD On The Attack,”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Tom’s hardware, Apr. 22 2003,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http://www.tomshardware.com/reviews/duel-titans,620.html</a:t>
            </a:r>
          </a:p>
        </p:txBody>
      </p:sp>
      <p:sp>
        <p:nvSpPr>
          <p:cNvPr id="314378" name="Text Box 17"/>
          <p:cNvSpPr txBox="1">
            <a:spLocks noChangeArrowheads="1"/>
          </p:cNvSpPr>
          <p:nvPr/>
        </p:nvSpPr>
        <p:spPr bwMode="auto">
          <a:xfrm>
            <a:off x="182563" y="5575300"/>
            <a:ext cx="85820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[8]: De Gelas J., “Intel Woodcrest, AMD's Opteron and Sun's UltraSparc T1: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Server CPU Shoot-out,”  AnandTech, June 17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http://www.anandtech.com/IT/showdoc.aspx?i=2772&amp;p=1</a:t>
            </a:r>
          </a:p>
        </p:txBody>
      </p:sp>
    </p:spTree>
    <p:extLst>
      <p:ext uri="{BB962C8B-B14F-4D97-AF65-F5344CB8AC3E}">
        <p14:creationId xmlns:p14="http://schemas.microsoft.com/office/powerpoint/2010/main" val="1386156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References (2)</a:t>
            </a:r>
          </a:p>
        </p:txBody>
      </p:sp>
      <p:sp>
        <p:nvSpPr>
          <p:cNvPr id="315395" name="Text Box 3"/>
          <p:cNvSpPr txBox="1">
            <a:spLocks noChangeArrowheads="1"/>
          </p:cNvSpPr>
          <p:nvPr/>
        </p:nvSpPr>
        <p:spPr bwMode="auto">
          <a:xfrm>
            <a:off x="192088" y="1223963"/>
            <a:ext cx="75136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[10]: Wechsler O., “Inside Intel Core Microarchitecture,” White Paper, Intel, 2006</a:t>
            </a:r>
          </a:p>
        </p:txBody>
      </p:sp>
      <p:sp>
        <p:nvSpPr>
          <p:cNvPr id="315396" name="Text Box 4"/>
          <p:cNvSpPr txBox="1">
            <a:spLocks noChangeArrowheads="1"/>
          </p:cNvSpPr>
          <p:nvPr/>
        </p:nvSpPr>
        <p:spPr bwMode="auto">
          <a:xfrm>
            <a:off x="192088" y="1609725"/>
            <a:ext cx="8851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[11]: Lee V., “Inside the Intel Core Microarchitecture,” IDF, May 2006, Shenzhen,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http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://www.prcidf.com.cn/sz/systems_conf/track_sz/SMC/Intel%20Core%20uArch.pdf </a:t>
            </a:r>
          </a:p>
        </p:txBody>
      </p:sp>
      <p:sp>
        <p:nvSpPr>
          <p:cNvPr id="315397" name="Text Box 5"/>
          <p:cNvSpPr txBox="1">
            <a:spLocks noChangeArrowheads="1"/>
          </p:cNvSpPr>
          <p:nvPr/>
        </p:nvSpPr>
        <p:spPr bwMode="auto">
          <a:xfrm>
            <a:off x="192088" y="2201863"/>
            <a:ext cx="69627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[12]: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Doweck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J., “Inside Intel Core Microarchitecture,” Hot Chips 18,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http://www.hotchips.org/archives/hc18/</a:t>
            </a:r>
          </a:p>
        </p:txBody>
      </p:sp>
      <p:sp>
        <p:nvSpPr>
          <p:cNvPr id="315398" name="Text Box 6"/>
          <p:cNvSpPr txBox="1">
            <a:spLocks noChangeArrowheads="1"/>
          </p:cNvSpPr>
          <p:nvPr/>
        </p:nvSpPr>
        <p:spPr bwMode="auto">
          <a:xfrm>
            <a:off x="180975" y="2770188"/>
            <a:ext cx="85931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[13]: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Gruen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H., “Intel’s new Core Microarchitecture,” Develop Brighton, AMD Technical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Day, July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http://ati.amd.com/developer/brighton/03%20Intel%20MicroArchitecture.pdf </a:t>
            </a:r>
          </a:p>
        </p:txBody>
      </p:sp>
      <p:sp>
        <p:nvSpPr>
          <p:cNvPr id="315399" name="Text Box 7"/>
          <p:cNvSpPr txBox="1">
            <a:spLocks noChangeArrowheads="1"/>
          </p:cNvSpPr>
          <p:nvPr/>
        </p:nvSpPr>
        <p:spPr bwMode="auto">
          <a:xfrm>
            <a:off x="180975" y="3562350"/>
            <a:ext cx="8705850" cy="116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[14]: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Doweck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J., “Intel Smart Memory access: Minimizing Latency on Intel Core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Microarchitecture, ” Technology @ intel Magazine, Sept. 2006, pp. 1-7,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ftp://download.intel.com/corporate/pressroom/emea/deu/fotos/06-10-Strategie_Tag/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Intel/Intel_Core2_Prozessoren/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Texte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/ENG-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Smart_Memory_Access_Technology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@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Intel_Magazine_Article.pdf </a:t>
            </a:r>
          </a:p>
        </p:txBody>
      </p:sp>
      <p:sp>
        <p:nvSpPr>
          <p:cNvPr id="315400" name="Text Box 8"/>
          <p:cNvSpPr txBox="1">
            <a:spLocks noChangeArrowheads="1"/>
          </p:cNvSpPr>
          <p:nvPr/>
        </p:nvSpPr>
        <p:spPr bwMode="auto">
          <a:xfrm>
            <a:off x="201613" y="4764088"/>
            <a:ext cx="83454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[15]: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Sima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D., Fountain T.,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Kacsuk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P., Advanced Computer Architectures, Addison Wesley,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Harlow etc., 1997</a:t>
            </a:r>
          </a:p>
        </p:txBody>
      </p:sp>
      <p:sp>
        <p:nvSpPr>
          <p:cNvPr id="315401" name="Text Box 9"/>
          <p:cNvSpPr txBox="1">
            <a:spLocks noChangeArrowheads="1"/>
          </p:cNvSpPr>
          <p:nvPr/>
        </p:nvSpPr>
        <p:spPr bwMode="auto">
          <a:xfrm>
            <a:off x="192088" y="5332413"/>
            <a:ext cx="87249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[16]: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Jafarjead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B., “Intel Core Duo Processor,” Intel,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http://masih0111.persiangig.com/document/peresentation/behrooz%20jafarnejad.ppt</a:t>
            </a:r>
          </a:p>
        </p:txBody>
      </p:sp>
      <p:sp>
        <p:nvSpPr>
          <p:cNvPr id="315402" name="Text Box 11"/>
          <p:cNvSpPr txBox="1">
            <a:spLocks noChangeArrowheads="1"/>
          </p:cNvSpPr>
          <p:nvPr/>
        </p:nvSpPr>
        <p:spPr bwMode="auto">
          <a:xfrm>
            <a:off x="192088" y="5916613"/>
            <a:ext cx="78660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[17]: Pawlowski S. &amp; Wechsler O., “Intel Core Microarchitecture,” IDF Spring, 2006, 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http://www.intel.com/pressroom/kits/core2duo/pdf/ICM_tech_overview.pdf</a:t>
            </a:r>
          </a:p>
        </p:txBody>
      </p:sp>
      <p:sp>
        <p:nvSpPr>
          <p:cNvPr id="315403" name="Text Box 14"/>
          <p:cNvSpPr txBox="1">
            <a:spLocks noChangeArrowheads="1"/>
          </p:cNvSpPr>
          <p:nvPr/>
        </p:nvSpPr>
        <p:spPr bwMode="auto">
          <a:xfrm>
            <a:off x="192088" y="642938"/>
            <a:ext cx="8528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[9]: Hinton G. &amp; al., “The Microarchitecture of the Pentium 4 Processor,”  Intel Technology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Journal, Q1 2001, pp. 1-13 </a:t>
            </a:r>
          </a:p>
        </p:txBody>
      </p:sp>
    </p:spTree>
    <p:extLst>
      <p:ext uri="{BB962C8B-B14F-4D97-AF65-F5344CB8AC3E}">
        <p14:creationId xmlns:p14="http://schemas.microsoft.com/office/powerpoint/2010/main" val="2715563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mtClean="0"/>
              <a:t>References (3)</a:t>
            </a:r>
          </a:p>
        </p:txBody>
      </p:sp>
      <p:sp>
        <p:nvSpPr>
          <p:cNvPr id="316419" name="Text Box 3"/>
          <p:cNvSpPr txBox="1">
            <a:spLocks noChangeArrowheads="1"/>
          </p:cNvSpPr>
          <p:nvPr/>
        </p:nvSpPr>
        <p:spPr bwMode="auto">
          <a:xfrm>
            <a:off x="196850" y="2201863"/>
            <a:ext cx="8008938" cy="525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defTabSz="449263" eaLnBrk="0" hangingPunct="0">
              <a:spcBef>
                <a:spcPct val="20000"/>
              </a:spcBef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449263" eaLnBrk="0" hangingPunct="0">
              <a:spcBef>
                <a:spcPct val="20000"/>
              </a:spcBef>
              <a:buChar char="–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449263" eaLnBrk="0" hangingPunct="0">
              <a:spcBef>
                <a:spcPct val="20000"/>
              </a:spcBef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449263" eaLnBrk="0" hangingPunct="0">
              <a:spcBef>
                <a:spcPct val="20000"/>
              </a:spcBef>
              <a:buChar char="–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449263" eaLnBrk="0" hangingPunct="0">
              <a:spcBef>
                <a:spcPct val="20000"/>
              </a:spcBef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44926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[21]: Kim N. S. et al., „Leakage Current: Moore’s Law Meets Static Power”, Computer,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Dec. 2003, pp. 68-75.</a:t>
            </a:r>
          </a:p>
        </p:txBody>
      </p:sp>
      <p:sp>
        <p:nvSpPr>
          <p:cNvPr id="316420" name="Text Box 4"/>
          <p:cNvSpPr txBox="1">
            <a:spLocks noChangeArrowheads="1"/>
          </p:cNvSpPr>
          <p:nvPr/>
        </p:nvSpPr>
        <p:spPr bwMode="auto">
          <a:xfrm>
            <a:off x="174625" y="2776538"/>
            <a:ext cx="784225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[22]: Ng P. K., “High End Desktop Platform Design Overview for the Next Generation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Intel Microarchitecture (Nehalem) Processor,” IDF Taipei, TDPS001, 2008,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http://intel.wingateweb.com/taiwan08/published/sessions/TDPS001/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FA08%20IDF-Taipei_TDPS001_100.pdf</a:t>
            </a:r>
          </a:p>
        </p:txBody>
      </p:sp>
      <p:sp>
        <p:nvSpPr>
          <p:cNvPr id="316421" name="Text Box 5"/>
          <p:cNvSpPr txBox="1">
            <a:spLocks noChangeArrowheads="1"/>
          </p:cNvSpPr>
          <p:nvPr/>
        </p:nvSpPr>
        <p:spPr bwMode="auto">
          <a:xfrm>
            <a:off x="185738" y="3763963"/>
            <a:ext cx="80232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[23]: Bohr M., Mistry K., Smith S., “Intel Demonstrates High-k + Metal Gate Transistor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Breakthrough in 45 nm Microprocessors,”, Intel, Jan.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http://download.intel.com/pressroom/kits/45nm/Press45nm107_FINAL.pdf</a:t>
            </a:r>
          </a:p>
        </p:txBody>
      </p:sp>
      <p:sp>
        <p:nvSpPr>
          <p:cNvPr id="316422" name="Text Box 6"/>
          <p:cNvSpPr txBox="1">
            <a:spLocks noChangeArrowheads="1"/>
          </p:cNvSpPr>
          <p:nvPr/>
        </p:nvSpPr>
        <p:spPr bwMode="auto">
          <a:xfrm>
            <a:off x="176213" y="4543425"/>
            <a:ext cx="73993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[24]: Scott D. S., “Toward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Petascale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and Beyond,” APAC Conference, Oct.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http://www.apac.edu.au/apac07/pages/program/presentations/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Tuesday%20Harbour%20A%20B/David_Scott.pdf </a:t>
            </a:r>
          </a:p>
        </p:txBody>
      </p:sp>
      <p:sp>
        <p:nvSpPr>
          <p:cNvPr id="316423" name="Text Box 7"/>
          <p:cNvSpPr txBox="1">
            <a:spLocks noChangeArrowheads="1"/>
          </p:cNvSpPr>
          <p:nvPr/>
        </p:nvSpPr>
        <p:spPr bwMode="auto">
          <a:xfrm>
            <a:off x="187325" y="5329238"/>
            <a:ext cx="87423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[25]: Smith S. L., “45 nm Product Press Briefing,” IDF Fall,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http://download.intel.com/pressroom/kits/events/idffall_2007/BriefingSmith45nm.pdf </a:t>
            </a:r>
          </a:p>
        </p:txBody>
      </p:sp>
      <p:sp>
        <p:nvSpPr>
          <p:cNvPr id="316424" name="Text Box 8"/>
          <p:cNvSpPr txBox="1">
            <a:spLocks noChangeArrowheads="1"/>
          </p:cNvSpPr>
          <p:nvPr/>
        </p:nvSpPr>
        <p:spPr bwMode="auto">
          <a:xfrm>
            <a:off x="185738" y="5895975"/>
            <a:ext cx="88788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[26]: Fisher S., “Technical Overview of the 45nm Next Generation Intel Core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(Penryn),” IPTS001, Fall IDF 2007, http://isdlibrary.intel-dispatch.com/isd/89/45nm.pdf</a:t>
            </a:r>
          </a:p>
        </p:txBody>
      </p:sp>
      <p:sp>
        <p:nvSpPr>
          <p:cNvPr id="316425" name="Text Box 17"/>
          <p:cNvSpPr txBox="1">
            <a:spLocks noChangeArrowheads="1"/>
          </p:cNvSpPr>
          <p:nvPr/>
        </p:nvSpPr>
        <p:spPr bwMode="auto">
          <a:xfrm>
            <a:off x="185738" y="1233488"/>
            <a:ext cx="8250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[19]: SIMD Instruction Sets, http://softpixel.com/~cwright/programming/simd/index.php</a:t>
            </a:r>
          </a:p>
        </p:txBody>
      </p:sp>
      <p:sp>
        <p:nvSpPr>
          <p:cNvPr id="316426" name="Text Box 18"/>
          <p:cNvSpPr txBox="1">
            <a:spLocks noChangeArrowheads="1"/>
          </p:cNvSpPr>
          <p:nvPr/>
        </p:nvSpPr>
        <p:spPr bwMode="auto">
          <a:xfrm>
            <a:off x="185738" y="1601788"/>
            <a:ext cx="72104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[20]: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Platform Environment Control Interface,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http://en.wikipedia.org/wiki/Platform_Environment_Control_Interface</a:t>
            </a:r>
          </a:p>
        </p:txBody>
      </p:sp>
      <p:sp>
        <p:nvSpPr>
          <p:cNvPr id="316427" name="Text Box 19"/>
          <p:cNvSpPr txBox="1">
            <a:spLocks noChangeArrowheads="1"/>
          </p:cNvSpPr>
          <p:nvPr/>
        </p:nvSpPr>
        <p:spPr bwMode="auto">
          <a:xfrm>
            <a:off x="187325" y="646113"/>
            <a:ext cx="85613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[18]: Goto H., Larrrabee architecture can be integrated into CPU”, PC Watch, Oct. 6 2008,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http://pc.watch.impress.co.jp/docs/2008/1006/kaigai470.htm</a:t>
            </a:r>
          </a:p>
        </p:txBody>
      </p:sp>
    </p:spTree>
    <p:extLst>
      <p:ext uri="{BB962C8B-B14F-4D97-AF65-F5344CB8AC3E}">
        <p14:creationId xmlns:p14="http://schemas.microsoft.com/office/powerpoint/2010/main" val="26926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(4)</a:t>
            </a:r>
          </a:p>
        </p:txBody>
      </p:sp>
      <p:sp>
        <p:nvSpPr>
          <p:cNvPr id="317443" name="Text Box 3"/>
          <p:cNvSpPr txBox="1">
            <a:spLocks noChangeArrowheads="1"/>
          </p:cNvSpPr>
          <p:nvPr/>
        </p:nvSpPr>
        <p:spPr bwMode="auto">
          <a:xfrm>
            <a:off x="171450" y="3076575"/>
            <a:ext cx="78073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[31]: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Gelsinger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P. P., “Intel Architecture, Press Briefing, March 2008,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http://www.slideshare.net/angsikod/gelsinger-briefing-on-intel-architecture</a:t>
            </a:r>
          </a:p>
        </p:txBody>
      </p:sp>
      <p:sp>
        <p:nvSpPr>
          <p:cNvPr id="317444" name="Text Box 4"/>
          <p:cNvSpPr txBox="1">
            <a:spLocks noChangeArrowheads="1"/>
          </p:cNvSpPr>
          <p:nvPr/>
        </p:nvSpPr>
        <p:spPr bwMode="auto">
          <a:xfrm>
            <a:off x="174625" y="3640138"/>
            <a:ext cx="86836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[32]: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Gelsinger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P., “Invent the new reality,” IDF Fall 2008, San Francisco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http://download.intel.com/pressroom/kits/events/idffall_2008/PatGelsinger_day1.pdf</a:t>
            </a:r>
          </a:p>
        </p:txBody>
      </p:sp>
      <p:sp>
        <p:nvSpPr>
          <p:cNvPr id="317445" name="Text Box 5"/>
          <p:cNvSpPr txBox="1">
            <a:spLocks noChangeArrowheads="1"/>
          </p:cNvSpPr>
          <p:nvPr/>
        </p:nvSpPr>
        <p:spPr bwMode="auto">
          <a:xfrm>
            <a:off x="174625" y="4222750"/>
            <a:ext cx="81137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[33]: Brayton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J.,”Nehalem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: Talk of the Tock, Intel Next Generation Microprocessor,” IDF,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April 2008, Shanghai,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http://inteldeveloperforum.com.edgesuite.net/shanghai_2008/ti/TCH001/f.htm</a:t>
            </a:r>
          </a:p>
        </p:txBody>
      </p:sp>
      <p:sp>
        <p:nvSpPr>
          <p:cNvPr id="317446" name="Text Box 6"/>
          <p:cNvSpPr txBox="1">
            <a:spLocks noChangeArrowheads="1"/>
          </p:cNvSpPr>
          <p:nvPr/>
        </p:nvSpPr>
        <p:spPr bwMode="auto">
          <a:xfrm>
            <a:off x="168275" y="5040313"/>
            <a:ext cx="8666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[34]: Intel Timna Microprocessor Family, CPU World, http://www.cpu-world.com/CPUs/Timna/</a:t>
            </a:r>
          </a:p>
        </p:txBody>
      </p:sp>
      <p:sp>
        <p:nvSpPr>
          <p:cNvPr id="317447" name="Text Box 7"/>
          <p:cNvSpPr txBox="1">
            <a:spLocks noChangeArrowheads="1"/>
          </p:cNvSpPr>
          <p:nvPr/>
        </p:nvSpPr>
        <p:spPr bwMode="auto">
          <a:xfrm>
            <a:off x="174625" y="5437188"/>
            <a:ext cx="80708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[35]: Smith T., “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Timna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- Intel's first system-on-a-chip, Before '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Tolapai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', before '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Banias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'.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Register Hardware,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Febr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. 6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http://www.reghardware.co.uk/2007/02/06/forgotten_tech_intel_timna/</a:t>
            </a:r>
          </a:p>
        </p:txBody>
      </p:sp>
      <p:sp>
        <p:nvSpPr>
          <p:cNvPr id="317448" name="Rectangle 14"/>
          <p:cNvSpPr>
            <a:spLocks noChangeArrowheads="1"/>
          </p:cNvSpPr>
          <p:nvPr/>
        </p:nvSpPr>
        <p:spPr bwMode="auto">
          <a:xfrm>
            <a:off x="179388" y="1263650"/>
            <a:ext cx="79295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[28]: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Foxton Technology, http://en.wikipedia.org/wiki/Foxton_Technology</a:t>
            </a:r>
          </a:p>
        </p:txBody>
      </p:sp>
      <p:sp>
        <p:nvSpPr>
          <p:cNvPr id="317449" name="Text Box 15"/>
          <p:cNvSpPr txBox="1">
            <a:spLocks noChangeArrowheads="1"/>
          </p:cNvSpPr>
          <p:nvPr/>
        </p:nvSpPr>
        <p:spPr bwMode="auto">
          <a:xfrm>
            <a:off x="185738" y="1644650"/>
            <a:ext cx="854075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[29]: Coke J. &amp; al., “Improvements in the Intel Core Penryn Processor Family Architecture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and Microarchitecture,”  Intel Technology Journal, Vol. 12, No. 3, 2008, pp. 179-192 </a:t>
            </a:r>
          </a:p>
        </p:txBody>
      </p:sp>
      <p:sp>
        <p:nvSpPr>
          <p:cNvPr id="317450" name="Text Box 16"/>
          <p:cNvSpPr txBox="1">
            <a:spLocks noChangeArrowheads="1"/>
          </p:cNvSpPr>
          <p:nvPr/>
        </p:nvSpPr>
        <p:spPr bwMode="auto">
          <a:xfrm>
            <a:off x="185738" y="2259013"/>
            <a:ext cx="87185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[30]: Fisher S., “Technical Overview of the 45nm Next Generation Intel Core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(Penryn),” BMA S004, IDF 2007,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http://my.ocworkbench.com/bbs/attachment.php?attachmentid=318&amp;d=1176911500</a:t>
            </a:r>
          </a:p>
        </p:txBody>
      </p:sp>
      <p:sp>
        <p:nvSpPr>
          <p:cNvPr id="317451" name="Text Box 17"/>
          <p:cNvSpPr txBox="1">
            <a:spLocks noChangeArrowheads="1"/>
          </p:cNvSpPr>
          <p:nvPr/>
        </p:nvSpPr>
        <p:spPr bwMode="auto">
          <a:xfrm>
            <a:off x="185738" y="646113"/>
            <a:ext cx="86169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[27]: George V., 45nm Next Generation Intel Core Microarchitecture (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Penryn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),” Hot Chips 19,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2007, http://www.hotchips.org/archives/hc19/3_Tues/HC19.08/HC19.08.01.pdf</a:t>
            </a:r>
          </a:p>
        </p:txBody>
      </p:sp>
    </p:spTree>
    <p:extLst>
      <p:ext uri="{BB962C8B-B14F-4D97-AF65-F5344CB8AC3E}">
        <p14:creationId xmlns:p14="http://schemas.microsoft.com/office/powerpoint/2010/main" val="1917924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Text Box 4"/>
          <p:cNvSpPr txBox="1">
            <a:spLocks noChangeArrowheads="1"/>
          </p:cNvSpPr>
          <p:nvPr/>
        </p:nvSpPr>
        <p:spPr bwMode="auto">
          <a:xfrm>
            <a:off x="174625" y="1617663"/>
            <a:ext cx="7197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[38]: Strong B., “A Look Inside Intel: The Core (Nehalem) Microarchitecture,”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http://www.cs.utexas.edu/users/cart/arch/beeman.ppt</a:t>
            </a:r>
          </a:p>
        </p:txBody>
      </p:sp>
      <p:sp>
        <p:nvSpPr>
          <p:cNvPr id="318467" name="Text Box 5"/>
          <p:cNvSpPr txBox="1">
            <a:spLocks noChangeArrowheads="1"/>
          </p:cNvSpPr>
          <p:nvPr/>
        </p:nvSpPr>
        <p:spPr bwMode="auto">
          <a:xfrm>
            <a:off x="174625" y="2206625"/>
            <a:ext cx="8167688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[39]: Valles A. C., Ansari Z.,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Mehrotra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P.: “Tuning Your Software for the Next Generation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Intel Microarchitecture (Nehalem) Family,” IDF 2008, NGMS002,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http://www.benchmark.rs/tests/editorial/Nehalem_munich/presentations/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Software-Tuning_for_Nehalem.pdf</a:t>
            </a:r>
          </a:p>
        </p:txBody>
      </p:sp>
      <p:sp>
        <p:nvSpPr>
          <p:cNvPr id="318468" name="Text Box 6"/>
          <p:cNvSpPr txBox="1">
            <a:spLocks noChangeArrowheads="1"/>
          </p:cNvSpPr>
          <p:nvPr/>
        </p:nvSpPr>
        <p:spPr bwMode="auto">
          <a:xfrm>
            <a:off x="165274" y="3198813"/>
            <a:ext cx="64087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[40]: The low cost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Tymna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CPU, Tom’s hardware,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Febr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 25 2000,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http://www.tomshardware.com/reviews/idf-2000,166-3.html</a:t>
            </a:r>
          </a:p>
        </p:txBody>
      </p:sp>
      <p:sp>
        <p:nvSpPr>
          <p:cNvPr id="318469" name="Text Box 7"/>
          <p:cNvSpPr txBox="1">
            <a:spLocks noChangeArrowheads="1"/>
          </p:cNvSpPr>
          <p:nvPr/>
        </p:nvSpPr>
        <p:spPr bwMode="auto">
          <a:xfrm>
            <a:off x="165448" y="3762375"/>
            <a:ext cx="74469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[41]: Intel® Virtualization Technology, Special issue, Vol. 10 No. 03  Aug. 2006,</a:t>
            </a:r>
            <a:br>
              <a:rPr lang="en-US" altLang="en-US" sz="1400">
                <a:solidFill>
                  <a:srgbClr val="000000"/>
                </a:solidFill>
                <a:cs typeface="Arial" charset="0"/>
              </a:rPr>
            </a:b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http://www.intel.com/technology/itj/2006/v10i3/ </a:t>
            </a:r>
          </a:p>
        </p:txBody>
      </p:sp>
      <p:sp>
        <p:nvSpPr>
          <p:cNvPr id="318470" name="Text Box 8"/>
          <p:cNvSpPr txBox="1">
            <a:spLocks noChangeArrowheads="1"/>
          </p:cNvSpPr>
          <p:nvPr/>
        </p:nvSpPr>
        <p:spPr bwMode="auto">
          <a:xfrm>
            <a:off x="174625" y="1252538"/>
            <a:ext cx="8045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[37]: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Singhal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R. Intel’s i7,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Podtech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http://www.podtech.net/home/5436/intels-core-i7</a:t>
            </a:r>
          </a:p>
        </p:txBody>
      </p:sp>
      <p:sp>
        <p:nvSpPr>
          <p:cNvPr id="318471" name="Text Box 9"/>
          <p:cNvSpPr txBox="1">
            <a:spLocks noChangeArrowheads="1"/>
          </p:cNvSpPr>
          <p:nvPr/>
        </p:nvSpPr>
        <p:spPr bwMode="auto">
          <a:xfrm>
            <a:off x="180975" y="638175"/>
            <a:ext cx="8102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[36]: Images,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Xtreview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           http://xtreview.com/images/K10%20processor%2045nm%20architec%203.jpg</a:t>
            </a:r>
          </a:p>
        </p:txBody>
      </p:sp>
      <p:sp>
        <p:nvSpPr>
          <p:cNvPr id="318472" name="Rectangle 11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</a:t>
            </a:r>
            <a:r>
              <a:rPr lang="en-US" altLang="en-US" smtClean="0"/>
              <a:t>5</a:t>
            </a:r>
            <a:r>
              <a:rPr lang="hu-HU" altLang="en-US" smtClean="0"/>
              <a:t>)</a:t>
            </a:r>
          </a:p>
        </p:txBody>
      </p:sp>
      <p:sp>
        <p:nvSpPr>
          <p:cNvPr id="318473" name="Text Box 12"/>
          <p:cNvSpPr txBox="1">
            <a:spLocks noChangeArrowheads="1"/>
          </p:cNvSpPr>
          <p:nvPr/>
        </p:nvSpPr>
        <p:spPr bwMode="auto">
          <a:xfrm>
            <a:off x="176213" y="4352925"/>
            <a:ext cx="7950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[42]: Intel Core 2 Duo Processor E8000 and E7000 Series Datasheet, Intel, Jan. 2009 </a:t>
            </a:r>
          </a:p>
        </p:txBody>
      </p:sp>
      <p:sp>
        <p:nvSpPr>
          <p:cNvPr id="318474" name="Text Box 14"/>
          <p:cNvSpPr txBox="1">
            <a:spLocks noChangeArrowheads="1"/>
          </p:cNvSpPr>
          <p:nvPr/>
        </p:nvSpPr>
        <p:spPr bwMode="auto">
          <a:xfrm>
            <a:off x="176213" y="4746625"/>
            <a:ext cx="6961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[43]: Wikipedia: List of Intel Core 2 microprocessors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http://en.wikipedia.org/wiki/List_of_Intel_Core_2_microprocessors</a:t>
            </a:r>
          </a:p>
        </p:txBody>
      </p:sp>
      <p:sp>
        <p:nvSpPr>
          <p:cNvPr id="318475" name="Text Box 16"/>
          <p:cNvSpPr txBox="1">
            <a:spLocks noChangeArrowheads="1"/>
          </p:cNvSpPr>
          <p:nvPr/>
        </p:nvSpPr>
        <p:spPr bwMode="auto">
          <a:xfrm>
            <a:off x="176213" y="5343525"/>
            <a:ext cx="6211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[44]: Wikipedia: Nehalem (microarchitecture)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http://en.wikipedia.org/wiki/Nehalem_(microarchitecture)</a:t>
            </a:r>
          </a:p>
        </p:txBody>
      </p:sp>
      <p:sp>
        <p:nvSpPr>
          <p:cNvPr id="318476" name="Text Box 17"/>
          <p:cNvSpPr txBox="1">
            <a:spLocks noChangeArrowheads="1"/>
          </p:cNvSpPr>
          <p:nvPr/>
        </p:nvSpPr>
        <p:spPr bwMode="auto">
          <a:xfrm>
            <a:off x="176213" y="5978525"/>
            <a:ext cx="83391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[45]: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Glaskowsky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P.: Investigating Intel's Lynnfield mysteries,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cnet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News, Sept. 21 2009,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http://news.cnet.com/8301-13512_3-10357328-23.html</a:t>
            </a:r>
          </a:p>
        </p:txBody>
      </p:sp>
    </p:spTree>
    <p:extLst>
      <p:ext uri="{BB962C8B-B14F-4D97-AF65-F5344CB8AC3E}">
        <p14:creationId xmlns:p14="http://schemas.microsoft.com/office/powerpoint/2010/main" val="611404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Text Box 2"/>
          <p:cNvSpPr txBox="1">
            <a:spLocks noChangeArrowheads="1"/>
          </p:cNvSpPr>
          <p:nvPr/>
        </p:nvSpPr>
        <p:spPr bwMode="auto">
          <a:xfrm>
            <a:off x="180975" y="1814513"/>
            <a:ext cx="7951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[48]: Intel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en-US" altLang="en-US" sz="1400" baseline="30000" err="1">
                <a:solidFill>
                  <a:srgbClr val="000000"/>
                </a:solidFill>
                <a:cs typeface="Arial" charset="0"/>
              </a:rPr>
              <a:t>TM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i7-800 and i5-700 Desktop Processor Series Datasheet – Volume 1,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July 2010, http://download.intel.com/design/processor/datashts/322164.pdf</a:t>
            </a:r>
          </a:p>
        </p:txBody>
      </p:sp>
      <p:sp>
        <p:nvSpPr>
          <p:cNvPr id="319491" name="Text Box 4"/>
          <p:cNvSpPr txBox="1">
            <a:spLocks noChangeArrowheads="1"/>
          </p:cNvSpPr>
          <p:nvPr/>
        </p:nvSpPr>
        <p:spPr bwMode="auto">
          <a:xfrm>
            <a:off x="184150" y="2978150"/>
            <a:ext cx="819308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[50]: Intel Core</a:t>
            </a:r>
            <a:r>
              <a:rPr lang="en-US" altLang="en-US" sz="1400" baseline="30000">
                <a:solidFill>
                  <a:srgbClr val="000000"/>
                </a:solidFill>
                <a:cs typeface="Arial" charset="0"/>
              </a:rPr>
              <a:t>TM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i7-900 Mobile Processor Extreme Edition Series, Intel Core i7-800 and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i7-700 Mobile Processor Series, Datasheet – Volume One, Sept. 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http://download.intel.com/design/processor/datashts/320765.pdf</a:t>
            </a:r>
          </a:p>
        </p:txBody>
      </p:sp>
      <p:sp>
        <p:nvSpPr>
          <p:cNvPr id="319492" name="Text Box 5"/>
          <p:cNvSpPr txBox="1">
            <a:spLocks noChangeArrowheads="1"/>
          </p:cNvSpPr>
          <p:nvPr/>
        </p:nvSpPr>
        <p:spPr bwMode="auto">
          <a:xfrm>
            <a:off x="184150" y="3770313"/>
            <a:ext cx="80248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[51]: Intel Turbo Boost Technology in Intel CoreTM Microarchitecture (Nehalem) Based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Processors, White Paper, Nov. 2008</a:t>
            </a:r>
            <a:br>
              <a:rPr lang="en-US" altLang="en-US" sz="1400">
                <a:solidFill>
                  <a:srgbClr val="000000"/>
                </a:solidFill>
                <a:cs typeface="Arial" charset="0"/>
              </a:rPr>
            </a:b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http://download.intel.com/design/processor/applnots/320354.pdf</a:t>
            </a:r>
          </a:p>
        </p:txBody>
      </p:sp>
      <p:sp>
        <p:nvSpPr>
          <p:cNvPr id="319493" name="Text Box 6"/>
          <p:cNvSpPr txBox="1">
            <a:spLocks noChangeArrowheads="1"/>
          </p:cNvSpPr>
          <p:nvPr/>
        </p:nvSpPr>
        <p:spPr bwMode="auto">
          <a:xfrm>
            <a:off x="180975" y="1235075"/>
            <a:ext cx="777716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[47]: Intel Xeon Processor C5500/C3500 Series, Datasheet – Volume 1, Febr. 2010,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http://download.intel.com/embedded/processor/datasheet/323103.pdf</a:t>
            </a:r>
          </a:p>
        </p:txBody>
      </p:sp>
      <p:sp>
        <p:nvSpPr>
          <p:cNvPr id="319494" name="Text Box 7"/>
          <p:cNvSpPr txBox="1">
            <a:spLocks noChangeArrowheads="1"/>
          </p:cNvSpPr>
          <p:nvPr/>
        </p:nvSpPr>
        <p:spPr bwMode="auto">
          <a:xfrm>
            <a:off x="187325" y="646113"/>
            <a:ext cx="83550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[46]: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Shimpi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A. L.: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Intel's Core i7 870 &amp; i5 750, Lynnfield: Harder, Better, Faster Stronger,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Sept. 8 2009, http://www.anandtech.com/show/2832</a:t>
            </a: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19495" name="Rectangle 8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(6)</a:t>
            </a:r>
          </a:p>
        </p:txBody>
      </p:sp>
      <p:sp>
        <p:nvSpPr>
          <p:cNvPr id="319496" name="Text Box 10"/>
          <p:cNvSpPr txBox="1">
            <a:spLocks noChangeArrowheads="1"/>
          </p:cNvSpPr>
          <p:nvPr/>
        </p:nvSpPr>
        <p:spPr bwMode="auto">
          <a:xfrm>
            <a:off x="182563" y="4525963"/>
            <a:ext cx="834548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[52]: Power Management in Intel Architecture Servers, White Paper, April 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http://download.intel.com/support/motherboards/server/sb/power_management_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of_intel_architecture_servers.pdf</a:t>
            </a:r>
          </a:p>
        </p:txBody>
      </p:sp>
      <p:sp>
        <p:nvSpPr>
          <p:cNvPr id="319497" name="Text Box 12"/>
          <p:cNvSpPr txBox="1">
            <a:spLocks noChangeArrowheads="1"/>
          </p:cNvSpPr>
          <p:nvPr/>
        </p:nvSpPr>
        <p:spPr bwMode="auto">
          <a:xfrm>
            <a:off x="187325" y="5338763"/>
            <a:ext cx="84423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[53]: Glaskowsky P.: Explaining Intel’s Turbo Boost technology, cnet News, Sept. 28 2009,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http://news.cnet.com/8301-13512_3-10362882-23.html</a:t>
            </a:r>
          </a:p>
        </p:txBody>
      </p:sp>
      <p:sp>
        <p:nvSpPr>
          <p:cNvPr id="319498" name="Text Box 13"/>
          <p:cNvSpPr txBox="1">
            <a:spLocks noChangeArrowheads="1"/>
          </p:cNvSpPr>
          <p:nvPr/>
        </p:nvSpPr>
        <p:spPr bwMode="auto">
          <a:xfrm>
            <a:off x="182563" y="2405063"/>
            <a:ext cx="77374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[49]: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Glaskowsky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P.: Intel's Lynnfield mysteries solved,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cnet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News, Sept. 28 2009,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http://news.cnet.com/8301-13512_3-10362512-23.html</a:t>
            </a:r>
          </a:p>
        </p:txBody>
      </p:sp>
      <p:sp>
        <p:nvSpPr>
          <p:cNvPr id="319499" name="Text Box 14"/>
          <p:cNvSpPr txBox="1">
            <a:spLocks noChangeArrowheads="1"/>
          </p:cNvSpPr>
          <p:nvPr/>
        </p:nvSpPr>
        <p:spPr bwMode="auto">
          <a:xfrm>
            <a:off x="182563" y="5942013"/>
            <a:ext cx="70310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[54]: Intel Xeon Processor 7500 Series, Datasheet – Volume 2, March 2010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http://www.intel.com/Assets/PDF/datasheet/323341.pdf</a:t>
            </a:r>
          </a:p>
        </p:txBody>
      </p:sp>
    </p:spTree>
    <p:extLst>
      <p:ext uri="{BB962C8B-B14F-4D97-AF65-F5344CB8AC3E}">
        <p14:creationId xmlns:p14="http://schemas.microsoft.com/office/powerpoint/2010/main" val="679144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Text Box 3"/>
          <p:cNvSpPr txBox="1">
            <a:spLocks noChangeArrowheads="1"/>
          </p:cNvSpPr>
          <p:nvPr/>
        </p:nvSpPr>
        <p:spPr bwMode="auto">
          <a:xfrm>
            <a:off x="190500" y="2546350"/>
            <a:ext cx="866933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[58]: Hill D., Chowdhury M.: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Westmere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Xeon-56xx „Tick” CPU, Hot Chips 2010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3333CC"/>
                </a:solidFill>
                <a:cs typeface="Arial" charset="0"/>
              </a:rPr>
              <a:t>           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http://www.hotchips.org/uploads/archive22/HC22.24.620-Hill-Intel-WSM-EP-print.pdf</a:t>
            </a:r>
          </a:p>
        </p:txBody>
      </p:sp>
      <p:sp>
        <p:nvSpPr>
          <p:cNvPr id="320515" name="Text Box 4"/>
          <p:cNvSpPr txBox="1">
            <a:spLocks noChangeArrowheads="1"/>
          </p:cNvSpPr>
          <p:nvPr/>
        </p:nvSpPr>
        <p:spPr bwMode="auto">
          <a:xfrm>
            <a:off x="190500" y="3109913"/>
            <a:ext cx="849153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[59]: Intel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CoreTM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i7-600, i5-500, i5-400 and i3-300 Mobile Processor Series, Datasheet 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Vol.1, Jan. 2010, http://download.intel.com/design/processor/datashts/322812.pdf</a:t>
            </a:r>
          </a:p>
        </p:txBody>
      </p:sp>
      <p:sp>
        <p:nvSpPr>
          <p:cNvPr id="320516" name="Text Box 5"/>
          <p:cNvSpPr txBox="1">
            <a:spLocks noChangeArrowheads="1"/>
          </p:cNvSpPr>
          <p:nvPr/>
        </p:nvSpPr>
        <p:spPr bwMode="auto">
          <a:xfrm>
            <a:off x="187325" y="1235075"/>
            <a:ext cx="86026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[56]: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Kottapalli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S., Baxter J.: Nehalem-EX CPU Architecture, Hot Chips 2009, Sept. 10 2009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http://www.hotchips.org/archives/hc21/2_mon/HC21.24.100.ServerSystemsI-Epub/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HC21.24.122-Kottapalli-Intel-NHM-EX.pdf</a:t>
            </a:r>
          </a:p>
        </p:txBody>
      </p:sp>
      <p:sp>
        <p:nvSpPr>
          <p:cNvPr id="320517" name="Text Box 6"/>
          <p:cNvSpPr txBox="1">
            <a:spLocks noChangeArrowheads="1"/>
          </p:cNvSpPr>
          <p:nvPr/>
        </p:nvSpPr>
        <p:spPr bwMode="auto">
          <a:xfrm>
            <a:off x="193675" y="646113"/>
            <a:ext cx="85629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[55]: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Pawlowski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S.: Intelligent and Expandable High- End Intel Server Platform, Codenamed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           Nehalem-EX,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IDF 2009</a:t>
            </a: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0518" name="Rectangle 7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(7)</a:t>
            </a:r>
          </a:p>
        </p:txBody>
      </p:sp>
      <p:sp>
        <p:nvSpPr>
          <p:cNvPr id="320519" name="Text Box 8"/>
          <p:cNvSpPr txBox="1">
            <a:spLocks noChangeArrowheads="1"/>
          </p:cNvSpPr>
          <p:nvPr/>
        </p:nvSpPr>
        <p:spPr bwMode="auto">
          <a:xfrm>
            <a:off x="201613" y="3662363"/>
            <a:ext cx="86471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[60]: Nagaraj D.,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Kottapalli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S.: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Westmere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-EX: A 20 thread server CPU, Hot Chips 2010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300">
                <a:solidFill>
                  <a:srgbClr val="000000"/>
                </a:solidFill>
                <a:cs typeface="Arial" charset="0"/>
              </a:rPr>
              <a:t>http://www.hotchips.org/uploads/archive22/HC22.24.610-Nagara-Intel-6-Westmere-EX.pdf</a:t>
            </a:r>
          </a:p>
        </p:txBody>
      </p:sp>
      <p:sp>
        <p:nvSpPr>
          <p:cNvPr id="320520" name="Text Box 10"/>
          <p:cNvSpPr txBox="1">
            <a:spLocks noChangeArrowheads="1"/>
          </p:cNvSpPr>
          <p:nvPr/>
        </p:nvSpPr>
        <p:spPr bwMode="auto">
          <a:xfrm>
            <a:off x="188913" y="1985963"/>
            <a:ext cx="86566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[57]: Kurd N. A. &amp; all: A Family of 32 nm IA Processors, IEEE Journal of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Solide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-State Circuits,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Vol. 46, Issue 1., Jan. 2011, pp. 119-130</a:t>
            </a:r>
          </a:p>
        </p:txBody>
      </p:sp>
      <p:sp>
        <p:nvSpPr>
          <p:cNvPr id="320521" name="Text Box 13"/>
          <p:cNvSpPr txBox="1">
            <a:spLocks noChangeArrowheads="1"/>
          </p:cNvSpPr>
          <p:nvPr/>
        </p:nvSpPr>
        <p:spPr bwMode="auto">
          <a:xfrm>
            <a:off x="188913" y="4217988"/>
            <a:ext cx="8450262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[61]: Kahn O., Piazza T., Valentine B.: Technology Insight: Intel Next Generation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Microarchitecture Codename Sandy Bridge, IDF 2010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extreme.pcgameshardware.de/.../281270d1288260884-bonusmaterial-pc- games-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hardware-12-2010-sf10_spcs001_100.pdf</a:t>
            </a:r>
          </a:p>
        </p:txBody>
      </p:sp>
      <p:sp>
        <p:nvSpPr>
          <p:cNvPr id="320522" name="Text Box 14"/>
          <p:cNvSpPr txBox="1">
            <a:spLocks noChangeArrowheads="1"/>
          </p:cNvSpPr>
          <p:nvPr/>
        </p:nvSpPr>
        <p:spPr bwMode="auto">
          <a:xfrm>
            <a:off x="188913" y="5195888"/>
            <a:ext cx="6884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[62]: Wikipedia: Sandy Bridge, http://en.wikipedia.org/wiki/Sandy_Bridge</a:t>
            </a:r>
          </a:p>
        </p:txBody>
      </p:sp>
      <p:sp>
        <p:nvSpPr>
          <p:cNvPr id="320523" name="Text Box 16"/>
          <p:cNvSpPr txBox="1">
            <a:spLocks noChangeArrowheads="1"/>
          </p:cNvSpPr>
          <p:nvPr/>
        </p:nvSpPr>
        <p:spPr bwMode="auto">
          <a:xfrm>
            <a:off x="188913" y="5519522"/>
            <a:ext cx="24987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[63]: http://ark.intel.com</a:t>
            </a:r>
          </a:p>
        </p:txBody>
      </p:sp>
      <p:sp>
        <p:nvSpPr>
          <p:cNvPr id="320524" name="Text Box 17"/>
          <p:cNvSpPr txBox="1">
            <a:spLocks noChangeArrowheads="1"/>
          </p:cNvSpPr>
          <p:nvPr/>
        </p:nvSpPr>
        <p:spPr bwMode="auto">
          <a:xfrm>
            <a:off x="188913" y="5814265"/>
            <a:ext cx="87328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[64]: Kahn O., Valentine B.: Intel Next Generation Microarchitecture Codename Sandy Bridge: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New Processor Innovations, IDF 2010</a:t>
            </a:r>
          </a:p>
        </p:txBody>
      </p:sp>
    </p:spTree>
    <p:extLst>
      <p:ext uri="{BB962C8B-B14F-4D97-AF65-F5344CB8AC3E}">
        <p14:creationId xmlns:p14="http://schemas.microsoft.com/office/powerpoint/2010/main" val="642455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Text Box 5"/>
          <p:cNvSpPr txBox="1">
            <a:spLocks noChangeArrowheads="1"/>
          </p:cNvSpPr>
          <p:nvPr/>
        </p:nvSpPr>
        <p:spPr bwMode="auto">
          <a:xfrm>
            <a:off x="188913" y="646113"/>
            <a:ext cx="75025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[65]: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Shimpi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A. L.: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 Pentium 4 1.4GHz &amp; 1.5GHz,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Nov. 20 2000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http://www.anandtech.com/show/661/5 </a:t>
            </a:r>
          </a:p>
        </p:txBody>
      </p:sp>
      <p:sp>
        <p:nvSpPr>
          <p:cNvPr id="321539" name="Rectangle 6"/>
          <p:cNvSpPr>
            <a:spLocks noGrp="1" noChangeArrowheads="1"/>
          </p:cNvSpPr>
          <p:nvPr>
            <p:ph type="title"/>
          </p:nvPr>
        </p:nvSpPr>
        <p:spPr>
          <a:xfrm>
            <a:off x="-1588" y="0"/>
            <a:ext cx="9144001" cy="393700"/>
          </a:xfrm>
        </p:spPr>
        <p:txBody>
          <a:bodyPr/>
          <a:lstStyle/>
          <a:p>
            <a:pPr eaLnBrk="1" hangingPunct="1"/>
            <a:r>
              <a:rPr lang="hu-HU" altLang="en-US" smtClean="0"/>
              <a:t>References (8)</a:t>
            </a:r>
          </a:p>
        </p:txBody>
      </p:sp>
      <p:sp>
        <p:nvSpPr>
          <p:cNvPr id="321540" name="Text Box 13"/>
          <p:cNvSpPr txBox="1">
            <a:spLocks noChangeArrowheads="1"/>
          </p:cNvSpPr>
          <p:nvPr/>
        </p:nvSpPr>
        <p:spPr bwMode="auto">
          <a:xfrm>
            <a:off x="188913" y="1204913"/>
            <a:ext cx="8550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[66]: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Yuffe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M., Knoll E.,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Mehalel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M., Shor J.,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Kurts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T.</a:t>
            </a:r>
            <a:r>
              <a:rPr lang="en-US" altLang="en-US" sz="1600">
                <a:solidFill>
                  <a:srgbClr val="000000"/>
                </a:solidFill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A fully integrated multi-CPU, GPU and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memory controller 32nm processor, ISSCC,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Febr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 20-24 2011, pp. 264-266</a:t>
            </a:r>
          </a:p>
        </p:txBody>
      </p:sp>
      <p:sp>
        <p:nvSpPr>
          <p:cNvPr id="321541" name="Text Box 15"/>
          <p:cNvSpPr txBox="1">
            <a:spLocks noChangeArrowheads="1"/>
          </p:cNvSpPr>
          <p:nvPr/>
        </p:nvSpPr>
        <p:spPr bwMode="auto">
          <a:xfrm>
            <a:off x="180975" y="1830388"/>
            <a:ext cx="8464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[67]: Intel Xeon Processor 7500/6500 Series, Public Gold Presentation, Data Center Group,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March 30. 2010, http://cache-www.intel.com/cd/00/00/44/64/446456_446456.pdf</a:t>
            </a:r>
          </a:p>
        </p:txBody>
      </p:sp>
      <p:sp>
        <p:nvSpPr>
          <p:cNvPr id="321542" name="Text Box 17"/>
          <p:cNvSpPr txBox="1">
            <a:spLocks noChangeArrowheads="1"/>
          </p:cNvSpPr>
          <p:nvPr/>
        </p:nvSpPr>
        <p:spPr bwMode="auto">
          <a:xfrm>
            <a:off x="190500" y="2397125"/>
            <a:ext cx="86248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[68]: Tang H., Cheng H.: Intel Xeon Processor E3 Family Based Servers: A Smart Investment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for Managing Your Small Business, IDF 2011</a:t>
            </a:r>
          </a:p>
        </p:txBody>
      </p:sp>
      <p:sp>
        <p:nvSpPr>
          <p:cNvPr id="321543" name="Text Box 21"/>
          <p:cNvSpPr txBox="1">
            <a:spLocks noChangeArrowheads="1"/>
          </p:cNvSpPr>
          <p:nvPr/>
        </p:nvSpPr>
        <p:spPr bwMode="auto">
          <a:xfrm>
            <a:off x="184150" y="2981325"/>
            <a:ext cx="87614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[69]: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Thomadakis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M. E. PhD: The Architecture of the Nehalem Processor and Nehalem-EP SMP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Platforms, Texas A&amp;M University, March 17 2011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http://alphamike.tamu.edu/web_home/papers/perf_nehalem.pdf</a:t>
            </a:r>
          </a:p>
        </p:txBody>
      </p:sp>
      <p:sp>
        <p:nvSpPr>
          <p:cNvPr id="321544" name="Text Box 15"/>
          <p:cNvSpPr txBox="1">
            <a:spLocks noChangeArrowheads="1"/>
          </p:cNvSpPr>
          <p:nvPr/>
        </p:nvSpPr>
        <p:spPr bwMode="auto">
          <a:xfrm>
            <a:off x="184150" y="3756025"/>
            <a:ext cx="811053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[70]: Intel Xeon Processor E7-8800/4800/2800 Product Families, Datasheet Vol. 1 of 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April 2011, http://www.intel.com/Assets/PDF/datasheet/325119.pdf</a:t>
            </a:r>
          </a:p>
        </p:txBody>
      </p:sp>
      <p:sp>
        <p:nvSpPr>
          <p:cNvPr id="321545" name="Text Box 14"/>
          <p:cNvSpPr txBox="1">
            <a:spLocks noChangeArrowheads="1"/>
          </p:cNvSpPr>
          <p:nvPr/>
        </p:nvSpPr>
        <p:spPr bwMode="auto">
          <a:xfrm>
            <a:off x="188913" y="4321175"/>
            <a:ext cx="7242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[71]: Mitchell D., Intel Nehalem-EX review,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PCPro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           http://www.pcpro.co.uk/reviews/processors/357709/intel-nehalem-ex</a:t>
            </a:r>
          </a:p>
        </p:txBody>
      </p:sp>
      <p:sp>
        <p:nvSpPr>
          <p:cNvPr id="321546" name="Text Box 15"/>
          <p:cNvSpPr txBox="1">
            <a:spLocks noChangeArrowheads="1"/>
          </p:cNvSpPr>
          <p:nvPr/>
        </p:nvSpPr>
        <p:spPr bwMode="auto">
          <a:xfrm>
            <a:off x="261938" y="4913313"/>
            <a:ext cx="8826500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[72]: </a:t>
            </a:r>
            <a:r>
              <a:rPr lang="en-US" altLang="en-US" sz="1400" err="1">
                <a:solidFill>
                  <a:srgbClr val="000000"/>
                </a:solidFill>
                <a:cs typeface="Times New Roman" pitchFamily="18" charset="0"/>
              </a:rPr>
              <a:t>Rusu</a:t>
            </a: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&amp; al.: A 45 nm 8-Core Enterprise Xeon Processor, IEEE journal of Solid State Circuits,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itchFamily="18" charset="0"/>
              </a:rPr>
              <a:t>            Vol. 45, No. 1, Jan. 2010, pp. 7-14 </a:t>
            </a:r>
          </a:p>
        </p:txBody>
      </p:sp>
      <p:sp>
        <p:nvSpPr>
          <p:cNvPr id="321547" name="Text Box 16"/>
          <p:cNvSpPr txBox="1">
            <a:spLocks noChangeArrowheads="1"/>
          </p:cNvSpPr>
          <p:nvPr/>
        </p:nvSpPr>
        <p:spPr bwMode="auto">
          <a:xfrm>
            <a:off x="187325" y="5430838"/>
            <a:ext cx="9043988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[73]: Wechsler O., Multicore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Archtecture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Challenges and Opportunities, Intel’s Annual Symposium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on VLSI CAD and Validation, Keynote presentation, July 2007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http://www3.ee.technion.ac.il/sites/Workshop/upload/Events/ACRC%20-%20Intel/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Ofri-Wechsler%20Keynotes%20Speech.pdf</a:t>
            </a:r>
          </a:p>
        </p:txBody>
      </p:sp>
    </p:spTree>
    <p:extLst>
      <p:ext uri="{BB962C8B-B14F-4D97-AF65-F5344CB8AC3E}">
        <p14:creationId xmlns:p14="http://schemas.microsoft.com/office/powerpoint/2010/main" val="744537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</a:t>
            </a:r>
            <a:r>
              <a:rPr lang="en-US" altLang="en-US" sz="1800">
                <a:solidFill>
                  <a:srgbClr val="FFFFFF"/>
                </a:solidFill>
                <a:cs typeface="Arial" charset="0"/>
              </a:rPr>
              <a:t>9</a:t>
            </a: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)</a:t>
            </a:r>
          </a:p>
        </p:txBody>
      </p:sp>
      <p:sp>
        <p:nvSpPr>
          <p:cNvPr id="322563" name="Text Box 5"/>
          <p:cNvSpPr txBox="1">
            <a:spLocks noChangeArrowheads="1"/>
          </p:cNvSpPr>
          <p:nvPr/>
        </p:nvSpPr>
        <p:spPr bwMode="auto">
          <a:xfrm>
            <a:off x="193675" y="646113"/>
            <a:ext cx="749141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[74]: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Razin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A., Core, Nehalem,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Gesher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 Intel: New Architecture Every Two Years,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Xbit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Laboratories, April 28 2006,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http://www.xbitlabs.com/news/cpu/display/20060428162855.html </a:t>
            </a:r>
          </a:p>
        </p:txBody>
      </p:sp>
      <p:sp>
        <p:nvSpPr>
          <p:cNvPr id="322564" name="Text Box 7"/>
          <p:cNvSpPr txBox="1">
            <a:spLocks noChangeArrowheads="1"/>
          </p:cNvSpPr>
          <p:nvPr/>
        </p:nvSpPr>
        <p:spPr bwMode="auto">
          <a:xfrm>
            <a:off x="193675" y="1430338"/>
            <a:ext cx="8426450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[75]: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Har_Even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B., Justin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Rattner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Keynote? Trusted Reviews</a:t>
            </a:r>
            <a:r>
              <a:rPr lang="en-US" altLang="en-US" sz="1400" b="1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April 17 2007,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http://www.trustedreviews.com/news/IDF-Spring-2007-Day-One-Opening-Keynote</a:t>
            </a:r>
          </a:p>
        </p:txBody>
      </p:sp>
      <p:sp>
        <p:nvSpPr>
          <p:cNvPr id="322565" name="Text Box 6"/>
          <p:cNvSpPr txBox="1">
            <a:spLocks noChangeArrowheads="1"/>
          </p:cNvSpPr>
          <p:nvPr/>
        </p:nvSpPr>
        <p:spPr bwMode="auto">
          <a:xfrm>
            <a:off x="193675" y="2028825"/>
            <a:ext cx="84423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[76]: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Weatherstone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R., Intel Core i7-3960X Extreme Edition Processor (Sandy Bridge-E)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Review, Nov. 14 2011,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Vortez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http://www.vortez.net/articles_pages/intel_core_i7_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3960x_extreme_edition_processor_sandy_bridge_e,2.html</a:t>
            </a:r>
          </a:p>
        </p:txBody>
      </p:sp>
      <p:sp>
        <p:nvSpPr>
          <p:cNvPr id="322566" name="Text Box 6"/>
          <p:cNvSpPr txBox="1">
            <a:spLocks noChangeArrowheads="1"/>
          </p:cNvSpPr>
          <p:nvPr/>
        </p:nvSpPr>
        <p:spPr bwMode="auto">
          <a:xfrm>
            <a:off x="196850" y="2860675"/>
            <a:ext cx="885825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[77]: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Shimpi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A. L., Intel Core i7 3960X (Sandy Bridge E) Review: Keeping the High End Alive,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Nov. 14 2011,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http://www.anandtech.com/show/5091/intel-core-i7-3960x-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sandy-bridge-e-review-keeping-the-high-end-alive/4</a:t>
            </a:r>
          </a:p>
        </p:txBody>
      </p:sp>
      <p:sp>
        <p:nvSpPr>
          <p:cNvPr id="322567" name="Text Box 6"/>
          <p:cNvSpPr txBox="1">
            <a:spLocks noChangeArrowheads="1"/>
          </p:cNvSpPr>
          <p:nvPr/>
        </p:nvSpPr>
        <p:spPr bwMode="auto">
          <a:xfrm>
            <a:off x="187325" y="3648075"/>
            <a:ext cx="80772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[78]: Intel® X79 Express Chipset, http://www.intel.com/content/www/us/en/chipsets/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performance-chipsets/x79-express-chipset.html</a:t>
            </a:r>
          </a:p>
        </p:txBody>
      </p:sp>
      <p:sp>
        <p:nvSpPr>
          <p:cNvPr id="322568" name="Text Box 6"/>
          <p:cNvSpPr txBox="1">
            <a:spLocks noChangeArrowheads="1"/>
          </p:cNvSpPr>
          <p:nvPr/>
        </p:nvSpPr>
        <p:spPr bwMode="auto">
          <a:xfrm>
            <a:off x="192088" y="4246563"/>
            <a:ext cx="839628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[79]: Intel® Desktop Board DX79SI Extreme Series, 2011, http://www.intel.com/content/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dam/doc/product-brief/desktop-board-dx79si-extreme-brief.pdf</a:t>
            </a:r>
          </a:p>
        </p:txBody>
      </p:sp>
      <p:sp>
        <p:nvSpPr>
          <p:cNvPr id="322569" name="Text Box 6"/>
          <p:cNvSpPr txBox="1">
            <a:spLocks noChangeArrowheads="1"/>
          </p:cNvSpPr>
          <p:nvPr/>
        </p:nvSpPr>
        <p:spPr bwMode="auto">
          <a:xfrm>
            <a:off x="174625" y="5432425"/>
            <a:ext cx="76962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[81]: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Olivera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A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régóta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várt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Intel Ivy Bridge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tesztje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Prohardware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April 13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http://prohardver.hu/teszt/intel_ivy_bridge_teszt/az_ivy_bridge.html</a:t>
            </a:r>
          </a:p>
        </p:txBody>
      </p:sp>
      <p:sp>
        <p:nvSpPr>
          <p:cNvPr id="322570" name="Text Box 17"/>
          <p:cNvSpPr txBox="1">
            <a:spLocks noChangeArrowheads="1"/>
          </p:cNvSpPr>
          <p:nvPr/>
        </p:nvSpPr>
        <p:spPr bwMode="auto">
          <a:xfrm>
            <a:off x="190500" y="4852988"/>
            <a:ext cx="90297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[80]: Chappell R., Toll B.,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Singhal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R.: Intel Next Generation Microarchitecture Codename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: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New Processor Innovations, IDF 2012</a:t>
            </a:r>
          </a:p>
        </p:txBody>
      </p:sp>
    </p:spTree>
    <p:extLst>
      <p:ext uri="{BB962C8B-B14F-4D97-AF65-F5344CB8AC3E}">
        <p14:creationId xmlns:p14="http://schemas.microsoft.com/office/powerpoint/2010/main" val="2578768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86090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[82]: Bohr M., Mistry K.: Intel’s Revolutionary 22 nm transistor technology, May 2011,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http://download.intel.com/newsroom/kits/22nm/pdfs/22nm-Details_Presentation.pdf</a:t>
            </a:r>
          </a:p>
        </p:txBody>
      </p:sp>
      <p:sp>
        <p:nvSpPr>
          <p:cNvPr id="323587" name="Text Box 17"/>
          <p:cNvSpPr txBox="1">
            <a:spLocks noChangeArrowheads="1"/>
          </p:cNvSpPr>
          <p:nvPr/>
        </p:nvSpPr>
        <p:spPr bwMode="auto">
          <a:xfrm>
            <a:off x="192088" y="1249363"/>
            <a:ext cx="88328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[83]: George V., Piazza T., Jiang H.: Technology Insight: Intel Next Generation Microarchitecture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Codename Ivy Bridge, IDF 2011</a:t>
            </a:r>
          </a:p>
        </p:txBody>
      </p:sp>
      <p:sp>
        <p:nvSpPr>
          <p:cNvPr id="323588" name="Rectangle 9"/>
          <p:cNvSpPr>
            <a:spLocks noChangeArrowheads="1"/>
          </p:cNvSpPr>
          <p:nvPr/>
        </p:nvSpPr>
        <p:spPr bwMode="auto">
          <a:xfrm>
            <a:off x="187325" y="1849438"/>
            <a:ext cx="9145588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[84]: 3</a:t>
            </a:r>
            <a:r>
              <a:rPr lang="en-US" altLang="en-US" sz="1400" baseline="30000">
                <a:solidFill>
                  <a:srgbClr val="000000"/>
                </a:solidFill>
                <a:cs typeface="Arial" charset="0"/>
              </a:rPr>
              <a:t>rd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Generation Intel Core Processor Family Quad Core Launch Product Information,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April 23 2012, http://download.intel.com/newsroom/kits/core/3rdgen/pdfs/3rd_Generation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_Intel_Core_Product_Information.pdf</a:t>
            </a:r>
          </a:p>
        </p:txBody>
      </p:sp>
      <p:sp>
        <p:nvSpPr>
          <p:cNvPr id="323589" name="Rectangle 10"/>
          <p:cNvSpPr>
            <a:spLocks noChangeArrowheads="1"/>
          </p:cNvSpPr>
          <p:nvPr/>
        </p:nvSpPr>
        <p:spPr bwMode="auto">
          <a:xfrm>
            <a:off x="192088" y="2609850"/>
            <a:ext cx="927258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[85]: Ivy Bridge and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die configurations (estimates included),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March 21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http://forums.anandtech.com/showthread.php?t=2234017</a:t>
            </a:r>
          </a:p>
        </p:txBody>
      </p:sp>
      <p:sp>
        <p:nvSpPr>
          <p:cNvPr id="323590" name="Text Box 17"/>
          <p:cNvSpPr txBox="1">
            <a:spLocks noChangeArrowheads="1"/>
          </p:cNvSpPr>
          <p:nvPr/>
        </p:nvSpPr>
        <p:spPr bwMode="auto">
          <a:xfrm>
            <a:off x="179388" y="3243263"/>
            <a:ext cx="87487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[86]: Piazza T., Jiang H.,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Hammerlund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P.,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Singhal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R.: Technology Insight: Intel Next Generation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Microarchitecture Codename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IDF 2012 SPCS001</a:t>
            </a:r>
          </a:p>
        </p:txBody>
      </p:sp>
      <p:sp>
        <p:nvSpPr>
          <p:cNvPr id="323591" name="Text Box 12"/>
          <p:cNvSpPr txBox="1">
            <a:spLocks noChangeArrowheads="1"/>
          </p:cNvSpPr>
          <p:nvPr/>
        </p:nvSpPr>
        <p:spPr bwMode="auto">
          <a:xfrm>
            <a:off x="185738" y="3848100"/>
            <a:ext cx="6573837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[87]: Haynes D.: 2012 Socket Guide, Aug. 4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http://www.ocmodshop.com/cpu-socket-guide-2012/lga2011/</a:t>
            </a:r>
          </a:p>
        </p:txBody>
      </p:sp>
      <p:sp>
        <p:nvSpPr>
          <p:cNvPr id="323592" name="Text Box 6"/>
          <p:cNvSpPr txBox="1">
            <a:spLocks noChangeArrowheads="1"/>
          </p:cNvSpPr>
          <p:nvPr/>
        </p:nvSpPr>
        <p:spPr bwMode="auto">
          <a:xfrm>
            <a:off x="182563" y="4437063"/>
            <a:ext cx="897413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88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O’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Shea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P.,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Thermal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management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solutions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include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support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Intel platform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environmental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control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interface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EE Times,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Oct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. 17 2006,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http://www.eetimes.com/document.asp?doc_id=1301982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3593" name="Text Box 6"/>
          <p:cNvSpPr txBox="1">
            <a:spLocks noChangeArrowheads="1"/>
          </p:cNvSpPr>
          <p:nvPr/>
        </p:nvSpPr>
        <p:spPr bwMode="auto">
          <a:xfrm>
            <a:off x="184150" y="5811838"/>
            <a:ext cx="78692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90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Shimpi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A. L., The 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i3 530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Review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- Great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Overclockers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&amp;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Gamers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Jan. 22 2010, http://www.anandtech.com/show/2921</a:t>
            </a:r>
          </a:p>
        </p:txBody>
      </p:sp>
      <p:sp>
        <p:nvSpPr>
          <p:cNvPr id="323594" name="Text Box 17"/>
          <p:cNvSpPr txBox="1">
            <a:spLocks noChangeArrowheads="1"/>
          </p:cNvSpPr>
          <p:nvPr/>
        </p:nvSpPr>
        <p:spPr bwMode="auto">
          <a:xfrm>
            <a:off x="180975" y="5232400"/>
            <a:ext cx="91424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[8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Altavilla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D.,  Intel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Arrandale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Core i5 and Core i3 Mobile Unveiled, Hot Hardware,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Jan. 4 2010,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http://hothardware.com/Reviews/Intel-Arrandale-Core-i5-and-Core-i3-Mobile-Unveiled/</a:t>
            </a:r>
          </a:p>
        </p:txBody>
      </p:sp>
      <p:sp>
        <p:nvSpPr>
          <p:cNvPr id="323595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(10)</a:t>
            </a:r>
          </a:p>
        </p:txBody>
      </p:sp>
    </p:spTree>
    <p:extLst>
      <p:ext uri="{BB962C8B-B14F-4D97-AF65-F5344CB8AC3E}">
        <p14:creationId xmlns:p14="http://schemas.microsoft.com/office/powerpoint/2010/main" val="3037457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a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1925" y="638690"/>
            <a:ext cx="62440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  <a:latin typeface="Verdana"/>
              </a:rPr>
              <a:t>Intel’s Core based Extreme Edition (E-Series) DT platforms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953725"/>
            <a:ext cx="83888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latin typeface="+mj-lt"/>
              </a:rPr>
              <a:t>The </a:t>
            </a:r>
            <a:r>
              <a:rPr lang="en-US" sz="1400">
                <a:solidFill>
                  <a:srgbClr val="FF0000"/>
                </a:solidFill>
                <a:latin typeface="+mj-lt"/>
              </a:rPr>
              <a:t>Extreme Edition lines (E-lines)</a:t>
            </a:r>
            <a:r>
              <a:rPr lang="en-US" sz="1400">
                <a:latin typeface="+mj-lt"/>
              </a:rPr>
              <a:t> aim at</a:t>
            </a:r>
            <a:r>
              <a:rPr lang="en-US" altLang="en-US" sz="1400">
                <a:solidFill>
                  <a:srgbClr val="000000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en-US" sz="1400">
                <a:solidFill>
                  <a:srgbClr val="0000FF"/>
                </a:solidFill>
                <a:latin typeface="+mj-lt"/>
                <a:cs typeface="Arial" pitchFamily="34" charset="0"/>
              </a:rPr>
              <a:t>high performance desktops for hardcore gamers</a:t>
            </a:r>
          </a:p>
          <a:p>
            <a:pPr>
              <a:spcAft>
                <a:spcPts val="300"/>
              </a:spcAft>
            </a:pPr>
            <a:r>
              <a:rPr lang="en-US" altLang="en-US" sz="1400">
                <a:solidFill>
                  <a:srgbClr val="0000FF"/>
                </a:solidFill>
                <a:latin typeface="+mj-lt"/>
                <a:cs typeface="Arial" pitchFamily="34" charset="0"/>
              </a:rPr>
              <a:t>  and graphics enthusiasts</a:t>
            </a:r>
            <a:r>
              <a:rPr lang="en-US" altLang="en-US" sz="1400" smtClean="0">
                <a:solidFill>
                  <a:srgbClr val="0000FF"/>
                </a:solidFill>
                <a:latin typeface="+mj-lt"/>
                <a:cs typeface="Arial" pitchFamily="34" charset="0"/>
              </a:rPr>
              <a:t>.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30145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91043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Chiappet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t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a M., Intel Clarkdale Core i5 Desktop Processor Debuts, Hot Hardware,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Jan. 3 2010,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http://hothardware.com/Articles/Intel-Clarkdale-Core-i5-Desktop-Processor-Debuts/</a:t>
            </a:r>
          </a:p>
        </p:txBody>
      </p:sp>
      <p:sp>
        <p:nvSpPr>
          <p:cNvPr id="324611" name="Text Box 17"/>
          <p:cNvSpPr txBox="1">
            <a:spLocks noChangeArrowheads="1"/>
          </p:cNvSpPr>
          <p:nvPr/>
        </p:nvSpPr>
        <p:spPr bwMode="auto">
          <a:xfrm>
            <a:off x="192088" y="1249363"/>
            <a:ext cx="85931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92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Thomas S. L., Desktop Platform Design Overview for Intel Microarchitecture (Nehalem)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Based Platform, Presentation ARCS001, IDF 2009</a:t>
            </a:r>
          </a:p>
        </p:txBody>
      </p:sp>
      <p:sp>
        <p:nvSpPr>
          <p:cNvPr id="324612" name="Rectangle 9"/>
          <p:cNvSpPr>
            <a:spLocks noChangeArrowheads="1"/>
          </p:cNvSpPr>
          <p:nvPr/>
        </p:nvSpPr>
        <p:spPr bwMode="auto">
          <a:xfrm>
            <a:off x="187325" y="1849438"/>
            <a:ext cx="871061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93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Kirsch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N.,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Core i7-980X Six-Core Processor Extreme Edition Review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Legit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Reviews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11 2010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http://www.legitreviews.com/intel-core-i7-980x-six-core-processor-</a:t>
            </a:r>
            <a:endParaRPr lang="hu-HU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extreme-edition-review_1245</a:t>
            </a:r>
          </a:p>
        </p:txBody>
      </p:sp>
      <p:sp>
        <p:nvSpPr>
          <p:cNvPr id="324613" name="Rectangle 10"/>
          <p:cNvSpPr>
            <a:spLocks noChangeArrowheads="1"/>
          </p:cNvSpPr>
          <p:nvPr/>
        </p:nvSpPr>
        <p:spPr bwMode="auto">
          <a:xfrm>
            <a:off x="192088" y="2609850"/>
            <a:ext cx="6399212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Kanter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Westmere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Arrives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Real World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Tech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17 2010,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http://www.realworldtech.com/westmere/2/</a:t>
            </a:r>
          </a:p>
        </p:txBody>
      </p:sp>
      <p:sp>
        <p:nvSpPr>
          <p:cNvPr id="324614" name="Text Box 17"/>
          <p:cNvSpPr txBox="1">
            <a:spLocks noChangeArrowheads="1"/>
          </p:cNvSpPr>
          <p:nvPr/>
        </p:nvSpPr>
        <p:spPr bwMode="auto">
          <a:xfrm>
            <a:off x="179388" y="3243263"/>
            <a:ext cx="89884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95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Hruska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J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., </a:t>
            </a:r>
            <a:r>
              <a:rPr lang="fr-FR" altLang="hu-HU" sz="1400">
                <a:solidFill>
                  <a:srgbClr val="000000"/>
                </a:solidFill>
                <a:cs typeface="Arial" charset="0"/>
              </a:rPr>
              <a:t>Intel Unveils 10-Core Xeons, Mission-Critical Servers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Hot Hardware,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Apr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. 5 2011,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http://hothardware.com/Reviews/Intel-Unveils-10Core-Xeons-MissionCritical-Servers/</a:t>
            </a:r>
          </a:p>
        </p:txBody>
      </p:sp>
      <p:sp>
        <p:nvSpPr>
          <p:cNvPr id="324615" name="Text Box 12"/>
          <p:cNvSpPr txBox="1">
            <a:spLocks noChangeArrowheads="1"/>
          </p:cNvSpPr>
          <p:nvPr/>
        </p:nvSpPr>
        <p:spPr bwMode="auto">
          <a:xfrm>
            <a:off x="185738" y="3848100"/>
            <a:ext cx="8226425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96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Sandy Bridge Review, Bit-tech, Jan. 3 2011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http://www.bit-tech.net/hardware/cpus/2011/01/03/intel-sandy-bridge-review/1</a:t>
            </a:r>
          </a:p>
        </p:txBody>
      </p:sp>
      <p:sp>
        <p:nvSpPr>
          <p:cNvPr id="324616" name="Text Box 6"/>
          <p:cNvSpPr txBox="1">
            <a:spLocks noChangeArrowheads="1"/>
          </p:cNvSpPr>
          <p:nvPr/>
        </p:nvSpPr>
        <p:spPr bwMode="auto">
          <a:xfrm>
            <a:off x="182563" y="4437063"/>
            <a:ext cx="892016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97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Toll B., Locktyukhin M., Girkar M., Intel Advanced Vector Extensions 2 and Bit Manipulation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New Instructions, IDF 2012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4617" name="Text Box 6"/>
          <p:cNvSpPr txBox="1">
            <a:spLocks noChangeArrowheads="1"/>
          </p:cNvSpPr>
          <p:nvPr/>
        </p:nvSpPr>
        <p:spPr bwMode="auto">
          <a:xfrm>
            <a:off x="184150" y="5629275"/>
            <a:ext cx="76358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Piazza T., Dr. Jiang H.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Microarchitecture Codename Sandy Bridge: Processor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Presentation ARCS002, IDF San Francisco, Sept. 2010</a:t>
            </a:r>
          </a:p>
        </p:txBody>
      </p:sp>
      <p:sp>
        <p:nvSpPr>
          <p:cNvPr id="324618" name="Text Box 17"/>
          <p:cNvSpPr txBox="1">
            <a:spLocks noChangeArrowheads="1"/>
          </p:cNvSpPr>
          <p:nvPr/>
        </p:nvSpPr>
        <p:spPr bwMode="auto">
          <a:xfrm>
            <a:off x="180975" y="5040313"/>
            <a:ext cx="91503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98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Torres G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.,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Inside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Sandy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Bridge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Microarchitecture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Hardware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Secrets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Dec. 30 2010,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300">
                <a:solidFill>
                  <a:srgbClr val="000000"/>
                </a:solidFill>
                <a:cs typeface="Arial" charset="0"/>
              </a:rPr>
              <a:t>http://www.hardwaresecrets.com/article/Inside-the-Intel-Sandy-Bridge-Microarchitecture/1161/2</a:t>
            </a:r>
          </a:p>
        </p:txBody>
      </p:sp>
      <p:sp>
        <p:nvSpPr>
          <p:cNvPr id="324619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(11)</a:t>
            </a:r>
          </a:p>
        </p:txBody>
      </p:sp>
    </p:spTree>
    <p:extLst>
      <p:ext uri="{BB962C8B-B14F-4D97-AF65-F5344CB8AC3E}">
        <p14:creationId xmlns:p14="http://schemas.microsoft.com/office/powerpoint/2010/main" val="771035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7019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100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: Intel GMA, 2011, http://en.wikipedia.org/wiki/Intel_GMA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5635" name="Text Box 17"/>
          <p:cNvSpPr txBox="1">
            <a:spLocks noChangeArrowheads="1"/>
          </p:cNvSpPr>
          <p:nvPr/>
        </p:nvSpPr>
        <p:spPr bwMode="auto">
          <a:xfrm>
            <a:off x="192088" y="1023938"/>
            <a:ext cx="89423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Shimpi A. L., The Sandy Bridge Review: Intel Core i7-2600K, i5-2500K and Core i3-2100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Tested, AnandTech, Jan. 3 2011,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http://www.anandtech.com/show/4083/the-sandy-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bridge-review-intel-core-i7-600k-i5-2500k-core-i3-2100-tested/11</a:t>
            </a:r>
          </a:p>
        </p:txBody>
      </p:sp>
      <p:sp>
        <p:nvSpPr>
          <p:cNvPr id="325636" name="Rectangle 9"/>
          <p:cNvSpPr>
            <a:spLocks noChangeArrowheads="1"/>
          </p:cNvSpPr>
          <p:nvPr/>
        </p:nvSpPr>
        <p:spPr bwMode="auto">
          <a:xfrm>
            <a:off x="187325" y="1817688"/>
            <a:ext cx="8145463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102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Intel® Q67 Express Chipset, http://www.intel.com/content/www/us/en/chipsets/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mainstream-chipsets/q67-express-chipset.html</a:t>
            </a:r>
          </a:p>
        </p:txBody>
      </p:sp>
      <p:sp>
        <p:nvSpPr>
          <p:cNvPr id="325637" name="Rectangle 10"/>
          <p:cNvSpPr>
            <a:spLocks noChangeArrowheads="1"/>
          </p:cNvSpPr>
          <p:nvPr/>
        </p:nvSpPr>
        <p:spPr bwMode="auto">
          <a:xfrm>
            <a:off x="192088" y="2403475"/>
            <a:ext cx="8221662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103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Rodolf K.,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Small and Medium Business Server Solutions from Intel, Sept. 20 2012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5638" name="Text Box 17"/>
          <p:cNvSpPr txBox="1">
            <a:spLocks noChangeArrowheads="1"/>
          </p:cNvSpPr>
          <p:nvPr/>
        </p:nvSpPr>
        <p:spPr bwMode="auto">
          <a:xfrm>
            <a:off x="179388" y="2779713"/>
            <a:ext cx="8923337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i7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Family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LGA-2011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Socket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Datasheet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Vol.1, Nov. 2012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http://www.intel.com/content/www/us/en/processors/core/core-i7-lga-2011-datasheet-</a:t>
            </a:r>
            <a:endParaRPr lang="hu-HU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vol-1.html</a:t>
            </a:r>
          </a:p>
        </p:txBody>
      </p:sp>
      <p:sp>
        <p:nvSpPr>
          <p:cNvPr id="328711" name="Text Box 12"/>
          <p:cNvSpPr txBox="1">
            <a:spLocks noChangeArrowheads="1"/>
          </p:cNvSpPr>
          <p:nvPr/>
        </p:nvSpPr>
        <p:spPr bwMode="auto">
          <a:xfrm>
            <a:off x="185738" y="3576638"/>
            <a:ext cx="9418637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105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]: </a:t>
            </a:r>
            <a:r>
              <a:rPr lang="en-US" altLang="en-US" sz="14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Crijns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K., </a:t>
            </a:r>
            <a:r>
              <a:rPr lang="en-US" altLang="en-US" sz="14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nVidia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GeForce GTX 680 Quad-SLI review, Hardware.info, March 23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  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35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http://nl.hardware.info/reviews/2641/nvidia-geforce-gtx-680-quad-sli-review-english-version</a:t>
            </a:r>
            <a:endParaRPr lang="en-US" altLang="en-US" sz="135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28712" name="Text Box 6"/>
          <p:cNvSpPr txBox="1">
            <a:spLocks noChangeArrowheads="1"/>
          </p:cNvSpPr>
          <p:nvPr/>
        </p:nvSpPr>
        <p:spPr bwMode="auto">
          <a:xfrm>
            <a:off x="182563" y="4165600"/>
            <a:ext cx="95027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106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Wikipedia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sz="1400" smtClean="0">
                <a:solidFill>
                  <a:srgbClr val="000000"/>
                </a:solidFill>
                <a:latin typeface="Verdana"/>
                <a:cs typeface="Arial" charset="0"/>
              </a:rPr>
              <a:t>List of Intel Xeon microprocessors</a:t>
            </a:r>
            <a:r>
              <a:rPr lang="hu-HU" sz="1400" smtClean="0">
                <a:solidFill>
                  <a:srgbClr val="000000"/>
                </a:solidFill>
                <a:latin typeface="Verdana"/>
                <a:cs typeface="Arial" charset="0"/>
              </a:rPr>
              <a:t>,</a:t>
            </a:r>
            <a:endParaRPr lang="en-US" altLang="en-US" sz="1400" smtClean="0">
              <a:solidFill>
                <a:srgbClr val="000000"/>
              </a:solidFill>
              <a:latin typeface="Verdana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     </a:t>
            </a:r>
            <a:r>
              <a:rPr lang="hu-HU" altLang="en-US" sz="135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http://en.wikipedia.org/wiki/List_of_Intel_Xeon_microprocessors#Sandy_Bridge-based_Xeons</a:t>
            </a:r>
            <a:endParaRPr lang="en-US" altLang="en-US" sz="1350" smtClean="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25641" name="Text Box 6"/>
          <p:cNvSpPr txBox="1">
            <a:spLocks noChangeArrowheads="1"/>
          </p:cNvSpPr>
          <p:nvPr/>
        </p:nvSpPr>
        <p:spPr bwMode="auto">
          <a:xfrm>
            <a:off x="184150" y="5570538"/>
            <a:ext cx="88074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108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E5-2690 001, CPU, Tom’s Hardware,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http://www.tomshardware.com/gallery/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Intel-Xeon-E5-2690-001,0101-320460-0-2-3-1-jpg-.html</a:t>
            </a:r>
          </a:p>
        </p:txBody>
      </p:sp>
      <p:sp>
        <p:nvSpPr>
          <p:cNvPr id="325642" name="Text Box 17"/>
          <p:cNvSpPr txBox="1">
            <a:spLocks noChangeArrowheads="1"/>
          </p:cNvSpPr>
          <p:nvPr/>
        </p:nvSpPr>
        <p:spPr bwMode="auto">
          <a:xfrm>
            <a:off x="180975" y="4768850"/>
            <a:ext cx="87852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107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Morgan T.P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., Intel plugs both your sockets with '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Jaketown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' Xeon E5-2600s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The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Register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6 2012, http://www.theregister.co.uk/2012/03/06/intel_xeon_2600_server_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chip_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launch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/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5643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(12)</a:t>
            </a:r>
          </a:p>
        </p:txBody>
      </p:sp>
    </p:spTree>
    <p:extLst>
      <p:ext uri="{BB962C8B-B14F-4D97-AF65-F5344CB8AC3E}">
        <p14:creationId xmlns:p14="http://schemas.microsoft.com/office/powerpoint/2010/main" val="360050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80660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109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System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and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Configuration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Oct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.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http://www.qdpma.com/systemarchitecture/SystemArchitecture_2012Q4.html</a:t>
            </a:r>
          </a:p>
        </p:txBody>
      </p:sp>
      <p:sp>
        <p:nvSpPr>
          <p:cNvPr id="326659" name="Text Box 17"/>
          <p:cNvSpPr txBox="1">
            <a:spLocks noChangeArrowheads="1"/>
          </p:cNvSpPr>
          <p:nvPr/>
        </p:nvSpPr>
        <p:spPr bwMode="auto">
          <a:xfrm>
            <a:off x="192088" y="1239838"/>
            <a:ext cx="901065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110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E5-1600/E5-2600/E5-4600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Product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Families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Datasheet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Vol.1,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May 2012, http://www.intel.la/content/www/xl/es/processors/xeon/xeon-e5-1600-2600-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vol-1-datasheet.html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87325" y="2035175"/>
            <a:ext cx="7797800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Bolaria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J.,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Romley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Revamps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Server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Platforms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The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Linley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Group,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2 2012,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http://www.linleygroup.com/mpr/article.php?id=10879</a:t>
            </a: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92088" y="2613025"/>
            <a:ext cx="9217025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112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Angelini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C.,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Xeon E5-2600: Doing Damage With Two Eight-Core CPUs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Tom’s Hardware,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6 2012, http://www.tomshardware.com/reviews/xeon-e5-2687w-benchmark-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review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,3149-10.html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3413125"/>
            <a:ext cx="870108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113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Ulvr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P., Fait F.,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Built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Scale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Introducing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E5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Family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2012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http://www-05.ibm.com/cz/events/truck2012/bp/pdf/system_x_cast/Intel_Xeon_E5_</a:t>
            </a:r>
            <a:endParaRPr lang="hu-HU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obchodni.pdf</a:t>
            </a:r>
          </a:p>
        </p:txBody>
      </p:sp>
      <p:sp>
        <p:nvSpPr>
          <p:cNvPr id="326663" name="Text Box 12"/>
          <p:cNvSpPr txBox="1">
            <a:spLocks noChangeArrowheads="1"/>
          </p:cNvSpPr>
          <p:nvPr/>
        </p:nvSpPr>
        <p:spPr bwMode="auto">
          <a:xfrm>
            <a:off x="185738" y="4210050"/>
            <a:ext cx="9109075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Panagiotidis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N.G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.,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Enabling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Performing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Flexible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&amp;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Energy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efficient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Cloud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Infrastructure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23 2013,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http://www.cisco.com/web/GR/connect2013/pdfs/007_intel_nikos_panagiotidis.pdf</a:t>
            </a:r>
          </a:p>
        </p:txBody>
      </p:sp>
      <p:sp>
        <p:nvSpPr>
          <p:cNvPr id="326664" name="Text Box 6"/>
          <p:cNvSpPr txBox="1">
            <a:spLocks noChangeArrowheads="1"/>
          </p:cNvSpPr>
          <p:nvPr/>
        </p:nvSpPr>
        <p:spPr bwMode="auto">
          <a:xfrm>
            <a:off x="184150" y="5624513"/>
            <a:ext cx="8286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116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Vilches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J.,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Ivy Bridge: everything you need to know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TechSpot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8 2012,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http://www.techspot.com/guides/502-intel-ivy-bridge/page3.html</a:t>
            </a:r>
          </a:p>
        </p:txBody>
      </p:sp>
      <p:sp>
        <p:nvSpPr>
          <p:cNvPr id="326665" name="Text Box 17"/>
          <p:cNvSpPr txBox="1">
            <a:spLocks noChangeArrowheads="1"/>
          </p:cNvSpPr>
          <p:nvPr/>
        </p:nvSpPr>
        <p:spPr bwMode="auto">
          <a:xfrm>
            <a:off x="180975" y="5021263"/>
            <a:ext cx="70786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115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Ivy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Bridge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(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microarchitecture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),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http://en.wikipedia.org/wiki/Ivy_Bridge_%28microarchitecture%29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(13)</a:t>
            </a:r>
          </a:p>
        </p:txBody>
      </p:sp>
    </p:spTree>
    <p:extLst>
      <p:ext uri="{BB962C8B-B14F-4D97-AF65-F5344CB8AC3E}">
        <p14:creationId xmlns:p14="http://schemas.microsoft.com/office/powerpoint/2010/main" val="2722173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6026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117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Shimpi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A.L.,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Iris Pro 5200 Graphics Review: Core i7-4950HQ Tested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1 2013, http://www.anandtech.com/show/6993/intel-iris-pro-5200-graphics-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review-core-i74950hq-tested</a:t>
            </a:r>
          </a:p>
        </p:txBody>
      </p:sp>
      <p:sp>
        <p:nvSpPr>
          <p:cNvPr id="327683" name="Text Box 17"/>
          <p:cNvSpPr txBox="1">
            <a:spLocks noChangeArrowheads="1"/>
          </p:cNvSpPr>
          <p:nvPr/>
        </p:nvSpPr>
        <p:spPr bwMode="auto">
          <a:xfrm>
            <a:off x="192088" y="1430338"/>
            <a:ext cx="8767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118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Product Brief Intel Xeon Processor E3-1200 v2 Product Family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2012,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http://software.intel.com/sites/products/vcsource/files/xeon-e3-1200v2-brief__2_.pdf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7684" name="Rectangle 9"/>
          <p:cNvSpPr>
            <a:spLocks noChangeArrowheads="1"/>
          </p:cNvSpPr>
          <p:nvPr/>
        </p:nvSpPr>
        <p:spPr bwMode="auto">
          <a:xfrm>
            <a:off x="187325" y="2014538"/>
            <a:ext cx="8859838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119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Leberecht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M.,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Expanding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Flexibility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the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Data Center,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20 2013,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http://www.worldhostingdays.com/downloads/2013/hStag2a1.pdf</a:t>
            </a:r>
          </a:p>
        </p:txBody>
      </p:sp>
      <p:sp>
        <p:nvSpPr>
          <p:cNvPr id="327685" name="Rectangle 10"/>
          <p:cNvSpPr>
            <a:spLocks noChangeArrowheads="1"/>
          </p:cNvSpPr>
          <p:nvPr/>
        </p:nvSpPr>
        <p:spPr bwMode="auto">
          <a:xfrm>
            <a:off x="192088" y="2592388"/>
            <a:ext cx="6786562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120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(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microarchitecture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),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http://en.wikipedia.org/wiki/Haswell_%28microarchitecture%29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7686" name="Text Box 17"/>
          <p:cNvSpPr txBox="1">
            <a:spLocks noChangeArrowheads="1"/>
          </p:cNvSpPr>
          <p:nvPr/>
        </p:nvSpPr>
        <p:spPr bwMode="auto">
          <a:xfrm>
            <a:off x="179388" y="3190875"/>
            <a:ext cx="89185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Von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Holzbauer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F., Kugler A.,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Neue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Intel-Architektur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mit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Grafik-Fokus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Chip Online,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1 2013, http://www.chip.de/artikel/Intel-Haswell-Neue-CPUs-fuer-Notebooks-und-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PCs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_62209040.html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7687" name="Text Box 12"/>
          <p:cNvSpPr txBox="1">
            <a:spLocks noChangeArrowheads="1"/>
          </p:cNvSpPr>
          <p:nvPr/>
        </p:nvSpPr>
        <p:spPr bwMode="auto">
          <a:xfrm>
            <a:off x="185738" y="3986213"/>
            <a:ext cx="8843962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122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Valentine B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.,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Intel Next Generation Microarchitecture Codename Haswell: New Processor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Innovations, 2012, http://ftp.software-sources.co.il/Processor_Architecture_Update-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Bob_Valentine.pdf</a:t>
            </a:r>
          </a:p>
        </p:txBody>
      </p:sp>
      <p:sp>
        <p:nvSpPr>
          <p:cNvPr id="327688" name="Text Box 6"/>
          <p:cNvSpPr txBox="1">
            <a:spLocks noChangeArrowheads="1"/>
          </p:cNvSpPr>
          <p:nvPr/>
        </p:nvSpPr>
        <p:spPr bwMode="auto">
          <a:xfrm>
            <a:off x="184150" y="5402263"/>
            <a:ext cx="91773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Scansen D.,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Launches Next Generation of Microprocessors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Engineering, June 10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http://www.engineering.com/ElectronicsDesign/ElectronicsDesignArticles/ArticleID/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5838/Intel-Launches-Next-Generation-of-Microprocessors.aspx</a:t>
            </a:r>
          </a:p>
        </p:txBody>
      </p:sp>
      <p:sp>
        <p:nvSpPr>
          <p:cNvPr id="327689" name="Text Box 17"/>
          <p:cNvSpPr txBox="1">
            <a:spLocks noChangeArrowheads="1"/>
          </p:cNvSpPr>
          <p:nvPr/>
        </p:nvSpPr>
        <p:spPr bwMode="auto">
          <a:xfrm>
            <a:off x="180975" y="4797425"/>
            <a:ext cx="8715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123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Brown M.,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lifts the veil on Haswell graphics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PC World, May 2 2013,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http://www.pcworld.com/article/2037063/intel-lifts-the-veil-on-haswell-graphics.html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7690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(14)</a:t>
            </a:r>
          </a:p>
        </p:txBody>
      </p:sp>
    </p:spTree>
    <p:extLst>
      <p:ext uri="{BB962C8B-B14F-4D97-AF65-F5344CB8AC3E}">
        <p14:creationId xmlns:p14="http://schemas.microsoft.com/office/powerpoint/2010/main" val="2013110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699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125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Walton J.,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Hit the Road, Jack: Intel’s Mobile Quad-Core Haswell SKUs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AnandTech,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June 1 2013, http://www.anandtech.com/show/7002/hit-the-road-jack-intels-mobile-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quadcore-haswell-skus</a:t>
            </a:r>
          </a:p>
        </p:txBody>
      </p:sp>
      <p:sp>
        <p:nvSpPr>
          <p:cNvPr id="328707" name="Text Box 17"/>
          <p:cNvSpPr txBox="1">
            <a:spLocks noChangeArrowheads="1"/>
          </p:cNvSpPr>
          <p:nvPr/>
        </p:nvSpPr>
        <p:spPr bwMode="auto">
          <a:xfrm>
            <a:off x="192088" y="1430338"/>
            <a:ext cx="8972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126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Walton J.,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Intel’s Haswell: Quad-Core Desktop Processor SKUs, AnandTech, June 1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http://www.anandtech.com/show/7001/intels-haswell-quadcore-desktop-processor-skus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08" name="Rectangle 9"/>
          <p:cNvSpPr>
            <a:spLocks noChangeArrowheads="1"/>
          </p:cNvSpPr>
          <p:nvPr/>
        </p:nvSpPr>
        <p:spPr bwMode="auto">
          <a:xfrm>
            <a:off x="187325" y="2014538"/>
            <a:ext cx="9215438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127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Kirsch N.,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Core i7-4770K Haswell Processor Performance Review Posted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Legit Reviews,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March 18 2013, http://www.legitreviews.com/intel-core-i7-4770k-haswell-processor-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performance-review-posted_15286</a:t>
            </a:r>
          </a:p>
        </p:txBody>
      </p:sp>
      <p:sp>
        <p:nvSpPr>
          <p:cNvPr id="328709" name="Rectangle 10"/>
          <p:cNvSpPr>
            <a:spLocks noChangeArrowheads="1"/>
          </p:cNvSpPr>
          <p:nvPr/>
        </p:nvSpPr>
        <p:spPr bwMode="auto">
          <a:xfrm>
            <a:off x="192088" y="2825750"/>
            <a:ext cx="9029700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128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Kennedy P.,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E3-1200 V3 Series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Compute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Value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Comparison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STH,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13 2013,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http://www.servethehome.com/intel-xeon-e3-1200-v3-series-compute-comparison/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10" name="Text Box 17"/>
          <p:cNvSpPr txBox="1">
            <a:spLocks noChangeArrowheads="1"/>
          </p:cNvSpPr>
          <p:nvPr/>
        </p:nvSpPr>
        <p:spPr bwMode="auto">
          <a:xfrm>
            <a:off x="179388" y="3424238"/>
            <a:ext cx="86455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129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Kennedy P.,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Leaked Intel Xeon E3-1200 V3 Series and Comparison to V1 and V2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STH,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3 2013, http://www.servethehome.com/leaked-intel-xeon-e3-1200-v3-series-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comparison-v1-v2/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11" name="Text Box 12"/>
          <p:cNvSpPr txBox="1">
            <a:spLocks noChangeArrowheads="1"/>
          </p:cNvSpPr>
          <p:nvPr/>
        </p:nvSpPr>
        <p:spPr bwMode="auto">
          <a:xfrm>
            <a:off x="185738" y="4219575"/>
            <a:ext cx="8918575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130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Intel® Xeon® Processor E3-1200 v3 Product Family with Intel® HD Graphics P4600 and 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Intel® C226 Chipset: Block Diagram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http://www.intel.com/content/www/us/en/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intelligent-systems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/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denlow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/xeon-e3-1200-v3-c266-chipset-ibd.html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12" name="Text Box 6"/>
          <p:cNvSpPr txBox="1">
            <a:spLocks noChangeArrowheads="1"/>
          </p:cNvSpPr>
          <p:nvPr/>
        </p:nvSpPr>
        <p:spPr bwMode="auto">
          <a:xfrm>
            <a:off x="184150" y="5843588"/>
            <a:ext cx="8267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132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i7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High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End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Desktop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Family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Socket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LGA-2011, Aug. 2013,</a:t>
            </a:r>
          </a:p>
        </p:txBody>
      </p:sp>
      <p:sp>
        <p:nvSpPr>
          <p:cNvPr id="328713" name="Text Box 17"/>
          <p:cNvSpPr txBox="1">
            <a:spLocks noChangeArrowheads="1"/>
          </p:cNvSpPr>
          <p:nvPr/>
        </p:nvSpPr>
        <p:spPr bwMode="auto">
          <a:xfrm>
            <a:off x="180975" y="5030788"/>
            <a:ext cx="86820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131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Chiappetta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M., 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i7-4960X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Ivy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Bridge-E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CPU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Review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Hot Hardware,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. 3 2013, http://hothardware.com/Reviews/Intel-Core-i74690X-Extreme-Edition-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Ivy-Bridge-E-CPU-Review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/?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page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=2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8714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(15)</a:t>
            </a:r>
          </a:p>
        </p:txBody>
      </p:sp>
    </p:spTree>
    <p:extLst>
      <p:ext uri="{BB962C8B-B14F-4D97-AF65-F5344CB8AC3E}">
        <p14:creationId xmlns:p14="http://schemas.microsoft.com/office/powerpoint/2010/main" val="990657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9185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133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Pop S., 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Releases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i7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Extreme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Central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Processing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Units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Softpedia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. 9 2013,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http://news.softpedia.com/news/Intel-Releases-Core-i7-Extreme-Central-Processing-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Units-381369.shtml</a:t>
            </a:r>
          </a:p>
        </p:txBody>
      </p:sp>
      <p:sp>
        <p:nvSpPr>
          <p:cNvPr id="329731" name="Text Box 17"/>
          <p:cNvSpPr txBox="1">
            <a:spLocks noChangeArrowheads="1"/>
          </p:cNvSpPr>
          <p:nvPr/>
        </p:nvSpPr>
        <p:spPr bwMode="auto">
          <a:xfrm>
            <a:off x="192088" y="1430338"/>
            <a:ext cx="82565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134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Shimpi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A.L.,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Core i7 4960X (Ivy Bridge E) Review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. 3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http://www.anandtech.com/show/7255/intel-core-i7-4960x-ivy-bridge-e-review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2" name="Rectangle 9"/>
          <p:cNvSpPr>
            <a:spLocks noChangeArrowheads="1"/>
          </p:cNvSpPr>
          <p:nvPr/>
        </p:nvSpPr>
        <p:spPr bwMode="auto">
          <a:xfrm>
            <a:off x="187325" y="2014538"/>
            <a:ext cx="905986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135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Hruska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J.,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Core i7-4960X Ivy Bridge-E review: Intel’s Great Limp Forward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ExtremeTech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. 3 2013, http://www.extremetech.com/gaming/165498-core-i7-4960x-ivy-bridge-e-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review-intels-great-limp-forward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3" name="Rectangle 10"/>
          <p:cNvSpPr>
            <a:spLocks noChangeArrowheads="1"/>
          </p:cNvSpPr>
          <p:nvPr/>
        </p:nvSpPr>
        <p:spPr bwMode="auto">
          <a:xfrm>
            <a:off x="192088" y="2798763"/>
            <a:ext cx="8890000" cy="954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136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Novakovic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N.,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Xeon 2013 update – A bit later, but a bit better too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VR-Zone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9 2013, http://vr-zone.com/articles/intel-xeon-2013-update--a-bit-later-but-a-bit-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better-too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/19581.html?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utm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source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=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feedburner&amp;utm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medium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=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feed&amp;utm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campaign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=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Feed%3A+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TheTomorrowTimes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+%28The+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Tomorrow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+Times%29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4" name="Text Box 12"/>
          <p:cNvSpPr txBox="1">
            <a:spLocks noChangeArrowheads="1"/>
          </p:cNvSpPr>
          <p:nvPr/>
        </p:nvSpPr>
        <p:spPr bwMode="auto">
          <a:xfrm>
            <a:off x="185738" y="3814763"/>
            <a:ext cx="8909050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137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De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Gelas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J.,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Intel's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E5-2600 V2: 12-core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Ivy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Bridge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EP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for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Servers,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. 17 2013, http://www.anandtech.com/show/7285/intel-xeon-e5-2600-v2-12-core-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ivy-bridge-ep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5" name="Text Box 6"/>
          <p:cNvSpPr txBox="1">
            <a:spLocks noChangeArrowheads="1"/>
          </p:cNvSpPr>
          <p:nvPr/>
        </p:nvSpPr>
        <p:spPr bwMode="auto">
          <a:xfrm>
            <a:off x="184150" y="5438775"/>
            <a:ext cx="8488363" cy="823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Eshelman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E., 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E5-2600v2 “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Ivy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Bridge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”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Review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Microway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. 10 2013, http://www.microway.com/hpc-tech-tips/intel-xeon-e5-2600v2-ivy-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bridge-processor-review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/</a:t>
            </a:r>
          </a:p>
        </p:txBody>
      </p:sp>
      <p:sp>
        <p:nvSpPr>
          <p:cNvPr id="329736" name="Text Box 17"/>
          <p:cNvSpPr txBox="1">
            <a:spLocks noChangeArrowheads="1"/>
          </p:cNvSpPr>
          <p:nvPr/>
        </p:nvSpPr>
        <p:spPr bwMode="auto">
          <a:xfrm>
            <a:off x="180975" y="4625975"/>
            <a:ext cx="87233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138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Morgan T.P.,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carves up Xeon E5-2600 v2 chips for two-socket boxes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The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Register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. 10 2013, http://www.theregister.co.uk/2013/09/10/intel_ivy_bridge_xeon_e5_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2600_v2_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launch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/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9737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(16)</a:t>
            </a:r>
          </a:p>
        </p:txBody>
      </p:sp>
    </p:spTree>
    <p:extLst>
      <p:ext uri="{BB962C8B-B14F-4D97-AF65-F5344CB8AC3E}">
        <p14:creationId xmlns:p14="http://schemas.microsoft.com/office/powerpoint/2010/main" val="3998409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3407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[140]: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Shvets A., Intel Xeon E5-1600 v2 and E5-2600 v2 CPUs launched, CPU World,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Sept. 14 2013, http://www.cpu-world.com/news_2013/2013091401_Intel_Xeon_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E5-1600_v2_and_E5-2600_v2_CPUs_launched.html</a:t>
            </a:r>
          </a:p>
        </p:txBody>
      </p:sp>
      <p:sp>
        <p:nvSpPr>
          <p:cNvPr id="330755" name="Text Box 17"/>
          <p:cNvSpPr txBox="1">
            <a:spLocks noChangeArrowheads="1"/>
          </p:cNvSpPr>
          <p:nvPr/>
        </p:nvSpPr>
        <p:spPr bwMode="auto">
          <a:xfrm>
            <a:off x="192088" y="1430338"/>
            <a:ext cx="85232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[141]: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Mujtaba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H.,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Ivy Bridge-EX Confirmed To Feature 15 Cores – Arrives in 2H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WCCF Tech, 2013, http://wccftech.com/intel-ivy-bridge-ex-feature-15-cores/</a:t>
            </a:r>
          </a:p>
        </p:txBody>
      </p:sp>
      <p:sp>
        <p:nvSpPr>
          <p:cNvPr id="330756" name="Rectangle 9"/>
          <p:cNvSpPr>
            <a:spLocks noChangeArrowheads="1"/>
          </p:cNvSpPr>
          <p:nvPr/>
        </p:nvSpPr>
        <p:spPr bwMode="auto">
          <a:xfrm>
            <a:off x="187325" y="2014538"/>
            <a:ext cx="8683625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[142]: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Shvets G., Some details of upcoming Intel Xeon E5 v2 and E7 v2 CPUs, CPU World,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April 2 2013, http://www.cpu-world.com/news_2013/2013040201_Some_details_of_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upcoming_Intel_Xeon_E5_v2_and_E7_v2_CPUs.html</a:t>
            </a:r>
          </a:p>
        </p:txBody>
      </p:sp>
      <p:sp>
        <p:nvSpPr>
          <p:cNvPr id="330757" name="Rectangle 10"/>
          <p:cNvSpPr>
            <a:spLocks noChangeArrowheads="1"/>
          </p:cNvSpPr>
          <p:nvPr/>
        </p:nvSpPr>
        <p:spPr bwMode="auto">
          <a:xfrm>
            <a:off x="192088" y="2808288"/>
            <a:ext cx="8642350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[143]: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Mouthaan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M.,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-E slides published; DDR4 and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octa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-cores, Hardware Info,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June 16 2013, http://us.hardware.info/news/35581/intel-haswell-e-slides-published-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ddr4-and-octa-cores</a:t>
            </a:r>
          </a:p>
        </p:txBody>
      </p:sp>
      <p:sp>
        <p:nvSpPr>
          <p:cNvPr id="330758" name="Text Box 12"/>
          <p:cNvSpPr txBox="1">
            <a:spLocks noChangeArrowheads="1"/>
          </p:cNvSpPr>
          <p:nvPr/>
        </p:nvSpPr>
        <p:spPr bwMode="auto">
          <a:xfrm>
            <a:off x="173038" y="3589338"/>
            <a:ext cx="8737600" cy="739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[144]: Introducing the 4th Generation Intel Core Processor (code-named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), 2013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http://software.intel.com/sites/default/files/introduction-to-intel-4th-generation-core-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processor.pdf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30759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(17)</a:t>
            </a:r>
          </a:p>
        </p:txBody>
      </p:sp>
      <p:sp>
        <p:nvSpPr>
          <p:cNvPr id="330760" name="Text Box 12"/>
          <p:cNvSpPr txBox="1">
            <a:spLocks noChangeArrowheads="1"/>
          </p:cNvSpPr>
          <p:nvPr/>
        </p:nvSpPr>
        <p:spPr bwMode="auto">
          <a:xfrm>
            <a:off x="187325" y="4383088"/>
            <a:ext cx="8653463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[145]: Unparalleled Performance and Responsiveness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, Product Brief, Intel Z87 Chipset,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http://www.intel.com/content/dam/www/public/us/en/documents/product-briefs/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z87-chipset-brief.pdf</a:t>
            </a:r>
          </a:p>
        </p:txBody>
      </p:sp>
      <p:sp>
        <p:nvSpPr>
          <p:cNvPr id="2" name="Rectangle 1"/>
          <p:cNvSpPr/>
          <p:nvPr/>
        </p:nvSpPr>
        <p:spPr>
          <a:xfrm>
            <a:off x="174625" y="5156200"/>
            <a:ext cx="8845550" cy="522288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146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]: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Haas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J. &amp;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Vogt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P.,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Fully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buffered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DIMM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Moves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Enterprise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Platforms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the</a:t>
            </a:r>
            <a:endParaRPr lang="hu-HU" altLang="en-US" sz="140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Level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,”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Magazine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2005, pp. 1-7 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06450" y="5724525"/>
            <a:ext cx="8291437" cy="73866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pitchFamily="34" charset="0"/>
              </a:rPr>
              <a:t>Intel Xeon processor E3-1200 v3 Product Family and the Emergence of Graphics in the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pitchFamily="34" charset="0"/>
              </a:rPr>
              <a:t>  Cloud, June 3 2013,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hu-HU" sz="1400" smtClean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sz="1400" smtClean="0">
                <a:solidFill>
                  <a:srgbClr val="000000"/>
                </a:solidFill>
                <a:cs typeface="Arial" pitchFamily="34" charset="0"/>
              </a:rPr>
              <a:t>http</a:t>
            </a:r>
            <a:r>
              <a:rPr lang="en-US" sz="1400">
                <a:solidFill>
                  <a:srgbClr val="000000"/>
                </a:solidFill>
                <a:cs typeface="Arial" pitchFamily="34" charset="0"/>
              </a:rPr>
              <a:t>://www.yumpu.com/en/document/view/18758369/cover-slide-title-intel-newsroom</a:t>
            </a:r>
          </a:p>
        </p:txBody>
      </p:sp>
      <p:sp>
        <p:nvSpPr>
          <p:cNvPr id="330763" name="Rectangle 4"/>
          <p:cNvSpPr>
            <a:spLocks noChangeArrowheads="1"/>
          </p:cNvSpPr>
          <p:nvPr/>
        </p:nvSpPr>
        <p:spPr bwMode="auto">
          <a:xfrm>
            <a:off x="174625" y="5724525"/>
            <a:ext cx="83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147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]: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</a:t>
            </a:r>
            <a:endParaRPr lang="en-US" altLang="en-US" sz="1800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0552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Text Box 6"/>
          <p:cNvSpPr txBox="1">
            <a:spLocks noChangeArrowheads="1"/>
          </p:cNvSpPr>
          <p:nvPr/>
        </p:nvSpPr>
        <p:spPr bwMode="auto">
          <a:xfrm>
            <a:off x="182563" y="646113"/>
            <a:ext cx="8609012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[148]: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Gasior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G., Leaked slides expose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Haswell's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integrated voltage regulator, May 13, 2013,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http://techreport.com/news/24802/leaked-slides-expose-haswell-integrated-voltage-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           regulator</a:t>
            </a:r>
          </a:p>
        </p:txBody>
      </p:sp>
      <p:sp>
        <p:nvSpPr>
          <p:cNvPr id="331779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References (1</a:t>
            </a:r>
            <a:r>
              <a:rPr lang="en-US" altLang="en-US" sz="1800">
                <a:solidFill>
                  <a:srgbClr val="FFFFFF"/>
                </a:solidFill>
                <a:cs typeface="Arial" charset="0"/>
              </a:rPr>
              <a:t>8</a:t>
            </a: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)</a:t>
            </a:r>
          </a:p>
        </p:txBody>
      </p:sp>
      <p:sp>
        <p:nvSpPr>
          <p:cNvPr id="3" name="Rectangle 2"/>
          <p:cNvSpPr/>
          <p:nvPr/>
        </p:nvSpPr>
        <p:spPr>
          <a:xfrm>
            <a:off x="174625" y="1541335"/>
            <a:ext cx="8845550" cy="52387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[149]: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Hammerlund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P. &amp; al.,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: The Fourth Generation Intel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Core 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Processor, IEEE MICRO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     March/April 2014, pp. 6-20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31781" name="Rectangle 6"/>
          <p:cNvSpPr>
            <a:spLocks noChangeArrowheads="1"/>
          </p:cNvSpPr>
          <p:nvPr/>
        </p:nvSpPr>
        <p:spPr bwMode="auto">
          <a:xfrm>
            <a:off x="180975" y="2130760"/>
            <a:ext cx="884555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[150]: Burton E.A. &amp; al., FIVR – Fully Integrated Voltage Regulators on 4</a:t>
            </a:r>
            <a:r>
              <a:rPr lang="en-US" altLang="en-US" sz="1400" baseline="30000">
                <a:solidFill>
                  <a:srgbClr val="000000"/>
                </a:solidFill>
                <a:cs typeface="Arial" charset="0"/>
              </a:rPr>
              <a:t>th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Generation Intel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Core™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SoCs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, Proc. Twenty-Ninth Annual IEEE Applied Power Electronics Conference and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Exposition (APEC), 2014, pp. </a:t>
            </a:r>
            <a:r>
              <a:rPr lang="en-US" altLang="en-US" sz="1400">
                <a:solidFill>
                  <a:srgbClr val="000000"/>
                </a:solidFill>
                <a:latin typeface="Arial" charset="0"/>
                <a:cs typeface="Arial" charset="0"/>
              </a:rPr>
              <a:t>432 - 439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</a:t>
            </a:r>
          </a:p>
        </p:txBody>
      </p:sp>
      <p:sp>
        <p:nvSpPr>
          <p:cNvPr id="331782" name="Rectangle 7"/>
          <p:cNvSpPr>
            <a:spLocks noChangeArrowheads="1"/>
          </p:cNvSpPr>
          <p:nvPr/>
        </p:nvSpPr>
        <p:spPr bwMode="auto">
          <a:xfrm>
            <a:off x="180975" y="2938968"/>
            <a:ext cx="88455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[151]: Application Note: Atmel AT04204: Design a Buck Converter with XMEGA E, Atmel Corp.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2013, http://www.atmel.com/Images/Atmel-42183-Design-a-Buck-Converter-with-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 XMEGA-E_AP-Note_AT04204.pdf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69863" y="3737130"/>
            <a:ext cx="6321425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[152]: Buck converter, http://en.wikipedia.org/wiki/Buck_converter</a:t>
            </a:r>
            <a:endParaRPr 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1925" y="4113240"/>
            <a:ext cx="8461375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[153]: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Borkar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R., A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Multy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Year Journey, Aug. 11 2014, Intel,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      http://download.intel.com/newsroom/kits/14nm/pdfs/Intel_14nm_New_uArch.pdf </a:t>
            </a:r>
            <a:endParaRPr 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8275" y="4702203"/>
            <a:ext cx="8462963" cy="5222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[154]: Bohr M., 14 nm Technology Announcement, Aug. 11 2014, Intel,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      http://download.intel.com/newsroom/kits/14nm/pdfs/Intel_14nm_New_uArch.pdf </a:t>
            </a:r>
            <a:endParaRPr 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1925" y="5295928"/>
            <a:ext cx="8726488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[155]: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Jourdan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S.,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Microarchitecture Disclosure, Aug. 11 2014, Intel,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      http://download.intel.com/newsroom/kits/14nm/pdfs/Intel_14nm_New_uArch.pdf </a:t>
            </a:r>
            <a:endParaRPr 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68275" y="5886478"/>
            <a:ext cx="8921750" cy="7381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[156]: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Chennupaty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S., Jiang H., </a:t>
            </a:r>
            <a:r>
              <a:rPr lang="en-US" sz="1400" err="1">
                <a:solidFill>
                  <a:srgbClr val="000000"/>
                </a:solidFill>
                <a:cs typeface="Arial" charset="0"/>
              </a:rPr>
              <a:t>Sreenivas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 A., Technology insight: Intel’s Next Generation 14 nm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      Microarchitecture for Client and Server, IDF 2014 SPCS002, San Francisco, 2014,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      https://intel.activeevents.com/sf14/connect/sessionDetail.ww?SESSION_ID=1204</a:t>
            </a:r>
          </a:p>
        </p:txBody>
      </p:sp>
    </p:spTree>
    <p:extLst>
      <p:ext uri="{BB962C8B-B14F-4D97-AF65-F5344CB8AC3E}">
        <p14:creationId xmlns:p14="http://schemas.microsoft.com/office/powerpoint/2010/main" val="3825431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1"/>
          <p:cNvSpPr>
            <a:spLocks noChangeArrowheads="1"/>
          </p:cNvSpPr>
          <p:nvPr/>
        </p:nvSpPr>
        <p:spPr bwMode="auto">
          <a:xfrm>
            <a:off x="178813" y="1458305"/>
            <a:ext cx="920432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[158]: </a:t>
            </a:r>
            <a:r>
              <a:rPr lang="hu-HU" sz="1400">
                <a:solidFill>
                  <a:srgbClr val="000000"/>
                </a:solidFill>
                <a:cs typeface="Arial" charset="0"/>
              </a:rPr>
              <a:t>Smith S.L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., </a:t>
            </a:r>
            <a:r>
              <a:rPr lang="hu-HU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sz="1400" err="1">
                <a:solidFill>
                  <a:srgbClr val="000000"/>
                </a:solidFill>
                <a:cs typeface="Arial" charset="0"/>
              </a:rPr>
              <a:t>Strategy</a:t>
            </a:r>
            <a:r>
              <a:rPr lang="hu-HU" sz="1400">
                <a:solidFill>
                  <a:srgbClr val="000000"/>
                </a:solidFill>
                <a:cs typeface="Arial" charset="0"/>
              </a:rPr>
              <a:t> &amp; </a:t>
            </a:r>
            <a:r>
              <a:rPr lang="hu-HU" sz="140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sz="1400">
                <a:solidFill>
                  <a:srgbClr val="000000"/>
                </a:solidFill>
                <a:cs typeface="Arial" charset="0"/>
              </a:rPr>
              <a:t> Update, </a:t>
            </a:r>
            <a:r>
              <a:rPr lang="hu-HU" sz="1400" err="1">
                <a:solidFill>
                  <a:srgbClr val="000000"/>
                </a:solidFill>
                <a:cs typeface="Arial" charset="0"/>
              </a:rPr>
              <a:t>Barclays</a:t>
            </a:r>
            <a:r>
              <a:rPr lang="hu-HU" sz="1400">
                <a:solidFill>
                  <a:srgbClr val="000000"/>
                </a:solidFill>
                <a:cs typeface="Arial" charset="0"/>
              </a:rPr>
              <a:t> Capital Global </a:t>
            </a:r>
            <a:r>
              <a:rPr lang="hu-HU" sz="1400" err="1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sz="1400" err="1">
                <a:solidFill>
                  <a:srgbClr val="000000"/>
                </a:solidFill>
                <a:cs typeface="Arial" charset="0"/>
              </a:rPr>
              <a:t>Conf</a:t>
            </a:r>
            <a:r>
              <a:rPr lang="hu-HU" sz="1400">
                <a:solidFill>
                  <a:srgbClr val="000000"/>
                </a:solidFill>
                <a:cs typeface="Arial" charset="0"/>
              </a:rPr>
              <a:t>.,</a:t>
            </a:r>
            <a:endParaRPr lang="en-US" sz="140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400">
                <a:solidFill>
                  <a:srgbClr val="000000"/>
                </a:solidFill>
                <a:cs typeface="Arial" charset="0"/>
              </a:rPr>
              <a:t>        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 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sz="1400">
                <a:solidFill>
                  <a:srgbClr val="000000"/>
                </a:solidFill>
                <a:cs typeface="Arial" charset="0"/>
              </a:rPr>
              <a:t>Dec. 2011, http://</a:t>
            </a:r>
            <a:r>
              <a:rPr lang="hu-HU" sz="1400" smtClean="0">
                <a:solidFill>
                  <a:srgbClr val="000000"/>
                </a:solidFill>
                <a:cs typeface="Arial" charset="0"/>
              </a:rPr>
              <a:t>files.shareholder.com/downloads/INTC/1576180143x0x526852/c9868a</a:t>
            </a:r>
            <a:endParaRPr lang="hu-HU" sz="1400">
              <a:solidFill>
                <a:srgbClr val="000000"/>
              </a:solidFill>
              <a:cs typeface="Arial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hu-HU" sz="140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 3a-</a:t>
            </a:r>
            <a:r>
              <a:rPr lang="hu-HU" sz="1400">
                <a:solidFill>
                  <a:srgbClr val="000000"/>
                </a:solidFill>
                <a:cs typeface="Arial" charset="0"/>
              </a:rPr>
              <a:t>494e-4506-bcc6-a631aca1fd75/Steve%20Smith%20Barclays%20Dec%202011.pdf</a:t>
            </a:r>
            <a:endParaRPr lang="en-US" sz="11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173655" y="2262262"/>
            <a:ext cx="92043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159]: </a:t>
            </a:r>
            <a:r>
              <a:rPr lang="en-US" sz="1400" err="1" smtClean="0">
                <a:solidFill>
                  <a:srgbClr val="000000"/>
                </a:solidFill>
                <a:cs typeface="Arial" charset="0"/>
              </a:rPr>
              <a:t>Kanter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D., Intel’s </a:t>
            </a:r>
            <a:r>
              <a:rPr lang="en-US" sz="1400" err="1" smtClean="0">
                <a:solidFill>
                  <a:srgbClr val="000000"/>
                </a:solidFill>
                <a:cs typeface="Arial" charset="0"/>
              </a:rPr>
              <a:t>merom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Unveiled, Real World Technologies, March 9, 2006,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           http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://www.realworldtech.com/merom/6/</a:t>
            </a:r>
            <a:endParaRPr lang="en-US" sz="140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" name="Rectangle 11"/>
          <p:cNvSpPr>
            <a:spLocks noChangeArrowheads="1"/>
          </p:cNvSpPr>
          <p:nvPr/>
        </p:nvSpPr>
        <p:spPr bwMode="auto">
          <a:xfrm>
            <a:off x="173655" y="2842100"/>
            <a:ext cx="92043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160]: </a:t>
            </a:r>
            <a:r>
              <a:rPr lang="en-US" sz="1400" err="1" smtClean="0">
                <a:solidFill>
                  <a:srgbClr val="000000"/>
                </a:solidFill>
                <a:cs typeface="Arial" charset="0"/>
              </a:rPr>
              <a:t>Kanter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en-US" sz="1400"/>
              <a:t>Inside Barcelona: AMD's Next Generation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, Real World Technologies, May 9, 2007,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            http://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www.hypertransport.org/docs/news/rwtech_inside_barcelona_05-16-07.pdf</a:t>
            </a:r>
          </a:p>
        </p:txBody>
      </p:sp>
      <p:sp>
        <p:nvSpPr>
          <p:cNvPr id="7" name="Rectangle 11"/>
          <p:cNvSpPr>
            <a:spLocks noChangeArrowheads="1"/>
          </p:cNvSpPr>
          <p:nvPr/>
        </p:nvSpPr>
        <p:spPr bwMode="auto">
          <a:xfrm>
            <a:off x="173655" y="3427575"/>
            <a:ext cx="920432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161]: - </a:t>
            </a:r>
            <a:r>
              <a:rPr lang="en-US" sz="1400" smtClean="0"/>
              <a:t>Intel 64 </a:t>
            </a:r>
            <a:r>
              <a:rPr lang="en-US" sz="1400"/>
              <a:t>and IA-32 </a:t>
            </a:r>
            <a:r>
              <a:rPr lang="en-US" sz="1400" smtClean="0"/>
              <a:t>Architectures Software </a:t>
            </a:r>
            <a:r>
              <a:rPr lang="en-US" sz="1400"/>
              <a:t>Developer’s </a:t>
            </a:r>
            <a:r>
              <a:rPr lang="en-US" sz="1400" smtClean="0"/>
              <a:t>Manual Combined </a:t>
            </a:r>
            <a:r>
              <a:rPr lang="en-US" sz="1400"/>
              <a:t>Volumes:</a:t>
            </a:r>
          </a:p>
          <a:p>
            <a:r>
              <a:rPr lang="en-US" sz="1400" smtClean="0"/>
              <a:t>            1</a:t>
            </a:r>
            <a:r>
              <a:rPr lang="en-US" sz="1400"/>
              <a:t>, 2A, 2B, 2C, 3A, 3B and </a:t>
            </a:r>
            <a:r>
              <a:rPr lang="en-US" sz="1400" smtClean="0"/>
              <a:t>3, Intel, </a:t>
            </a:r>
            <a:r>
              <a:rPr lang="en-US" sz="1400"/>
              <a:t>Order Number: </a:t>
            </a:r>
            <a:r>
              <a:rPr lang="en-US" sz="1400" smtClean="0"/>
              <a:t>325462-052US, September 2014,</a:t>
            </a:r>
          </a:p>
          <a:p>
            <a:r>
              <a:rPr lang="en-US" sz="1400" smtClean="0">
                <a:solidFill>
                  <a:srgbClr val="000000"/>
                </a:solidFill>
                <a:cs typeface="Arial" charset="0"/>
              </a:rPr>
              <a:t>            http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://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www.intel.com/content/dam/www/public/us/en/documents/manuals/64-ia-32-</a:t>
            </a:r>
          </a:p>
          <a:p>
            <a:r>
              <a:rPr 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          architectures-software-developer-manual-325462.pdf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auto">
          <a:xfrm>
            <a:off x="173655" y="4397477"/>
            <a:ext cx="920432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162]: - SSE, The Free Dictionary</a:t>
            </a:r>
            <a:r>
              <a:rPr lang="en-US" sz="1400">
                <a:solidFill>
                  <a:srgbClr val="000000"/>
                </a:solidFill>
                <a:cs typeface="Arial" charset="0"/>
              </a:rPr>
              <a:t>, http://encyclopedia2.thefreedictionary.com/Supplemental+SSE3</a:t>
            </a:r>
            <a:endParaRPr lang="en-US" sz="140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1" name="Rectangle 11"/>
          <p:cNvSpPr>
            <a:spLocks noChangeArrowheads="1"/>
          </p:cNvSpPr>
          <p:nvPr/>
        </p:nvSpPr>
        <p:spPr bwMode="auto">
          <a:xfrm>
            <a:off x="177940" y="4791726"/>
            <a:ext cx="878087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163]: </a:t>
            </a:r>
            <a:r>
              <a:rPr lang="en-US" sz="1400" err="1" smtClean="0">
                <a:solidFill>
                  <a:srgbClr val="000000"/>
                </a:solidFill>
                <a:cs typeface="Arial" charset="0"/>
              </a:rPr>
              <a:t>Doweck</a:t>
            </a:r>
            <a:r>
              <a:rPr lang="en-US" sz="1400" smtClean="0">
                <a:solidFill>
                  <a:srgbClr val="000000"/>
                </a:solidFill>
                <a:cs typeface="Arial" charset="0"/>
              </a:rPr>
              <a:t> J., Inside Intel Core Microarchitecture, Hot Chips 18, 2006,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smtClean="0"/>
              <a:t>            http</a:t>
            </a:r>
            <a:r>
              <a:rPr lang="en-US" sz="1400"/>
              <a:t>://</a:t>
            </a:r>
            <a:r>
              <a:rPr lang="en-US" sz="1400" smtClean="0"/>
              <a:t>www.hotchips.org/wp-content/uploads/hc_archives/hc18/3_Tues/HC18.S9/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/>
              <a:t> </a:t>
            </a:r>
            <a:r>
              <a:rPr lang="en-US" sz="1400" smtClean="0"/>
              <a:t>           HC18.S9T4.pdf</a:t>
            </a:r>
            <a:endParaRPr lang="en-US" sz="1400"/>
          </a:p>
        </p:txBody>
      </p:sp>
      <p:sp>
        <p:nvSpPr>
          <p:cNvPr id="12" name="Rectangle 11"/>
          <p:cNvSpPr/>
          <p:nvPr/>
        </p:nvSpPr>
        <p:spPr>
          <a:xfrm>
            <a:off x="177815" y="5525649"/>
            <a:ext cx="898207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/>
              <a:t>[164]: </a:t>
            </a:r>
            <a:r>
              <a:rPr lang="en-US" sz="1400" err="1"/>
              <a:t>Goto</a:t>
            </a:r>
            <a:r>
              <a:rPr lang="en-US" sz="1400"/>
              <a:t> H., ARM Cortex – A Family Architecture, 2010,</a:t>
            </a:r>
          </a:p>
          <a:p>
            <a:r>
              <a:rPr lang="en-US" sz="1400" smtClean="0"/>
              <a:t>            http://pc.watch.impress.co.jp/video/pcw/docs/423/409/p1.pdf</a:t>
            </a:r>
            <a:endParaRPr lang="en-US" sz="1400"/>
          </a:p>
        </p:txBody>
      </p:sp>
      <p:sp>
        <p:nvSpPr>
          <p:cNvPr id="16" name="AutoShape 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AutoShape 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AutoShape 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AutoShape 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AutoShape 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AutoShape 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AutoShape 1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AutoShape 1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AutoShape 1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AutoShape 1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AutoShape 1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AutoShape 1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AutoShape 1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AutoShape 1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AutoShape 1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AutoShape 1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4" name="AutoShape 2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5" name="AutoShape 2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7" name="AutoShape 2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8" name="AutoShape 2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9" name="AutoShape 2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0" name="AutoShape 2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1" name="AutoShape 2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2" name="AutoShape 2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3" name="AutoShape 2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4" name="AutoShape 2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5" name="AutoShape 3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6" name="AutoShape 3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7" name="AutoShape 3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8" name="AutoShape 3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9" name="AutoShape 3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0" name="AutoShape 3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1" name="AutoShape 3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2" name="AutoShape 3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3" name="AutoShape 3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4" name="AutoShape 3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5" name="AutoShape 4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6" name="AutoShape 4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7" name="AutoShape 4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8" name="AutoShape 4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9" name="AutoShape 4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0" name="AutoShape 4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1" name="AutoShape 4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2" name="AutoShape 47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3" name="AutoShape 48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4" name="AutoShape 49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5" name="AutoShape 50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0" name="AutoShape 51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1" name="AutoShape 52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3" name="AutoShape 53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4" name="AutoShape 54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5" name="AutoShape 55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06" name="AutoShape 56"/>
          <p:cNvSpPr>
            <a:spLocks noChangeAspect="1" noChangeArrowheads="1"/>
          </p:cNvSpPr>
          <p:nvPr/>
        </p:nvSpPr>
        <p:spPr bwMode="auto">
          <a:xfrm>
            <a:off x="0" y="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 smtClean="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(</a:t>
            </a:r>
            <a:r>
              <a:rPr lang="hu-HU" altLang="en-US" sz="1800" smtClean="0">
                <a:solidFill>
                  <a:srgbClr val="FFFFFF"/>
                </a:solidFill>
                <a:cs typeface="Arial" charset="0"/>
              </a:rPr>
              <a:t>1</a:t>
            </a:r>
            <a:r>
              <a:rPr lang="en-US" altLang="en-US" sz="1800">
                <a:solidFill>
                  <a:srgbClr val="FFFFFF"/>
                </a:solidFill>
                <a:cs typeface="Arial" charset="0"/>
              </a:rPr>
              <a:t>9</a:t>
            </a:r>
            <a:r>
              <a:rPr lang="hu-HU" altLang="en-US" sz="1800" smtClean="0">
                <a:solidFill>
                  <a:srgbClr val="FFFFFF"/>
                </a:solidFill>
                <a:cs typeface="Arial" charset="0"/>
              </a:rPr>
              <a:t>)</a:t>
            </a:r>
            <a:endParaRPr lang="hu-HU" altLang="en-US" sz="18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67" name="Text Box 11"/>
          <p:cNvSpPr txBox="1">
            <a:spLocks noChangeArrowheads="1"/>
          </p:cNvSpPr>
          <p:nvPr/>
        </p:nvSpPr>
        <p:spPr bwMode="auto">
          <a:xfrm>
            <a:off x="173038" y="650823"/>
            <a:ext cx="90932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[157]: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Junkins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S., The Compute Architecture of Intel Processor Graphics Gen8, IDF 2014,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https://software.intel.com/sites/default/files/managed/71/a2/Compute%20Architecture%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           20of%20Intel%20Processor%20Graphics%20Gen8.pdf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6010" y="6038575"/>
            <a:ext cx="808131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ct val="0"/>
              </a:spcBef>
            </a:pPr>
            <a:r>
              <a:rPr lang="hu-HU" sz="1400" smtClean="0"/>
              <a:t>[165]: </a:t>
            </a:r>
            <a:r>
              <a:rPr lang="en-US" altLang="en-US" sz="1400" err="1">
                <a:latin typeface="Verdana" pitchFamily="34" charset="0"/>
              </a:rPr>
              <a:t>Kuppuswamy</a:t>
            </a:r>
            <a:r>
              <a:rPr lang="en-US" altLang="en-US" sz="1400">
                <a:latin typeface="Verdana" pitchFamily="34" charset="0"/>
              </a:rPr>
              <a:t>, R. C al., Over one million TPCC with a 45nm 6-core Xeon® CPU,</a:t>
            </a:r>
          </a:p>
          <a:p>
            <a:pPr>
              <a:spcBef>
                <a:spcPct val="0"/>
              </a:spcBef>
            </a:pPr>
            <a:r>
              <a:rPr lang="en-US" altLang="en-US" sz="1400">
                <a:latin typeface="Verdana" pitchFamily="34" charset="0"/>
              </a:rPr>
              <a:t>        </a:t>
            </a:r>
            <a:r>
              <a:rPr lang="hu-HU" altLang="en-US" sz="1400">
                <a:latin typeface="Verdana" pitchFamily="34" charset="0"/>
              </a:rPr>
              <a:t>   </a:t>
            </a:r>
            <a:r>
              <a:rPr lang="en-US" altLang="en-US" sz="1400">
                <a:latin typeface="Verdana" pitchFamily="34" charset="0"/>
              </a:rPr>
              <a:t>IEEE International Solid-State Circuits Conference - Digest of Technical Papers, </a:t>
            </a:r>
            <a:endParaRPr lang="hu-HU" altLang="en-US" sz="1400">
              <a:latin typeface="Verdana" pitchFamily="34" charset="0"/>
            </a:endParaRPr>
          </a:p>
          <a:p>
            <a:pPr>
              <a:spcBef>
                <a:spcPct val="0"/>
              </a:spcBef>
            </a:pPr>
            <a:r>
              <a:rPr lang="hu-HU" altLang="en-US" sz="1400">
                <a:latin typeface="Verdana" pitchFamily="34" charset="0"/>
              </a:rPr>
              <a:t>           </a:t>
            </a:r>
            <a:r>
              <a:rPr lang="en-US" altLang="en-US" sz="1400">
                <a:latin typeface="Verdana" pitchFamily="34" charset="0"/>
              </a:rPr>
              <a:t>ISSCC</a:t>
            </a:r>
            <a:r>
              <a:rPr lang="hu-HU" altLang="en-US" sz="1400">
                <a:latin typeface="Verdana" pitchFamily="34" charset="0"/>
              </a:rPr>
              <a:t> </a:t>
            </a:r>
            <a:r>
              <a:rPr lang="en-US" altLang="en-US" sz="1400">
                <a:latin typeface="Verdana" pitchFamily="34" charset="0"/>
              </a:rPr>
              <a:t>2009</a:t>
            </a:r>
            <a:r>
              <a:rPr lang="hu-HU" altLang="en-US" sz="1400">
                <a:latin typeface="Verdana" pitchFamily="34" charset="0"/>
              </a:rPr>
              <a:t>,</a:t>
            </a:r>
            <a:r>
              <a:rPr lang="en-US" altLang="en-US" sz="1400">
                <a:latin typeface="Verdana" pitchFamily="34" charset="0"/>
              </a:rPr>
              <a:t> Feb. 2009, pp. 70 - 71,71a </a:t>
            </a:r>
            <a:r>
              <a:rPr lang="hu-HU" sz="1400" smtClean="0"/>
              <a:t>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821544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73530" y="1818345"/>
            <a:ext cx="898207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>
                <a:solidFill>
                  <a:srgbClr val="000000"/>
                </a:solidFill>
              </a:rPr>
              <a:t>[</a:t>
            </a:r>
            <a:r>
              <a:rPr lang="en-US" sz="1400" smtClean="0">
                <a:solidFill>
                  <a:srgbClr val="000000"/>
                </a:solidFill>
              </a:rPr>
              <a:t>167]: </a:t>
            </a:r>
            <a:r>
              <a:rPr lang="en-US" sz="1400" err="1" smtClean="0">
                <a:solidFill>
                  <a:srgbClr val="000000"/>
                </a:solidFill>
              </a:rPr>
              <a:t>Shimpi</a:t>
            </a:r>
            <a:r>
              <a:rPr lang="en-US" sz="1400" smtClean="0">
                <a:solidFill>
                  <a:srgbClr val="000000"/>
                </a:solidFill>
              </a:rPr>
              <a:t> A. L., Intel’s Core i7 870 C i5 750 Lynnfield: Harder, Better, Faster, Stronger,</a:t>
            </a:r>
          </a:p>
          <a:p>
            <a:r>
              <a:rPr lang="en-US" sz="1400" smtClean="0">
                <a:solidFill>
                  <a:srgbClr val="000000"/>
                </a:solidFill>
              </a:rPr>
              <a:t>            </a:t>
            </a:r>
            <a:r>
              <a:rPr lang="en-US" sz="1400" err="1" smtClean="0">
                <a:solidFill>
                  <a:srgbClr val="000000"/>
                </a:solidFill>
              </a:rPr>
              <a:t>AnandTech</a:t>
            </a:r>
            <a:r>
              <a:rPr lang="en-US" sz="1400" smtClean="0">
                <a:solidFill>
                  <a:srgbClr val="000000"/>
                </a:solidFill>
              </a:rPr>
              <a:t>, Sept. 8, 2009</a:t>
            </a:r>
            <a:r>
              <a:rPr lang="en-US" sz="1400">
                <a:solidFill>
                  <a:srgbClr val="000000"/>
                </a:solidFill>
              </a:rPr>
              <a:t>, http://www.anandtech.com/show/2832/2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 smtClean="0">
                <a:solidFill>
                  <a:srgbClr val="FFFFFF"/>
                </a:solidFill>
                <a:cs typeface="Arial" charset="0"/>
              </a:rPr>
              <a:t>References </a:t>
            </a:r>
            <a:r>
              <a:rPr lang="hu-HU" altLang="en-US" sz="1800" smtClean="0">
                <a:solidFill>
                  <a:srgbClr val="FFFFFF"/>
                </a:solidFill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cs typeface="Arial" charset="0"/>
              </a:rPr>
              <a:t>20</a:t>
            </a:r>
            <a:r>
              <a:rPr lang="hu-HU" altLang="en-US" sz="1800" smtClean="0">
                <a:solidFill>
                  <a:srgbClr val="FFFFFF"/>
                </a:solidFill>
                <a:cs typeface="Arial" charset="0"/>
              </a:rPr>
              <a:t>)</a:t>
            </a:r>
            <a:endParaRPr lang="hu-HU" altLang="en-US" sz="18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73530" y="2406440"/>
            <a:ext cx="898207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>
                <a:solidFill>
                  <a:srgbClr val="000000"/>
                </a:solidFill>
              </a:rPr>
              <a:t>[</a:t>
            </a:r>
            <a:r>
              <a:rPr lang="en-US" sz="1400" smtClean="0">
                <a:solidFill>
                  <a:srgbClr val="000000"/>
                </a:solidFill>
              </a:rPr>
              <a:t>168]: </a:t>
            </a:r>
            <a:r>
              <a:rPr lang="en-US" sz="1400" err="1" smtClean="0">
                <a:solidFill>
                  <a:srgbClr val="000000"/>
                </a:solidFill>
              </a:rPr>
              <a:t>Lomont</a:t>
            </a:r>
            <a:r>
              <a:rPr lang="en-US" sz="1400" smtClean="0">
                <a:solidFill>
                  <a:srgbClr val="000000"/>
                </a:solidFill>
              </a:rPr>
              <a:t> C</a:t>
            </a:r>
            <a:r>
              <a:rPr lang="en-US" sz="1400">
                <a:solidFill>
                  <a:srgbClr val="000000"/>
                </a:solidFill>
              </a:rPr>
              <a:t>., Introduction to Intel® Advanced Vector </a:t>
            </a:r>
            <a:r>
              <a:rPr lang="en-US" sz="1400" smtClean="0">
                <a:solidFill>
                  <a:srgbClr val="000000"/>
                </a:solidFill>
              </a:rPr>
              <a:t>Extensions, Intel, 23 May 2011,</a:t>
            </a:r>
          </a:p>
          <a:p>
            <a:r>
              <a:rPr lang="en-US" sz="1400" smtClean="0"/>
              <a:t>            https</a:t>
            </a:r>
            <a:r>
              <a:rPr lang="en-US" sz="1400"/>
              <a:t>://</a:t>
            </a:r>
            <a:r>
              <a:rPr lang="en-US" sz="1400" smtClean="0"/>
              <a:t>software.intel.com/sites/default/files/m/d/4/1/d/8/Intro_to_Intel_AVX.pdf</a:t>
            </a:r>
            <a:endParaRPr lang="en-US" sz="1400" smtClean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0005" y="2958235"/>
            <a:ext cx="942565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1400">
                <a:solidFill>
                  <a:srgbClr val="000000"/>
                </a:solidFill>
              </a:rPr>
              <a:t>[</a:t>
            </a:r>
            <a:r>
              <a:rPr lang="en-US" sz="1400" smtClean="0">
                <a:solidFill>
                  <a:srgbClr val="000000"/>
                </a:solidFill>
              </a:rPr>
              <a:t>169]: Intel </a:t>
            </a:r>
            <a:r>
              <a:rPr lang="en-US" sz="1400" err="1" smtClean="0">
                <a:solidFill>
                  <a:srgbClr val="000000"/>
                </a:solidFill>
              </a:rPr>
              <a:t>QuickPath</a:t>
            </a:r>
            <a:r>
              <a:rPr lang="en-US" sz="1400" smtClean="0">
                <a:solidFill>
                  <a:srgbClr val="000000"/>
                </a:solidFill>
              </a:rPr>
              <a:t> Interconnect Electrical Architecture Overview, Intel, 2010,</a:t>
            </a:r>
          </a:p>
          <a:p>
            <a:pPr lvl="0"/>
            <a:r>
              <a:rPr lang="en-US" sz="1400" smtClean="0">
                <a:solidFill>
                  <a:srgbClr val="000000"/>
                </a:solidFill>
              </a:rPr>
              <a:t>            http</a:t>
            </a:r>
            <a:r>
              <a:rPr lang="en-US" sz="1400">
                <a:solidFill>
                  <a:srgbClr val="000000"/>
                </a:solidFill>
              </a:rPr>
              <a:t>://</a:t>
            </a:r>
            <a:r>
              <a:rPr lang="en-US" sz="1400" smtClean="0">
                <a:solidFill>
                  <a:srgbClr val="000000"/>
                </a:solidFill>
              </a:rPr>
              <a:t>jamesstovalldesign.files.wordpress.com/2012/08/pages-from-intel_qpied_final_</a:t>
            </a:r>
          </a:p>
          <a:p>
            <a:pPr lvl="0"/>
            <a:r>
              <a:rPr lang="en-US" sz="1400">
                <a:solidFill>
                  <a:srgbClr val="000000"/>
                </a:solidFill>
              </a:rPr>
              <a:t> </a:t>
            </a:r>
            <a:r>
              <a:rPr lang="en-US" sz="1400" smtClean="0">
                <a:solidFill>
                  <a:srgbClr val="000000"/>
                </a:solidFill>
              </a:rPr>
              <a:t>            03-18-10.pdf</a:t>
            </a: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0480" y="3759423"/>
            <a:ext cx="94256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>
                <a:solidFill>
                  <a:srgbClr val="000000"/>
                </a:solidFill>
              </a:rPr>
              <a:t>[170</a:t>
            </a:r>
            <a:r>
              <a:rPr lang="en-US" sz="1400" smtClean="0">
                <a:solidFill>
                  <a:srgbClr val="000000"/>
                </a:solidFill>
              </a:rPr>
              <a:t>]:</a:t>
            </a:r>
            <a:r>
              <a:rPr lang="en-US" altLang="en-US" sz="1400" smtClean="0"/>
              <a:t> </a:t>
            </a:r>
            <a:r>
              <a:rPr lang="hu-HU" altLang="en-US" sz="1400"/>
              <a:t>Davis L</a:t>
            </a:r>
            <a:r>
              <a:rPr lang="hu-HU" altLang="en-US" sz="1400" smtClean="0"/>
              <a:t>.</a:t>
            </a:r>
            <a:r>
              <a:rPr lang="en-US" altLang="en-US" sz="1400" smtClean="0"/>
              <a:t>,</a:t>
            </a:r>
            <a:r>
              <a:rPr lang="hu-HU" altLang="en-US" sz="1400" smtClean="0"/>
              <a:t> </a:t>
            </a:r>
            <a:r>
              <a:rPr lang="hu-HU" altLang="en-US" sz="1400"/>
              <a:t>PCI Express </a:t>
            </a:r>
            <a:r>
              <a:rPr lang="hu-HU" altLang="en-US" sz="1400" err="1"/>
              <a:t>Bus</a:t>
            </a:r>
            <a:r>
              <a:rPr lang="en-US" altLang="en-US" sz="1400"/>
              <a:t>, </a:t>
            </a:r>
            <a:endParaRPr lang="hu-HU" altLang="en-US" sz="1400"/>
          </a:p>
          <a:p>
            <a:r>
              <a:rPr lang="hu-HU" altLang="en-US" sz="1400"/>
              <a:t>         </a:t>
            </a:r>
            <a:r>
              <a:rPr lang="en-US" altLang="en-US" sz="1400" smtClean="0"/>
              <a:t>   http</a:t>
            </a:r>
            <a:r>
              <a:rPr lang="en-US" altLang="en-US" sz="1400"/>
              <a:t>://www.interfacebus.com/PCI-Express-Bus-PCIe-Description.html</a:t>
            </a:r>
          </a:p>
        </p:txBody>
      </p:sp>
      <p:sp>
        <p:nvSpPr>
          <p:cNvPr id="4" name="Rectangle 3"/>
          <p:cNvSpPr/>
          <p:nvPr/>
        </p:nvSpPr>
        <p:spPr>
          <a:xfrm>
            <a:off x="177800" y="4361972"/>
            <a:ext cx="886668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smtClean="0">
                <a:solidFill>
                  <a:srgbClr val="000000"/>
                </a:solidFill>
              </a:rPr>
              <a:t>[171]:</a:t>
            </a:r>
            <a:r>
              <a:rPr lang="en-US" altLang="en-US" sz="1400" smtClean="0"/>
              <a:t> Wasson S</a:t>
            </a:r>
            <a:r>
              <a:rPr lang="hu-HU" altLang="en-US" sz="1400" smtClean="0"/>
              <a:t>.</a:t>
            </a:r>
            <a:r>
              <a:rPr lang="en-US" altLang="en-US" sz="1400" smtClean="0"/>
              <a:t>,</a:t>
            </a:r>
            <a:r>
              <a:rPr lang="hu-HU" altLang="en-US" sz="1400"/>
              <a:t> Intel's </a:t>
            </a:r>
            <a:r>
              <a:rPr lang="hu-HU" altLang="en-US" sz="1400" err="1"/>
              <a:t>Xeon</a:t>
            </a:r>
            <a:r>
              <a:rPr lang="hu-HU" altLang="en-US" sz="1400"/>
              <a:t> E5-2687W v3 </a:t>
            </a:r>
            <a:r>
              <a:rPr lang="hu-HU" altLang="en-US" sz="1400" err="1"/>
              <a:t>processor</a:t>
            </a:r>
            <a:r>
              <a:rPr lang="hu-HU" altLang="en-US" sz="1400"/>
              <a:t> </a:t>
            </a:r>
            <a:r>
              <a:rPr lang="hu-HU" altLang="en-US" sz="1400" err="1" smtClean="0"/>
              <a:t>reviewed</a:t>
            </a:r>
            <a:r>
              <a:rPr lang="en-US" altLang="en-US" sz="1400" smtClean="0"/>
              <a:t>, </a:t>
            </a:r>
            <a:r>
              <a:rPr lang="en-US" altLang="en-US" sz="1400" err="1" smtClean="0"/>
              <a:t>TechReport</a:t>
            </a:r>
            <a:r>
              <a:rPr lang="en-US" altLang="en-US" sz="1400" smtClean="0"/>
              <a:t>, Sept. 8 2014,</a:t>
            </a:r>
          </a:p>
          <a:p>
            <a:r>
              <a:rPr lang="en-US" altLang="en-US" sz="1400" smtClean="0"/>
              <a:t>             </a:t>
            </a:r>
            <a:r>
              <a:rPr lang="hu-HU" altLang="en-US" sz="1400" smtClean="0"/>
              <a:t>http</a:t>
            </a:r>
            <a:r>
              <a:rPr lang="hu-HU" altLang="en-US" sz="1400"/>
              <a:t>://techreport.com/review/27018/intel-xeon-e5-2687w-v3-processor-reviewed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8980" y="4965893"/>
            <a:ext cx="91645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/>
              <a:t> </a:t>
            </a:r>
            <a:r>
              <a:rPr lang="en-US" sz="1400" smtClean="0"/>
              <a:t>[172]: </a:t>
            </a:r>
            <a:r>
              <a:rPr lang="en-US" sz="1400" err="1" smtClean="0"/>
              <a:t>Klemm</a:t>
            </a:r>
            <a:r>
              <a:rPr lang="en-US" sz="1400" smtClean="0"/>
              <a:t> M., The Intel </a:t>
            </a:r>
            <a:r>
              <a:rPr lang="en-US" sz="1400"/>
              <a:t>Platform for High Performance </a:t>
            </a:r>
            <a:r>
              <a:rPr lang="en-US" sz="1400" smtClean="0"/>
              <a:t>Computing, Intel, Oct. 07 2014</a:t>
            </a:r>
          </a:p>
          <a:p>
            <a:r>
              <a:rPr lang="en-US" sz="1400"/>
              <a:t>             </a:t>
            </a:r>
            <a:r>
              <a:rPr lang="en-US" sz="1400" smtClean="0"/>
              <a:t>https</a:t>
            </a:r>
            <a:r>
              <a:rPr lang="en-US" sz="1400"/>
              <a:t>://</a:t>
            </a:r>
            <a:r>
              <a:rPr lang="en-US" sz="1400" smtClean="0"/>
              <a:t>sharepoint.campus.rwth-aachen.de/units/rz/HPC/public/Shared%20Documents/</a:t>
            </a:r>
          </a:p>
          <a:p>
            <a:r>
              <a:rPr lang="en-US" sz="1400"/>
              <a:t> </a:t>
            </a:r>
            <a:r>
              <a:rPr lang="en-US" sz="1400" smtClean="0"/>
              <a:t>            2014-10-07_aiXcelerate-01_Intel_Architecture-Haswell+Xeon_Phi.pdf</a:t>
            </a:r>
            <a:endParaRPr lang="en-US" sz="1400"/>
          </a:p>
        </p:txBody>
      </p:sp>
      <p:sp>
        <p:nvSpPr>
          <p:cNvPr id="12" name="TextBox 11"/>
          <p:cNvSpPr txBox="1"/>
          <p:nvPr/>
        </p:nvSpPr>
        <p:spPr>
          <a:xfrm>
            <a:off x="173655" y="5762909"/>
            <a:ext cx="8989449" cy="6104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[173]: Moen M., Ragland D., Guerrero JJ., Overclocking Unlocked Intel Core Processors for</a:t>
            </a:r>
          </a:p>
          <a:p>
            <a:r>
              <a:rPr lang="en-US" sz="1400"/>
              <a:t> </a:t>
            </a:r>
            <a:r>
              <a:rPr lang="en-US" sz="1400" smtClean="0"/>
              <a:t>           High Performance Gaming and Content Creation, IDF 2013, San Francisco, Sept. 1 2013,</a:t>
            </a:r>
          </a:p>
          <a:p>
            <a:r>
              <a:rPr lang="en-US" sz="1400"/>
              <a:t> </a:t>
            </a:r>
            <a:r>
              <a:rPr lang="en-US" sz="1400" smtClean="0"/>
              <a:t>           AIOS001</a:t>
            </a:r>
            <a:endParaRPr lang="en-US" sz="1400"/>
          </a:p>
        </p:txBody>
      </p:sp>
      <p:sp>
        <p:nvSpPr>
          <p:cNvPr id="11" name="Rectangle 13"/>
          <p:cNvSpPr/>
          <p:nvPr/>
        </p:nvSpPr>
        <p:spPr>
          <a:xfrm>
            <a:off x="174010" y="645595"/>
            <a:ext cx="903350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1400">
                <a:solidFill>
                  <a:srgbClr val="000000"/>
                </a:solidFill>
              </a:rPr>
              <a:t>[</a:t>
            </a:r>
            <a:r>
              <a:rPr lang="en-US" sz="1400" smtClean="0">
                <a:solidFill>
                  <a:srgbClr val="000000"/>
                </a:solidFill>
              </a:rPr>
              <a:t>165]: Borges L., Intel Technologies for High Performance Computing, Intel Software Solution</a:t>
            </a:r>
          </a:p>
          <a:p>
            <a:pPr lvl="0"/>
            <a:r>
              <a:rPr lang="en-US" sz="1400">
                <a:solidFill>
                  <a:srgbClr val="000000"/>
                </a:solidFill>
              </a:rPr>
              <a:t> </a:t>
            </a:r>
            <a:r>
              <a:rPr lang="en-US" sz="1400" smtClean="0">
                <a:solidFill>
                  <a:srgbClr val="000000"/>
                </a:solidFill>
              </a:rPr>
              <a:t>           Conference 2014 Brazil, May 2014,</a:t>
            </a:r>
          </a:p>
          <a:p>
            <a:pPr lvl="0"/>
            <a:r>
              <a:rPr lang="en-US" sz="1400" smtClean="0">
                <a:solidFill>
                  <a:srgbClr val="000000"/>
                </a:solidFill>
              </a:rPr>
              <a:t>            http</a:t>
            </a:r>
            <a:r>
              <a:rPr lang="en-US" sz="1400">
                <a:solidFill>
                  <a:srgbClr val="000000"/>
                </a:solidFill>
              </a:rPr>
              <a:t>://www.slideshare.net/IntelSoftwareBR/hpc-update-istep2014</a:t>
            </a:r>
          </a:p>
        </p:txBody>
      </p:sp>
      <p:sp>
        <p:nvSpPr>
          <p:cNvPr id="13" name="Rectangle 332809"/>
          <p:cNvSpPr/>
          <p:nvPr/>
        </p:nvSpPr>
        <p:spPr>
          <a:xfrm>
            <a:off x="178750" y="1446513"/>
            <a:ext cx="89128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</a:rPr>
              <a:t>[166]: 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</a:rPr>
              <a:t>Intel </a:t>
            </a:r>
            <a:r>
              <a:rPr lang="hu-HU" altLang="en-US" sz="1400" err="1">
                <a:solidFill>
                  <a:srgbClr val="000000"/>
                </a:solidFill>
                <a:latin typeface="Verdana" pitchFamily="34" charset="0"/>
              </a:rPr>
              <a:t>Core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</a:rPr>
              <a:t> 2 </a:t>
            </a:r>
            <a:r>
              <a:rPr lang="hu-HU" altLang="en-US" sz="1400" err="1">
                <a:solidFill>
                  <a:srgbClr val="000000"/>
                </a:solidFill>
                <a:latin typeface="Verdana" pitchFamily="34" charset="0"/>
              </a:rPr>
              <a:t>Duo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err="1">
                <a:solidFill>
                  <a:srgbClr val="000000"/>
                </a:solidFill>
                <a:latin typeface="Verdana" pitchFamily="34" charset="0"/>
              </a:rPr>
              <a:t>Processor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</a:rPr>
              <a:t>www.intel.com/pressroom/kits/core2duo/</a:t>
            </a: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044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1925" y="638690"/>
            <a:ext cx="62440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Intel’s Core based Extreme Edition (E-Series) DT platforms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b)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8701786"/>
              </p:ext>
            </p:extLst>
          </p:nvPr>
        </p:nvGraphicFramePr>
        <p:xfrm>
          <a:off x="116506" y="1223755"/>
          <a:ext cx="8865983" cy="3337006"/>
        </p:xfrm>
        <a:graphic>
          <a:graphicData uri="http://schemas.openxmlformats.org/drawingml/2006/table">
            <a:tbl>
              <a:tblPr firstRow="1" firstCol="1" bandRow="1"/>
              <a:tblGrid>
                <a:gridCol w="1202743"/>
                <a:gridCol w="700171"/>
                <a:gridCol w="882642"/>
                <a:gridCol w="833607"/>
                <a:gridCol w="833607"/>
                <a:gridCol w="833607"/>
                <a:gridCol w="833607"/>
                <a:gridCol w="833607"/>
                <a:gridCol w="833607"/>
                <a:gridCol w="1078785"/>
              </a:tblGrid>
              <a:tr h="6297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cores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speed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900" b="1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6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613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1. G. 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 EE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11/2008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DDR3-1067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36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 the X58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X58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1366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376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-EE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3/2010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1366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53000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Bridge-E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11/2011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4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X79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809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Bridge-E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9/2013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DDR3-1866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8/2014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DDR4-2133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2011-3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Broadwell-E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2011-3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4374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620400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174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Wikipedia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sz="1400"/>
              <a:t>Intel HD and Iris </a:t>
            </a:r>
            <a:r>
              <a:rPr lang="en-US" sz="1400" smtClean="0"/>
              <a:t>Graphics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https://en.wikipedia.org/wiki/Intel_HD_and_Iris_Graphics</a:t>
            </a:r>
          </a:p>
        </p:txBody>
      </p:sp>
      <p:sp>
        <p:nvSpPr>
          <p:cNvPr id="326659" name="Text Box 17"/>
          <p:cNvSpPr txBox="1">
            <a:spLocks noChangeArrowheads="1"/>
          </p:cNvSpPr>
          <p:nvPr/>
        </p:nvSpPr>
        <p:spPr bwMode="auto">
          <a:xfrm>
            <a:off x="192088" y="1178750"/>
            <a:ext cx="682545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175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hu-HU" sz="1400" err="1">
                <a:solidFill>
                  <a:srgbClr val="000000"/>
                </a:solidFill>
                <a:cs typeface="Arial" charset="0"/>
              </a:rPr>
              <a:t>Xeon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E3-1200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Product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Family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Product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Brief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2011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87325" y="1490956"/>
            <a:ext cx="8865569" cy="8248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176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Haswell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Refresh Review: Core i7-4790, i5-4690 and i3-4360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Tested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May 11 2014, http://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www.anandtech.com/show/7963/the-intel-haswell-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refresh-review-core-i7-4790-i5-4690-and-i3-4360-tested/2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92088" y="2346243"/>
            <a:ext cx="898784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177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Altavilla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5th Gen Core Series Mobile Processors A Huge Deal For Thin And Light 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Notebooks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Forbes, Jan. 8 2015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http://www.forbes.com/sites/davealtavilla/2015/01/08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/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intel-5th-gen-core-series-mobile-processors-a-huge-deal-for-thin-and-light-notebooks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/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3146581"/>
            <a:ext cx="877746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178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Campbell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M.,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 to Bring back FIVR after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and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Kaby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Lake CPUs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Overclock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3D,</a:t>
            </a:r>
            <a:endParaRPr lang="en-US" altLang="en-US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July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13 2015, http://www.overclock3d.net/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articles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/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cpu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mainboard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/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intel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>
                <a:solidFill>
                  <a:srgbClr val="000000"/>
                </a:solidFill>
                <a:cs typeface="Arial" charset="0"/>
              </a:rPr>
              <a:t>bring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_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          back_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fivr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after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_and_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kaby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lake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_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cpus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/1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3" name="Text Box 12"/>
          <p:cNvSpPr txBox="1">
            <a:spLocks noChangeArrowheads="1"/>
          </p:cNvSpPr>
          <p:nvPr/>
        </p:nvSpPr>
        <p:spPr bwMode="auto">
          <a:xfrm>
            <a:off x="185738" y="3943506"/>
            <a:ext cx="909261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179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Howse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B., Smith R.,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Tick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Tock On The Rocks: Intel Delays 10nm, Adds 3rd Gen 14nm Core </a:t>
            </a:r>
            <a:endParaRPr lang="hu-HU" altLang="en-US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Product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"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Kaby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Lake„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July 16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2015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           http://www.anandtech.com/show/9447/intel-10nm-and-kaby-lake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4" name="Text Box 6"/>
          <p:cNvSpPr txBox="1">
            <a:spLocks noChangeArrowheads="1"/>
          </p:cNvSpPr>
          <p:nvPr/>
        </p:nvSpPr>
        <p:spPr bwMode="auto">
          <a:xfrm>
            <a:off x="184150" y="5599578"/>
            <a:ext cx="901259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181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Desktop Review: Core i7-5775C and Core i5-5675C Tested 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(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Part 1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)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2 2015,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http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://www.anandtech.com/show/9320/intel-broadwell-review-i7-5775c-i5-5675c</a:t>
            </a:r>
          </a:p>
        </p:txBody>
      </p:sp>
      <p:sp>
        <p:nvSpPr>
          <p:cNvPr id="326665" name="Text Box 17"/>
          <p:cNvSpPr txBox="1">
            <a:spLocks noChangeArrowheads="1"/>
          </p:cNvSpPr>
          <p:nvPr/>
        </p:nvSpPr>
        <p:spPr bwMode="auto">
          <a:xfrm>
            <a:off x="180975" y="4754719"/>
            <a:ext cx="8879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180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Intel's (INTC) CEO Brian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Krzanich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on Q2 2015 Results - Earnings Call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Transcript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Seeking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Alpha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July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15 2015, http://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seekingalpha.com/article/3329035-intels-intc-ceo-brian-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krzanich-on-q2-2015-results-earnings-call-transcript?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page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=2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err="1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cs typeface="Arial" charset="0"/>
              </a:rPr>
              <a:t>(21)</a:t>
            </a:r>
            <a:endParaRPr lang="hu-HU" altLang="en-US" sz="1800">
              <a:solidFill>
                <a:srgbClr val="FFFFFF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2388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73517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182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Johnson H.,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Voltage-Regulator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Droop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Signal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Consulting,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. 14 2006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http://www.sigcon.com/Pubs/edn/VoltageRegulatorDroop.htm</a:t>
            </a:r>
          </a:p>
        </p:txBody>
      </p:sp>
      <p:sp>
        <p:nvSpPr>
          <p:cNvPr id="326659" name="Text Box 17"/>
          <p:cNvSpPr txBox="1">
            <a:spLocks noChangeArrowheads="1"/>
          </p:cNvSpPr>
          <p:nvPr/>
        </p:nvSpPr>
        <p:spPr bwMode="auto">
          <a:xfrm>
            <a:off x="192088" y="1239838"/>
            <a:ext cx="77240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183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Chennupaty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S.,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Jiang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H., Intel’s 14 nm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Microarchitecture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(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), IDF15</a:t>
            </a:r>
            <a:endParaRPr lang="hu-HU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87325" y="1635705"/>
            <a:ext cx="8308813" cy="5663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184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Hux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A, 5th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Generation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Core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: Gen8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Compute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IDF15, GVCS001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92088" y="2263155"/>
            <a:ext cx="838511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185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Woligroski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Intel's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Core M Processor: New Details, SKUs and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Specifics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 Tom’s Hardware,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Sept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. 5 2014,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 http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://www.tomshardware.com/news/intel-broadwell-core-m,27596.html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3063493"/>
            <a:ext cx="916693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186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Mujtaba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H.,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Intel’s 14nm Core M Series “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-Y” Processors With 4.5W TDP Detailed – </a:t>
            </a:r>
            <a:endParaRPr lang="hu-HU" altLang="en-US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Powers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Fanless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and 2 in 1 Mobility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Devices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WCCF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Tech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2014,</a:t>
            </a:r>
            <a:endParaRPr lang="en-US" altLang="en-US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http://wccftech.com/intel-14nm-core-m-broadwell-y-processors-detailed/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3" name="Text Box 12"/>
          <p:cNvSpPr txBox="1">
            <a:spLocks noChangeArrowheads="1"/>
          </p:cNvSpPr>
          <p:nvPr/>
        </p:nvSpPr>
        <p:spPr bwMode="auto">
          <a:xfrm>
            <a:off x="185738" y="3860418"/>
            <a:ext cx="905587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187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Releases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-U: New SKUs, up to 48 EUs and Iris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6100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Jan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.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5 2015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, http://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www.anandtech.com/show/8814/intel-releases-broadwell-u-new-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          skus-up-to-48-eus-and-iris-6100/4</a:t>
            </a:r>
            <a:endParaRPr lang="en-US" altLang="en-US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4" name="Text Box 6"/>
          <p:cNvSpPr txBox="1">
            <a:spLocks noChangeArrowheads="1"/>
          </p:cNvSpPr>
          <p:nvPr/>
        </p:nvSpPr>
        <p:spPr bwMode="auto">
          <a:xfrm>
            <a:off x="184150" y="5274205"/>
            <a:ext cx="88941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189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Z97 Chipset Platform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Diagram,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http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://www.intel.com/content/www/us/en/chipsets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/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performance-chipsets/z97-chipset-diagram.html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5" name="Text Box 17"/>
          <p:cNvSpPr txBox="1">
            <a:spLocks noChangeArrowheads="1"/>
          </p:cNvSpPr>
          <p:nvPr/>
        </p:nvSpPr>
        <p:spPr bwMode="auto">
          <a:xfrm>
            <a:off x="180975" y="4671631"/>
            <a:ext cx="880414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188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Cutress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I.,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Intel 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Launches Five 47W Laptop </a:t>
            </a:r>
            <a:r>
              <a:rPr lang="en-US" altLang="hu-HU" sz="1400" err="1">
                <a:solidFill>
                  <a:srgbClr val="000000"/>
                </a:solidFill>
                <a:cs typeface="Arial" charset="0"/>
              </a:rPr>
              <a:t>Broadwell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SKUs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AnandTech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2 2015,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http</a:t>
            </a:r>
            <a:r>
              <a:rPr lang="en-US" altLang="hu-HU" sz="1400">
                <a:solidFill>
                  <a:srgbClr val="000000"/>
                </a:solidFill>
                <a:cs typeface="Arial" charset="0"/>
              </a:rPr>
              <a:t>://www.anandtech.com/show/9326/intel-launches-five-47w-laptop-broadwell-skus</a:t>
            </a: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err="1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cs typeface="Arial" charset="0"/>
              </a:rPr>
              <a:t>(22)</a:t>
            </a:r>
            <a:endParaRPr lang="hu-HU" altLang="en-US" sz="18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171035" y="5866585"/>
            <a:ext cx="830951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190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es-ES" altLang="en-US" sz="1400">
                <a:solidFill>
                  <a:srgbClr val="000000"/>
                </a:solidFill>
                <a:cs typeface="Arial" charset="0"/>
              </a:rPr>
              <a:t>Detalles de los procesadores Intel “Skylake-S” (6° Gen</a:t>
            </a:r>
            <a:r>
              <a:rPr lang="es-ES" altLang="en-US" sz="1400" smtClean="0">
                <a:solidFill>
                  <a:srgbClr val="000000"/>
                </a:solidFill>
                <a:cs typeface="Arial" charset="0"/>
              </a:rPr>
              <a:t>)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Taringa,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March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2 2015,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www.taringa.net/posts/info/18522818/Detalles-de-los-procesadores-Intel-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Skylake-S-6-Gen.html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3018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73038" y="646113"/>
            <a:ext cx="909505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191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Nguyen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C.,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Intel's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expected to bring stamina and speed to your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laptop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Techradar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2015, </a:t>
            </a:r>
            <a:r>
              <a:rPr lang="en-US" sz="1400"/>
              <a:t>http://www.techradar.com/news/computing-components/processors</a:t>
            </a:r>
            <a:r>
              <a:rPr lang="en-US" sz="1400" smtClean="0"/>
              <a:t>/</a:t>
            </a:r>
            <a:endParaRPr lang="hu-HU" sz="1400" smtClean="0"/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sz="1400"/>
              <a:t> </a:t>
            </a:r>
            <a:r>
              <a:rPr lang="hu-HU" sz="1400" smtClean="0"/>
              <a:t>           </a:t>
            </a:r>
            <a:r>
              <a:rPr lang="en-US" sz="1400" smtClean="0"/>
              <a:t>intel-s-skylake-processors-expected-to-bring-stamina-and-speed-to-your-laptop-1300173</a:t>
            </a:r>
            <a:endParaRPr lang="en-US" sz="1400"/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87325" y="1458305"/>
            <a:ext cx="8663590" cy="7817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192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Shilov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A.,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 ‘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’ launch schedule revealed: CPUs to arrive in August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Kit Guru,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May 21 2015, http://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www.kitguru.net/components/cpu/anton-shilov/complete-intel-</a:t>
            </a:r>
          </a:p>
          <a:p>
            <a:pPr fontAlgn="base">
              <a:spcBef>
                <a:spcPts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skylake-launch-schedule-revealed-chips-to-be-showcased-in-august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/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92088" y="2308570"/>
            <a:ext cx="906543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193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Novakovic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N.,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Intel’s 2015 Roadmap Conundrum: Tick-Tock is Not a Swiss Clock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VR World,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 May 31 2015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, http://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www.vrworld.com/2015/05/31/intels-2015-roadmap-conundrum-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tick-tock-is-not-a-swiss-clock</a:t>
            </a: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/</a:t>
            </a:r>
            <a:endParaRPr lang="hu-HU" altLang="hu-HU" sz="140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3108908"/>
            <a:ext cx="89441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194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Mujtaba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H.,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 14nm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Kaby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Lake “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Refresh” Platform Detailed – Launching in </a:t>
            </a:r>
            <a:endParaRPr lang="hu-HU" altLang="en-US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2H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2016, 256 MB </a:t>
            </a:r>
            <a:r>
              <a:rPr lang="en-US" altLang="en-US" sz="1400" err="1">
                <a:solidFill>
                  <a:srgbClr val="000000"/>
                </a:solidFill>
                <a:cs typeface="Arial" charset="0"/>
              </a:rPr>
              <a:t>eDRAM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H-Series and 91W K-Series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Unveiled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WCCF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Tech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2015,</a:t>
            </a:r>
            <a:endParaRPr lang="en-US" altLang="en-US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            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http://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wccftech.com/intel-14nm-kaby-lake-haswell-refresh-platform-detailed-launching-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          2h-2016-256-mb-edram-hseries-91w-kseries-unveiled</a:t>
            </a:r>
            <a:r>
              <a:rPr lang="hu-HU" altLang="en-US" sz="1400">
                <a:solidFill>
                  <a:srgbClr val="000000"/>
                </a:solidFill>
                <a:cs typeface="Arial" charset="0"/>
              </a:rPr>
              <a:t>/#ixzz3hczeTsOH</a:t>
            </a: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err="1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cs typeface="Arial" charset="0"/>
              </a:rPr>
              <a:t>(23)</a:t>
            </a:r>
            <a:endParaRPr lang="hu-HU" altLang="en-US" sz="18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184150" y="4743670"/>
            <a:ext cx="850938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196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Blythe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Technology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Insight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Next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Generation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Intel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Processor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Graphics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Architecture</a:t>
            </a:r>
            <a:endParaRPr lang="hu-HU" altLang="en-US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Code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Name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SPCS003, IDF15, San Francisco, Aug. 2015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180975" y="4141096"/>
            <a:ext cx="840993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195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Gianos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C., </a:t>
            </a:r>
            <a:r>
              <a:rPr lang="en-US" sz="1400" smtClean="0">
                <a:solidFill>
                  <a:srgbClr val="000000"/>
                </a:solidFill>
              </a:rPr>
              <a:t>Intel Xeon </a:t>
            </a:r>
            <a:r>
              <a:rPr lang="en-US" sz="1400">
                <a:solidFill>
                  <a:srgbClr val="000000"/>
                </a:solidFill>
              </a:rPr>
              <a:t>Processor E5-2600 v3 Product </a:t>
            </a:r>
            <a:r>
              <a:rPr lang="en-US" sz="1400" smtClean="0">
                <a:solidFill>
                  <a:srgbClr val="000000"/>
                </a:solidFill>
              </a:rPr>
              <a:t>Family</a:t>
            </a:r>
            <a:r>
              <a:rPr lang="hu-HU" sz="1400" smtClean="0">
                <a:solidFill>
                  <a:srgbClr val="000000"/>
                </a:solidFill>
              </a:rPr>
              <a:t> </a:t>
            </a:r>
            <a:r>
              <a:rPr lang="en-US" sz="1400" smtClean="0">
                <a:solidFill>
                  <a:srgbClr val="000000"/>
                </a:solidFill>
              </a:rPr>
              <a:t>Architectural </a:t>
            </a:r>
            <a:r>
              <a:rPr lang="en-US" sz="1400">
                <a:solidFill>
                  <a:srgbClr val="000000"/>
                </a:solidFill>
              </a:rPr>
              <a:t>Overview </a:t>
            </a:r>
            <a:r>
              <a:rPr lang="hu-HU" sz="1400" smtClean="0">
                <a:solidFill>
                  <a:srgbClr val="000000"/>
                </a:solidFill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Nov. 16 2014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171035" y="5336050"/>
            <a:ext cx="90762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197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Kanter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D.,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Intel’s Ivy Bridge Graphics Architecture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Real World Technologies,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April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22 2012,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           http://www.realworldtech.com/ivy-bridge-gpu/2/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7" name="Text Box 6"/>
          <p:cNvSpPr txBox="1">
            <a:spLocks noChangeArrowheads="1"/>
          </p:cNvSpPr>
          <p:nvPr/>
        </p:nvSpPr>
        <p:spPr bwMode="auto">
          <a:xfrm>
            <a:off x="176253" y="5940165"/>
            <a:ext cx="92225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198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Rotem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E., Intel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Code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Name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, Deep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Dive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: A New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Architecture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to</a:t>
            </a:r>
            <a:r>
              <a:rPr lang="hu-HU" altLang="en-US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err="1" smtClean="0">
                <a:solidFill>
                  <a:srgbClr val="000000"/>
                </a:solidFill>
                <a:cs typeface="Arial" charset="0"/>
              </a:rPr>
              <a:t>Manage</a:t>
            </a:r>
            <a:endParaRPr lang="hu-HU" altLang="en-US" sz="1400" smtClean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Power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Performance and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Energy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err="1" smtClean="0">
                <a:solidFill>
                  <a:srgbClr val="000000"/>
                </a:solidFill>
                <a:cs typeface="Arial" charset="0"/>
              </a:rPr>
              <a:t>Efficiency</a:t>
            </a:r>
            <a:r>
              <a:rPr lang="hu-HU" altLang="hu-HU" sz="1400" smtClean="0">
                <a:solidFill>
                  <a:srgbClr val="000000"/>
                </a:solidFill>
                <a:cs typeface="Arial" charset="0"/>
              </a:rPr>
              <a:t>, IDF15, San Francisco, Aug. 2015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7460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6"/>
          <p:cNvSpPr txBox="1">
            <a:spLocks noChangeArrowheads="1"/>
          </p:cNvSpPr>
          <p:nvPr/>
        </p:nvSpPr>
        <p:spPr bwMode="auto">
          <a:xfrm>
            <a:off x="185917" y="646113"/>
            <a:ext cx="900746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199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Junkins S., The Compute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Architecture of Intel Processor Graphics Gen7.5, Aug. 1 2014,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sz="1400" dirty="0" smtClean="0">
                <a:solidFill>
                  <a:srgbClr val="000000"/>
                </a:solidFill>
              </a:rPr>
              <a:t>            </a:t>
            </a:r>
            <a:r>
              <a:rPr lang="en-US" sz="1400" dirty="0" smtClean="0">
                <a:solidFill>
                  <a:srgbClr val="000000"/>
                </a:solidFill>
              </a:rPr>
              <a:t>https</a:t>
            </a:r>
            <a:r>
              <a:rPr lang="en-US" sz="1400" dirty="0">
                <a:solidFill>
                  <a:srgbClr val="000000"/>
                </a:solidFill>
              </a:rPr>
              <a:t>://software.intel.com/sites/default/files/managed/f3/13/Compute_Architecture_of</a:t>
            </a:r>
            <a:r>
              <a:rPr lang="en-US" sz="1400" dirty="0" smtClean="0">
                <a:solidFill>
                  <a:srgbClr val="000000"/>
                </a:solidFill>
              </a:rPr>
              <a:t>_</a:t>
            </a:r>
            <a:endParaRPr lang="hu-HU" sz="1400" dirty="0" smtClean="0">
              <a:solidFill>
                <a:srgbClr val="000000"/>
              </a:solidFill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sz="1400" dirty="0">
                <a:solidFill>
                  <a:srgbClr val="000000"/>
                </a:solidFill>
              </a:rPr>
              <a:t> </a:t>
            </a:r>
            <a:r>
              <a:rPr lang="hu-HU" sz="1400" dirty="0" smtClean="0">
                <a:solidFill>
                  <a:srgbClr val="000000"/>
                </a:solidFill>
              </a:rPr>
              <a:t>           </a:t>
            </a:r>
            <a:r>
              <a:rPr lang="en-US" sz="1400" dirty="0" smtClean="0">
                <a:solidFill>
                  <a:srgbClr val="000000"/>
                </a:solidFill>
              </a:rPr>
              <a:t>Intel_Processor_Graphics_Gen7dot5_Aug2014.pdf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326660" name="Rectangle 9"/>
          <p:cNvSpPr>
            <a:spLocks noChangeArrowheads="1"/>
          </p:cNvSpPr>
          <p:nvPr/>
        </p:nvSpPr>
        <p:spPr bwMode="auto">
          <a:xfrm>
            <a:off x="174446" y="1458305"/>
            <a:ext cx="8858451" cy="5663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fontAlgn="base"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200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Mandelblat J., Technology Insight: Intel’s Next Generation Microarchitecture, Code Name</a:t>
            </a:r>
          </a:p>
          <a:p>
            <a:pPr fontAlgn="base"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Skylake, IDF15, San Francisco, Aug. 2015</a:t>
            </a:r>
            <a:endParaRPr lang="en-US" altLang="hu-HU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1" name="Rectangle 10"/>
          <p:cNvSpPr>
            <a:spLocks noChangeArrowheads="1"/>
          </p:cNvSpPr>
          <p:nvPr/>
        </p:nvSpPr>
        <p:spPr bwMode="auto">
          <a:xfrm>
            <a:off x="180560" y="2104805"/>
            <a:ext cx="9062802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201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Bright P.,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many tricks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uses to go faster and use less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power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 Ars Technica,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Aug. 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19 2015, http://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arstechnica.com/information-technology/2015/08/the-many-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sz="1400" dirty="0" smtClean="0">
                <a:solidFill>
                  <a:srgbClr val="000000"/>
                </a:solidFill>
                <a:cs typeface="Arial" charset="0"/>
              </a:rPr>
              <a:t>           tricks-intel-skylake-uses-to-go-faster-and-use-less-power</a:t>
            </a:r>
            <a:r>
              <a:rPr lang="hu-HU" altLang="hu-HU" sz="1400" dirty="0">
                <a:solidFill>
                  <a:srgbClr val="000000"/>
                </a:solidFill>
                <a:cs typeface="Arial" charset="0"/>
              </a:rPr>
              <a:t>/</a:t>
            </a:r>
            <a:endParaRPr lang="hu-HU" altLang="hu-HU" sz="1400" dirty="0" smtClean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2" name="Text Box 17"/>
          <p:cNvSpPr txBox="1">
            <a:spLocks noChangeArrowheads="1"/>
          </p:cNvSpPr>
          <p:nvPr/>
        </p:nvSpPr>
        <p:spPr bwMode="auto">
          <a:xfrm>
            <a:off x="179388" y="2905143"/>
            <a:ext cx="891308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202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Cutress I., 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The Intel </a:t>
            </a:r>
            <a:r>
              <a:rPr lang="en-US" altLang="en-US" sz="1400" dirty="0" err="1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 Mobile and Desktop Launch, with Architecture 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Analysis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AnandTech, Sept. </a:t>
            </a: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1 2015, http://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www.anandtech.com/show/9582/intel-skylake-mobile-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           desktop-launch-architecture-analysis</a:t>
            </a:r>
            <a:endParaRPr lang="en-US" altLang="en-US" sz="14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26666" name="Rectangle 6"/>
          <p:cNvSpPr>
            <a:spLocks noChangeArrowheads="1"/>
          </p:cNvSpPr>
          <p:nvPr/>
        </p:nvSpPr>
        <p:spPr bwMode="auto">
          <a:xfrm>
            <a:off x="-1588" y="0"/>
            <a:ext cx="9144001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 err="1">
                <a:solidFill>
                  <a:srgbClr val="FFFFFF"/>
                </a:solidFill>
                <a:cs typeface="Arial" charset="0"/>
              </a:rPr>
              <a:t>References</a:t>
            </a:r>
            <a:r>
              <a:rPr lang="hu-HU" altLang="en-US" sz="1800">
                <a:solidFill>
                  <a:srgbClr val="FFFFFF"/>
                </a:solidFill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cs typeface="Arial" charset="0"/>
              </a:rPr>
              <a:t>(24)</a:t>
            </a:r>
            <a:endParaRPr lang="hu-HU" altLang="en-US" sz="180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9" name="Text Box 17"/>
          <p:cNvSpPr txBox="1">
            <a:spLocks noChangeArrowheads="1"/>
          </p:cNvSpPr>
          <p:nvPr/>
        </p:nvSpPr>
        <p:spPr bwMode="auto">
          <a:xfrm>
            <a:off x="180975" y="3720290"/>
            <a:ext cx="924855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203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Chester E., </a:t>
            </a:r>
            <a:r>
              <a:rPr lang="en-US" sz="1400" dirty="0"/>
              <a:t>Intel </a:t>
            </a:r>
            <a:r>
              <a:rPr lang="en-US" sz="1400" dirty="0" err="1"/>
              <a:t>Skylake</a:t>
            </a:r>
            <a:r>
              <a:rPr lang="en-US" sz="1400" dirty="0"/>
              <a:t> review: Core i7-6700K and Core i5-6600K </a:t>
            </a:r>
            <a:r>
              <a:rPr lang="en-US" sz="1400" dirty="0" smtClean="0"/>
              <a:t>review</a:t>
            </a:r>
            <a:r>
              <a:rPr lang="hu-HU" sz="1400" dirty="0" smtClean="0"/>
              <a:t>, Trusted Reviews,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sz="1400" dirty="0"/>
              <a:t> </a:t>
            </a:r>
            <a:r>
              <a:rPr lang="hu-HU" sz="1400" dirty="0" smtClean="0"/>
              <a:t>           Aug. </a:t>
            </a:r>
            <a:r>
              <a:rPr lang="hu-HU" sz="1400" dirty="0"/>
              <a:t>5 2015, http://</a:t>
            </a:r>
            <a:r>
              <a:rPr lang="hu-HU" sz="1400" dirty="0" smtClean="0"/>
              <a:t>www.trustedreviews.com/intel-skylake-review-core-i7-6700k-and-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hu-HU" sz="1400" dirty="0"/>
              <a:t> </a:t>
            </a:r>
            <a:r>
              <a:rPr lang="hu-HU" sz="1400" dirty="0" smtClean="0"/>
              <a:t>           core-i5-6600k-review#O6vSUh2MV2ptOwqm.99</a:t>
            </a:r>
            <a:endParaRPr lang="en-US" sz="1400" dirty="0"/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174210" y="4554125"/>
            <a:ext cx="810189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4]: Torres A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., </a:t>
            </a:r>
            <a:r>
              <a:rPr lang="en-US" sz="1400" dirty="0" smtClean="0"/>
              <a:t>4</a:t>
            </a:r>
            <a:r>
              <a:rPr lang="en-US" sz="1400" baseline="30000" dirty="0" smtClean="0"/>
              <a:t>th</a:t>
            </a:r>
            <a:r>
              <a:rPr lang="en-US" sz="1400" dirty="0" smtClean="0"/>
              <a:t> Generation Intel Core Processor Family, Press Briefing, Spring 2013</a:t>
            </a:r>
            <a:endParaRPr lang="en-US" sz="1400" dirty="0"/>
          </a:p>
        </p:txBody>
      </p:sp>
      <p:sp>
        <p:nvSpPr>
          <p:cNvPr id="11" name="Text Box 17"/>
          <p:cNvSpPr txBox="1">
            <a:spLocks noChangeArrowheads="1"/>
          </p:cNvSpPr>
          <p:nvPr/>
        </p:nvSpPr>
        <p:spPr bwMode="auto">
          <a:xfrm>
            <a:off x="174210" y="4959170"/>
            <a:ext cx="632416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5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Wikipedia, Haswell (microarchitecture),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sz="1400" dirty="0" smtClean="0"/>
              <a:t>https</a:t>
            </a:r>
            <a:r>
              <a:rPr lang="en-US" sz="1400" dirty="0"/>
              <a:t>://en.wikipedia.org/wiki/Haswell_(microarchitecture</a:t>
            </a:r>
            <a:r>
              <a:rPr lang="en-US" sz="1400" dirty="0" smtClean="0"/>
              <a:t>)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</a:t>
            </a:r>
            <a:endParaRPr lang="en-US" sz="1400" dirty="0"/>
          </a:p>
        </p:txBody>
      </p: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186562" y="5568502"/>
            <a:ext cx="865217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cs typeface="Arial" charset="0"/>
              </a:rPr>
              <a:t>20</a:t>
            </a:r>
            <a:r>
              <a:rPr lang="en-US" altLang="en-US" sz="1400" dirty="0">
                <a:solidFill>
                  <a:srgbClr val="000000"/>
                </a:solidFill>
                <a:cs typeface="Arial" charset="0"/>
              </a:rPr>
              <a:t>6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]: Hollister S., Intel’s New </a:t>
            </a:r>
            <a:r>
              <a:rPr lang="en-US" altLang="en-US" sz="1400" dirty="0" err="1" smtClean="0">
                <a:solidFill>
                  <a:srgbClr val="000000"/>
                </a:solidFill>
                <a:cs typeface="Arial" charset="0"/>
              </a:rPr>
              <a:t>Skylake</a:t>
            </a:r>
            <a:r>
              <a:rPr lang="en-US" altLang="en-US" sz="1400" dirty="0" smtClean="0">
                <a:solidFill>
                  <a:srgbClr val="000000"/>
                </a:solidFill>
                <a:cs typeface="Arial" charset="0"/>
              </a:rPr>
              <a:t> Processors: What You Need To Know, Gizmodo,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sz="1400" dirty="0" smtClean="0">
                <a:solidFill>
                  <a:srgbClr val="000000"/>
                </a:solidFill>
                <a:cs typeface="Arial" charset="0"/>
              </a:rPr>
              <a:t>           </a:t>
            </a:r>
            <a:r>
              <a:rPr lang="en-US" sz="1400" dirty="0" smtClean="0"/>
              <a:t>Sept. 5 2015</a:t>
            </a:r>
            <a:r>
              <a:rPr lang="en-US" sz="1400" dirty="0"/>
              <a:t>, http://</a:t>
            </a:r>
            <a:r>
              <a:rPr lang="en-US" sz="1400" dirty="0" smtClean="0"/>
              <a:t>gizmodo.com/intels-new-skylake-processors-what-you-need-to-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sz="1400" dirty="0"/>
              <a:t> </a:t>
            </a:r>
            <a:r>
              <a:rPr lang="en-US" sz="1400" dirty="0" smtClean="0"/>
              <a:t>           know-1728020921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383097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80757" y="638690"/>
            <a:ext cx="895599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[207]: </a:t>
            </a:r>
            <a:r>
              <a:rPr lang="en-US" sz="1400" dirty="0" err="1"/>
              <a:t>Rotem</a:t>
            </a:r>
            <a:r>
              <a:rPr lang="en-US" sz="1400" dirty="0"/>
              <a:t> E., </a:t>
            </a:r>
            <a:r>
              <a:rPr lang="en-US" sz="1400" dirty="0" err="1"/>
              <a:t>Naveh</a:t>
            </a:r>
            <a:r>
              <a:rPr lang="en-US" sz="1400" dirty="0"/>
              <a:t> A., </a:t>
            </a:r>
            <a:r>
              <a:rPr lang="en-US" sz="1400" dirty="0" err="1"/>
              <a:t>Rajwan</a:t>
            </a:r>
            <a:r>
              <a:rPr lang="en-US" sz="1400" dirty="0"/>
              <a:t> D., </a:t>
            </a:r>
            <a:r>
              <a:rPr lang="en-US" sz="1400" dirty="0" err="1"/>
              <a:t>Ananthakrishnan</a:t>
            </a:r>
            <a:r>
              <a:rPr lang="en-US" sz="1400" dirty="0"/>
              <a:t> A. &amp; </a:t>
            </a:r>
            <a:r>
              <a:rPr lang="en-US" sz="1400" dirty="0" err="1"/>
              <a:t>Weissmann</a:t>
            </a:r>
            <a:r>
              <a:rPr lang="en-US" sz="1400" dirty="0"/>
              <a:t> E., Power </a:t>
            </a:r>
            <a:r>
              <a:rPr lang="en-US" sz="1400" dirty="0" smtClean="0"/>
              <a:t>management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architecture </a:t>
            </a:r>
            <a:r>
              <a:rPr lang="en-US" sz="1400" dirty="0"/>
              <a:t>of </a:t>
            </a:r>
            <a:r>
              <a:rPr lang="en-US" sz="1400" dirty="0" smtClean="0"/>
              <a:t>the 2nd </a:t>
            </a:r>
            <a:r>
              <a:rPr lang="en-US" sz="1400" dirty="0"/>
              <a:t>generation Intel® </a:t>
            </a:r>
            <a:r>
              <a:rPr lang="en-US" sz="1400" dirty="0" smtClean="0"/>
              <a:t>Core microarchitecture</a:t>
            </a:r>
            <a:r>
              <a:rPr lang="en-US" sz="1400" dirty="0"/>
              <a:t>, </a:t>
            </a:r>
            <a:r>
              <a:rPr lang="en-US" sz="1400" dirty="0" smtClean="0"/>
              <a:t>formerly codenamed 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Sandy Bridge, Hot Chips, Aug. 2011,</a:t>
            </a:r>
          </a:p>
          <a:p>
            <a:r>
              <a:rPr lang="en-US" sz="1400" dirty="0" smtClean="0"/>
              <a:t>            http</a:t>
            </a:r>
            <a:r>
              <a:rPr lang="en-US" sz="1400" dirty="0"/>
              <a:t>://</a:t>
            </a:r>
            <a:r>
              <a:rPr lang="en-US" sz="1400" dirty="0" smtClean="0"/>
              <a:t>www.hotchips.org/wp-content/uploads/hc_archives/hc23/HC23.19.9-Desktop-</a:t>
            </a:r>
          </a:p>
          <a:p>
            <a:r>
              <a:rPr lang="en-US" sz="1400" dirty="0"/>
              <a:t> </a:t>
            </a:r>
            <a:r>
              <a:rPr lang="en-US" sz="1400" dirty="0" smtClean="0"/>
              <a:t>           CPUs/HC23.19.921.SandyBridge_Power_10-Rotem-Intel.pdf</a:t>
            </a:r>
            <a:endParaRPr lang="en-US" sz="1400" dirty="0"/>
          </a:p>
          <a:p>
            <a:r>
              <a:rPr lang="en-US" sz="1400" dirty="0" smtClean="0"/>
              <a:t> 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167840" y="1808820"/>
            <a:ext cx="79013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[208</a:t>
            </a:r>
            <a:r>
              <a:rPr lang="en-US" sz="1400" dirty="0"/>
              <a:t>] </a:t>
            </a:r>
            <a:r>
              <a:rPr lang="en-US" sz="1400" dirty="0" smtClean="0"/>
              <a:t>- Intel </a:t>
            </a:r>
            <a:r>
              <a:rPr lang="en-US" sz="1400" dirty="0"/>
              <a:t>"</a:t>
            </a:r>
            <a:r>
              <a:rPr lang="en-US" sz="1400" dirty="0" err="1"/>
              <a:t>Skylake</a:t>
            </a:r>
            <a:r>
              <a:rPr lang="en-US" sz="1400" dirty="0"/>
              <a:t>" Die Layout </a:t>
            </a:r>
            <a:r>
              <a:rPr lang="en-US" sz="1400" dirty="0" smtClean="0"/>
              <a:t>Detailed, </a:t>
            </a:r>
            <a:r>
              <a:rPr lang="en-US" sz="1400" dirty="0" err="1" smtClean="0"/>
              <a:t>TechPowerUp</a:t>
            </a:r>
            <a:r>
              <a:rPr lang="en-US" sz="1400" dirty="0" smtClean="0"/>
              <a:t>, 18.08.2015,</a:t>
            </a:r>
          </a:p>
          <a:p>
            <a:r>
              <a:rPr lang="en-US" sz="1400" dirty="0" smtClean="0"/>
              <a:t>            http</a:t>
            </a:r>
            <a:r>
              <a:rPr lang="en-US" sz="1400" dirty="0"/>
              <a:t>://www.techpowerup.com/215333/intel-skylake-die-layout-detailed.html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79584" y="2348880"/>
            <a:ext cx="902593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 smtClean="0">
                <a:solidFill>
                  <a:srgbClr val="000000"/>
                </a:solidFill>
                <a:cs typeface="Times New Roman" pitchFamily="18" charset="0"/>
              </a:rPr>
              <a:t>[209]  </a:t>
            </a:r>
            <a:r>
              <a:rPr lang="en-US" altLang="en-US" sz="1400" dirty="0" err="1" smtClean="0">
                <a:solidFill>
                  <a:srgbClr val="000000"/>
                </a:solidFill>
                <a:cs typeface="Times New Roman" pitchFamily="18" charset="0"/>
              </a:rPr>
              <a:t>Singhal</a:t>
            </a:r>
            <a:r>
              <a:rPr lang="en-US" altLang="en-US" sz="1400" dirty="0" smtClean="0">
                <a:solidFill>
                  <a:srgbClr val="000000"/>
                </a:solidFill>
                <a:cs typeface="Times New Roman" pitchFamily="18" charset="0"/>
              </a:rPr>
              <a:t> R., Next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Generation Intel Microarchitecture (Nehalem) Family: Architecture Insight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cs typeface="Times New Roman" pitchFamily="18" charset="0"/>
              </a:rPr>
              <a:t>and Power </a:t>
            </a:r>
            <a:r>
              <a:rPr lang="en-US" altLang="en-US" sz="1400" dirty="0" smtClean="0">
                <a:solidFill>
                  <a:srgbClr val="000000"/>
                </a:solidFill>
                <a:cs typeface="Times New Roman" pitchFamily="18" charset="0"/>
              </a:rPr>
              <a:t>Management, </a:t>
            </a:r>
            <a:r>
              <a:rPr lang="en-US" sz="1400" dirty="0" smtClean="0"/>
              <a:t>IDF </a:t>
            </a:r>
            <a:r>
              <a:rPr lang="en-US" sz="1400" dirty="0" err="1"/>
              <a:t>Taipeh</a:t>
            </a:r>
            <a:r>
              <a:rPr lang="en-US" sz="1400" dirty="0"/>
              <a:t>, Oct. </a:t>
            </a:r>
            <a:r>
              <a:rPr lang="en-US" sz="1400" dirty="0" smtClean="0"/>
              <a:t>2008,</a:t>
            </a:r>
          </a:p>
          <a:p>
            <a:r>
              <a:rPr lang="en-US" altLang="en-US" sz="1400" dirty="0" smtClean="0"/>
              <a:t>          </a:t>
            </a:r>
            <a:r>
              <a:rPr lang="hu-HU" altLang="en-US" sz="1400" dirty="0" smtClean="0"/>
              <a:t> </a:t>
            </a:r>
            <a:r>
              <a:rPr lang="en-US" altLang="en-US" sz="1400" dirty="0" smtClean="0"/>
              <a:t> http</a:t>
            </a:r>
            <a:r>
              <a:rPr lang="en-US" altLang="en-US" sz="1400" dirty="0"/>
              <a:t>://intel.wingateweb.com/taiwan08/published/sessions/TPTS001/FA08%20IDF </a:t>
            </a:r>
          </a:p>
          <a:p>
            <a:r>
              <a:rPr lang="en-US" altLang="en-US" sz="1400" dirty="0"/>
              <a:t>         </a:t>
            </a:r>
            <a:r>
              <a:rPr lang="hu-HU" altLang="en-US" sz="1400" dirty="0" smtClean="0"/>
              <a:t> </a:t>
            </a:r>
            <a:r>
              <a:rPr lang="en-US" altLang="en-US" sz="1400" dirty="0" smtClean="0"/>
              <a:t>  </a:t>
            </a:r>
            <a:r>
              <a:rPr lang="en-US" altLang="en-US" sz="1400" dirty="0"/>
              <a:t>-</a:t>
            </a:r>
            <a:r>
              <a:rPr lang="en-US" altLang="en-US" sz="1400" dirty="0" smtClean="0"/>
              <a:t>Taipei_TPTS001_100.pdf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166215" y="3383995"/>
            <a:ext cx="91157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[</a:t>
            </a:r>
            <a:r>
              <a:rPr lang="en-US" sz="1400" dirty="0" smtClean="0"/>
              <a:t>210</a:t>
            </a:r>
            <a:r>
              <a:rPr lang="en-US" sz="1400" dirty="0"/>
              <a:t>]: Enhanced Intel® </a:t>
            </a:r>
            <a:r>
              <a:rPr lang="en-US" sz="1400" dirty="0" err="1" smtClean="0"/>
              <a:t>SpeedStep</a:t>
            </a:r>
            <a:r>
              <a:rPr lang="en-US" sz="1400" dirty="0" smtClean="0"/>
              <a:t> Technology </a:t>
            </a:r>
            <a:r>
              <a:rPr lang="en-US" sz="1400" dirty="0"/>
              <a:t>for the Intel® </a:t>
            </a:r>
            <a:r>
              <a:rPr lang="en-US" sz="1400" dirty="0" smtClean="0"/>
              <a:t>Pentium M Processor, White Paper,</a:t>
            </a:r>
            <a:endParaRPr lang="en-US" sz="1400" dirty="0"/>
          </a:p>
          <a:p>
            <a:r>
              <a:rPr lang="en-US" sz="1400" dirty="0"/>
              <a:t>            March 2004, http://download.intel.com/design/network/papers/30117401.pdf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78468" y="3969060"/>
            <a:ext cx="872815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[211]: Schilling A., </a:t>
            </a:r>
            <a:r>
              <a:rPr lang="en-US" sz="1400" dirty="0"/>
              <a:t>Intel axes Fully Integrated Voltage Regulator for '</a:t>
            </a:r>
            <a:r>
              <a:rPr lang="en-US" sz="1400" dirty="0" err="1"/>
              <a:t>Skylake</a:t>
            </a:r>
            <a:r>
              <a:rPr lang="en-US" sz="1400" dirty="0"/>
              <a:t>' and '</a:t>
            </a:r>
            <a:r>
              <a:rPr lang="en-US" sz="1400" dirty="0" err="1"/>
              <a:t>Kaby</a:t>
            </a:r>
            <a:r>
              <a:rPr lang="en-US" sz="1400" dirty="0"/>
              <a:t> Lake</a:t>
            </a:r>
            <a:r>
              <a:rPr lang="en-US" sz="1400" dirty="0" smtClean="0"/>
              <a:t>'</a:t>
            </a:r>
            <a:r>
              <a:rPr lang="hu-HU" sz="1400" dirty="0" smtClean="0"/>
              <a:t>,</a:t>
            </a:r>
          </a:p>
          <a:p>
            <a:r>
              <a:rPr lang="hu-HU" sz="1400" dirty="0" smtClean="0"/>
              <a:t>            HardwareLuxx, </a:t>
            </a:r>
            <a:r>
              <a:rPr lang="en-US" sz="1400" dirty="0"/>
              <a:t>08 July </a:t>
            </a:r>
            <a:r>
              <a:rPr lang="en-US" sz="1400" dirty="0" smtClean="0"/>
              <a:t>2015</a:t>
            </a:r>
            <a:r>
              <a:rPr lang="hu-HU" sz="1400" dirty="0" smtClean="0"/>
              <a:t>,</a:t>
            </a:r>
          </a:p>
          <a:p>
            <a:r>
              <a:rPr lang="hu-HU" sz="1400" dirty="0" smtClean="0"/>
              <a:t>            </a:t>
            </a:r>
            <a:r>
              <a:rPr lang="en-US" sz="1400" dirty="0" smtClean="0"/>
              <a:t>http</a:t>
            </a:r>
            <a:r>
              <a:rPr lang="en-US" sz="1400" dirty="0"/>
              <a:t>://</a:t>
            </a:r>
            <a:r>
              <a:rPr lang="en-US" sz="1400" dirty="0" smtClean="0"/>
              <a:t>www.hardwareluxx.com/index.php/news/hardware/cpu/36000-intel-axes-fully-</a:t>
            </a:r>
            <a:endParaRPr lang="hu-HU" sz="1400" dirty="0" smtClean="0"/>
          </a:p>
          <a:p>
            <a:r>
              <a:rPr lang="hu-HU" sz="1400" dirty="0"/>
              <a:t> </a:t>
            </a:r>
            <a:r>
              <a:rPr lang="hu-HU" sz="1400" dirty="0" smtClean="0"/>
              <a:t>           </a:t>
            </a:r>
            <a:r>
              <a:rPr lang="en-US" sz="1400" dirty="0" smtClean="0"/>
              <a:t>integrated-voltage-regulator-for-skylake-and-kaby-lake.html</a:t>
            </a:r>
            <a:endParaRPr lang="en-US" sz="1400" dirty="0"/>
          </a:p>
        </p:txBody>
      </p:sp>
      <p:pic>
        <p:nvPicPr>
          <p:cNvPr id="2050" name="Picture 2" descr="PDF">
            <a:hlinkClick r:id="rId2" tooltip="PDF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88" y="214313"/>
            <a:ext cx="15240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Print">
            <a:hlinkClick r:id="rId4" tooltip="Print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214313"/>
            <a:ext cx="15240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E-mail">
            <a:hlinkClick r:id="rId6" tooltip="E-mail"/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4888" y="214313"/>
            <a:ext cx="152400" cy="15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66492" y="5004175"/>
            <a:ext cx="82166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[212]:  Karedla R., </a:t>
            </a:r>
            <a:r>
              <a:rPr lang="en-US" sz="1400" dirty="0" smtClean="0"/>
              <a:t>Intel Xeon E5-2600 v3 (Haswell) Architecture &amp;</a:t>
            </a:r>
            <a:r>
              <a:rPr lang="hu-HU" sz="1400" dirty="0" smtClean="0"/>
              <a:t> </a:t>
            </a:r>
            <a:r>
              <a:rPr lang="en-US" sz="1400" dirty="0" smtClean="0"/>
              <a:t>Features</a:t>
            </a:r>
            <a:r>
              <a:rPr lang="hu-HU" sz="1400" dirty="0" smtClean="0"/>
              <a:t>, Intel, 2014,</a:t>
            </a:r>
          </a:p>
          <a:p>
            <a:r>
              <a:rPr lang="hu-HU" sz="1400" dirty="0" smtClean="0"/>
              <a:t>             </a:t>
            </a:r>
            <a:r>
              <a:rPr lang="en-US" sz="1400" dirty="0" smtClean="0"/>
              <a:t>http</a:t>
            </a:r>
            <a:r>
              <a:rPr lang="en-US" sz="1400" dirty="0"/>
              <a:t>://repnop.org/pd/slides/PD_Haswell_Architecture.pdf</a:t>
            </a:r>
          </a:p>
        </p:txBody>
      </p:sp>
      <p:sp>
        <p:nvSpPr>
          <p:cNvPr id="13" name="Title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cs typeface="Arial" charset="0"/>
              </a:rPr>
              <a:t>References (</a:t>
            </a:r>
            <a:r>
              <a:rPr lang="hu-HU" altLang="en-US" smtClean="0">
                <a:solidFill>
                  <a:srgbClr val="FFFFFF"/>
                </a:solidFill>
                <a:cs typeface="Arial" charset="0"/>
              </a:rPr>
              <a:t>25)</a:t>
            </a:r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63870" y="5589240"/>
            <a:ext cx="838152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[213]: Gwennap : L., Sandy Bridge Spans Generations, Microprocessor, </a:t>
            </a:r>
            <a:r>
              <a:rPr lang="en-US" sz="1400" dirty="0" smtClean="0"/>
              <a:t>9/27/10</a:t>
            </a:r>
            <a:r>
              <a:rPr lang="hu-HU" sz="1400" dirty="0" smtClean="0"/>
              <a:t>,</a:t>
            </a:r>
          </a:p>
          <a:p>
            <a:r>
              <a:rPr lang="hu-HU" sz="1400" dirty="0" smtClean="0"/>
              <a:t>             </a:t>
            </a:r>
            <a:r>
              <a:rPr lang="en-US" sz="1400" dirty="0" smtClean="0"/>
              <a:t>http</a:t>
            </a:r>
            <a:r>
              <a:rPr lang="en-US" sz="1400" dirty="0"/>
              <a:t>://</a:t>
            </a:r>
            <a:r>
              <a:rPr lang="en-US" sz="1400" dirty="0" smtClean="0"/>
              <a:t>www.cs.nyu.edu/courses/fall13/CSCI-GA.3033-008/Microprocessor-Report-</a:t>
            </a:r>
            <a:endParaRPr lang="hu-HU" sz="1400" dirty="0" smtClean="0"/>
          </a:p>
          <a:p>
            <a:r>
              <a:rPr lang="hu-HU" sz="1400" dirty="0" smtClean="0"/>
              <a:t>             </a:t>
            </a:r>
            <a:r>
              <a:rPr lang="en-US" sz="1400" dirty="0" smtClean="0"/>
              <a:t>Sandy-Bridge-Spans-Generations-243901.pdf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074650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cs typeface="Arial" charset="0"/>
              </a:rPr>
              <a:t>References (25)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0757" y="607311"/>
            <a:ext cx="88612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[214]: Stokes J., Inside the Machine, ars Technica Library, No Starch Press, san Francisco, 2007</a:t>
            </a:r>
            <a:endParaRPr lang="en-US" sz="1400" dirty="0"/>
          </a:p>
        </p:txBody>
      </p:sp>
      <p:sp>
        <p:nvSpPr>
          <p:cNvPr id="5" name="TextBox 4"/>
          <p:cNvSpPr txBox="1"/>
          <p:nvPr/>
        </p:nvSpPr>
        <p:spPr>
          <a:xfrm>
            <a:off x="180952" y="998730"/>
            <a:ext cx="808131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ct val="0"/>
              </a:spcBef>
            </a:pPr>
            <a:r>
              <a:rPr lang="hu-HU" sz="1400" dirty="0" smtClean="0"/>
              <a:t>[215]: </a:t>
            </a:r>
            <a:r>
              <a:rPr lang="en-US" altLang="en-US" sz="1400" dirty="0" err="1">
                <a:latin typeface="Verdana" pitchFamily="34" charset="0"/>
              </a:rPr>
              <a:t>Kuppuswamy</a:t>
            </a:r>
            <a:r>
              <a:rPr lang="en-US" altLang="en-US" sz="1400" dirty="0">
                <a:latin typeface="Verdana" pitchFamily="34" charset="0"/>
              </a:rPr>
              <a:t>, R. C al., Over one million TPCC with a 45nm 6-core Xeon® CPU,</a:t>
            </a:r>
          </a:p>
          <a:p>
            <a:pPr>
              <a:spcBef>
                <a:spcPct val="0"/>
              </a:spcBef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>
                <a:latin typeface="Verdana" pitchFamily="34" charset="0"/>
              </a:rPr>
              <a:t>   </a:t>
            </a:r>
            <a:r>
              <a:rPr lang="en-US" altLang="en-US" sz="1400" dirty="0">
                <a:latin typeface="Verdana" pitchFamily="34" charset="0"/>
              </a:rPr>
              <a:t>IEEE International Solid-State Circuits Conference - Digest of Technical Papers, </a:t>
            </a:r>
            <a:endParaRPr lang="hu-HU" altLang="en-US" sz="1400" dirty="0">
              <a:latin typeface="Verdana" pitchFamily="34" charset="0"/>
            </a:endParaRPr>
          </a:p>
          <a:p>
            <a:pPr>
              <a:spcBef>
                <a:spcPct val="0"/>
              </a:spcBef>
            </a:pPr>
            <a:r>
              <a:rPr lang="hu-HU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>
                <a:latin typeface="Verdana" pitchFamily="34" charset="0"/>
              </a:rPr>
              <a:t>ISSCC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2009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>
                <a:latin typeface="Verdana" pitchFamily="34" charset="0"/>
              </a:rPr>
              <a:t> Feb. 2009, pp. 70 - </a:t>
            </a:r>
            <a:r>
              <a:rPr lang="en-US" altLang="en-US" sz="1400" dirty="0" smtClean="0">
                <a:latin typeface="Verdana" pitchFamily="34" charset="0"/>
              </a:rPr>
              <a:t>71a </a:t>
            </a:r>
            <a:r>
              <a:rPr lang="hu-HU" sz="1400" dirty="0" smtClean="0"/>
              <a:t> </a:t>
            </a:r>
            <a:endParaRPr 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180952" y="1808820"/>
            <a:ext cx="900406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[216]: Smith R., </a:t>
            </a:r>
            <a:r>
              <a:rPr lang="en-US" sz="1400" dirty="0" smtClean="0"/>
              <a:t>Intel's </a:t>
            </a:r>
            <a:r>
              <a:rPr lang="en-US" sz="1400" dirty="0"/>
              <a:t>Changing Future: Smartphone </a:t>
            </a:r>
            <a:r>
              <a:rPr lang="en-US" sz="1400" dirty="0" err="1"/>
              <a:t>SoCs</a:t>
            </a:r>
            <a:r>
              <a:rPr lang="en-US" sz="1400" dirty="0"/>
              <a:t> Broxton &amp; </a:t>
            </a:r>
            <a:r>
              <a:rPr lang="en-US" sz="1400" dirty="0" err="1"/>
              <a:t>SoFIA</a:t>
            </a:r>
            <a:r>
              <a:rPr lang="en-US" sz="1400" dirty="0"/>
              <a:t> Officially </a:t>
            </a:r>
            <a:r>
              <a:rPr lang="en-US" sz="1400" dirty="0" smtClean="0"/>
              <a:t>Cancelled</a:t>
            </a:r>
            <a:r>
              <a:rPr lang="hu-HU" sz="1400" dirty="0" smtClean="0"/>
              <a:t>,</a:t>
            </a:r>
            <a:endParaRPr lang="en-US" sz="1400" dirty="0">
              <a:hlinkClick r:id="rId2"/>
            </a:endParaRPr>
          </a:p>
          <a:p>
            <a:r>
              <a:rPr lang="hu-HU" sz="1400" dirty="0" smtClean="0"/>
              <a:t>          AnandTech, </a:t>
            </a:r>
            <a:r>
              <a:rPr lang="en-US" sz="1400" dirty="0" smtClean="0"/>
              <a:t>April </a:t>
            </a:r>
            <a:r>
              <a:rPr lang="en-US" sz="1400" dirty="0"/>
              <a:t>29, </a:t>
            </a:r>
            <a:r>
              <a:rPr lang="en-US" sz="1400" dirty="0" smtClean="0"/>
              <a:t>2016</a:t>
            </a:r>
            <a:r>
              <a:rPr lang="hu-HU" sz="1400" i="1" dirty="0" smtClean="0"/>
              <a:t>,</a:t>
            </a:r>
          </a:p>
          <a:p>
            <a:r>
              <a:rPr lang="hu-HU" sz="1400" dirty="0" smtClean="0"/>
              <a:t>          </a:t>
            </a:r>
            <a:r>
              <a:rPr lang="en-US" sz="1400" dirty="0" smtClean="0"/>
              <a:t>http</a:t>
            </a:r>
            <a:r>
              <a:rPr lang="en-US" sz="1400" dirty="0"/>
              <a:t>://</a:t>
            </a:r>
            <a:r>
              <a:rPr lang="en-US" sz="1400" dirty="0" smtClean="0"/>
              <a:t>www.anandtech.com/show/10288/intel-broxton-sofia-smartphone-socs-cancelled</a:t>
            </a:r>
            <a:r>
              <a:rPr lang="hu-HU" sz="1400" dirty="0" smtClean="0"/>
              <a:t> </a:t>
            </a:r>
            <a:endParaRPr 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174389" y="2618910"/>
            <a:ext cx="887820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hu-HU" sz="1400" dirty="0" smtClean="0"/>
              <a:t>[217]: </a:t>
            </a:r>
            <a:r>
              <a:rPr lang="en-US" sz="1400" dirty="0">
                <a:solidFill>
                  <a:srgbClr val="000000"/>
                </a:solidFill>
              </a:rPr>
              <a:t>Qualcomm dominates smartphone chip and baseband, tablet processor markets, Mobile 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Europe, February 17 2014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http://www.mobileeurope.co.uk/Press-Wire/qualcomm-dominates-smartphone-chip-and</a:t>
            </a:r>
          </a:p>
          <a:p>
            <a:pPr lvl="0"/>
            <a:r>
              <a:rPr lang="en-US" sz="1400" dirty="0">
                <a:solidFill>
                  <a:srgbClr val="000000"/>
                </a:solidFill>
              </a:rPr>
              <a:t>           -</a:t>
            </a:r>
            <a:r>
              <a:rPr lang="en-US" sz="1400" dirty="0" smtClean="0">
                <a:solidFill>
                  <a:srgbClr val="000000"/>
                </a:solidFill>
              </a:rPr>
              <a:t>baseband-tablet-processor-markets</a:t>
            </a:r>
            <a:endParaRPr lang="en-US" sz="1400" dirty="0"/>
          </a:p>
        </p:txBody>
      </p:sp>
      <p:sp>
        <p:nvSpPr>
          <p:cNvPr id="3" name="TextBox 2"/>
          <p:cNvSpPr txBox="1"/>
          <p:nvPr/>
        </p:nvSpPr>
        <p:spPr>
          <a:xfrm>
            <a:off x="180952" y="3653882"/>
            <a:ext cx="911653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dirty="0" smtClean="0"/>
              <a:t>[218]: Howse B., </a:t>
            </a:r>
            <a:r>
              <a:rPr lang="en-US" sz="1400" dirty="0" smtClean="0"/>
              <a:t>Examining </a:t>
            </a:r>
            <a:r>
              <a:rPr lang="en-US" sz="1400" dirty="0"/>
              <a:t>Intel's New Speed Shift Tech on </a:t>
            </a:r>
            <a:r>
              <a:rPr lang="en-US" sz="1400" dirty="0" err="1"/>
              <a:t>Skylake</a:t>
            </a:r>
            <a:r>
              <a:rPr lang="en-US" sz="1400" dirty="0"/>
              <a:t>: More Responsive Processors</a:t>
            </a:r>
          </a:p>
          <a:p>
            <a:r>
              <a:rPr lang="hu-HU" sz="1400" dirty="0" smtClean="0"/>
              <a:t>           AnandTech, </a:t>
            </a:r>
            <a:r>
              <a:rPr lang="en-US" sz="1400" dirty="0" smtClean="0"/>
              <a:t>November </a:t>
            </a:r>
            <a:r>
              <a:rPr lang="en-US" sz="1400" dirty="0"/>
              <a:t>6, </a:t>
            </a:r>
            <a:r>
              <a:rPr lang="en-US" sz="1400" dirty="0" smtClean="0"/>
              <a:t>2015</a:t>
            </a:r>
            <a:r>
              <a:rPr lang="hu-HU" sz="1400" dirty="0" smtClean="0"/>
              <a:t>,</a:t>
            </a:r>
          </a:p>
          <a:p>
            <a:r>
              <a:rPr lang="hu-HU" sz="1400" dirty="0" smtClean="0"/>
              <a:t>           </a:t>
            </a:r>
            <a:r>
              <a:rPr lang="en-US" sz="1400" dirty="0" smtClean="0"/>
              <a:t>http</a:t>
            </a:r>
            <a:r>
              <a:rPr lang="en-US" sz="1400" dirty="0"/>
              <a:t>://</a:t>
            </a:r>
            <a:r>
              <a:rPr lang="en-US" sz="1400" dirty="0" smtClean="0"/>
              <a:t>www.anandtech.com/show/9751/examining-intel-skylake-speed-shift-more-</a:t>
            </a:r>
            <a:endParaRPr lang="hu-HU" sz="1400" dirty="0" smtClean="0"/>
          </a:p>
          <a:p>
            <a:r>
              <a:rPr lang="hu-HU" sz="1400" dirty="0"/>
              <a:t> </a:t>
            </a:r>
            <a:r>
              <a:rPr lang="hu-HU" sz="1400" dirty="0" smtClean="0"/>
              <a:t>          </a:t>
            </a:r>
            <a:r>
              <a:rPr lang="en-US" sz="1400" dirty="0" smtClean="0"/>
              <a:t>responsive-processors</a:t>
            </a:r>
            <a:endParaRPr lang="en-US" sz="1400" dirty="0"/>
          </a:p>
        </p:txBody>
      </p:sp>
      <p:sp>
        <p:nvSpPr>
          <p:cNvPr id="8" name="TextBox 7"/>
          <p:cNvSpPr txBox="1"/>
          <p:nvPr/>
        </p:nvSpPr>
        <p:spPr>
          <a:xfrm>
            <a:off x="180757" y="4644135"/>
            <a:ext cx="85184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/>
            <a:r>
              <a:rPr lang="hu-HU" sz="1400" dirty="0" smtClean="0"/>
              <a:t>[219]: </a:t>
            </a:r>
            <a:r>
              <a:rPr lang="en-US" sz="1400" dirty="0" smtClean="0"/>
              <a:t>Ready </a:t>
            </a:r>
            <a:r>
              <a:rPr lang="en-US" sz="1400" dirty="0"/>
              <a:t>to test your browser's performance</a:t>
            </a:r>
            <a:r>
              <a:rPr lang="en-US" sz="1400" dirty="0" smtClean="0"/>
              <a:t>?</a:t>
            </a:r>
            <a:r>
              <a:rPr lang="hu-HU" sz="1400" dirty="0" smtClean="0"/>
              <a:t>, Principled Technologies, 2016,</a:t>
            </a:r>
          </a:p>
          <a:p>
            <a:r>
              <a:rPr lang="hu-HU" sz="1400" dirty="0" smtClean="0"/>
              <a:t>           </a:t>
            </a:r>
            <a:r>
              <a:rPr lang="en-US" sz="1400" dirty="0" smtClean="0"/>
              <a:t>http</a:t>
            </a:r>
            <a:r>
              <a:rPr lang="en-US" sz="1400" dirty="0"/>
              <a:t>://</a:t>
            </a:r>
            <a:r>
              <a:rPr lang="en-US" sz="1400" dirty="0" smtClean="0"/>
              <a:t>www.principledtechnologies.com/benchmarkxprt/webxprt/run-webxprt-mobile</a:t>
            </a:r>
            <a:endParaRPr lang="en-US" sz="1400" dirty="0"/>
          </a:p>
        </p:txBody>
      </p:sp>
      <p:sp>
        <p:nvSpPr>
          <p:cNvPr id="9" name="TextBox 8"/>
          <p:cNvSpPr txBox="1"/>
          <p:nvPr/>
        </p:nvSpPr>
        <p:spPr>
          <a:xfrm>
            <a:off x="180758" y="5267551"/>
            <a:ext cx="104180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400" dirty="0" smtClean="0"/>
              <a:t>[220]: </a:t>
            </a:r>
            <a:r>
              <a:rPr lang="en-US" sz="1400" dirty="0"/>
              <a:t>Server duel: Xeon Woodcrest vs. Opteron Socket </a:t>
            </a:r>
            <a:r>
              <a:rPr lang="en-US" sz="1400" dirty="0" smtClean="0"/>
              <a:t>F,</a:t>
            </a:r>
            <a:r>
              <a:rPr lang="hu-HU" sz="1400" dirty="0" smtClean="0"/>
              <a:t> Tweakers,</a:t>
            </a:r>
            <a:r>
              <a:rPr lang="en-US" sz="1400" dirty="0" smtClean="0"/>
              <a:t> </a:t>
            </a:r>
            <a:r>
              <a:rPr lang="en-US" sz="1400" dirty="0"/>
              <a:t>7 </a:t>
            </a:r>
            <a:r>
              <a:rPr lang="hu-HU" sz="1400" dirty="0" smtClean="0"/>
              <a:t>S</a:t>
            </a:r>
            <a:r>
              <a:rPr lang="en-US" sz="1400" dirty="0" err="1" smtClean="0"/>
              <a:t>ept</a:t>
            </a:r>
            <a:r>
              <a:rPr lang="hu-HU" sz="1400" dirty="0" smtClean="0"/>
              <a:t>.</a:t>
            </a:r>
            <a:r>
              <a:rPr lang="en-US" sz="1400" dirty="0" smtClean="0"/>
              <a:t> 2006</a:t>
            </a:r>
            <a:r>
              <a:rPr lang="hu-HU" sz="1400" dirty="0" smtClean="0"/>
              <a:t>,</a:t>
            </a:r>
            <a:endParaRPr lang="en-US" sz="1400" dirty="0"/>
          </a:p>
          <a:p>
            <a:r>
              <a:rPr lang="hu-HU" sz="1400" dirty="0" smtClean="0"/>
              <a:t>           </a:t>
            </a:r>
            <a:r>
              <a:rPr lang="en-US" sz="1400" dirty="0" smtClean="0"/>
              <a:t>http</a:t>
            </a:r>
            <a:r>
              <a:rPr lang="en-US" sz="1400" dirty="0"/>
              <a:t>://</a:t>
            </a:r>
            <a:r>
              <a:rPr lang="en-US" sz="1400" dirty="0" smtClean="0"/>
              <a:t>tweakers.net/reviews/646/2/server-duel-xeon-woodcrest-vs-opteron-socket-f-</a:t>
            </a:r>
            <a:endParaRPr lang="hu-HU" sz="1400" dirty="0" smtClean="0"/>
          </a:p>
          <a:p>
            <a:r>
              <a:rPr lang="hu-HU" sz="1400" dirty="0"/>
              <a:t> </a:t>
            </a:r>
            <a:r>
              <a:rPr lang="hu-HU" sz="1400" dirty="0" smtClean="0"/>
              <a:t>          </a:t>
            </a:r>
            <a:r>
              <a:rPr lang="en-US" sz="1400" dirty="0" smtClean="0"/>
              <a:t>post-mortem-netburst.html</a:t>
            </a:r>
            <a:endParaRPr lang="en-US" sz="1400" dirty="0"/>
          </a:p>
          <a:p>
            <a:r>
              <a:rPr lang="hu-HU" sz="1400" dirty="0" smtClean="0"/>
              <a:t> 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053503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1925" y="638690"/>
            <a:ext cx="24336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</a:rPr>
              <a:t>Number of cores up to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c)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116506" y="1223755"/>
          <a:ext cx="8865983" cy="3337006"/>
        </p:xfrm>
        <a:graphic>
          <a:graphicData uri="http://schemas.openxmlformats.org/drawingml/2006/table">
            <a:tbl>
              <a:tblPr firstRow="1" firstCol="1" bandRow="1"/>
              <a:tblGrid>
                <a:gridCol w="1202743"/>
                <a:gridCol w="700171"/>
                <a:gridCol w="882642"/>
                <a:gridCol w="833607"/>
                <a:gridCol w="833607"/>
                <a:gridCol w="833607"/>
                <a:gridCol w="833607"/>
                <a:gridCol w="833607"/>
                <a:gridCol w="833607"/>
                <a:gridCol w="1078785"/>
              </a:tblGrid>
              <a:tr h="6297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cores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speed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900" b="1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6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613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1. G. 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 EE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11/2008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DDR3-1067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36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 the X58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X58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1366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376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-EE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3/2010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1366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53000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Bridge-E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11/2011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4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X79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809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Bridge-E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9/2013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DDR3-1866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8/2014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DDR4-2133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2011-3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Broadwell-E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2011-3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2" name="Rectangle 1"/>
          <p:cNvSpPr/>
          <p:nvPr/>
        </p:nvSpPr>
        <p:spPr bwMode="auto">
          <a:xfrm>
            <a:off x="2906815" y="1223755"/>
            <a:ext cx="810090" cy="333700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683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1925" y="638690"/>
            <a:ext cx="3203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</a:rPr>
              <a:t>Number of memory channels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116506" y="1223755"/>
          <a:ext cx="8865983" cy="3337006"/>
        </p:xfrm>
        <a:graphic>
          <a:graphicData uri="http://schemas.openxmlformats.org/drawingml/2006/table">
            <a:tbl>
              <a:tblPr firstRow="1" firstCol="1" bandRow="1"/>
              <a:tblGrid>
                <a:gridCol w="1202743"/>
                <a:gridCol w="700171"/>
                <a:gridCol w="882642"/>
                <a:gridCol w="833607"/>
                <a:gridCol w="833607"/>
                <a:gridCol w="833607"/>
                <a:gridCol w="833607"/>
                <a:gridCol w="833607"/>
                <a:gridCol w="833607"/>
                <a:gridCol w="1078785"/>
              </a:tblGrid>
              <a:tr h="6297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cores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speed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900" b="1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6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613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1. G. 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 EE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11/2008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DDR3-1067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36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 the X58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X58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1366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376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-EE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3/2010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1366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53000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Bridge-E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11/2011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4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X79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809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Bridge-E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9/2013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DDR3-1866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8/2014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DDR4-2133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2011-3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Broadwell-E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2011-3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2" name="Rectangle 1"/>
          <p:cNvSpPr/>
          <p:nvPr/>
        </p:nvSpPr>
        <p:spPr bwMode="auto">
          <a:xfrm>
            <a:off x="6237185" y="1223755"/>
            <a:ext cx="810090" cy="333700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4280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61925" y="638690"/>
            <a:ext cx="23823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</a:rPr>
              <a:t>Number of PCIe lanes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17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e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/>
          </p:nvPr>
        </p:nvGraphicFramePr>
        <p:xfrm>
          <a:off x="116506" y="1223755"/>
          <a:ext cx="8865983" cy="3337006"/>
        </p:xfrm>
        <a:graphic>
          <a:graphicData uri="http://schemas.openxmlformats.org/drawingml/2006/table">
            <a:tbl>
              <a:tblPr firstRow="1" firstCol="1" bandRow="1"/>
              <a:tblGrid>
                <a:gridCol w="1202743"/>
                <a:gridCol w="700171"/>
                <a:gridCol w="882642"/>
                <a:gridCol w="833607"/>
                <a:gridCol w="833607"/>
                <a:gridCol w="833607"/>
                <a:gridCol w="833607"/>
                <a:gridCol w="833607"/>
                <a:gridCol w="833607"/>
                <a:gridCol w="1078785"/>
              </a:tblGrid>
              <a:tr h="62976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Processor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Techn</a:t>
                      </a: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.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Date 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intro.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Max. no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of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cores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Platform topology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Highest mem./ </a:t>
                      </a:r>
                      <a:r>
                        <a:rPr lang="en-US" sz="900" b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speed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endParaRPr lang="en-US" sz="900" b="1" smtClean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lanes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>
                          <a:effectLst/>
                          <a:latin typeface="Verdana"/>
                          <a:ea typeface="Calibri"/>
                          <a:cs typeface="Times New Roman"/>
                        </a:rPr>
                        <a:t>No. of mem. channels </a:t>
                      </a:r>
                      <a:endParaRPr lang="en-US" sz="16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MCH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b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Processor socket</a:t>
                      </a:r>
                      <a:endParaRPr lang="en-US" sz="900" b="1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613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1. G. 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Nehalem EE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45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11/2008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4C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On-die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MC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DDR3-1067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36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on the X58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3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X58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Tylersburg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1366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376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Westmere</a:t>
                      </a: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-EE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3/2010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1366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53000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Sandy Bridge-E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32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11/2011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DDR3-1600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2.0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 4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X79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</a:t>
                      </a: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Patsburg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809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Ivy Bridge-E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22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9/2013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6C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DDR3-1866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40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PCIe</a:t>
                      </a: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 3.0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+mn-lt"/>
                          <a:ea typeface="MS Mincho"/>
                          <a:cs typeface="Times New Roman"/>
                        </a:rPr>
                        <a:t>on the die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Calibri"/>
                          <a:cs typeface="Times New Roman"/>
                        </a:rPr>
                        <a:t>4</a:t>
                      </a:r>
                      <a:r>
                        <a:rPr lang="en-US" sz="900">
                          <a:effectLst/>
                          <a:latin typeface="Verdana"/>
                          <a:ea typeface="Calibri"/>
                          <a:cs typeface="Times New Roman"/>
                        </a:rPr>
                        <a:t> </a:t>
                      </a:r>
                      <a:endParaRPr lang="en-US" sz="16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err="1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Haswell</a:t>
                      </a: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-E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8/2014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8C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DDR4-2133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 2011-3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5699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Broadwell-E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14 nm 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5/2016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10C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16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DDR4-2400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en-US" sz="900" dirty="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4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X99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(Wellsburg)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hu-HU" sz="900" smtClean="0">
                          <a:effectLst/>
                          <a:latin typeface="Verdana"/>
                          <a:ea typeface="MS Mincho"/>
                          <a:cs typeface="Times New Roman"/>
                        </a:rPr>
                        <a:t>LGA 2011-3</a:t>
                      </a:r>
                      <a:endParaRPr lang="en-US" sz="900">
                        <a:effectLst/>
                        <a:latin typeface="Verdana"/>
                        <a:ea typeface="MS Mincho"/>
                        <a:cs typeface="Times New Roman"/>
                      </a:endParaRPr>
                    </a:p>
                  </a:txBody>
                  <a:tcPr marL="57922" marR="57922" marT="0" marB="0" anchor="ctr"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2" name="Rectangle 1"/>
          <p:cNvSpPr/>
          <p:nvPr/>
        </p:nvSpPr>
        <p:spPr bwMode="auto">
          <a:xfrm>
            <a:off x="5382090" y="1223755"/>
            <a:ext cx="855095" cy="3337006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270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18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431540" y="953725"/>
            <a:ext cx="25131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+mj-lt"/>
              </a:rPr>
              <a:t>T</a:t>
            </a:r>
            <a:r>
              <a:rPr lang="en-US" sz="1400" smtClean="0">
                <a:latin typeface="+mj-lt"/>
              </a:rPr>
              <a:t>hey provide typically </a:t>
            </a:r>
            <a:endParaRPr lang="en-US" sz="140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98135" y="1243360"/>
            <a:ext cx="7454285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  <a:latin typeface="+mj-lt"/>
              </a:rPr>
              <a:t>more cores</a:t>
            </a:r>
            <a:endParaRPr lang="hu-HU" sz="1400" smtClean="0">
              <a:solidFill>
                <a:srgbClr val="0070C0"/>
              </a:solidFill>
              <a:latin typeface="+mj-lt"/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>
                <a:solidFill>
                  <a:srgbClr val="0070C0"/>
                </a:solidFill>
              </a:rPr>
              <a:t>more memory channels </a:t>
            </a:r>
            <a:r>
              <a:rPr lang="en-US" sz="1400"/>
              <a:t>(to appropriately service more processing resources</a:t>
            </a:r>
            <a:r>
              <a:rPr lang="en-US" sz="1400" smtClean="0"/>
              <a:t>)</a:t>
            </a:r>
            <a:endParaRPr lang="en-US" sz="1400" smtClean="0">
              <a:solidFill>
                <a:srgbClr val="0070C0"/>
              </a:solidFill>
              <a:latin typeface="+mj-lt"/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  <a:latin typeface="+mj-lt"/>
              </a:rPr>
              <a:t>more </a:t>
            </a:r>
            <a:r>
              <a:rPr lang="en-US" sz="1400" err="1" smtClean="0">
                <a:solidFill>
                  <a:srgbClr val="0070C0"/>
                </a:solidFill>
                <a:latin typeface="+mj-lt"/>
              </a:rPr>
              <a:t>PCIe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 lanes </a:t>
            </a:r>
            <a:r>
              <a:rPr lang="en-US" sz="1400" smtClean="0">
                <a:latin typeface="+mj-lt"/>
              </a:rPr>
              <a:t>(either on the PCH or on the die)</a:t>
            </a:r>
            <a:endParaRPr lang="en-US" sz="1400">
              <a:latin typeface="+mj-lt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8268" y="2033845"/>
            <a:ext cx="35269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than the standard desktop platform, </a:t>
            </a:r>
            <a:endParaRPr lang="en-US" sz="140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01006" y="2618910"/>
            <a:ext cx="84359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  <a:latin typeface="+mj-lt"/>
              </a:rPr>
              <a:t>they do not provide integrated graphics</a:t>
            </a:r>
            <a:r>
              <a:rPr lang="en-US" sz="1400" smtClean="0">
                <a:latin typeface="+mj-lt"/>
              </a:rPr>
              <a:t>, as it is assumed that the installation is intended</a:t>
            </a:r>
          </a:p>
          <a:p>
            <a:r>
              <a:rPr lang="en-US" sz="1400">
                <a:latin typeface="+mj-lt"/>
              </a:rPr>
              <a:t> </a:t>
            </a:r>
            <a:r>
              <a:rPr lang="en-US" sz="1400" smtClean="0">
                <a:latin typeface="+mj-lt"/>
              </a:rPr>
              <a:t>     to provide high quality graphics by attaching multiple discrete graphics cards. </a:t>
            </a:r>
            <a:endParaRPr lang="en-US" sz="1400"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14155" y="2356138"/>
            <a:ext cx="33632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they are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unlocked,</a:t>
            </a:r>
            <a:r>
              <a:rPr lang="en-US" sz="1400" smtClean="0">
                <a:latin typeface="+mj-lt"/>
              </a:rPr>
              <a:t> nevertheless</a:t>
            </a:r>
            <a:endParaRPr lang="en-US" sz="140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03923" y="3113965"/>
            <a:ext cx="54282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They have a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high power consumption of 130 to 150 W.</a:t>
            </a:r>
            <a:endParaRPr lang="en-US" sz="140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1510" y="593685"/>
            <a:ext cx="68403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Key features of Intel’s Core-based Extreme Edition lines (E-lines)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45664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mtClean="0"/>
              <a:t>1. </a:t>
            </a:r>
            <a:r>
              <a:rPr lang="en-US" altLang="en-US" smtClean="0"/>
              <a:t>Introduction</a:t>
            </a:r>
            <a:r>
              <a:rPr lang="hu-HU" altLang="en-US" smtClean="0"/>
              <a:t> (1)</a:t>
            </a:r>
          </a:p>
        </p:txBody>
      </p:sp>
      <p:sp>
        <p:nvSpPr>
          <p:cNvPr id="57347" name="Text Box 5"/>
          <p:cNvSpPr txBox="1">
            <a:spLocks noChangeArrowheads="1"/>
          </p:cNvSpPr>
          <p:nvPr/>
        </p:nvSpPr>
        <p:spPr bwMode="auto">
          <a:xfrm>
            <a:off x="309567" y="901815"/>
            <a:ext cx="44230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evolution of Intel’s basic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Core family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348" name="Text Box 4"/>
          <p:cNvSpPr txBox="1">
            <a:spLocks noChangeArrowheads="1"/>
          </p:cNvSpPr>
          <p:nvPr/>
        </p:nvSpPr>
        <p:spPr bwMode="auto">
          <a:xfrm>
            <a:off x="1597025" y="3879965"/>
            <a:ext cx="59372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1.1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6279" y="631785"/>
            <a:ext cx="17123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  <a:latin typeface="Verdana"/>
              </a:rPr>
              <a:t>1. Introduction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3975" y="1478078"/>
            <a:ext cx="8964000" cy="2251075"/>
            <a:chOff x="53975" y="1478078"/>
            <a:chExt cx="8964000" cy="2251075"/>
          </a:xfrm>
        </p:grpSpPr>
        <p:sp>
          <p:nvSpPr>
            <p:cNvPr id="36" name="Téglalap 3"/>
            <p:cNvSpPr/>
            <p:nvPr/>
          </p:nvSpPr>
          <p:spPr bwMode="auto">
            <a:xfrm>
              <a:off x="53975" y="1478078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>
                <a:solidFill>
                  <a:srgbClr val="FFFFFF"/>
                </a:solidFill>
              </a:endParaRPr>
            </a:p>
          </p:txBody>
        </p:sp>
        <p:sp>
          <p:nvSpPr>
            <p:cNvPr id="37" name="Téglalap 4"/>
            <p:cNvSpPr/>
            <p:nvPr/>
          </p:nvSpPr>
          <p:spPr bwMode="auto">
            <a:xfrm>
              <a:off x="155205" y="188902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8" name="Téglalap 5"/>
            <p:cNvSpPr/>
            <p:nvPr/>
          </p:nvSpPr>
          <p:spPr bwMode="auto">
            <a:xfrm>
              <a:off x="1135890" y="1890017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3" name="Téglalap 11"/>
            <p:cNvSpPr/>
            <p:nvPr/>
          </p:nvSpPr>
          <p:spPr bwMode="auto">
            <a:xfrm>
              <a:off x="2089819" y="188902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4" name="Téglalap 12"/>
            <p:cNvSpPr/>
            <p:nvPr/>
          </p:nvSpPr>
          <p:spPr bwMode="auto">
            <a:xfrm>
              <a:off x="3073025" y="1890681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5" name="Téglalap 13"/>
            <p:cNvSpPr/>
            <p:nvPr/>
          </p:nvSpPr>
          <p:spPr bwMode="auto">
            <a:xfrm>
              <a:off x="4043375" y="188902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6" name="Téglalap 14"/>
            <p:cNvSpPr/>
            <p:nvPr/>
          </p:nvSpPr>
          <p:spPr bwMode="auto">
            <a:xfrm>
              <a:off x="5031408" y="1887364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47" name="Téglalap 15"/>
            <p:cNvSpPr/>
            <p:nvPr/>
          </p:nvSpPr>
          <p:spPr bwMode="auto">
            <a:xfrm>
              <a:off x="5991637" y="188902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7372" name="Szövegdoboz 16"/>
            <p:cNvSpPr txBox="1">
              <a:spLocks noChangeArrowheads="1"/>
            </p:cNvSpPr>
            <p:nvPr/>
          </p:nvSpPr>
          <p:spPr bwMode="auto">
            <a:xfrm>
              <a:off x="296954" y="331036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7373" name="Szövegdoboz 17"/>
            <p:cNvSpPr txBox="1">
              <a:spLocks noChangeArrowheads="1"/>
            </p:cNvSpPr>
            <p:nvPr/>
          </p:nvSpPr>
          <p:spPr bwMode="auto">
            <a:xfrm>
              <a:off x="1333209" y="331222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7374" name="Szövegdoboz 18"/>
            <p:cNvSpPr txBox="1">
              <a:spLocks noChangeArrowheads="1"/>
            </p:cNvSpPr>
            <p:nvPr/>
          </p:nvSpPr>
          <p:spPr bwMode="auto">
            <a:xfrm>
              <a:off x="2311954" y="3310836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7375" name="Szövegdoboz 19"/>
            <p:cNvSpPr txBox="1">
              <a:spLocks noChangeArrowheads="1"/>
            </p:cNvSpPr>
            <p:nvPr/>
          </p:nvSpPr>
          <p:spPr bwMode="auto">
            <a:xfrm>
              <a:off x="3295430" y="3312702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7376" name="Szövegdoboz 20"/>
            <p:cNvSpPr txBox="1">
              <a:spLocks noChangeArrowheads="1"/>
            </p:cNvSpPr>
            <p:nvPr/>
          </p:nvSpPr>
          <p:spPr bwMode="auto">
            <a:xfrm>
              <a:off x="4223700" y="3312702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7377" name="Szövegdoboz 21"/>
            <p:cNvSpPr txBox="1">
              <a:spLocks noChangeArrowheads="1"/>
            </p:cNvSpPr>
            <p:nvPr/>
          </p:nvSpPr>
          <p:spPr bwMode="auto">
            <a:xfrm>
              <a:off x="5271201" y="3314568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57378" name="Szövegdoboz 22"/>
            <p:cNvSpPr txBox="1">
              <a:spLocks noChangeArrowheads="1"/>
            </p:cNvSpPr>
            <p:nvPr/>
          </p:nvSpPr>
          <p:spPr bwMode="auto">
            <a:xfrm>
              <a:off x="6174378" y="3313177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55" name="Szövegdoboz 25"/>
            <p:cNvSpPr txBox="1"/>
            <p:nvPr/>
          </p:nvSpPr>
          <p:spPr bwMode="auto">
            <a:xfrm>
              <a:off x="339090" y="1565390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6" name="Szövegdoboz 26"/>
            <p:cNvSpPr txBox="1"/>
            <p:nvPr/>
          </p:nvSpPr>
          <p:spPr bwMode="auto">
            <a:xfrm>
              <a:off x="4199401" y="1568565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7" name="Szövegdoboz 27"/>
            <p:cNvSpPr txBox="1"/>
            <p:nvPr/>
          </p:nvSpPr>
          <p:spPr bwMode="auto">
            <a:xfrm>
              <a:off x="5220572" y="1570153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8" name="Szövegdoboz 28"/>
            <p:cNvSpPr txBox="1"/>
            <p:nvPr/>
          </p:nvSpPr>
          <p:spPr bwMode="auto">
            <a:xfrm>
              <a:off x="6153680" y="1568565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59" name="TextBox 58"/>
            <p:cNvSpPr txBox="1"/>
            <p:nvPr/>
          </p:nvSpPr>
          <p:spPr bwMode="auto">
            <a:xfrm>
              <a:off x="7124419" y="1584440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60" name="Téglalap 14"/>
            <p:cNvSpPr/>
            <p:nvPr/>
          </p:nvSpPr>
          <p:spPr bwMode="auto">
            <a:xfrm>
              <a:off x="6968491" y="188735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57387" name="Szövegdoboz 21"/>
            <p:cNvSpPr txBox="1">
              <a:spLocks noChangeArrowheads="1"/>
            </p:cNvSpPr>
            <p:nvPr/>
          </p:nvSpPr>
          <p:spPr bwMode="auto">
            <a:xfrm>
              <a:off x="7185398" y="3307910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9" name="Téglalap 15"/>
            <p:cNvSpPr/>
            <p:nvPr/>
          </p:nvSpPr>
          <p:spPr bwMode="auto">
            <a:xfrm>
              <a:off x="7949055" y="1891553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0" name="Szövegdoboz 22"/>
            <p:cNvSpPr txBox="1">
              <a:spLocks noChangeArrowheads="1"/>
            </p:cNvSpPr>
            <p:nvPr/>
          </p:nvSpPr>
          <p:spPr bwMode="auto">
            <a:xfrm>
              <a:off x="8138045" y="3315707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1" name="Szövegdoboz 28"/>
            <p:cNvSpPr txBox="1"/>
            <p:nvPr/>
          </p:nvSpPr>
          <p:spPr bwMode="auto">
            <a:xfrm>
              <a:off x="8093206" y="1571095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56683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285750" y="674688"/>
            <a:ext cx="7736092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</a:rPr>
              <a:t>Server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</a:rPr>
              <a:t>platforms classified according to the number of processors supported</a:t>
            </a: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381250" y="3526351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DP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(2S)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396" name="Oval 7"/>
          <p:cNvSpPr>
            <a:spLocks noChangeArrowheads="1"/>
          </p:cNvSpPr>
          <p:nvPr/>
        </p:nvSpPr>
        <p:spPr bwMode="auto">
          <a:xfrm>
            <a:off x="7969250" y="343745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573726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789626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8007350" y="3251714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300" y="198965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78962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2781300" y="1230826"/>
            <a:ext cx="20637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Server platforms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89213" y="3502539"/>
            <a:ext cx="209232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     Platforms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for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more than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four servers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209800" y="4043876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 2- 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821238" y="3527939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MP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(4S)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</a:rPr>
              <a:t> server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platforms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6" name="Oval 12"/>
          <p:cNvSpPr>
            <a:spLocks noChangeArrowheads="1"/>
          </p:cNvSpPr>
          <p:nvPr/>
        </p:nvSpPr>
        <p:spPr bwMode="auto">
          <a:xfrm>
            <a:off x="5881688" y="343268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908675" y="323266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687888" y="4045464"/>
            <a:ext cx="24050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4-processor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(4-socket 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6959600" y="4047051"/>
            <a:ext cx="2089150" cy="493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(Server platforms for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 more than four sockets)</a:t>
            </a: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2064264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Uniprocessor 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(UP-server platforms)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565914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 1-processor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(1-socket server platforms)</a:t>
            </a:r>
          </a:p>
        </p:txBody>
      </p:sp>
      <p:sp>
        <p:nvSpPr>
          <p:cNvPr id="59412" name="Oval 12"/>
          <p:cNvSpPr>
            <a:spLocks noChangeArrowheads="1"/>
          </p:cNvSpPr>
          <p:nvPr/>
        </p:nvSpPr>
        <p:spPr bwMode="auto">
          <a:xfrm>
            <a:off x="3443288" y="345808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476625" y="325806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8" y="198488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78486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2065851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Multiprocessor server platforms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514725" y="2561151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 Server platforms supporting more than one processor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solidFill>
                  <a:srgbClr val="000000"/>
                </a:solidFill>
                <a:latin typeface="Verdana" pitchFamily="34" charset="0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907088" y="3029464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476625" y="3250126"/>
            <a:ext cx="453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9420" name="Rectangle 3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19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4687888" y="3366014"/>
            <a:ext cx="2405062" cy="1638161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9563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6" grpId="0" animBg="1"/>
      <p:bldP spid="59399" grpId="0" animBg="1"/>
      <p:bldP spid="59403" grpId="0"/>
      <p:bldP spid="59404" grpId="0"/>
      <p:bldP spid="59405" grpId="0"/>
      <p:bldP spid="59406" grpId="0" animBg="1"/>
      <p:bldP spid="59407" grpId="0" animBg="1"/>
      <p:bldP spid="59408" grpId="0"/>
      <p:bldP spid="59409" grpId="0"/>
      <p:bldP spid="59412" grpId="0" animBg="1"/>
      <p:bldP spid="59413" grpId="0" animBg="1"/>
      <p:bldP spid="59417" grpId="0"/>
      <p:bldP spid="59418" grpId="0" animBg="1"/>
      <p:bldP spid="59419" grpId="0" animBg="1"/>
      <p:bldP spid="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580874"/>
              </p:ext>
            </p:extLst>
          </p:nvPr>
        </p:nvGraphicFramePr>
        <p:xfrm>
          <a:off x="251519" y="1223755"/>
          <a:ext cx="8685966" cy="5392793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1510" y="638690"/>
            <a:ext cx="41985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Intel’s Core-based MP </a:t>
            </a:r>
            <a:r>
              <a:rPr lang="hu-HU" sz="1400" b="1" smtClean="0">
                <a:solidFill>
                  <a:srgbClr val="2D2D8A"/>
                </a:solidFill>
              </a:rPr>
              <a:t>server </a:t>
            </a:r>
            <a:r>
              <a:rPr lang="en-US" sz="1400" b="1" smtClean="0">
                <a:solidFill>
                  <a:srgbClr val="2D2D8A"/>
                </a:solidFill>
              </a:rPr>
              <a:t>platforms 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20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6547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251519" y="1223755"/>
          <a:ext cx="8685966" cy="5376220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285712" y="1210876"/>
            <a:ext cx="864000" cy="539279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4135" y="636423"/>
            <a:ext cx="5835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hu-HU" sz="1400" b="1" smtClean="0">
                <a:solidFill>
                  <a:srgbClr val="2D2D8A"/>
                </a:solidFill>
                <a:latin typeface="Verdana"/>
              </a:rPr>
              <a:t>a) The rate of rising core counts in Intel's MP servers -1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4028366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73967" y="1255194"/>
            <a:ext cx="7903478" cy="5189141"/>
            <a:chOff x="116505" y="1144253"/>
            <a:chExt cx="7903478" cy="5189141"/>
          </a:xfrm>
        </p:grpSpPr>
        <p:grpSp>
          <p:nvGrpSpPr>
            <p:cNvPr id="4" name="Group 3"/>
            <p:cNvGrpSpPr/>
            <p:nvPr/>
          </p:nvGrpSpPr>
          <p:grpSpPr>
            <a:xfrm>
              <a:off x="116505" y="1144253"/>
              <a:ext cx="7903478" cy="5189141"/>
              <a:chOff x="116505" y="1144253"/>
              <a:chExt cx="7903478" cy="5189141"/>
            </a:xfrm>
          </p:grpSpPr>
          <p:cxnSp>
            <p:nvCxnSpPr>
              <p:cNvPr id="16" name="Egyenes összekötő nyíllal 4"/>
              <p:cNvCxnSpPr>
                <a:endCxn id="30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702000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7407315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654039" y="4446958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691680" y="3789040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2276745" y="3474005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473913" y="2753925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970549" y="2254950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282190" y="1808820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617218" y="3829104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9655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16</a:t>
                </a: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1847816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32</a:t>
                </a: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1910201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79772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163733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25583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1475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37143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smtClean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769231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487503" y="272535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smtClean="0">
                  <a:solidFill>
                    <a:srgbClr val="000000"/>
                  </a:solidFill>
                  <a:latin typeface="Arial"/>
                </a:rPr>
                <a:t>*</a:t>
              </a:r>
              <a:endParaRPr lang="en-US" sz="180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77245" y="216886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smtClean="0">
                  <a:solidFill>
                    <a:srgbClr val="000000"/>
                  </a:solidFill>
                  <a:latin typeface="Arial"/>
                </a:rPr>
                <a:t>*</a:t>
              </a:r>
              <a:endParaRPr lang="en-US" sz="1800">
                <a:solidFill>
                  <a:srgbClr val="000000"/>
                </a:solidFill>
                <a:latin typeface="Arial"/>
              </a:endParaRPr>
            </a:p>
          </p:txBody>
        </p:sp>
        <p:cxnSp>
          <p:nvCxnSpPr>
            <p:cNvPr id="9" name="Straight Connector 8"/>
            <p:cNvCxnSpPr>
              <a:stCxn id="50" idx="1"/>
            </p:cNvCxnSpPr>
            <p:nvPr/>
          </p:nvCxnSpPr>
          <p:spPr>
            <a:xfrm flipV="1">
              <a:off x="1055176" y="125108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>
              <a:off x="5212929" y="2992063"/>
              <a:ext cx="1260000" cy="288000"/>
              <a:chOff x="5212929" y="3172543"/>
              <a:chExt cx="1260000" cy="288000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312369" y="318792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802725" y="4497237"/>
              <a:ext cx="1264793" cy="328078"/>
              <a:chOff x="4991289" y="3263636"/>
              <a:chExt cx="1264793" cy="328078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832685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l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852946">
                <a:off x="5117629" y="3263636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smtClean="0">
                    <a:solidFill>
                      <a:srgbClr val="000000"/>
                    </a:solidFill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</p:grpSp>
      <p:sp>
        <p:nvSpPr>
          <p:cNvPr id="69" name="TextBox 68"/>
          <p:cNvSpPr txBox="1"/>
          <p:nvPr/>
        </p:nvSpPr>
        <p:spPr>
          <a:xfrm>
            <a:off x="204135" y="636423"/>
            <a:ext cx="5963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hu-HU" sz="1400" b="1" smtClean="0">
                <a:solidFill>
                  <a:srgbClr val="2D2D8A"/>
                </a:solidFill>
                <a:latin typeface="Verdana"/>
              </a:rPr>
              <a:t>a) The rate of rising core counts in Intel's MP servers -2</a:t>
            </a:r>
            <a:endParaRPr lang="en-US" sz="1400" b="1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2)</a:t>
            </a:r>
            <a:endParaRPr lang="en-US" altLang="en-US"/>
          </a:p>
        </p:txBody>
      </p:sp>
      <p:cxnSp>
        <p:nvCxnSpPr>
          <p:cNvPr id="71" name="Straight Connector 70"/>
          <p:cNvCxnSpPr>
            <a:stCxn id="48" idx="3"/>
            <a:endCxn id="50" idx="1"/>
          </p:cNvCxnSpPr>
          <p:nvPr/>
        </p:nvCxnSpPr>
        <p:spPr bwMode="auto">
          <a:xfrm flipH="1">
            <a:off x="1612638" y="4031869"/>
            <a:ext cx="1595560" cy="1330669"/>
          </a:xfrm>
          <a:prstGeom prst="line">
            <a:avLst/>
          </a:prstGeom>
          <a:noFill/>
          <a:ln w="19050" cap="flat" cmpd="sng" algn="ctr">
            <a:solidFill>
              <a:srgbClr val="004AEB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4" name="Straight Connector 73"/>
          <p:cNvCxnSpPr/>
          <p:nvPr/>
        </p:nvCxnSpPr>
        <p:spPr bwMode="auto">
          <a:xfrm flipH="1">
            <a:off x="3208199" y="2347710"/>
            <a:ext cx="4426590" cy="1684159"/>
          </a:xfrm>
          <a:prstGeom prst="line">
            <a:avLst/>
          </a:prstGeom>
          <a:noFill/>
          <a:ln w="19050" cap="flat" cmpd="sng" algn="ctr">
            <a:solidFill>
              <a:srgbClr val="004AEB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977040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700" y="1359017"/>
            <a:ext cx="5535613" cy="5040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6915" name="Text Box 5"/>
          <p:cNvSpPr txBox="1">
            <a:spLocks noChangeArrowheads="1"/>
          </p:cNvSpPr>
          <p:nvPr/>
        </p:nvSpPr>
        <p:spPr bwMode="auto">
          <a:xfrm>
            <a:off x="171450" y="2001955"/>
            <a:ext cx="1474788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</a:rPr>
              <a:t>Thermal sensors</a:t>
            </a:r>
          </a:p>
        </p:txBody>
      </p:sp>
      <p:sp>
        <p:nvSpPr>
          <p:cNvPr id="166916" name="Text Box 9"/>
          <p:cNvSpPr txBox="1">
            <a:spLocks noChangeArrowheads="1"/>
          </p:cNvSpPr>
          <p:nvPr/>
        </p:nvSpPr>
        <p:spPr bwMode="auto">
          <a:xfrm rot="10800000">
            <a:off x="3455988" y="1822567"/>
            <a:ext cx="212725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2 cores</a:t>
            </a:r>
          </a:p>
        </p:txBody>
      </p:sp>
      <p:sp>
        <p:nvSpPr>
          <p:cNvPr id="166917" name="Text Box 10"/>
          <p:cNvSpPr txBox="1">
            <a:spLocks noChangeArrowheads="1"/>
          </p:cNvSpPr>
          <p:nvPr/>
        </p:nvSpPr>
        <p:spPr bwMode="auto">
          <a:xfrm rot="10800000">
            <a:off x="6505575" y="1824155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2 cores</a:t>
            </a:r>
          </a:p>
        </p:txBody>
      </p:sp>
      <p:sp>
        <p:nvSpPr>
          <p:cNvPr id="166918" name="Text Box 11"/>
          <p:cNvSpPr txBox="1">
            <a:spLocks noChangeArrowheads="1"/>
          </p:cNvSpPr>
          <p:nvPr/>
        </p:nvSpPr>
        <p:spPr bwMode="auto">
          <a:xfrm rot="10800000">
            <a:off x="6480175" y="4719755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2 cores</a:t>
            </a:r>
          </a:p>
        </p:txBody>
      </p:sp>
      <p:sp>
        <p:nvSpPr>
          <p:cNvPr id="166919" name="Text Box 12"/>
          <p:cNvSpPr txBox="1">
            <a:spLocks noChangeArrowheads="1"/>
          </p:cNvSpPr>
          <p:nvPr/>
        </p:nvSpPr>
        <p:spPr bwMode="auto">
          <a:xfrm rot="-5400000">
            <a:off x="1917700" y="2114667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4 MB LLC</a:t>
            </a:r>
          </a:p>
        </p:txBody>
      </p:sp>
      <p:sp>
        <p:nvSpPr>
          <p:cNvPr id="166920" name="Text Box 13"/>
          <p:cNvSpPr txBox="1">
            <a:spLocks noChangeArrowheads="1"/>
          </p:cNvSpPr>
          <p:nvPr/>
        </p:nvSpPr>
        <p:spPr bwMode="auto">
          <a:xfrm rot="-5400000">
            <a:off x="1919288" y="4808655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4 MB LLC</a:t>
            </a:r>
          </a:p>
        </p:txBody>
      </p:sp>
      <p:sp>
        <p:nvSpPr>
          <p:cNvPr id="166921" name="Text Box 14"/>
          <p:cNvSpPr txBox="1">
            <a:spLocks noChangeArrowheads="1"/>
          </p:cNvSpPr>
          <p:nvPr/>
        </p:nvSpPr>
        <p:spPr bwMode="auto">
          <a:xfrm>
            <a:off x="3494088" y="4859455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4 MB LLC</a:t>
            </a:r>
          </a:p>
        </p:txBody>
      </p:sp>
      <p:sp>
        <p:nvSpPr>
          <p:cNvPr id="166922" name="Text Box 15"/>
          <p:cNvSpPr txBox="1">
            <a:spLocks noChangeArrowheads="1"/>
          </p:cNvSpPr>
          <p:nvPr/>
        </p:nvSpPr>
        <p:spPr bwMode="auto">
          <a:xfrm>
            <a:off x="3495675" y="5508742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4 MB LLC</a:t>
            </a:r>
          </a:p>
        </p:txBody>
      </p:sp>
      <p:sp>
        <p:nvSpPr>
          <p:cNvPr id="166923" name="Text Box 16"/>
          <p:cNvSpPr txBox="1">
            <a:spLocks noChangeArrowheads="1"/>
          </p:cNvSpPr>
          <p:nvPr/>
        </p:nvSpPr>
        <p:spPr bwMode="auto">
          <a:xfrm rot="10800000">
            <a:off x="4560888" y="1716205"/>
            <a:ext cx="212725" cy="960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3 MB MLC</a:t>
            </a:r>
          </a:p>
        </p:txBody>
      </p:sp>
      <p:sp>
        <p:nvSpPr>
          <p:cNvPr id="166924" name="Text Box 17"/>
          <p:cNvSpPr txBox="1">
            <a:spLocks noChangeArrowheads="1"/>
          </p:cNvSpPr>
          <p:nvPr/>
        </p:nvSpPr>
        <p:spPr bwMode="auto">
          <a:xfrm rot="10800000">
            <a:off x="5299075" y="1711442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3 MB MLC</a:t>
            </a:r>
          </a:p>
        </p:txBody>
      </p:sp>
      <p:sp>
        <p:nvSpPr>
          <p:cNvPr id="166925" name="Text Box 18"/>
          <p:cNvSpPr txBox="1">
            <a:spLocks noChangeArrowheads="1"/>
          </p:cNvSpPr>
          <p:nvPr/>
        </p:nvSpPr>
        <p:spPr bwMode="auto">
          <a:xfrm rot="10800000">
            <a:off x="5280025" y="4581642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3 MB MLC</a:t>
            </a:r>
          </a:p>
        </p:txBody>
      </p:sp>
      <p:sp>
        <p:nvSpPr>
          <p:cNvPr id="166926" name="Text Box 19"/>
          <p:cNvSpPr txBox="1">
            <a:spLocks noChangeArrowheads="1"/>
          </p:cNvSpPr>
          <p:nvPr/>
        </p:nvSpPr>
        <p:spPr bwMode="auto">
          <a:xfrm>
            <a:off x="2222500" y="3373555"/>
            <a:ext cx="4683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Tags</a:t>
            </a:r>
          </a:p>
        </p:txBody>
      </p:sp>
      <p:sp>
        <p:nvSpPr>
          <p:cNvPr id="166927" name="Text Box 20"/>
          <p:cNvSpPr txBox="1">
            <a:spLocks noChangeArrowheads="1"/>
          </p:cNvSpPr>
          <p:nvPr/>
        </p:nvSpPr>
        <p:spPr bwMode="auto">
          <a:xfrm>
            <a:off x="3221038" y="3375142"/>
            <a:ext cx="4683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Tags</a:t>
            </a:r>
          </a:p>
        </p:txBody>
      </p:sp>
      <p:sp>
        <p:nvSpPr>
          <p:cNvPr id="166928" name="Text Box 21"/>
          <p:cNvSpPr txBox="1">
            <a:spLocks noChangeArrowheads="1"/>
          </p:cNvSpPr>
          <p:nvPr/>
        </p:nvSpPr>
        <p:spPr bwMode="auto">
          <a:xfrm>
            <a:off x="3708400" y="4338755"/>
            <a:ext cx="8937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Data pad</a:t>
            </a:r>
          </a:p>
        </p:txBody>
      </p:sp>
      <p:sp>
        <p:nvSpPr>
          <p:cNvPr id="166929" name="Text Box 22"/>
          <p:cNvSpPr txBox="1">
            <a:spLocks noChangeArrowheads="1"/>
          </p:cNvSpPr>
          <p:nvPr/>
        </p:nvSpPr>
        <p:spPr bwMode="auto">
          <a:xfrm>
            <a:off x="4573588" y="3171942"/>
            <a:ext cx="122872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</a:rPr>
              <a:t>Address pad</a:t>
            </a:r>
          </a:p>
        </p:txBody>
      </p:sp>
      <p:sp>
        <p:nvSpPr>
          <p:cNvPr id="166931" name="Text Box 26"/>
          <p:cNvSpPr txBox="1">
            <a:spLocks noChangeArrowheads="1"/>
          </p:cNvSpPr>
          <p:nvPr/>
        </p:nvSpPr>
        <p:spPr bwMode="auto">
          <a:xfrm>
            <a:off x="1980995" y="6534345"/>
            <a:ext cx="5921375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>
                    <a:alpha val="50195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99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smtClean="0">
                <a:latin typeface="Verdana" pitchFamily="34" charset="0"/>
              </a:rPr>
              <a:t>Figure: </a:t>
            </a:r>
            <a:r>
              <a:rPr lang="en-US" altLang="en-US" sz="1400" smtClean="0">
                <a:latin typeface="Verdana" pitchFamily="34" charset="0"/>
              </a:rPr>
              <a:t>Die </a:t>
            </a:r>
            <a:r>
              <a:rPr lang="en-US" altLang="en-US" sz="1400">
                <a:latin typeface="Verdana" pitchFamily="34" charset="0"/>
              </a:rPr>
              <a:t>plot of the </a:t>
            </a:r>
            <a:r>
              <a:rPr lang="hu-HU" altLang="en-US" sz="1400" smtClean="0">
                <a:latin typeface="Verdana" pitchFamily="34" charset="0"/>
              </a:rPr>
              <a:t>6-core </a:t>
            </a:r>
            <a:r>
              <a:rPr lang="en-US" altLang="en-US" sz="1400" smtClean="0">
                <a:latin typeface="Verdana" pitchFamily="34" charset="0"/>
              </a:rPr>
              <a:t>Xeon </a:t>
            </a:r>
            <a:r>
              <a:rPr lang="en-US" altLang="en-US" sz="1400">
                <a:latin typeface="Verdana" pitchFamily="34" charset="0"/>
              </a:rPr>
              <a:t>7400 MP (</a:t>
            </a:r>
            <a:r>
              <a:rPr lang="en-US" altLang="en-US" sz="1400" err="1">
                <a:latin typeface="Verdana" pitchFamily="34" charset="0"/>
              </a:rPr>
              <a:t>Dunnington</a:t>
            </a:r>
            <a:r>
              <a:rPr lang="en-US" altLang="en-US" sz="1400">
                <a:latin typeface="Verdana" pitchFamily="34" charset="0"/>
              </a:rPr>
              <a:t>) </a:t>
            </a:r>
            <a:r>
              <a:rPr lang="en-US" altLang="en-US" sz="1400" smtClean="0">
                <a:latin typeface="Verdana" pitchFamily="34" charset="0"/>
              </a:rPr>
              <a:t>[</a:t>
            </a:r>
            <a:r>
              <a:rPr lang="hu-HU" altLang="en-US" sz="1400" smtClean="0">
                <a:latin typeface="Verdana" pitchFamily="34" charset="0"/>
              </a:rPr>
              <a:t>215</a:t>
            </a:r>
            <a:r>
              <a:rPr lang="en-US" altLang="en-US" sz="1400" smtClean="0">
                <a:latin typeface="Verdana" pitchFamily="34" charset="0"/>
              </a:rPr>
              <a:t>]</a:t>
            </a:r>
            <a:endParaRPr lang="en-US" altLang="en-US" sz="1400">
              <a:latin typeface="Verdana" pitchFamily="34" charset="0"/>
            </a:endParaRPr>
          </a:p>
        </p:txBody>
      </p:sp>
      <p:sp>
        <p:nvSpPr>
          <p:cNvPr id="21" name="Rectangle 1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3)</a:t>
            </a:r>
            <a:endParaRPr lang="hu-HU" altLang="en-US" smtClean="0"/>
          </a:p>
        </p:txBody>
      </p:sp>
      <p:sp>
        <p:nvSpPr>
          <p:cNvPr id="20" name="TextBox 19"/>
          <p:cNvSpPr txBox="1"/>
          <p:nvPr/>
        </p:nvSpPr>
        <p:spPr>
          <a:xfrm>
            <a:off x="225905" y="613111"/>
            <a:ext cx="91021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The reason why the rate of rising core counts slowed down: Optimisation in  utilizing  </a:t>
            </a:r>
          </a:p>
          <a:p>
            <a:r>
              <a:rPr lang="hu-HU" sz="1400" b="1" smtClean="0">
                <a:solidFill>
                  <a:schemeClr val="accent6"/>
                </a:solidFill>
              </a:rPr>
              <a:t>   the die area among cores and caches  </a:t>
            </a:r>
            <a:endParaRPr lang="en-US" sz="1400" b="1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435272" y="3701642"/>
            <a:ext cx="154721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300" smtClean="0"/>
              <a:t>8 MB L3</a:t>
            </a:r>
          </a:p>
          <a:p>
            <a:pPr algn="ctr"/>
            <a:r>
              <a:rPr lang="hu-HU" sz="1300" smtClean="0"/>
              <a:t>3 MB L2/2 cores</a:t>
            </a:r>
            <a:endParaRPr lang="en-US" sz="1300"/>
          </a:p>
        </p:txBody>
      </p:sp>
    </p:spTree>
    <p:extLst>
      <p:ext uri="{BB962C8B-B14F-4D97-AF65-F5344CB8AC3E}">
        <p14:creationId xmlns:p14="http://schemas.microsoft.com/office/powerpoint/2010/main" val="3035811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418429" y="908720"/>
            <a:ext cx="847405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The</a:t>
            </a:r>
            <a:r>
              <a:rPr lang="hu-HU" sz="1400" smtClean="0">
                <a:latin typeface="+mj-lt"/>
              </a:rPr>
              <a:t> core count of MP servers </a:t>
            </a:r>
            <a:r>
              <a:rPr lang="hu-HU" sz="1400" smtClean="0">
                <a:solidFill>
                  <a:srgbClr val="0070C0"/>
                </a:solidFill>
                <a:latin typeface="+mj-lt"/>
              </a:rPr>
              <a:t>rose up to about 6 cores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more or less according to Moore’s</a:t>
            </a:r>
            <a:endParaRPr lang="hu-HU" sz="1400" smtClean="0">
              <a:solidFill>
                <a:srgbClr val="0070C0"/>
              </a:solidFill>
              <a:latin typeface="+mj-lt"/>
            </a:endParaRPr>
          </a:p>
          <a:p>
            <a:r>
              <a:rPr lang="hu-HU" sz="1400" smtClean="0">
                <a:solidFill>
                  <a:srgbClr val="0070C0"/>
                </a:solidFill>
                <a:latin typeface="+mj-lt"/>
              </a:rPr>
              <a:t> 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 rule</a:t>
            </a:r>
            <a:r>
              <a:rPr lang="hu-HU" sz="1400" smtClean="0">
                <a:latin typeface="+mj-lt"/>
              </a:rPr>
              <a:t>, </a:t>
            </a:r>
            <a:r>
              <a:rPr lang="hu-HU" sz="1400" smtClean="0">
                <a:solidFill>
                  <a:srgbClr val="0070C0"/>
                </a:solidFill>
                <a:latin typeface="+mj-lt"/>
              </a:rPr>
              <a:t>thereafter</a:t>
            </a:r>
            <a:r>
              <a:rPr lang="hu-HU" sz="1400" smtClean="0">
                <a:latin typeface="+mj-lt"/>
              </a:rPr>
              <a:t> the growth rate slowed down to doubling about </a:t>
            </a:r>
            <a:r>
              <a:rPr lang="hu-HU" sz="1400" smtClean="0">
                <a:solidFill>
                  <a:srgbClr val="0070C0"/>
                </a:solidFill>
                <a:latin typeface="+mj-lt"/>
              </a:rPr>
              <a:t>every four years</a:t>
            </a:r>
            <a:r>
              <a:rPr lang="hu-HU" sz="1400" smtClean="0">
                <a:latin typeface="+mj-lt"/>
              </a:rPr>
              <a:t>, </a:t>
            </a:r>
          </a:p>
          <a:p>
            <a:r>
              <a:rPr lang="hu-HU" sz="1400">
                <a:latin typeface="+mj-lt"/>
              </a:rPr>
              <a:t> </a:t>
            </a:r>
            <a:r>
              <a:rPr lang="hu-HU" sz="1400" smtClean="0">
                <a:latin typeface="+mj-lt"/>
              </a:rPr>
              <a:t>  as indicated in the previous Figure.</a:t>
            </a:r>
            <a:endParaRPr lang="en-US" sz="1400" smtClean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67878" y="593685"/>
            <a:ext cx="5835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a) The rate of rising core counts in Intel's MP servers -3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1963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251519" y="1223755"/>
          <a:ext cx="8685966" cy="5392793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(SMI2)/processor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1510" y="638690"/>
            <a:ext cx="70070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</a:rPr>
              <a:t>b) The rate of rising memory transfer rates in </a:t>
            </a:r>
            <a:r>
              <a:rPr lang="en-US" sz="1400" b="1" smtClean="0">
                <a:solidFill>
                  <a:srgbClr val="2D2D8A"/>
                </a:solidFill>
              </a:rPr>
              <a:t>Intel’s </a:t>
            </a:r>
            <a:r>
              <a:rPr lang="hu-HU" sz="1400" b="1" smtClean="0">
                <a:solidFill>
                  <a:srgbClr val="2D2D8A"/>
                </a:solidFill>
              </a:rPr>
              <a:t>MP servers -1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6138270" y="1210876"/>
            <a:ext cx="1368000" cy="539279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8660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roup 177"/>
          <p:cNvGrpSpPr/>
          <p:nvPr/>
        </p:nvGrpSpPr>
        <p:grpSpPr>
          <a:xfrm>
            <a:off x="264220" y="1088740"/>
            <a:ext cx="8618149" cy="4857236"/>
            <a:chOff x="264220" y="1178750"/>
            <a:chExt cx="8618149" cy="4857236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1962576" y="378413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3607175" y="31010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2294394" y="365304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5091685" y="270351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264220" y="1178750"/>
              <a:ext cx="1101487" cy="405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 err="1">
                  <a:solidFill>
                    <a:srgbClr val="000000"/>
                  </a:solidFill>
                  <a:ea typeface="Times New Roman"/>
                  <a:cs typeface="Times New Roman"/>
                </a:rPr>
                <a:t>Transfer</a:t>
              </a:r>
              <a:r>
                <a:rPr lang="hu-HU" sz="1000" b="1">
                  <a:solidFill>
                    <a:srgbClr val="000000"/>
                  </a:solidFill>
                  <a:ea typeface="Times New Roman"/>
                  <a:cs typeface="Times New Roman"/>
                </a:rPr>
                <a:t> </a:t>
              </a:r>
              <a:r>
                <a:rPr lang="hu-HU" sz="1000" b="1" err="1">
                  <a:solidFill>
                    <a:srgbClr val="000000"/>
                  </a:solidFill>
                  <a:ea typeface="Times New Roman"/>
                  <a:cs typeface="Times New Roman"/>
                </a:rPr>
                <a:t>rate</a:t>
              </a:r>
              <a:r>
                <a:rPr lang="hu-HU" sz="1000" b="1">
                  <a:solidFill>
                    <a:srgbClr val="000000"/>
                  </a:solidFill>
                  <a:ea typeface="Times New Roman"/>
                  <a:cs typeface="Times New Roman"/>
                </a:rPr>
                <a:t/>
              </a:r>
              <a:br>
                <a:rPr lang="hu-HU" sz="1000" b="1">
                  <a:solidFill>
                    <a:srgbClr val="000000"/>
                  </a:solidFill>
                  <a:ea typeface="Times New Roman"/>
                  <a:cs typeface="Times New Roman"/>
                </a:rPr>
              </a:br>
              <a:r>
                <a:rPr lang="hu-HU" sz="1000" b="1">
                  <a:solidFill>
                    <a:srgbClr val="000000"/>
                  </a:solidFill>
                  <a:ea typeface="Times New Roman"/>
                  <a:cs typeface="Times New Roman"/>
                </a:rPr>
                <a:t>(MT/s)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5" name="Line 7"/>
            <p:cNvCxnSpPr/>
            <p:nvPr/>
          </p:nvCxnSpPr>
          <p:spPr bwMode="auto">
            <a:xfrm flipV="1">
              <a:off x="817262" y="1628800"/>
              <a:ext cx="0" cy="406800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526537" y="5192033"/>
              <a:ext cx="316285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50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447251" y="4687373"/>
              <a:ext cx="359159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8" name="Rectangle 17"/>
            <p:cNvSpPr>
              <a:spLocks noChangeArrowheads="1"/>
            </p:cNvSpPr>
            <p:nvPr/>
          </p:nvSpPr>
          <p:spPr bwMode="auto">
            <a:xfrm>
              <a:off x="473678" y="3399353"/>
              <a:ext cx="330427" cy="311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500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8532440" y="5589391"/>
              <a:ext cx="349929" cy="183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Year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0" name="Rectangle 19"/>
            <p:cNvSpPr>
              <a:spLocks noChangeArrowheads="1"/>
            </p:cNvSpPr>
            <p:nvPr/>
          </p:nvSpPr>
          <p:spPr bwMode="auto">
            <a:xfrm>
              <a:off x="2217832" y="5792699"/>
              <a:ext cx="320956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03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075681" y="5792699"/>
              <a:ext cx="319135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05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330740" y="5803830"/>
              <a:ext cx="453773" cy="1936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01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3" name="Rectangle 22"/>
            <p:cNvSpPr>
              <a:spLocks noChangeArrowheads="1"/>
            </p:cNvSpPr>
            <p:nvPr/>
          </p:nvSpPr>
          <p:spPr bwMode="auto">
            <a:xfrm>
              <a:off x="1762064" y="5792699"/>
              <a:ext cx="319058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02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4" name="Rectangle 23"/>
            <p:cNvSpPr>
              <a:spLocks noChangeArrowheads="1"/>
            </p:cNvSpPr>
            <p:nvPr/>
          </p:nvSpPr>
          <p:spPr bwMode="auto">
            <a:xfrm>
              <a:off x="2616566" y="5792699"/>
              <a:ext cx="319101" cy="243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04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3539639" y="5792699"/>
              <a:ext cx="25510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06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4022013" y="5786173"/>
              <a:ext cx="241024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07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4484761" y="5792699"/>
              <a:ext cx="225008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08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394389" y="2876344"/>
              <a:ext cx="396499" cy="2090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1000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425271" y="1989955"/>
              <a:ext cx="409714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en-US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3</a:t>
              </a:r>
              <a:r>
                <a:rPr lang="hu-HU" sz="100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000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60476" y="4118709"/>
              <a:ext cx="359159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200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22486" y="2307288"/>
              <a:ext cx="409715" cy="230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en-US" sz="100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2000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32" name="Line 3"/>
            <p:cNvCxnSpPr/>
            <p:nvPr/>
          </p:nvCxnSpPr>
          <p:spPr bwMode="auto">
            <a:xfrm>
              <a:off x="676551" y="2955072"/>
              <a:ext cx="78021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" name="Line 58"/>
            <p:cNvCxnSpPr/>
            <p:nvPr/>
          </p:nvCxnSpPr>
          <p:spPr bwMode="auto">
            <a:xfrm>
              <a:off x="737974" y="3493600"/>
              <a:ext cx="77632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" name="Line 59"/>
            <p:cNvCxnSpPr/>
            <p:nvPr/>
          </p:nvCxnSpPr>
          <p:spPr bwMode="auto">
            <a:xfrm flipV="1">
              <a:off x="737974" y="2070940"/>
              <a:ext cx="7746140" cy="833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Line 61"/>
            <p:cNvCxnSpPr/>
            <p:nvPr/>
          </p:nvCxnSpPr>
          <p:spPr bwMode="auto">
            <a:xfrm flipV="1">
              <a:off x="737974" y="4777781"/>
              <a:ext cx="7763249" cy="27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Line 62"/>
            <p:cNvCxnSpPr/>
            <p:nvPr/>
          </p:nvCxnSpPr>
          <p:spPr bwMode="auto">
            <a:xfrm>
              <a:off x="751188" y="5316309"/>
              <a:ext cx="77632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Line 63"/>
            <p:cNvCxnSpPr/>
            <p:nvPr/>
          </p:nvCxnSpPr>
          <p:spPr bwMode="auto">
            <a:xfrm>
              <a:off x="737974" y="4218541"/>
              <a:ext cx="77632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Line 64"/>
            <p:cNvCxnSpPr/>
            <p:nvPr/>
          </p:nvCxnSpPr>
          <p:spPr bwMode="auto">
            <a:xfrm>
              <a:off x="724759" y="2395832"/>
              <a:ext cx="7753916" cy="833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9" name="Csoportba foglalás 2"/>
            <p:cNvGrpSpPr/>
            <p:nvPr/>
          </p:nvGrpSpPr>
          <p:grpSpPr>
            <a:xfrm>
              <a:off x="1736685" y="2521999"/>
              <a:ext cx="1076752" cy="366940"/>
              <a:chOff x="3608153" y="489026"/>
              <a:chExt cx="1063968" cy="209550"/>
            </a:xfrm>
          </p:grpSpPr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>
                <a:off x="3608153" y="489026"/>
                <a:ext cx="1052975" cy="20955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Rectangle 57"/>
              <p:cNvSpPr>
                <a:spLocks noChangeArrowheads="1"/>
              </p:cNvSpPr>
              <p:nvPr/>
            </p:nvSpPr>
            <p:spPr bwMode="auto">
              <a:xfrm>
                <a:off x="3811928" y="541431"/>
                <a:ext cx="860193" cy="1314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r>
                  <a:rPr lang="hu-HU" sz="900" b="1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~ 2*/4 </a:t>
                </a:r>
                <a:r>
                  <a:rPr lang="en-US" sz="900" b="1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 </a:t>
                </a:r>
                <a:r>
                  <a:rPr lang="hu-HU" sz="900" b="1" err="1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years</a:t>
                </a:r>
                <a:endParaRPr lang="en-US" sz="16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</p:grp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2444876" y="3028556"/>
              <a:ext cx="566474" cy="400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533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2919091" y="2843935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667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3317346" y="2650105"/>
              <a:ext cx="624584" cy="4115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b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</a:br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800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6057165" y="211957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600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4990815" y="5792699"/>
              <a:ext cx="248921" cy="24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09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5917514" y="5813412"/>
              <a:ext cx="217939" cy="217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11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5408689" y="5792814"/>
              <a:ext cx="350496" cy="205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2010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6440109" y="5792699"/>
              <a:ext cx="229436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12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1" name="Rectangle 50"/>
            <p:cNvSpPr>
              <a:spLocks noChangeArrowheads="1"/>
            </p:cNvSpPr>
            <p:nvPr/>
          </p:nvSpPr>
          <p:spPr bwMode="auto">
            <a:xfrm>
              <a:off x="6930513" y="5792699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13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3" name="Rectangle 52"/>
            <p:cNvSpPr>
              <a:spLocks noChangeArrowheads="1"/>
            </p:cNvSpPr>
            <p:nvPr/>
          </p:nvSpPr>
          <p:spPr bwMode="auto">
            <a:xfrm>
              <a:off x="7891846" y="5792699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5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4" name="Rectangle 53"/>
            <p:cNvSpPr>
              <a:spLocks noChangeArrowheads="1"/>
            </p:cNvSpPr>
            <p:nvPr/>
          </p:nvSpPr>
          <p:spPr bwMode="auto">
            <a:xfrm>
              <a:off x="5030889" y="3068960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1067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>
              <a:off x="871765" y="5792699"/>
              <a:ext cx="384862" cy="2427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2000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56" name="Szövegdoboz 79"/>
            <p:cNvSpPr txBox="1"/>
            <p:nvPr/>
          </p:nvSpPr>
          <p:spPr>
            <a:xfrm>
              <a:off x="764403" y="5378447"/>
              <a:ext cx="130357" cy="21557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36000" tIns="0" rIns="36000" bIns="0" rtlCol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ea typeface="Verdana"/>
                  <a:cs typeface="Verdana"/>
                  <a:sym typeface="Symbol"/>
                </a:rPr>
                <a:t>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63" name="Line 15"/>
            <p:cNvCxnSpPr/>
            <p:nvPr/>
          </p:nvCxnSpPr>
          <p:spPr bwMode="auto">
            <a:xfrm flipV="1">
              <a:off x="2943412" y="568927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" name="Line 18"/>
            <p:cNvCxnSpPr/>
            <p:nvPr/>
          </p:nvCxnSpPr>
          <p:spPr bwMode="auto">
            <a:xfrm flipV="1">
              <a:off x="3383571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Line 19"/>
            <p:cNvCxnSpPr/>
            <p:nvPr/>
          </p:nvCxnSpPr>
          <p:spPr bwMode="auto">
            <a:xfrm flipV="1">
              <a:off x="3867746" y="5686522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Line 20"/>
            <p:cNvCxnSpPr/>
            <p:nvPr/>
          </p:nvCxnSpPr>
          <p:spPr bwMode="auto">
            <a:xfrm flipV="1">
              <a:off x="1608264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Line 22"/>
            <p:cNvCxnSpPr/>
            <p:nvPr/>
          </p:nvCxnSpPr>
          <p:spPr bwMode="auto">
            <a:xfrm flipV="1">
              <a:off x="2048423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Line 23"/>
            <p:cNvCxnSpPr/>
            <p:nvPr/>
          </p:nvCxnSpPr>
          <p:spPr bwMode="auto">
            <a:xfrm flipV="1">
              <a:off x="2488582" y="568927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Line 66"/>
            <p:cNvCxnSpPr/>
            <p:nvPr/>
          </p:nvCxnSpPr>
          <p:spPr bwMode="auto">
            <a:xfrm flipV="1">
              <a:off x="4351921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Line 67"/>
            <p:cNvCxnSpPr/>
            <p:nvPr/>
          </p:nvCxnSpPr>
          <p:spPr bwMode="auto">
            <a:xfrm flipV="1">
              <a:off x="4850767" y="5686522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Line 18"/>
            <p:cNvCxnSpPr/>
            <p:nvPr/>
          </p:nvCxnSpPr>
          <p:spPr bwMode="auto">
            <a:xfrm flipV="1">
              <a:off x="5290926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Line 19"/>
            <p:cNvCxnSpPr/>
            <p:nvPr/>
          </p:nvCxnSpPr>
          <p:spPr bwMode="auto">
            <a:xfrm flipV="1">
              <a:off x="5789771" y="5683768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Line 66"/>
            <p:cNvCxnSpPr/>
            <p:nvPr/>
          </p:nvCxnSpPr>
          <p:spPr bwMode="auto">
            <a:xfrm flipV="1">
              <a:off x="6273946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Line 67"/>
            <p:cNvCxnSpPr/>
            <p:nvPr/>
          </p:nvCxnSpPr>
          <p:spPr bwMode="auto">
            <a:xfrm flipV="1">
              <a:off x="6772792" y="5683768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Line 18"/>
            <p:cNvCxnSpPr/>
            <p:nvPr/>
          </p:nvCxnSpPr>
          <p:spPr bwMode="auto">
            <a:xfrm flipV="1">
              <a:off x="7256967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Line 19"/>
            <p:cNvCxnSpPr/>
            <p:nvPr/>
          </p:nvCxnSpPr>
          <p:spPr bwMode="auto">
            <a:xfrm flipV="1">
              <a:off x="7755814" y="5685787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Line 59"/>
            <p:cNvCxnSpPr/>
            <p:nvPr/>
          </p:nvCxnSpPr>
          <p:spPr bwMode="auto">
            <a:xfrm flipV="1">
              <a:off x="817262" y="5668423"/>
              <a:ext cx="7625168" cy="208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 type="none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Line 19"/>
            <p:cNvCxnSpPr/>
            <p:nvPr/>
          </p:nvCxnSpPr>
          <p:spPr bwMode="auto">
            <a:xfrm flipV="1">
              <a:off x="8231617" y="5682450"/>
              <a:ext cx="0" cy="694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Line 19"/>
            <p:cNvCxnSpPr/>
            <p:nvPr/>
          </p:nvCxnSpPr>
          <p:spPr bwMode="auto">
            <a:xfrm flipV="1">
              <a:off x="1195396" y="5688958"/>
              <a:ext cx="0" cy="694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" name="Rectangle 88"/>
            <p:cNvSpPr>
              <a:spLocks noChangeArrowheads="1"/>
            </p:cNvSpPr>
            <p:nvPr/>
          </p:nvSpPr>
          <p:spPr bwMode="auto">
            <a:xfrm>
              <a:off x="7421085" y="5785935"/>
              <a:ext cx="254531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100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99" name="Rectangle 98"/>
            <p:cNvSpPr>
              <a:spLocks noChangeArrowheads="1"/>
            </p:cNvSpPr>
            <p:nvPr/>
          </p:nvSpPr>
          <p:spPr bwMode="auto">
            <a:xfrm>
              <a:off x="3102030" y="323658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2" name="Rectangle 141"/>
            <p:cNvSpPr>
              <a:spLocks noChangeArrowheads="1"/>
            </p:cNvSpPr>
            <p:nvPr/>
          </p:nvSpPr>
          <p:spPr bwMode="auto">
            <a:xfrm>
              <a:off x="4097900" y="288692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3" name="Rectangle 142"/>
            <p:cNvSpPr>
              <a:spLocks noChangeArrowheads="1"/>
            </p:cNvSpPr>
            <p:nvPr/>
          </p:nvSpPr>
          <p:spPr bwMode="auto">
            <a:xfrm>
              <a:off x="4760859" y="2367930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333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5" name="Rectangle 144"/>
            <p:cNvSpPr>
              <a:spLocks noChangeArrowheads="1"/>
            </p:cNvSpPr>
            <p:nvPr/>
          </p:nvSpPr>
          <p:spPr bwMode="auto">
            <a:xfrm>
              <a:off x="7970236" y="244004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7" name="Rectangle 146"/>
            <p:cNvSpPr>
              <a:spLocks noChangeArrowheads="1"/>
            </p:cNvSpPr>
            <p:nvPr/>
          </p:nvSpPr>
          <p:spPr bwMode="auto">
            <a:xfrm>
              <a:off x="7620396" y="195860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en-US" sz="1000" b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DDR4/2133</a:t>
              </a:r>
              <a:endParaRPr lang="en-US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/>
              <a:r>
                <a:rPr lang="hu-HU" sz="1000" b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lang="en-US" sz="1000" b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</a:t>
              </a:r>
              <a:r>
                <a:rPr lang="hu-HU" sz="1000" b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48" name="Rectangle 147"/>
            <p:cNvSpPr>
              <a:spLocks noChangeArrowheads="1"/>
            </p:cNvSpPr>
            <p:nvPr/>
          </p:nvSpPr>
          <p:spPr bwMode="auto">
            <a:xfrm>
              <a:off x="6436331" y="256343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55" name="Rectangle 154"/>
            <p:cNvSpPr>
              <a:spLocks noChangeArrowheads="1"/>
            </p:cNvSpPr>
            <p:nvPr/>
          </p:nvSpPr>
          <p:spPr bwMode="auto">
            <a:xfrm>
              <a:off x="2706555" y="34325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56" name="Rectangle 155"/>
            <p:cNvSpPr>
              <a:spLocks noChangeArrowheads="1"/>
            </p:cNvSpPr>
            <p:nvPr/>
          </p:nvSpPr>
          <p:spPr bwMode="auto">
            <a:xfrm>
              <a:off x="8039485" y="2340316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r>
                <a:rPr lang="hu-HU" sz="70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sz="120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67" name="Straight Connector 166"/>
            <p:cNvCxnSpPr/>
            <p:nvPr/>
          </p:nvCxnSpPr>
          <p:spPr>
            <a:xfrm flipV="1">
              <a:off x="4127141" y="2393820"/>
              <a:ext cx="3941585" cy="546613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Rectangle 171"/>
            <p:cNvSpPr>
              <a:spLocks noChangeArrowheads="1"/>
            </p:cNvSpPr>
            <p:nvPr/>
          </p:nvSpPr>
          <p:spPr bwMode="auto">
            <a:xfrm>
              <a:off x="1736685" y="3328696"/>
              <a:ext cx="503154" cy="4603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/>
              <a:r>
                <a:rPr lang="hu-HU" sz="1000" b="1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333</a:t>
              </a:r>
              <a:endParaRPr lang="en-US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grpSp>
          <p:nvGrpSpPr>
            <p:cNvPr id="173" name="Csoportba foglalás 2"/>
            <p:cNvGrpSpPr/>
            <p:nvPr/>
          </p:nvGrpSpPr>
          <p:grpSpPr>
            <a:xfrm>
              <a:off x="5967157" y="2978945"/>
              <a:ext cx="1065627" cy="366939"/>
              <a:chOff x="4097336" y="1285770"/>
              <a:chExt cx="1052975" cy="209550"/>
            </a:xfrm>
          </p:grpSpPr>
          <p:sp>
            <p:nvSpPr>
              <p:cNvPr id="174" name="Rectangle 173"/>
              <p:cNvSpPr>
                <a:spLocks noChangeArrowheads="1"/>
              </p:cNvSpPr>
              <p:nvPr/>
            </p:nvSpPr>
            <p:spPr bwMode="auto">
              <a:xfrm>
                <a:off x="4097336" y="1285770"/>
                <a:ext cx="1052975" cy="20955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sz="2800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Rectangle 174"/>
              <p:cNvSpPr>
                <a:spLocks noChangeArrowheads="1"/>
              </p:cNvSpPr>
              <p:nvPr/>
            </p:nvSpPr>
            <p:spPr bwMode="auto">
              <a:xfrm>
                <a:off x="4259966" y="1334237"/>
                <a:ext cx="860193" cy="1314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r>
                  <a:rPr lang="hu-HU" sz="900" b="1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~ 2</a:t>
                </a:r>
                <a:r>
                  <a:rPr lang="hu-HU" sz="900" b="1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*/</a:t>
                </a:r>
                <a:r>
                  <a:rPr lang="en-US" sz="900" b="1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8  </a:t>
                </a:r>
                <a:r>
                  <a:rPr lang="hu-HU" sz="900" b="1" err="1" smtClean="0">
                    <a:solidFill>
                      <a:srgbClr val="E30500"/>
                    </a:solidFill>
                    <a:latin typeface="Times New Roman"/>
                    <a:ea typeface="Times New Roman"/>
                    <a:cs typeface="Times New Roman"/>
                  </a:rPr>
                  <a:t>years</a:t>
                </a:r>
                <a:endParaRPr lang="en-US" sz="16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</p:grpSp>
      </p:grpSp>
      <p:sp>
        <p:nvSpPr>
          <p:cNvPr id="180" name="Rectangle 179"/>
          <p:cNvSpPr>
            <a:spLocks noChangeArrowheads="1"/>
          </p:cNvSpPr>
          <p:nvPr/>
        </p:nvSpPr>
        <p:spPr bwMode="auto">
          <a:xfrm>
            <a:off x="1329909" y="3383995"/>
            <a:ext cx="548696" cy="4923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266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cxnSp>
        <p:nvCxnSpPr>
          <p:cNvPr id="85" name="Straight Connector 84"/>
          <p:cNvCxnSpPr/>
          <p:nvPr/>
        </p:nvCxnSpPr>
        <p:spPr>
          <a:xfrm flipV="1">
            <a:off x="4157446" y="1696030"/>
            <a:ext cx="2484784" cy="1124667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161510" y="638690"/>
            <a:ext cx="6946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</a:rPr>
              <a:t>b) The rate of rising </a:t>
            </a:r>
            <a:r>
              <a:rPr lang="en-US" sz="1400" b="1" smtClean="0">
                <a:solidFill>
                  <a:srgbClr val="2D2D8A"/>
                </a:solidFill>
              </a:rPr>
              <a:t>memory transfer rates in Intel’s MP </a:t>
            </a:r>
            <a:r>
              <a:rPr lang="hu-HU" sz="1400" b="1" smtClean="0">
                <a:solidFill>
                  <a:srgbClr val="2D2D8A"/>
                </a:solidFill>
              </a:rPr>
              <a:t>servers -2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935598" y="351055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smtClean="0">
                <a:solidFill>
                  <a:srgbClr val="000000"/>
                </a:solidFill>
              </a:rPr>
              <a:t>x</a:t>
            </a:r>
            <a:endParaRPr lang="en-US" sz="600">
              <a:solidFill>
                <a:srgbClr val="000000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4100070" y="311396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smtClean="0">
                <a:solidFill>
                  <a:srgbClr val="000000"/>
                </a:solidFill>
              </a:rPr>
              <a:t>x</a:t>
            </a:r>
            <a:endParaRPr lang="en-US" sz="600">
              <a:solidFill>
                <a:srgbClr val="000000"/>
              </a:solidFill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5298775" y="274440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smtClean="0">
                <a:solidFill>
                  <a:srgbClr val="000000"/>
                </a:solidFill>
              </a:rPr>
              <a:t>x</a:t>
            </a:r>
            <a:endParaRPr lang="en-US" sz="600">
              <a:solidFill>
                <a:srgbClr val="000000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7267645" y="2395581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smtClean="0">
                <a:solidFill>
                  <a:srgbClr val="000000"/>
                </a:solidFill>
              </a:rPr>
              <a:t>x</a:t>
            </a:r>
            <a:endParaRPr lang="en-US" sz="600">
              <a:solidFill>
                <a:srgbClr val="000000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7821155" y="2303432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" smtClean="0">
                <a:solidFill>
                  <a:srgbClr val="000000"/>
                </a:solidFill>
              </a:rPr>
              <a:t>x</a:t>
            </a:r>
            <a:endParaRPr lang="en-US" sz="600">
              <a:solidFill>
                <a:srgbClr val="000000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 rot="60000" flipV="1">
            <a:off x="3038460" y="2836733"/>
            <a:ext cx="2260315" cy="773759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5292080" y="2405822"/>
            <a:ext cx="2628000" cy="44297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/>
          <p:nvPr/>
        </p:nvCxnSpPr>
        <p:spPr>
          <a:xfrm flipV="1">
            <a:off x="5330749" y="1997177"/>
            <a:ext cx="2490406" cy="849580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Rectangle 109"/>
          <p:cNvSpPr>
            <a:spLocks noChangeArrowheads="1"/>
          </p:cNvSpPr>
          <p:nvPr/>
        </p:nvSpPr>
        <p:spPr bwMode="auto">
          <a:xfrm>
            <a:off x="1616769" y="3882702"/>
            <a:ext cx="58481" cy="2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r>
              <a:rPr lang="hu-HU" sz="7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*</a:t>
            </a:r>
            <a:endParaRPr lang="en-US" sz="120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11" name="Rectangle 110"/>
          <p:cNvSpPr>
            <a:spLocks noChangeArrowheads="1"/>
          </p:cNvSpPr>
          <p:nvPr/>
        </p:nvSpPr>
        <p:spPr bwMode="auto">
          <a:xfrm>
            <a:off x="2645984" y="3658310"/>
            <a:ext cx="755886" cy="46120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400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12" name="Rectangle 111"/>
          <p:cNvSpPr>
            <a:spLocks noChangeArrowheads="1"/>
          </p:cNvSpPr>
          <p:nvPr/>
        </p:nvSpPr>
        <p:spPr bwMode="auto">
          <a:xfrm>
            <a:off x="3954206" y="3328696"/>
            <a:ext cx="572789" cy="4603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DDR2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667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13" name="Rectangle 112"/>
          <p:cNvSpPr>
            <a:spLocks noChangeArrowheads="1"/>
          </p:cNvSpPr>
          <p:nvPr/>
        </p:nvSpPr>
        <p:spPr bwMode="auto">
          <a:xfrm>
            <a:off x="6990326" y="2610806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DDR3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1</a:t>
            </a:r>
            <a:r>
              <a:rPr lang="en-US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600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14" name="Rectangle 113"/>
          <p:cNvSpPr>
            <a:spLocks noChangeArrowheads="1"/>
          </p:cNvSpPr>
          <p:nvPr/>
        </p:nvSpPr>
        <p:spPr bwMode="auto">
          <a:xfrm>
            <a:off x="7677345" y="2478655"/>
            <a:ext cx="777029" cy="466724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DDR3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1</a:t>
            </a:r>
            <a:r>
              <a:rPr lang="en-US" sz="1000" b="1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866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28" name="Rectangle 127"/>
          <p:cNvSpPr>
            <a:spLocks noChangeArrowheads="1"/>
          </p:cNvSpPr>
          <p:nvPr/>
        </p:nvSpPr>
        <p:spPr bwMode="auto">
          <a:xfrm>
            <a:off x="1947461" y="3102814"/>
            <a:ext cx="755886" cy="46120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400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34" name="Rectangle 133"/>
          <p:cNvSpPr>
            <a:spLocks noChangeArrowheads="1"/>
          </p:cNvSpPr>
          <p:nvPr/>
        </p:nvSpPr>
        <p:spPr bwMode="auto">
          <a:xfrm>
            <a:off x="3761910" y="2362553"/>
            <a:ext cx="711241" cy="5263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noAutofit/>
          </a:bodyPr>
          <a:lstStyle/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DDR3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/>
            <a:r>
              <a:rPr lang="hu-HU" sz="1000" b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1067</a:t>
            </a:r>
            <a:endParaRPr lang="en-US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cxnSp>
        <p:nvCxnSpPr>
          <p:cNvPr id="135" name="Straight Connector 134"/>
          <p:cNvCxnSpPr/>
          <p:nvPr/>
        </p:nvCxnSpPr>
        <p:spPr>
          <a:xfrm rot="120000" flipV="1">
            <a:off x="1642357" y="2796919"/>
            <a:ext cx="2484784" cy="1124667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1221680" y="3834045"/>
            <a:ext cx="470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smtClean="0">
                <a:solidFill>
                  <a:srgbClr val="BBE0E3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DT </a:t>
            </a:r>
            <a:endParaRPr lang="en-US" sz="1200" b="1">
              <a:solidFill>
                <a:srgbClr val="BBE0E3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2366755" y="3647056"/>
            <a:ext cx="4956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smtClean="0">
                <a:solidFill>
                  <a:srgbClr val="FF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MP </a:t>
            </a:r>
            <a:endParaRPr lang="en-US" sz="1200" b="1">
              <a:solidFill>
                <a:srgbClr val="FF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6599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6505"/>
            <a:ext cx="9144000" cy="393700"/>
          </a:xfrm>
        </p:spPr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64094" y="934478"/>
            <a:ext cx="8682313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In the course of the evolution of MP servers </a:t>
            </a:r>
            <a:r>
              <a:rPr lang="hu-HU" sz="1400" smtClean="0">
                <a:solidFill>
                  <a:srgbClr val="0070C0"/>
                </a:solidFill>
              </a:rPr>
              <a:t>memory transfer rate rose slower than </a:t>
            </a:r>
          </a:p>
          <a:p>
            <a:pPr>
              <a:spcAft>
                <a:spcPts val="600"/>
              </a:spcAft>
            </a:pPr>
            <a:r>
              <a:rPr lang="hu-HU" sz="1400">
                <a:solidFill>
                  <a:srgbClr val="0070C0"/>
                </a:solidFill>
              </a:rPr>
              <a:t> </a:t>
            </a:r>
            <a:r>
              <a:rPr lang="hu-HU" sz="1400" smtClean="0">
                <a:solidFill>
                  <a:srgbClr val="0070C0"/>
                </a:solidFill>
              </a:rPr>
              <a:t>     core count</a:t>
            </a:r>
            <a:r>
              <a:rPr lang="hu-HU" sz="1400" smtClean="0"/>
              <a:t>, </a:t>
            </a:r>
            <a:r>
              <a:rPr lang="hu-HU" sz="1400" smtClean="0">
                <a:solidFill>
                  <a:srgbClr val="0070C0"/>
                </a:solidFill>
              </a:rPr>
              <a:t>for DDR2 </a:t>
            </a:r>
            <a:r>
              <a:rPr lang="hu-HU" sz="1400" smtClean="0"/>
              <a:t>memories it </a:t>
            </a:r>
            <a:r>
              <a:rPr lang="hu-HU" sz="1400" smtClean="0">
                <a:solidFill>
                  <a:srgbClr val="0070C0"/>
                </a:solidFill>
              </a:rPr>
              <a:t>doubled roughly every four years.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/>
              <a:t>But </a:t>
            </a:r>
            <a:r>
              <a:rPr lang="hu-HU" sz="1400" smtClean="0">
                <a:solidFill>
                  <a:srgbClr val="0070C0"/>
                </a:solidFill>
              </a:rPr>
              <a:t>after DDR3 memory emerged </a:t>
            </a:r>
            <a:r>
              <a:rPr lang="hu-HU" sz="1400" smtClean="0"/>
              <a:t>the growth rate of memory transfer speed slowed down </a:t>
            </a:r>
          </a:p>
          <a:p>
            <a:r>
              <a:rPr lang="hu-HU" sz="1400"/>
              <a:t> </a:t>
            </a:r>
            <a:r>
              <a:rPr lang="hu-HU" sz="1400" smtClean="0"/>
              <a:t>     to </a:t>
            </a:r>
            <a:r>
              <a:rPr lang="hu-HU" sz="1400" smtClean="0">
                <a:solidFill>
                  <a:srgbClr val="0070C0"/>
                </a:solidFill>
              </a:rPr>
              <a:t>doubling rougly every eight years </a:t>
            </a:r>
            <a:r>
              <a:rPr lang="hu-HU" sz="1400" smtClean="0"/>
              <a:t>due to the higher complexity of this technology,</a:t>
            </a:r>
          </a:p>
          <a:p>
            <a:r>
              <a:rPr lang="hu-HU" sz="1400"/>
              <a:t> </a:t>
            </a:r>
            <a:r>
              <a:rPr lang="hu-HU" sz="1400" smtClean="0"/>
              <a:t>     as the next Figure shows.    </a:t>
            </a:r>
            <a:endParaRPr lang="en-US" sz="1400"/>
          </a:p>
        </p:txBody>
      </p:sp>
      <p:sp>
        <p:nvSpPr>
          <p:cNvPr id="5" name="TextBox 4"/>
          <p:cNvSpPr txBox="1"/>
          <p:nvPr/>
        </p:nvSpPr>
        <p:spPr>
          <a:xfrm>
            <a:off x="161510" y="638690"/>
            <a:ext cx="70070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</a:rPr>
              <a:t>b) The rate of rising memory transfer rates in </a:t>
            </a:r>
            <a:r>
              <a:rPr lang="en-US" sz="1400" b="1" smtClean="0">
                <a:solidFill>
                  <a:srgbClr val="2D2D8A"/>
                </a:solidFill>
              </a:rPr>
              <a:t>Intel’s </a:t>
            </a:r>
            <a:r>
              <a:rPr lang="hu-HU" sz="1400" b="1" smtClean="0">
                <a:solidFill>
                  <a:srgbClr val="2D2D8A"/>
                </a:solidFill>
              </a:rPr>
              <a:t>MP servers -3</a:t>
            </a:r>
            <a:endParaRPr lang="en-US" sz="1400" b="1">
              <a:solidFill>
                <a:srgbClr val="2D2D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581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8)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502212" y="908720"/>
            <a:ext cx="8525283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latin typeface="+mj-lt"/>
              </a:rPr>
              <a:t>We point out that </a:t>
            </a:r>
            <a:r>
              <a:rPr lang="hu-HU" sz="1400" smtClean="0">
                <a:solidFill>
                  <a:srgbClr val="FF0000"/>
                </a:solidFill>
                <a:latin typeface="+mj-lt"/>
              </a:rPr>
              <a:t>the requested memory bandwidth of a platform based on a multicore</a:t>
            </a:r>
          </a:p>
          <a:p>
            <a:r>
              <a:rPr lang="hu-HU" sz="1400">
                <a:solidFill>
                  <a:srgbClr val="FF0000"/>
                </a:solidFill>
                <a:latin typeface="+mj-lt"/>
              </a:rPr>
              <a:t> </a:t>
            </a:r>
            <a:r>
              <a:rPr lang="hu-HU" sz="1400" smtClean="0">
                <a:solidFill>
                  <a:srgbClr val="FF0000"/>
                </a:solidFill>
                <a:latin typeface="+mj-lt"/>
              </a:rPr>
              <a:t>     processor needs to be proportional with the core count</a:t>
            </a:r>
            <a:r>
              <a:rPr lang="hu-HU" sz="1400" smtClean="0">
                <a:latin typeface="+mj-lt"/>
              </a:rPr>
              <a:t>, since every core may run</a:t>
            </a:r>
          </a:p>
          <a:p>
            <a:pPr>
              <a:spcAft>
                <a:spcPts val="600"/>
              </a:spcAft>
            </a:pPr>
            <a:r>
              <a:rPr lang="hu-HU" sz="1400">
                <a:latin typeface="+mj-lt"/>
              </a:rPr>
              <a:t> </a:t>
            </a:r>
            <a:r>
              <a:rPr lang="hu-HU" sz="1400" smtClean="0">
                <a:latin typeface="+mj-lt"/>
              </a:rPr>
              <a:t>     independently from each other.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400" smtClean="0">
                <a:latin typeface="+mj-lt"/>
              </a:rPr>
              <a:t>Since the memory transfer rate raises slower than the core count, the </a:t>
            </a:r>
            <a:r>
              <a:rPr lang="hu-HU" sz="1400" smtClean="0">
                <a:solidFill>
                  <a:schemeClr val="accent6"/>
                </a:solidFill>
                <a:latin typeface="+mj-lt"/>
              </a:rPr>
              <a:t>resulting memory </a:t>
            </a:r>
          </a:p>
          <a:p>
            <a:r>
              <a:rPr lang="hu-HU" sz="1400">
                <a:solidFill>
                  <a:schemeClr val="accent6"/>
                </a:solidFill>
                <a:latin typeface="+mj-lt"/>
              </a:rPr>
              <a:t> </a:t>
            </a:r>
            <a:r>
              <a:rPr lang="hu-HU" sz="1400" smtClean="0">
                <a:solidFill>
                  <a:schemeClr val="accent6"/>
                </a:solidFill>
                <a:latin typeface="+mj-lt"/>
              </a:rPr>
              <a:t>     bandwidth deficiency needs to be compensated by increasing the number of memory</a:t>
            </a:r>
          </a:p>
          <a:p>
            <a:r>
              <a:rPr lang="hu-HU" sz="1400">
                <a:solidFill>
                  <a:schemeClr val="accent6"/>
                </a:solidFill>
                <a:latin typeface="+mj-lt"/>
              </a:rPr>
              <a:t> </a:t>
            </a:r>
            <a:r>
              <a:rPr lang="hu-HU" sz="1400" smtClean="0">
                <a:solidFill>
                  <a:schemeClr val="accent6"/>
                </a:solidFill>
                <a:latin typeface="+mj-lt"/>
              </a:rPr>
              <a:t>     channels</a:t>
            </a:r>
            <a:r>
              <a:rPr lang="hu-HU" sz="1400" smtClean="0">
                <a:latin typeface="+mj-lt"/>
              </a:rPr>
              <a:t> provided by the MP platform.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593685"/>
            <a:ext cx="40398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c) The inherent widening memory gap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72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9573" name="Group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3394058"/>
              </p:ext>
            </p:extLst>
          </p:nvPr>
        </p:nvGraphicFramePr>
        <p:xfrm>
          <a:off x="1258888" y="1681163"/>
          <a:ext cx="6705600" cy="4457195"/>
        </p:xfrm>
        <a:graphic>
          <a:graphicData uri="http://schemas.openxmlformats.org/drawingml/2006/table">
            <a:tbl>
              <a:tblPr/>
              <a:tblGrid>
                <a:gridCol w="2057400"/>
                <a:gridCol w="4648200"/>
              </a:tblGrid>
              <a:tr h="5889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</a:t>
                      </a:r>
                      <a:r>
                        <a:rPr kumimoji="0" lang="hu-HU" sz="1200" b="1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architecture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Basic architecture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and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their</a:t>
                      </a: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shrink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</a:tr>
              <a:tr h="6350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b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</a:b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(Prescott)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2005 	90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10000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27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2006 	65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2007 	45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endParaRPr kumimoji="0" lang="hu-H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  <a:tr h="6207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2008 	45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endParaRPr kumimoji="0" lang="hu-H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2010 	32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endParaRPr kumimoji="0" lang="hu-H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207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sz="1200" b="1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1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2011 	32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2012 	22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hu-HU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endParaRPr kumimoji="0" lang="hu-H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  <a:tr h="612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endParaRPr kumimoji="0" lang="hu-H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90600" algn="l"/>
                          <a:tab pos="1879600" algn="l"/>
                          <a:tab pos="2692400" algn="l"/>
                        </a:tabLst>
                      </a:pP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201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 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	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nm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endParaRPr kumimoji="0" lang="hu-H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12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hu-H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989013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2015         14 nm      </a:t>
                      </a:r>
                      <a:r>
                        <a:rPr kumimoji="0" lang="en-US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      </a:t>
                      </a:r>
                      <a:r>
                        <a:rPr kumimoji="0" lang="en-US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Kaby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Lake</a:t>
                      </a:r>
                    </a:p>
                    <a:p>
                      <a:pPr marL="1217613" marR="0" lvl="0" indent="-2286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3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lain" startAt="2016"/>
                        <a:tabLst>
                          <a:tab pos="989013" algn="l"/>
                          <a:tab pos="1879600" algn="l"/>
                          <a:tab pos="2692400" algn="l"/>
                        </a:tabLst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?     </a:t>
                      </a:r>
                      <a:r>
                        <a:rPr kumimoji="0" lang="hu-H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10 nm      </a:t>
                      </a:r>
                      <a:r>
                        <a:rPr kumimoji="0" lang="en-US" sz="1200" b="0" i="0" u="none" strike="noStrike" cap="none" normalizeH="0" baseline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Cannonlake</a:t>
                      </a:r>
                      <a:endParaRPr kumimoji="0" lang="hu-H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</a:tbl>
          </a:graphicData>
        </a:graphic>
      </p:graphicFrame>
      <p:sp>
        <p:nvSpPr>
          <p:cNvPr id="60444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445" name="Text Box 23"/>
          <p:cNvSpPr txBox="1">
            <a:spLocks noChangeArrowheads="1"/>
          </p:cNvSpPr>
          <p:nvPr/>
        </p:nvSpPr>
        <p:spPr bwMode="auto">
          <a:xfrm>
            <a:off x="180975" y="646113"/>
            <a:ext cx="52309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Basic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microarchitectures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and their related shrinks</a:t>
            </a:r>
          </a:p>
        </p:txBody>
      </p:sp>
      <p:sp>
        <p:nvSpPr>
          <p:cNvPr id="60446" name="Text Box 24"/>
          <p:cNvSpPr txBox="1">
            <a:spLocks noChangeArrowheads="1"/>
          </p:cNvSpPr>
          <p:nvPr/>
        </p:nvSpPr>
        <p:spPr bwMode="auto">
          <a:xfrm>
            <a:off x="280988" y="1042988"/>
            <a:ext cx="6807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Considered from the Pentium 4 Prescott (the third core of Pentium 4) on.</a:t>
            </a:r>
          </a:p>
        </p:txBody>
      </p:sp>
    </p:spTree>
    <p:extLst>
      <p:ext uri="{BB962C8B-B14F-4D97-AF65-F5344CB8AC3E}">
        <p14:creationId xmlns:p14="http://schemas.microsoft.com/office/powerpoint/2010/main" val="1739894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9)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80258" y="944723"/>
            <a:ext cx="9068701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/>
              <a:t>     It </a:t>
            </a:r>
            <a:r>
              <a:rPr lang="hu-HU" sz="1400"/>
              <a:t>can be shown that an </a:t>
            </a:r>
            <a:r>
              <a:rPr lang="hu-HU" sz="1400">
                <a:solidFill>
                  <a:srgbClr val="FF0000"/>
                </a:solidFill>
              </a:rPr>
              <a:t>n-core MP server needs to have approximately √n memory channels</a:t>
            </a:r>
          </a:p>
          <a:p>
            <a:pPr>
              <a:spcAft>
                <a:spcPts val="600"/>
              </a:spcAft>
            </a:pPr>
            <a:r>
              <a:rPr lang="hu-HU" sz="1400"/>
              <a:t>      </a:t>
            </a:r>
            <a:r>
              <a:rPr lang="hu-HU" sz="1400" smtClean="0"/>
              <a:t>  </a:t>
            </a:r>
            <a:r>
              <a:rPr lang="hu-HU" sz="1400" smtClean="0">
                <a:solidFill>
                  <a:srgbClr val="FF0000"/>
                </a:solidFill>
              </a:rPr>
              <a:t>per socket </a:t>
            </a:r>
            <a:r>
              <a:rPr lang="hu-HU" sz="1400" smtClean="0"/>
              <a:t>for </a:t>
            </a:r>
            <a:r>
              <a:rPr lang="hu-HU" sz="1400"/>
              <a:t>preserving the per core memory bandwidth over server generations.</a:t>
            </a:r>
          </a:p>
          <a:p>
            <a:r>
              <a:rPr lang="hu-HU" sz="1400"/>
              <a:t>   </a:t>
            </a:r>
            <a:r>
              <a:rPr lang="hu-HU" sz="1400" smtClean="0"/>
              <a:t>  </a:t>
            </a:r>
            <a:r>
              <a:rPr lang="hu-HU" sz="1400"/>
              <a:t>This is the reason why t</a:t>
            </a:r>
            <a:r>
              <a:rPr lang="en-US" sz="1400"/>
              <a:t>he </a:t>
            </a:r>
            <a:r>
              <a:rPr lang="en-US" sz="1400">
                <a:solidFill>
                  <a:srgbClr val="0070C0"/>
                </a:solidFill>
              </a:rPr>
              <a:t>number of memory channels rose rapidly </a:t>
            </a:r>
            <a:r>
              <a:rPr lang="en-US" sz="1400"/>
              <a:t>from 1 per socket </a:t>
            </a:r>
            <a:endParaRPr lang="hu-HU" sz="1400"/>
          </a:p>
          <a:p>
            <a:r>
              <a:rPr lang="hu-HU" sz="1400"/>
              <a:t>       </a:t>
            </a:r>
            <a:r>
              <a:rPr lang="en-US" sz="1400"/>
              <a:t>to 8 per </a:t>
            </a:r>
            <a:r>
              <a:rPr lang="en-US" sz="1400" smtClean="0"/>
              <a:t>socket</a:t>
            </a:r>
            <a:r>
              <a:rPr lang="hu-HU" sz="1400" smtClean="0"/>
              <a:t>.</a:t>
            </a:r>
            <a:endParaRPr lang="en-US" sz="1400"/>
          </a:p>
        </p:txBody>
      </p:sp>
      <p:sp>
        <p:nvSpPr>
          <p:cNvPr id="4" name="TextBox 3"/>
          <p:cNvSpPr txBox="1"/>
          <p:nvPr/>
        </p:nvSpPr>
        <p:spPr>
          <a:xfrm>
            <a:off x="206515" y="593685"/>
            <a:ext cx="67393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d) The need for more memory channels for higher core counts -1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687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5198"/>
              </p:ext>
            </p:extLst>
          </p:nvPr>
        </p:nvGraphicFramePr>
        <p:xfrm>
          <a:off x="251519" y="1223755"/>
          <a:ext cx="8685966" cy="5376220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processor</a:t>
                      </a: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processor</a:t>
                      </a: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6147175" y="1223755"/>
            <a:ext cx="1350150" cy="539279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6515" y="593685"/>
            <a:ext cx="68675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d) The need for more memory channels for higher core counts -2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0031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06515" y="953725"/>
            <a:ext cx="83433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latin typeface="+mj-lt"/>
              </a:rPr>
              <a:t>Finally, we note that the basic platform topology has changed w</a:t>
            </a:r>
            <a:r>
              <a:rPr lang="en-US" sz="1400" err="1" smtClean="0">
                <a:latin typeface="+mj-lt"/>
              </a:rPr>
              <a:t>ith</a:t>
            </a:r>
            <a:r>
              <a:rPr lang="en-US" sz="1400" smtClean="0">
                <a:latin typeface="+mj-lt"/>
              </a:rPr>
              <a:t> the Nehalem </a:t>
            </a:r>
            <a:r>
              <a:rPr lang="hu-HU" sz="1400" smtClean="0">
                <a:latin typeface="+mj-lt"/>
              </a:rPr>
              <a:t>processor</a:t>
            </a:r>
          </a:p>
          <a:p>
            <a:r>
              <a:rPr lang="hu-HU" sz="1400">
                <a:latin typeface="+mj-lt"/>
              </a:rPr>
              <a:t> </a:t>
            </a:r>
            <a:r>
              <a:rPr lang="hu-HU" sz="1400" smtClean="0">
                <a:latin typeface="+mj-lt"/>
              </a:rPr>
              <a:t>     </a:t>
            </a:r>
            <a:r>
              <a:rPr lang="en-US" sz="1400" smtClean="0">
                <a:latin typeface="+mj-lt"/>
              </a:rPr>
              <a:t> </a:t>
            </a:r>
            <a:r>
              <a:rPr lang="en-US" sz="1400" smtClean="0">
                <a:solidFill>
                  <a:srgbClr val="0070C0"/>
                </a:solidFill>
                <a:latin typeface="+mj-lt"/>
              </a:rPr>
              <a:t>from SMP to NUMA</a:t>
            </a:r>
            <a:r>
              <a:rPr lang="hu-HU" sz="1400" smtClean="0">
                <a:solidFill>
                  <a:srgbClr val="0070C0"/>
                </a:solidFill>
                <a:latin typeface="+mj-lt"/>
              </a:rPr>
              <a:t>, </a:t>
            </a:r>
            <a:r>
              <a:rPr lang="hu-HU" sz="1400" smtClean="0">
                <a:latin typeface="+mj-lt"/>
              </a:rPr>
              <a:t>as indicated next.</a:t>
            </a:r>
            <a:endParaRPr lang="en-US" sz="140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593685"/>
            <a:ext cx="81419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e) Changing the basic platform topology of MP platforms from SMP to NUMA -1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392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9" name="Text Box 4"/>
          <p:cNvSpPr txBox="1">
            <a:spLocks noChangeArrowheads="1"/>
          </p:cNvSpPr>
          <p:nvPr/>
        </p:nvSpPr>
        <p:spPr bwMode="auto">
          <a:xfrm>
            <a:off x="590550" y="2092325"/>
            <a:ext cx="2668588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SMPs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(S</a:t>
            </a:r>
            <a:r>
              <a:rPr lang="en-US" altLang="en-US" sz="1200">
                <a:latin typeface="Verdana" pitchFamily="34" charset="0"/>
              </a:rPr>
              <a:t>ymmetrical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ulti</a:t>
            </a:r>
            <a:r>
              <a:rPr lang="en-US" altLang="en-US" sz="1200" b="1">
                <a:latin typeface="Verdana" pitchFamily="34" charset="0"/>
              </a:rPr>
              <a:t>P</a:t>
            </a:r>
            <a:r>
              <a:rPr lang="en-US" altLang="en-US" sz="1200">
                <a:latin typeface="Verdana" pitchFamily="34" charset="0"/>
              </a:rPr>
              <a:t>rocessor)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0" name="Line 8"/>
          <p:cNvSpPr>
            <a:spLocks noChangeShapeType="1"/>
          </p:cNvSpPr>
          <p:nvPr/>
        </p:nvSpPr>
        <p:spPr bwMode="auto">
          <a:xfrm>
            <a:off x="4584700" y="156845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1" name="Line 10"/>
          <p:cNvSpPr>
            <a:spLocks noChangeShapeType="1"/>
          </p:cNvSpPr>
          <p:nvPr/>
        </p:nvSpPr>
        <p:spPr bwMode="auto">
          <a:xfrm flipV="1">
            <a:off x="1949450" y="1803400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2" name="Oval 12"/>
          <p:cNvSpPr>
            <a:spLocks noChangeArrowheads="1"/>
          </p:cNvSpPr>
          <p:nvPr/>
        </p:nvSpPr>
        <p:spPr bwMode="auto">
          <a:xfrm>
            <a:off x="1905000" y="1997075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3" name="Line 13"/>
          <p:cNvSpPr>
            <a:spLocks noChangeShapeType="1"/>
          </p:cNvSpPr>
          <p:nvPr/>
        </p:nvSpPr>
        <p:spPr bwMode="auto">
          <a:xfrm>
            <a:off x="1938338" y="1797050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4" name="Text Box 4"/>
          <p:cNvSpPr txBox="1">
            <a:spLocks noChangeArrowheads="1"/>
          </p:cNvSpPr>
          <p:nvPr/>
        </p:nvSpPr>
        <p:spPr bwMode="auto">
          <a:xfrm>
            <a:off x="1841500" y="1130300"/>
            <a:ext cx="5502275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hu-HU" altLang="en-US" sz="1200" b="1" smtClean="0">
                <a:latin typeface="Verdana" pitchFamily="34" charset="0"/>
              </a:rPr>
              <a:t>Basic platform topologies of mul</a:t>
            </a:r>
            <a:r>
              <a:rPr lang="en-US" altLang="en-US" sz="1200" b="1" err="1" smtClean="0">
                <a:latin typeface="Verdana" pitchFamily="34" charset="0"/>
              </a:rPr>
              <a:t>tiprocessor</a:t>
            </a:r>
            <a:r>
              <a:rPr lang="hu-HU" altLang="en-US" sz="1200" b="1" smtClean="0">
                <a:latin typeface="Verdana" pitchFamily="34" charset="0"/>
              </a:rPr>
              <a:t>s</a:t>
            </a:r>
            <a:r>
              <a:rPr lang="en-US" altLang="en-US" sz="1200" b="1" smtClean="0">
                <a:latin typeface="Verdana" pitchFamily="34" charset="0"/>
              </a:rPr>
              <a:t> </a:t>
            </a:r>
            <a:endParaRPr lang="hu-HU" altLang="en-US" sz="1200" b="1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smtClean="0">
                <a:latin typeface="Verdana" pitchFamily="34" charset="0"/>
              </a:rPr>
              <a:t> </a:t>
            </a:r>
            <a:r>
              <a:rPr lang="en-US" altLang="en-US" sz="1200" b="1">
                <a:latin typeface="Verdana" pitchFamily="34" charset="0"/>
              </a:rPr>
              <a:t>classified according to their memory architecture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5" name="Text Box 4"/>
          <p:cNvSpPr txBox="1">
            <a:spLocks noChangeArrowheads="1"/>
          </p:cNvSpPr>
          <p:nvPr/>
        </p:nvSpPr>
        <p:spPr bwMode="auto">
          <a:xfrm>
            <a:off x="6091238" y="2093913"/>
            <a:ext cx="11445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NUMAs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6" name="Oval 12"/>
          <p:cNvSpPr>
            <a:spLocks noChangeArrowheads="1"/>
          </p:cNvSpPr>
          <p:nvPr/>
        </p:nvSpPr>
        <p:spPr bwMode="auto">
          <a:xfrm>
            <a:off x="6643688" y="19986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7" name="Line 13"/>
          <p:cNvSpPr>
            <a:spLocks noChangeShapeType="1"/>
          </p:cNvSpPr>
          <p:nvPr/>
        </p:nvSpPr>
        <p:spPr bwMode="auto">
          <a:xfrm>
            <a:off x="6677025" y="179863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8" name="Text Box 13"/>
          <p:cNvSpPr txBox="1">
            <a:spLocks noChangeArrowheads="1"/>
          </p:cNvSpPr>
          <p:nvPr/>
        </p:nvSpPr>
        <p:spPr bwMode="auto">
          <a:xfrm>
            <a:off x="5127625" y="2624138"/>
            <a:ext cx="3079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with </a:t>
            </a:r>
            <a:r>
              <a:rPr lang="en-US" altLang="en-US" sz="1200" b="1">
                <a:latin typeface="Verdana" pitchFamily="34" charset="0"/>
              </a:rPr>
              <a:t>N</a:t>
            </a:r>
            <a:r>
              <a:rPr lang="en-US" altLang="en-US" sz="1200">
                <a:latin typeface="Verdana" pitchFamily="34" charset="0"/>
              </a:rPr>
              <a:t>on-</a:t>
            </a:r>
            <a:r>
              <a:rPr lang="en-US" altLang="en-US" sz="1200" b="1">
                <a:latin typeface="Verdana" pitchFamily="34" charset="0"/>
              </a:rPr>
              <a:t>U</a:t>
            </a:r>
            <a:r>
              <a:rPr lang="en-US" altLang="en-US" sz="1200">
                <a:latin typeface="Verdana" pitchFamily="34" charset="0"/>
              </a:rPr>
              <a:t>niform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emory </a:t>
            </a:r>
            <a:r>
              <a:rPr lang="en-US" altLang="en-US" sz="1200" b="1">
                <a:latin typeface="Verdana" pitchFamily="34" charset="0"/>
              </a:rPr>
              <a:t>A</a:t>
            </a:r>
            <a:r>
              <a:rPr lang="en-US" altLang="en-US" sz="1200">
                <a:latin typeface="Verdana" pitchFamily="34" charset="0"/>
              </a:rPr>
              <a:t>ccess</a:t>
            </a:r>
          </a:p>
        </p:txBody>
      </p:sp>
      <p:sp>
        <p:nvSpPr>
          <p:cNvPr id="60429" name="Text Box 14"/>
          <p:cNvSpPr txBox="1">
            <a:spLocks noChangeArrowheads="1"/>
          </p:cNvSpPr>
          <p:nvPr/>
        </p:nvSpPr>
        <p:spPr bwMode="auto">
          <a:xfrm>
            <a:off x="482600" y="2655888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with </a:t>
            </a:r>
            <a:r>
              <a:rPr lang="en-US" altLang="en-US" sz="1200" b="1">
                <a:latin typeface="Verdana" pitchFamily="34" charset="0"/>
              </a:rPr>
              <a:t>U</a:t>
            </a:r>
            <a:r>
              <a:rPr lang="en-US" altLang="en-US" sz="1200">
                <a:latin typeface="Verdana" pitchFamily="34" charset="0"/>
              </a:rPr>
              <a:t>niform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emory </a:t>
            </a:r>
            <a:r>
              <a:rPr lang="en-US" altLang="en-US" sz="1200" b="1">
                <a:latin typeface="Verdana" pitchFamily="34" charset="0"/>
              </a:rPr>
              <a:t>A</a:t>
            </a:r>
            <a:r>
              <a:rPr lang="en-US" altLang="en-US" sz="1200">
                <a:latin typeface="Verdana" pitchFamily="34" charset="0"/>
              </a:rPr>
              <a:t>ccess (UMA)</a:t>
            </a:r>
          </a:p>
        </p:txBody>
      </p:sp>
      <p:sp>
        <p:nvSpPr>
          <p:cNvPr id="60430" name="Text Box 15"/>
          <p:cNvSpPr txBox="1">
            <a:spLocks noChangeArrowheads="1"/>
          </p:cNvSpPr>
          <p:nvPr/>
        </p:nvSpPr>
        <p:spPr bwMode="auto">
          <a:xfrm>
            <a:off x="82550" y="3684588"/>
            <a:ext cx="131445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Typical examples</a:t>
            </a:r>
          </a:p>
        </p:txBody>
      </p:sp>
      <p:sp>
        <p:nvSpPr>
          <p:cNvPr id="60431" name="Téglalap 40"/>
          <p:cNvSpPr>
            <a:spLocks noChangeArrowheads="1"/>
          </p:cNvSpPr>
          <p:nvPr/>
        </p:nvSpPr>
        <p:spPr bwMode="auto">
          <a:xfrm>
            <a:off x="501650" y="4060825"/>
            <a:ext cx="1374775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7" name="Téglalap 46"/>
          <p:cNvSpPr/>
          <p:nvPr/>
        </p:nvSpPr>
        <p:spPr>
          <a:xfrm>
            <a:off x="1395413" y="5264150"/>
            <a:ext cx="1114425" cy="51911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MCH</a:t>
            </a:r>
          </a:p>
        </p:txBody>
      </p:sp>
      <p:cxnSp>
        <p:nvCxnSpPr>
          <p:cNvPr id="48" name="Egyenes összekötő 47"/>
          <p:cNvCxnSpPr>
            <a:stCxn id="47" idx="0"/>
          </p:cNvCxnSpPr>
          <p:nvPr/>
        </p:nvCxnSpPr>
        <p:spPr>
          <a:xfrm rot="16200000" flipV="1">
            <a:off x="1497013" y="5087938"/>
            <a:ext cx="350837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1761332" y="5976144"/>
            <a:ext cx="3857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395413" y="6169025"/>
            <a:ext cx="1114425" cy="517525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I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36" name="Szövegdoboz 70"/>
          <p:cNvSpPr txBox="1">
            <a:spLocks noChangeArrowheads="1"/>
          </p:cNvSpPr>
          <p:nvPr/>
        </p:nvSpPr>
        <p:spPr bwMode="auto">
          <a:xfrm>
            <a:off x="1725613" y="4964113"/>
            <a:ext cx="43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FSB</a:t>
            </a:r>
          </a:p>
        </p:txBody>
      </p:sp>
      <p:sp>
        <p:nvSpPr>
          <p:cNvPr id="60437" name="Téglalap 49"/>
          <p:cNvSpPr>
            <a:spLocks noChangeArrowheads="1"/>
          </p:cNvSpPr>
          <p:nvPr/>
        </p:nvSpPr>
        <p:spPr bwMode="auto">
          <a:xfrm>
            <a:off x="2076450" y="4060825"/>
            <a:ext cx="1414463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2443956" y="4766469"/>
            <a:ext cx="29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1093788" y="4765675"/>
            <a:ext cx="2936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/>
          <p:nvPr/>
        </p:nvCxnSpPr>
        <p:spPr>
          <a:xfrm rot="10800000">
            <a:off x="1239838" y="4913313"/>
            <a:ext cx="4238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41" name="Egyenes összekötő 23"/>
          <p:cNvCxnSpPr>
            <a:cxnSpLocks noChangeShapeType="1"/>
          </p:cNvCxnSpPr>
          <p:nvPr/>
        </p:nvCxnSpPr>
        <p:spPr bwMode="auto">
          <a:xfrm flipH="1">
            <a:off x="2517775" y="5461000"/>
            <a:ext cx="3635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42" name="Egyenes összekötő 26"/>
          <p:cNvCxnSpPr>
            <a:cxnSpLocks noChangeShapeType="1"/>
          </p:cNvCxnSpPr>
          <p:nvPr/>
        </p:nvCxnSpPr>
        <p:spPr bwMode="auto">
          <a:xfrm flipH="1">
            <a:off x="2517775" y="5600700"/>
            <a:ext cx="4302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2890838" y="5156200"/>
            <a:ext cx="66675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2771775" y="5156200"/>
            <a:ext cx="68263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2890838" y="5565775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2771775" y="5565775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" name="Egyenes összekötő 47"/>
          <p:cNvCxnSpPr>
            <a:stCxn id="47" idx="0"/>
          </p:cNvCxnSpPr>
          <p:nvPr/>
        </p:nvCxnSpPr>
        <p:spPr>
          <a:xfrm rot="16200000" flipV="1">
            <a:off x="2054225" y="5084763"/>
            <a:ext cx="3429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48" name="Line 51"/>
          <p:cNvSpPr>
            <a:spLocks noChangeShapeType="1"/>
          </p:cNvSpPr>
          <p:nvPr/>
        </p:nvSpPr>
        <p:spPr bwMode="auto">
          <a:xfrm>
            <a:off x="2232025" y="4913313"/>
            <a:ext cx="358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Text Box 52"/>
          <p:cNvSpPr txBox="1">
            <a:spLocks noChangeArrowheads="1"/>
          </p:cNvSpPr>
          <p:nvPr/>
        </p:nvSpPr>
        <p:spPr bwMode="auto">
          <a:xfrm>
            <a:off x="3054350" y="5418138"/>
            <a:ext cx="11477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DDR2-533</a:t>
            </a:r>
          </a:p>
        </p:txBody>
      </p:sp>
      <p:sp>
        <p:nvSpPr>
          <p:cNvPr id="60450" name="Text Box 53"/>
          <p:cNvSpPr txBox="1">
            <a:spLocks noChangeArrowheads="1"/>
          </p:cNvSpPr>
          <p:nvPr/>
        </p:nvSpPr>
        <p:spPr bwMode="auto">
          <a:xfrm>
            <a:off x="1892300" y="5886450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51" name="Text Box 55"/>
          <p:cNvSpPr txBox="1">
            <a:spLocks noChangeArrowheads="1"/>
          </p:cNvSpPr>
          <p:nvPr/>
        </p:nvSpPr>
        <p:spPr bwMode="auto">
          <a:xfrm>
            <a:off x="4032250" y="5083175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52" name="Téglalap 40"/>
          <p:cNvSpPr>
            <a:spLocks noChangeArrowheads="1"/>
          </p:cNvSpPr>
          <p:nvPr/>
        </p:nvSpPr>
        <p:spPr bwMode="auto">
          <a:xfrm>
            <a:off x="5137150" y="4076700"/>
            <a:ext cx="1349375" cy="522288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" name="Téglalap 46"/>
          <p:cNvSpPr/>
          <p:nvPr/>
        </p:nvSpPr>
        <p:spPr>
          <a:xfrm>
            <a:off x="6064250" y="4989513"/>
            <a:ext cx="1184275" cy="522287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IOH</a:t>
            </a:r>
            <a:r>
              <a:rPr lang="en-US" altLang="en-US" sz="1000" baseline="30000" smtClean="0">
                <a:solidFill>
                  <a:schemeClr val="bg1"/>
                </a:solidFill>
                <a:latin typeface="Verdana" pitchFamily="34" charset="0"/>
              </a:rPr>
              <a:t>1</a:t>
            </a:r>
            <a:endParaRPr lang="hu-HU" altLang="en-US" sz="1000" baseline="30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54" name="Szövegdoboz 70"/>
          <p:cNvSpPr txBox="1">
            <a:spLocks noChangeArrowheads="1"/>
          </p:cNvSpPr>
          <p:nvPr/>
        </p:nvSpPr>
        <p:spPr bwMode="auto">
          <a:xfrm>
            <a:off x="5873750" y="4684713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cxnSp>
        <p:nvCxnSpPr>
          <p:cNvPr id="58" name="Egyenes összekötő 57"/>
          <p:cNvCxnSpPr>
            <a:stCxn id="60431" idx="3"/>
          </p:cNvCxnSpPr>
          <p:nvPr/>
        </p:nvCxnSpPr>
        <p:spPr>
          <a:xfrm>
            <a:off x="6486525" y="4357688"/>
            <a:ext cx="361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56" name="Szövegdoboz 70"/>
          <p:cNvSpPr txBox="1">
            <a:spLocks noChangeArrowheads="1"/>
          </p:cNvSpPr>
          <p:nvPr/>
        </p:nvSpPr>
        <p:spPr bwMode="auto">
          <a:xfrm>
            <a:off x="6461125" y="4122738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60" name="Egyenes összekötő 59"/>
          <p:cNvCxnSpPr>
            <a:stCxn id="102" idx="1"/>
          </p:cNvCxnSpPr>
          <p:nvPr/>
        </p:nvCxnSpPr>
        <p:spPr>
          <a:xfrm flipV="1">
            <a:off x="4638675" y="3898900"/>
            <a:ext cx="3302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61"/>
          <p:cNvCxnSpPr/>
          <p:nvPr/>
        </p:nvCxnSpPr>
        <p:spPr>
          <a:xfrm rot="10800000" flipH="1" flipV="1">
            <a:off x="4962525" y="4206875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Egyenes összekötő 62"/>
          <p:cNvCxnSpPr>
            <a:stCxn id="101" idx="1"/>
          </p:cNvCxnSpPr>
          <p:nvPr/>
        </p:nvCxnSpPr>
        <p:spPr>
          <a:xfrm flipV="1">
            <a:off x="4641850" y="4346575"/>
            <a:ext cx="4968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églalap 73"/>
          <p:cNvSpPr>
            <a:spLocks noChangeArrowheads="1"/>
          </p:cNvSpPr>
          <p:nvPr/>
        </p:nvSpPr>
        <p:spPr bwMode="auto">
          <a:xfrm flipH="1" flipV="1">
            <a:off x="4695825" y="4164013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5" name="Téglalap 74"/>
          <p:cNvSpPr>
            <a:spLocks noChangeArrowheads="1"/>
          </p:cNvSpPr>
          <p:nvPr/>
        </p:nvSpPr>
        <p:spPr bwMode="auto">
          <a:xfrm flipH="1" flipV="1">
            <a:off x="4814888" y="4164013"/>
            <a:ext cx="68262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6" name="Téglalap 75"/>
          <p:cNvSpPr>
            <a:spLocks noChangeArrowheads="1"/>
          </p:cNvSpPr>
          <p:nvPr/>
        </p:nvSpPr>
        <p:spPr bwMode="auto">
          <a:xfrm flipH="1" flipV="1">
            <a:off x="4691063" y="3717925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" name="Téglalap 77"/>
          <p:cNvSpPr>
            <a:spLocks noChangeArrowheads="1"/>
          </p:cNvSpPr>
          <p:nvPr/>
        </p:nvSpPr>
        <p:spPr bwMode="auto">
          <a:xfrm flipH="1" flipV="1">
            <a:off x="4811713" y="3717925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79" name="Egyenes összekötő 78"/>
          <p:cNvCxnSpPr>
            <a:stCxn id="103" idx="1"/>
          </p:cNvCxnSpPr>
          <p:nvPr/>
        </p:nvCxnSpPr>
        <p:spPr>
          <a:xfrm flipV="1">
            <a:off x="4635500" y="4805363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églalap 79"/>
          <p:cNvSpPr>
            <a:spLocks noChangeArrowheads="1"/>
          </p:cNvSpPr>
          <p:nvPr/>
        </p:nvSpPr>
        <p:spPr bwMode="auto">
          <a:xfrm flipH="1" flipV="1">
            <a:off x="4695825" y="4630738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81" name="Téglalap 80"/>
          <p:cNvSpPr>
            <a:spLocks noChangeArrowheads="1"/>
          </p:cNvSpPr>
          <p:nvPr/>
        </p:nvSpPr>
        <p:spPr bwMode="auto">
          <a:xfrm flipH="1" flipV="1">
            <a:off x="4814888" y="4630738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 rot="5400000" flipH="1" flipV="1">
            <a:off x="4802187" y="4637088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4962525" y="4467225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4801394" y="4052094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églalap 100"/>
          <p:cNvSpPr>
            <a:spLocks noChangeArrowheads="1"/>
          </p:cNvSpPr>
          <p:nvPr/>
        </p:nvSpPr>
        <p:spPr bwMode="auto">
          <a:xfrm flipH="1" flipV="1">
            <a:off x="4575175" y="4167188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2" name="Téglalap 101"/>
          <p:cNvSpPr>
            <a:spLocks noChangeArrowheads="1"/>
          </p:cNvSpPr>
          <p:nvPr/>
        </p:nvSpPr>
        <p:spPr bwMode="auto">
          <a:xfrm flipH="1" flipV="1">
            <a:off x="4572000" y="3719513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3" name="Téglalap 102"/>
          <p:cNvSpPr>
            <a:spLocks noChangeArrowheads="1"/>
          </p:cNvSpPr>
          <p:nvPr/>
        </p:nvSpPr>
        <p:spPr bwMode="auto">
          <a:xfrm flipH="1" flipV="1">
            <a:off x="4575175" y="4632325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09" name="Egyenes összekötő 108"/>
          <p:cNvCxnSpPr>
            <a:stCxn id="127" idx="1"/>
          </p:cNvCxnSpPr>
          <p:nvPr/>
        </p:nvCxnSpPr>
        <p:spPr>
          <a:xfrm flipH="1" flipV="1">
            <a:off x="8382000" y="3886200"/>
            <a:ext cx="32861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8220075" y="4194175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8212138" y="4333875"/>
            <a:ext cx="4953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8588375" y="4151313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8467725" y="4151313"/>
            <a:ext cx="68263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8591550" y="3705225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8470900" y="3705225"/>
            <a:ext cx="69850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8382000" y="4799013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8588375" y="4618038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2" name="Téglalap 121"/>
          <p:cNvSpPr>
            <a:spLocks noChangeArrowheads="1"/>
          </p:cNvSpPr>
          <p:nvPr/>
        </p:nvSpPr>
        <p:spPr bwMode="auto">
          <a:xfrm flipV="1">
            <a:off x="8467725" y="4618038"/>
            <a:ext cx="68263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8221662" y="4618038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8220075" y="4454525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8224044" y="4039394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8707438" y="4154488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8710613" y="3706813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8707438" y="4619625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6440487" y="5700713"/>
            <a:ext cx="3905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69"/>
          <p:cNvSpPr/>
          <p:nvPr/>
        </p:nvSpPr>
        <p:spPr>
          <a:xfrm>
            <a:off x="6065838" y="5895975"/>
            <a:ext cx="1157287" cy="52228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1" name="Text Box 95"/>
          <p:cNvSpPr txBox="1">
            <a:spLocks noChangeArrowheads="1"/>
          </p:cNvSpPr>
          <p:nvPr/>
        </p:nvSpPr>
        <p:spPr bwMode="auto">
          <a:xfrm>
            <a:off x="6619875" y="5580063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92" name="Line 96"/>
          <p:cNvSpPr>
            <a:spLocks noChangeShapeType="1"/>
          </p:cNvSpPr>
          <p:nvPr/>
        </p:nvSpPr>
        <p:spPr bwMode="auto">
          <a:xfrm>
            <a:off x="6280150" y="4595813"/>
            <a:ext cx="0" cy="4032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3" name="Line 97"/>
          <p:cNvSpPr>
            <a:spLocks noChangeShapeType="1"/>
          </p:cNvSpPr>
          <p:nvPr/>
        </p:nvSpPr>
        <p:spPr bwMode="auto">
          <a:xfrm>
            <a:off x="7023100" y="4595813"/>
            <a:ext cx="0" cy="379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4" name="Szövegdoboz 70"/>
          <p:cNvSpPr txBox="1">
            <a:spLocks noChangeArrowheads="1"/>
          </p:cNvSpPr>
          <p:nvPr/>
        </p:nvSpPr>
        <p:spPr bwMode="auto">
          <a:xfrm>
            <a:off x="6981825" y="4664075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60495" name="Text Box 101"/>
          <p:cNvSpPr txBox="1">
            <a:spLocks noChangeArrowheads="1"/>
          </p:cNvSpPr>
          <p:nvPr/>
        </p:nvSpPr>
        <p:spPr bwMode="auto">
          <a:xfrm>
            <a:off x="7921625" y="5113338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96" name="Téglalap 40"/>
          <p:cNvSpPr>
            <a:spLocks noChangeArrowheads="1"/>
          </p:cNvSpPr>
          <p:nvPr/>
        </p:nvSpPr>
        <p:spPr bwMode="auto">
          <a:xfrm>
            <a:off x="6865938" y="4065588"/>
            <a:ext cx="1349375" cy="522287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7" name="Text Box 105"/>
          <p:cNvSpPr txBox="1">
            <a:spLocks noChangeArrowheads="1"/>
          </p:cNvSpPr>
          <p:nvPr/>
        </p:nvSpPr>
        <p:spPr bwMode="auto">
          <a:xfrm>
            <a:off x="171450" y="3176588"/>
            <a:ext cx="4075113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All processors access main memory by the same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  mechanism, (e.g. by individual FSBs and an MCH).</a:t>
            </a:r>
          </a:p>
        </p:txBody>
      </p:sp>
      <p:sp>
        <p:nvSpPr>
          <p:cNvPr id="60498" name="Text Box 106"/>
          <p:cNvSpPr txBox="1">
            <a:spLocks noChangeArrowheads="1"/>
          </p:cNvSpPr>
          <p:nvPr/>
        </p:nvSpPr>
        <p:spPr bwMode="auto">
          <a:xfrm>
            <a:off x="5321300" y="3105150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60499" name="Text Box 107"/>
          <p:cNvSpPr txBox="1">
            <a:spLocks noChangeArrowheads="1"/>
          </p:cNvSpPr>
          <p:nvPr/>
        </p:nvSpPr>
        <p:spPr bwMode="auto">
          <a:xfrm>
            <a:off x="4406900" y="3163888"/>
            <a:ext cx="46164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A particular part of the main memory can be accessed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    by each processor immediately, other parts remotely.    </a:t>
            </a:r>
            <a:endParaRPr lang="en-US" altLang="en-US" sz="1400">
              <a:latin typeface="Verdana" pitchFamily="34" charset="0"/>
            </a:endParaRPr>
          </a:p>
        </p:txBody>
      </p:sp>
      <p:sp>
        <p:nvSpPr>
          <p:cNvPr id="60500" name="Text Box 108"/>
          <p:cNvSpPr txBox="1">
            <a:spLocks noChangeArrowheads="1"/>
          </p:cNvSpPr>
          <p:nvPr/>
        </p:nvSpPr>
        <p:spPr bwMode="auto">
          <a:xfrm>
            <a:off x="7658100" y="6313488"/>
            <a:ext cx="8937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baseline="30000">
                <a:latin typeface="Verdana" pitchFamily="34" charset="0"/>
              </a:rPr>
              <a:t>1</a:t>
            </a:r>
            <a:r>
              <a:rPr lang="en-US" altLang="en-US" sz="1000">
                <a:latin typeface="Verdana" pitchFamily="34" charset="0"/>
              </a:rPr>
              <a:t>ICH: I/O hub</a:t>
            </a:r>
          </a:p>
        </p:txBody>
      </p:sp>
      <p:sp>
        <p:nvSpPr>
          <p:cNvPr id="60501" name="Text Box 109"/>
          <p:cNvSpPr txBox="1">
            <a:spLocks noChangeArrowheads="1"/>
          </p:cNvSpPr>
          <p:nvPr/>
        </p:nvSpPr>
        <p:spPr bwMode="auto">
          <a:xfrm>
            <a:off x="6858000" y="6489700"/>
            <a:ext cx="21256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ESI: Enterprise System Interface</a:t>
            </a:r>
          </a:p>
        </p:txBody>
      </p:sp>
      <p:sp>
        <p:nvSpPr>
          <p:cNvPr id="60502" name="Rectangle 1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hu-HU" altLang="en-US" smtClean="0"/>
          </a:p>
        </p:txBody>
      </p:sp>
      <p:sp>
        <p:nvSpPr>
          <p:cNvPr id="88" name="TextBox 87"/>
          <p:cNvSpPr txBox="1"/>
          <p:nvPr/>
        </p:nvSpPr>
        <p:spPr>
          <a:xfrm>
            <a:off x="206515" y="593685"/>
            <a:ext cx="8270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e) Changing the basic platform topology of MP platforms from SMP to NUMA -2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3221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251519" y="1223755"/>
          <a:ext cx="8685966" cy="5376220"/>
        </p:xfrm>
        <a:graphic>
          <a:graphicData uri="http://schemas.openxmlformats.org/drawingml/2006/table">
            <a:tbl>
              <a:tblPr firstRow="1" firstCol="1" bandRow="1"/>
              <a:tblGrid>
                <a:gridCol w="891629"/>
                <a:gridCol w="998582"/>
                <a:gridCol w="810090"/>
                <a:gridCol w="1341086"/>
                <a:gridCol w="999174"/>
                <a:gridCol w="855095"/>
                <a:gridCol w="1350150"/>
                <a:gridCol w="1440160"/>
              </a:tblGrid>
              <a:tr h="7940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7886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7000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7100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52463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7200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DC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4296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7300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QC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(Core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7400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Penryn)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2463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processor</a:t>
                      </a: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E7-4800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9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 connect.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v2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(SMI2)/</a:t>
                      </a:r>
                      <a:r>
                        <a:rPr lang="hu-HU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processor</a:t>
                      </a:r>
                      <a:endParaRPr lang="en-US" sz="95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901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(E7-4800 v3)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(14C)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(33)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0" y="4881860"/>
            <a:ext cx="9144000" cy="0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" name="TextBox 8"/>
          <p:cNvSpPr txBox="1"/>
          <p:nvPr/>
        </p:nvSpPr>
        <p:spPr>
          <a:xfrm>
            <a:off x="206515" y="593685"/>
            <a:ext cx="8270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e) Changing the basic platform topology of MP platforms from SMP to NUMA -3</a:t>
            </a:r>
            <a:endParaRPr lang="en-US" sz="1400" b="1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5908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8604456"/>
              </p:ext>
            </p:extLst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Graphics</a:t>
                      </a:r>
                    </a:p>
                    <a:p>
                      <a:pPr algn="ctr"/>
                      <a:r>
                        <a:rPr lang="en-US" sz="1100" b="1" smtClean="0"/>
                        <a:t>Technology </a:t>
                      </a:r>
                    </a:p>
                    <a:p>
                      <a:pPr algn="ctr"/>
                      <a:r>
                        <a:rPr lang="en-US" sz="1100" b="1" smtClean="0"/>
                        <a:t>level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 of</a:t>
                      </a:r>
                    </a:p>
                    <a:p>
                      <a:pPr algn="ctr"/>
                      <a:r>
                        <a:rPr lang="en-US" sz="1100" b="1" smtClean="0"/>
                        <a:t>graphics </a:t>
                      </a:r>
                    </a:p>
                    <a:p>
                      <a:pPr algn="ctr"/>
                      <a:r>
                        <a:rPr lang="en-US" sz="1100" b="1" smtClean="0"/>
                        <a:t>slices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</a:t>
                      </a:r>
                    </a:p>
                    <a:p>
                      <a:pPr algn="ctr"/>
                      <a:r>
                        <a:rPr lang="en-US" sz="1100" b="1" smtClean="0"/>
                        <a:t>of EUs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 smtClean="0"/>
                        <a:t>eDRAM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OpenCL</a:t>
                      </a:r>
                      <a:r>
                        <a:rPr lang="en-US" sz="1100" b="1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Westmere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5</a:t>
                      </a:r>
                      <a:r>
                        <a:rPr lang="en-US" sz="1100" baseline="30000" smtClean="0"/>
                        <a:t>th</a:t>
                      </a:r>
                      <a:endParaRPr lang="en-US" sz="1100" smtClean="0"/>
                    </a:p>
                    <a:p>
                      <a:pPr algn="ctr"/>
                      <a:r>
                        <a:rPr lang="en-US" sz="1100" smtClean="0"/>
                        <a:t>(</a:t>
                      </a:r>
                      <a:r>
                        <a:rPr lang="en-US" sz="1100" err="1" smtClean="0"/>
                        <a:t>Ironlake</a:t>
                      </a:r>
                      <a:r>
                        <a:rPr lang="en-US" sz="1100" smtClean="0"/>
                        <a:t>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</a:t>
                      </a:r>
                      <a:r>
                        <a:rPr lang="en-US" sz="110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3.1/3.3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3000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(4x3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2500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4000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(2x8</a:t>
                      </a:r>
                      <a:r>
                        <a:rPr lang="en-US" sz="1100" baseline="0" smtClean="0"/>
                        <a:t>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Haswell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7.5th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4200-</a:t>
                      </a:r>
                    </a:p>
                    <a:p>
                      <a:pPr algn="ctr"/>
                      <a:r>
                        <a:rPr lang="en-US" sz="1100" smtClean="0"/>
                        <a:t>HD 4700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(2x10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5000</a:t>
                      </a:r>
                    </a:p>
                    <a:p>
                      <a:pPr algn="ctr"/>
                      <a:r>
                        <a:rPr lang="en-US" sz="110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smtClean="0"/>
                        <a:t>Iris Pro 5200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Broadwell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8th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5300-</a:t>
                      </a:r>
                    </a:p>
                    <a:p>
                      <a:pPr algn="ctr"/>
                      <a:r>
                        <a:rPr lang="en-US" sz="110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23/24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</a:t>
                      </a:r>
                      <a:r>
                        <a:rPr lang="en-US" sz="1100" baseline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smtClean="0"/>
                        <a:t>Iris 6100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47/48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Iris Pro 6200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Skylake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9th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(3x4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GT1.5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535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 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580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GT4e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64/128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smtClean="0">
                <a:solidFill>
                  <a:srgbClr val="2D2D8A"/>
                </a:solidFill>
              </a:rPr>
              <a:t> -1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(34)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9561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Graphics</a:t>
                      </a:r>
                    </a:p>
                    <a:p>
                      <a:pPr algn="ctr"/>
                      <a:r>
                        <a:rPr lang="en-US" sz="1100" b="1" smtClean="0"/>
                        <a:t>Technology </a:t>
                      </a:r>
                    </a:p>
                    <a:p>
                      <a:pPr algn="ctr"/>
                      <a:r>
                        <a:rPr lang="en-US" sz="1100" b="1" smtClean="0"/>
                        <a:t>level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 of</a:t>
                      </a:r>
                    </a:p>
                    <a:p>
                      <a:pPr algn="ctr"/>
                      <a:r>
                        <a:rPr lang="en-US" sz="1100" b="1" smtClean="0"/>
                        <a:t>graphics </a:t>
                      </a:r>
                    </a:p>
                    <a:p>
                      <a:pPr algn="ctr"/>
                      <a:r>
                        <a:rPr lang="en-US" sz="1100" b="1" smtClean="0"/>
                        <a:t>slices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</a:t>
                      </a:r>
                    </a:p>
                    <a:p>
                      <a:pPr algn="ctr"/>
                      <a:r>
                        <a:rPr lang="en-US" sz="1100" b="1" smtClean="0"/>
                        <a:t>of EUs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 smtClean="0"/>
                        <a:t>eDRAM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OpenCL</a:t>
                      </a:r>
                      <a:r>
                        <a:rPr lang="en-US" sz="1100" b="1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Westmere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5</a:t>
                      </a:r>
                      <a:r>
                        <a:rPr lang="en-US" sz="1100" baseline="30000" smtClean="0"/>
                        <a:t>th</a:t>
                      </a:r>
                      <a:endParaRPr lang="en-US" sz="1100" smtClean="0"/>
                    </a:p>
                    <a:p>
                      <a:pPr algn="ctr"/>
                      <a:r>
                        <a:rPr lang="en-US" sz="1100" smtClean="0"/>
                        <a:t>(</a:t>
                      </a:r>
                      <a:r>
                        <a:rPr lang="en-US" sz="1100" err="1" smtClean="0"/>
                        <a:t>Ironlake</a:t>
                      </a:r>
                      <a:r>
                        <a:rPr lang="en-US" sz="1100" smtClean="0"/>
                        <a:t>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</a:t>
                      </a:r>
                      <a:r>
                        <a:rPr lang="en-US" sz="110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3.1/3.3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3000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(4x3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2500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4000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(2x8</a:t>
                      </a:r>
                      <a:r>
                        <a:rPr lang="en-US" sz="1100" baseline="0" smtClean="0"/>
                        <a:t>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Haswell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7.5th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4200-</a:t>
                      </a:r>
                    </a:p>
                    <a:p>
                      <a:pPr algn="ctr"/>
                      <a:r>
                        <a:rPr lang="en-US" sz="1100" smtClean="0"/>
                        <a:t>HD 4700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(2x10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5000</a:t>
                      </a:r>
                    </a:p>
                    <a:p>
                      <a:pPr algn="ctr"/>
                      <a:r>
                        <a:rPr lang="en-US" sz="110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smtClean="0"/>
                        <a:t>Iris Pro 5200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Broadwell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8th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5300-</a:t>
                      </a:r>
                    </a:p>
                    <a:p>
                      <a:pPr algn="ctr"/>
                      <a:r>
                        <a:rPr lang="en-US" sz="110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23/24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</a:t>
                      </a:r>
                      <a:r>
                        <a:rPr lang="en-US" sz="1100" baseline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smtClean="0"/>
                        <a:t>Iris 6100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47/48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Iris Pro 6200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Skylake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9th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(3x4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GT1.5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535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 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580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GT4e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64/128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smtClean="0">
                <a:solidFill>
                  <a:srgbClr val="2D2D8A"/>
                </a:solidFill>
              </a:rPr>
              <a:t> -2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(35)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1106615" y="1043736"/>
            <a:ext cx="1035115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4380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Graphics</a:t>
                      </a:r>
                    </a:p>
                    <a:p>
                      <a:pPr algn="ctr"/>
                      <a:r>
                        <a:rPr lang="en-US" sz="1100" b="1" smtClean="0"/>
                        <a:t>Technology </a:t>
                      </a:r>
                    </a:p>
                    <a:p>
                      <a:pPr algn="ctr"/>
                      <a:r>
                        <a:rPr lang="en-US" sz="1100" b="1" smtClean="0"/>
                        <a:t>level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 of</a:t>
                      </a:r>
                    </a:p>
                    <a:p>
                      <a:pPr algn="ctr"/>
                      <a:r>
                        <a:rPr lang="en-US" sz="1100" b="1" smtClean="0"/>
                        <a:t>graphics </a:t>
                      </a:r>
                    </a:p>
                    <a:p>
                      <a:pPr algn="ctr"/>
                      <a:r>
                        <a:rPr lang="en-US" sz="1100" b="1" smtClean="0"/>
                        <a:t>slices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</a:t>
                      </a:r>
                    </a:p>
                    <a:p>
                      <a:pPr algn="ctr"/>
                      <a:r>
                        <a:rPr lang="en-US" sz="1100" b="1" smtClean="0"/>
                        <a:t>of EUs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 smtClean="0"/>
                        <a:t>eDRAM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OpenCL</a:t>
                      </a:r>
                      <a:r>
                        <a:rPr lang="en-US" sz="1100" b="1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Westmere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5</a:t>
                      </a:r>
                      <a:r>
                        <a:rPr lang="en-US" sz="1100" baseline="30000" smtClean="0"/>
                        <a:t>th</a:t>
                      </a:r>
                      <a:endParaRPr lang="en-US" sz="1100" smtClean="0"/>
                    </a:p>
                    <a:p>
                      <a:pPr algn="ctr"/>
                      <a:r>
                        <a:rPr lang="en-US" sz="1100" smtClean="0"/>
                        <a:t>(</a:t>
                      </a:r>
                      <a:r>
                        <a:rPr lang="en-US" sz="1100" err="1" smtClean="0"/>
                        <a:t>Ironlake</a:t>
                      </a:r>
                      <a:r>
                        <a:rPr lang="en-US" sz="1100" smtClean="0"/>
                        <a:t>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</a:t>
                      </a:r>
                      <a:r>
                        <a:rPr lang="en-US" sz="110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3.1/3.3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3000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(4x3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2500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4000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(2x8</a:t>
                      </a:r>
                      <a:r>
                        <a:rPr lang="en-US" sz="1100" baseline="0" smtClean="0"/>
                        <a:t>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Haswell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7.5th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4200-</a:t>
                      </a:r>
                    </a:p>
                    <a:p>
                      <a:pPr algn="ctr"/>
                      <a:r>
                        <a:rPr lang="en-US" sz="1100" smtClean="0"/>
                        <a:t>HD 4700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(2x10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5000</a:t>
                      </a:r>
                    </a:p>
                    <a:p>
                      <a:pPr algn="ctr"/>
                      <a:r>
                        <a:rPr lang="en-US" sz="110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smtClean="0"/>
                        <a:t>Iris Pro 5200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Broadwell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8th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5300-</a:t>
                      </a:r>
                    </a:p>
                    <a:p>
                      <a:pPr algn="ctr"/>
                      <a:r>
                        <a:rPr lang="en-US" sz="110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23/24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</a:t>
                      </a:r>
                      <a:r>
                        <a:rPr lang="en-US" sz="1100" baseline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smtClean="0"/>
                        <a:t>Iris 6100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47/48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Iris Pro 6200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Skylake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9th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(3x4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GT1.5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535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 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580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GT4e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64/128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smtClean="0">
                <a:solidFill>
                  <a:srgbClr val="2D2D8A"/>
                </a:solidFill>
              </a:rPr>
              <a:t> -3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(36)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3176587" y="1043736"/>
            <a:ext cx="2070487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4368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(37)</a:t>
            </a:r>
            <a:endParaRPr lang="en-US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6" r="18085" b="9821"/>
          <a:stretch/>
        </p:blipFill>
        <p:spPr bwMode="auto">
          <a:xfrm>
            <a:off x="2141730" y="1133745"/>
            <a:ext cx="4950550" cy="5506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61925" y="593685"/>
            <a:ext cx="75039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</a:rPr>
              <a:t>Example: </a:t>
            </a:r>
            <a:r>
              <a:rPr lang="en-US" sz="1400" b="1" smtClean="0">
                <a:solidFill>
                  <a:schemeClr val="accent6"/>
                </a:solidFill>
              </a:rPr>
              <a:t>A slice of the graphics unit of Haswell </a:t>
            </a:r>
            <a:r>
              <a:rPr lang="hu-HU" sz="1400" b="1" smtClean="0">
                <a:solidFill>
                  <a:schemeClr val="accent6"/>
                </a:solidFill>
              </a:rPr>
              <a:t>(including </a:t>
            </a:r>
            <a:r>
              <a:rPr lang="en-US" sz="1400" b="1" smtClean="0">
                <a:solidFill>
                  <a:schemeClr val="accent6"/>
                </a:solidFill>
              </a:rPr>
              <a:t>20 E</a:t>
            </a:r>
            <a:r>
              <a:rPr lang="hu-HU" sz="1400" b="1" smtClean="0">
                <a:solidFill>
                  <a:schemeClr val="accent6"/>
                </a:solidFill>
              </a:rPr>
              <a:t>U</a:t>
            </a:r>
            <a:r>
              <a:rPr lang="en-US" sz="1400" b="1" smtClean="0">
                <a:solidFill>
                  <a:schemeClr val="accent6"/>
                </a:solidFill>
              </a:rPr>
              <a:t>s</a:t>
            </a:r>
            <a:r>
              <a:rPr lang="hu-HU" sz="1400" b="1" smtClean="0">
                <a:solidFill>
                  <a:schemeClr val="accent6"/>
                </a:solidFill>
              </a:rPr>
              <a:t>)</a:t>
            </a:r>
            <a:r>
              <a:rPr lang="en-US" sz="1400" b="1" smtClean="0">
                <a:solidFill>
                  <a:schemeClr val="accent6"/>
                </a:solidFill>
              </a:rPr>
              <a:t> </a:t>
            </a:r>
            <a:r>
              <a:rPr lang="en-US" sz="1400" smtClean="0"/>
              <a:t>[</a:t>
            </a:r>
            <a:r>
              <a:rPr lang="hu-HU" sz="1400" smtClean="0"/>
              <a:t>199</a:t>
            </a:r>
            <a:r>
              <a:rPr lang="en-US" sz="1400" smtClean="0"/>
              <a:t>]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1452526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Graphics</a:t>
                      </a:r>
                    </a:p>
                    <a:p>
                      <a:pPr algn="ctr"/>
                      <a:r>
                        <a:rPr lang="en-US" sz="1100" b="1" smtClean="0"/>
                        <a:t>Technology </a:t>
                      </a:r>
                    </a:p>
                    <a:p>
                      <a:pPr algn="ctr"/>
                      <a:r>
                        <a:rPr lang="en-US" sz="1100" b="1" smtClean="0"/>
                        <a:t>level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 of</a:t>
                      </a:r>
                    </a:p>
                    <a:p>
                      <a:pPr algn="ctr"/>
                      <a:r>
                        <a:rPr lang="en-US" sz="1100" b="1" smtClean="0"/>
                        <a:t>graphics </a:t>
                      </a:r>
                    </a:p>
                    <a:p>
                      <a:pPr algn="ctr"/>
                      <a:r>
                        <a:rPr lang="en-US" sz="1100" b="1" smtClean="0"/>
                        <a:t>slices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</a:t>
                      </a:r>
                    </a:p>
                    <a:p>
                      <a:pPr algn="ctr"/>
                      <a:r>
                        <a:rPr lang="en-US" sz="1100" b="1" smtClean="0"/>
                        <a:t>of EUs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 smtClean="0"/>
                        <a:t>eDRAM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OpenCL</a:t>
                      </a:r>
                      <a:r>
                        <a:rPr lang="en-US" sz="1100" b="1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Westmere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5</a:t>
                      </a:r>
                      <a:r>
                        <a:rPr lang="en-US" sz="1100" baseline="30000" smtClean="0"/>
                        <a:t>th</a:t>
                      </a:r>
                      <a:endParaRPr lang="en-US" sz="1100" smtClean="0"/>
                    </a:p>
                    <a:p>
                      <a:pPr algn="ctr"/>
                      <a:r>
                        <a:rPr lang="en-US" sz="1100" smtClean="0"/>
                        <a:t>(</a:t>
                      </a:r>
                      <a:r>
                        <a:rPr lang="en-US" sz="1100" err="1" smtClean="0"/>
                        <a:t>Ironlake</a:t>
                      </a:r>
                      <a:r>
                        <a:rPr lang="en-US" sz="1100" smtClean="0"/>
                        <a:t>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</a:t>
                      </a:r>
                      <a:r>
                        <a:rPr lang="en-US" sz="110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3.1/3.3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3000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(4x3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2500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4000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(2x8</a:t>
                      </a:r>
                      <a:r>
                        <a:rPr lang="en-US" sz="1100" baseline="0" smtClean="0"/>
                        <a:t>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Haswell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7.5th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4200-</a:t>
                      </a:r>
                    </a:p>
                    <a:p>
                      <a:pPr algn="ctr"/>
                      <a:r>
                        <a:rPr lang="en-US" sz="1100" smtClean="0"/>
                        <a:t>HD 4700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(2x10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5000</a:t>
                      </a:r>
                    </a:p>
                    <a:p>
                      <a:pPr algn="ctr"/>
                      <a:r>
                        <a:rPr lang="en-US" sz="110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smtClean="0"/>
                        <a:t>Iris Pro 5200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Broadwell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8th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5300-</a:t>
                      </a:r>
                    </a:p>
                    <a:p>
                      <a:pPr algn="ctr"/>
                      <a:r>
                        <a:rPr lang="en-US" sz="110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23/24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</a:t>
                      </a:r>
                      <a:r>
                        <a:rPr lang="en-US" sz="1100" baseline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smtClean="0"/>
                        <a:t>Iris 6100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47/48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Iris Pro 6200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Skylake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9th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(3x4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GT1.5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535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 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580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GT4e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64/128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4061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Evolution of main features of Intel’s graphics families (based on [174])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(38)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202070" y="1043736"/>
            <a:ext cx="765085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3723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9" name="Rectangle 7"/>
          <p:cNvSpPr>
            <a:spLocks noChangeArrowheads="1"/>
          </p:cNvSpPr>
          <p:nvPr/>
        </p:nvSpPr>
        <p:spPr bwMode="auto">
          <a:xfrm>
            <a:off x="0" y="3476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0660" name="Rectangle 9"/>
          <p:cNvSpPr>
            <a:spLocks noChangeArrowheads="1"/>
          </p:cNvSpPr>
          <p:nvPr/>
        </p:nvSpPr>
        <p:spPr bwMode="auto">
          <a:xfrm>
            <a:off x="0" y="4286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graphicFrame>
        <p:nvGraphicFramePr>
          <p:cNvPr id="70661" name="Object 12"/>
          <p:cNvGraphicFramePr>
            <a:graphicFrameLocks noChangeAspect="1"/>
          </p:cNvGraphicFramePr>
          <p:nvPr>
            <p:extLst/>
          </p:nvPr>
        </p:nvGraphicFramePr>
        <p:xfrm>
          <a:off x="113803" y="1284131"/>
          <a:ext cx="8901408" cy="5132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91" name="Microsoft Drawing" r:id="rId3" imgW="7666038" imgH="4433888" progId="MSDraw">
                  <p:embed/>
                </p:oleObj>
              </mc:Choice>
              <mc:Fallback>
                <p:oleObj name="Microsoft Drawing" r:id="rId3" imgW="7666038" imgH="4433888" progId="MSDraw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803" y="1284131"/>
                        <a:ext cx="8901408" cy="5132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</a:rPr>
              <a:t>1.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</a:rPr>
              <a:t> 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</a:rPr>
              <a:t>3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</a:rPr>
              <a:t>a)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93182" y="605305"/>
            <a:ext cx="53254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  <a:latin typeface="+mj-lt"/>
              </a:rPr>
              <a:t>Power density (W/cm</a:t>
            </a:r>
            <a:r>
              <a:rPr lang="hu-HU" sz="1400" b="1" baseline="30000" smtClean="0">
                <a:solidFill>
                  <a:srgbClr val="2D2D8A"/>
                </a:solidFill>
                <a:latin typeface="+mj-lt"/>
              </a:rPr>
              <a:t>2</a:t>
            </a:r>
            <a:r>
              <a:rPr lang="hu-HU" sz="1400" b="1" smtClean="0">
                <a:solidFill>
                  <a:srgbClr val="2D2D8A"/>
                </a:solidFill>
                <a:latin typeface="+mj-lt"/>
              </a:rPr>
              <a:t>) in Intel's Pentium 4 family</a:t>
            </a:r>
            <a:endParaRPr lang="en-US" sz="1400" b="1">
              <a:solidFill>
                <a:srgbClr val="2D2D8A"/>
              </a:solidFill>
              <a:latin typeface="+mj-lt"/>
            </a:endParaRPr>
          </a:p>
        </p:txBody>
      </p:sp>
      <p:sp>
        <p:nvSpPr>
          <p:cNvPr id="11" name="Rounded Rectangle 10"/>
          <p:cNvSpPr/>
          <p:nvPr/>
        </p:nvSpPr>
        <p:spPr bwMode="auto">
          <a:xfrm rot="19368980">
            <a:off x="5367977" y="1895351"/>
            <a:ext cx="1908000" cy="1548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38576" tIns="19289" rIns="38576" bIns="1928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591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7486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Graphics</a:t>
                      </a:r>
                    </a:p>
                    <a:p>
                      <a:pPr algn="ctr"/>
                      <a:r>
                        <a:rPr lang="en-US" sz="1100" b="1" smtClean="0"/>
                        <a:t>Technology </a:t>
                      </a:r>
                    </a:p>
                    <a:p>
                      <a:pPr algn="ctr"/>
                      <a:r>
                        <a:rPr lang="en-US" sz="1100" b="1" smtClean="0"/>
                        <a:t>level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 of</a:t>
                      </a:r>
                    </a:p>
                    <a:p>
                      <a:pPr algn="ctr"/>
                      <a:r>
                        <a:rPr lang="en-US" sz="1100" b="1" smtClean="0"/>
                        <a:t>graphics </a:t>
                      </a:r>
                    </a:p>
                    <a:p>
                      <a:pPr algn="ctr"/>
                      <a:r>
                        <a:rPr lang="en-US" sz="1100" b="1" smtClean="0"/>
                        <a:t>slices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</a:t>
                      </a:r>
                    </a:p>
                    <a:p>
                      <a:pPr algn="ctr"/>
                      <a:r>
                        <a:rPr lang="en-US" sz="1100" b="1" smtClean="0"/>
                        <a:t>of EUs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 smtClean="0"/>
                        <a:t>eDRAM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OpenCL</a:t>
                      </a:r>
                      <a:r>
                        <a:rPr lang="en-US" sz="1100" b="1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Westmere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5</a:t>
                      </a:r>
                      <a:r>
                        <a:rPr lang="en-US" sz="1100" baseline="30000" smtClean="0"/>
                        <a:t>th</a:t>
                      </a:r>
                      <a:endParaRPr lang="en-US" sz="1100" smtClean="0"/>
                    </a:p>
                    <a:p>
                      <a:pPr algn="ctr"/>
                      <a:r>
                        <a:rPr lang="en-US" sz="1100" smtClean="0"/>
                        <a:t>(</a:t>
                      </a:r>
                      <a:r>
                        <a:rPr lang="en-US" sz="1100" err="1" smtClean="0"/>
                        <a:t>Ironlake</a:t>
                      </a:r>
                      <a:r>
                        <a:rPr lang="en-US" sz="1100" smtClean="0"/>
                        <a:t>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</a:t>
                      </a:r>
                      <a:r>
                        <a:rPr lang="en-US" sz="110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3.1/3.3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3000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(4x3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2500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4000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(2x8</a:t>
                      </a:r>
                      <a:r>
                        <a:rPr lang="en-US" sz="1100" baseline="0" smtClean="0"/>
                        <a:t>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Haswell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7.5th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4200-</a:t>
                      </a:r>
                    </a:p>
                    <a:p>
                      <a:pPr algn="ctr"/>
                      <a:r>
                        <a:rPr lang="en-US" sz="1100" smtClean="0"/>
                        <a:t>HD 4700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(2x10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5000</a:t>
                      </a:r>
                    </a:p>
                    <a:p>
                      <a:pPr algn="ctr"/>
                      <a:r>
                        <a:rPr lang="en-US" sz="110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smtClean="0"/>
                        <a:t>Iris Pro 5200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Broadwell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8th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5300-</a:t>
                      </a:r>
                    </a:p>
                    <a:p>
                      <a:pPr algn="ctr"/>
                      <a:r>
                        <a:rPr lang="en-US" sz="110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23/24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</a:t>
                      </a:r>
                      <a:r>
                        <a:rPr lang="en-US" sz="1100" baseline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smtClean="0"/>
                        <a:t>Iris 6100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47/48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Iris Pro 6200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Skylake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9th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(3x4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GT1.5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535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 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580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GT4e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64/128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smtClean="0">
                <a:solidFill>
                  <a:srgbClr val="2D2D8A"/>
                </a:solidFill>
              </a:rPr>
              <a:t> -4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(39)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967155" y="1043736"/>
            <a:ext cx="900100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3578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/>
          </p:nvPr>
        </p:nvGraphicFramePr>
        <p:xfrm>
          <a:off x="87479" y="1043736"/>
          <a:ext cx="8920770" cy="5680163"/>
        </p:xfrm>
        <a:graphic>
          <a:graphicData uri="http://schemas.openxmlformats.org/drawingml/2006/table">
            <a:tbl>
              <a:tblPr/>
              <a:tblGrid>
                <a:gridCol w="1044894"/>
                <a:gridCol w="990110"/>
                <a:gridCol w="1080120"/>
                <a:gridCol w="1080120"/>
                <a:gridCol w="945105"/>
                <a:gridCol w="720080"/>
                <a:gridCol w="900100"/>
                <a:gridCol w="765085"/>
                <a:gridCol w="720080"/>
                <a:gridCol w="675076"/>
              </a:tblGrid>
              <a:tr h="588396"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Intel Core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Graphics generation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Models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Graphics</a:t>
                      </a:r>
                    </a:p>
                    <a:p>
                      <a:pPr algn="ctr"/>
                      <a:r>
                        <a:rPr lang="en-US" sz="1100" b="1" smtClean="0"/>
                        <a:t>Technology </a:t>
                      </a:r>
                    </a:p>
                    <a:p>
                      <a:pPr algn="ctr"/>
                      <a:r>
                        <a:rPr lang="en-US" sz="1100" b="1" smtClean="0"/>
                        <a:t>level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 of</a:t>
                      </a:r>
                    </a:p>
                    <a:p>
                      <a:pPr algn="ctr"/>
                      <a:r>
                        <a:rPr lang="en-US" sz="1100" b="1" smtClean="0"/>
                        <a:t>graphics </a:t>
                      </a:r>
                    </a:p>
                    <a:p>
                      <a:pPr algn="ctr"/>
                      <a:r>
                        <a:rPr lang="en-US" sz="1100" b="1" smtClean="0"/>
                        <a:t>slices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smtClean="0"/>
                        <a:t>No.</a:t>
                      </a:r>
                    </a:p>
                    <a:p>
                      <a:pPr algn="ctr"/>
                      <a:r>
                        <a:rPr lang="en-US" sz="1100" b="1" smtClean="0"/>
                        <a:t>of EUs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 smtClean="0"/>
                        <a:t>eDRAM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OpenGL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DirectX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OpenCL</a:t>
                      </a:r>
                      <a:r>
                        <a:rPr lang="en-US" sz="1100" b="1"/>
                        <a:t> version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56708">
                <a:tc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Westmere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5</a:t>
                      </a:r>
                      <a:r>
                        <a:rPr lang="en-US" sz="1100" baseline="30000" smtClean="0"/>
                        <a:t>th</a:t>
                      </a:r>
                      <a:endParaRPr lang="en-US" sz="1100" smtClean="0"/>
                    </a:p>
                    <a:p>
                      <a:pPr algn="ctr"/>
                      <a:r>
                        <a:rPr lang="en-US" sz="1100" smtClean="0"/>
                        <a:t>(</a:t>
                      </a:r>
                      <a:r>
                        <a:rPr lang="en-US" sz="1100" err="1" smtClean="0"/>
                        <a:t>Ironlake</a:t>
                      </a:r>
                      <a:r>
                        <a:rPr lang="en-US" sz="1100" smtClean="0"/>
                        <a:t>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</a:t>
                      </a:r>
                      <a:r>
                        <a:rPr lang="en-US" sz="1100"/>
                        <a:t>HD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259829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Sandy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3.1/3.3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10.1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100" err="1" smtClean="0">
                          <a:effectLst/>
                        </a:rPr>
                        <a:t>n.a</a:t>
                      </a:r>
                      <a:r>
                        <a:rPr lang="en-US" sz="1100" smtClean="0">
                          <a:effectLst/>
                        </a:rPr>
                        <a:t>.</a:t>
                      </a:r>
                      <a:endParaRPr lang="en-US" sz="1100">
                        <a:effectLst/>
                      </a:endParaRP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214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3000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(4x3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00346"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/>
                        <a:t>Ivy Bridge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2500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003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4000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(2x8</a:t>
                      </a:r>
                      <a:r>
                        <a:rPr lang="en-US" sz="1100" baseline="0" smtClean="0"/>
                        <a:t>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16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02647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Haswell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7.5th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4200-</a:t>
                      </a:r>
                    </a:p>
                    <a:p>
                      <a:pPr algn="ctr"/>
                      <a:r>
                        <a:rPr lang="en-US" sz="1100" smtClean="0"/>
                        <a:t>HD 4700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(2x10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11.1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287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5000</a:t>
                      </a:r>
                    </a:p>
                    <a:p>
                      <a:pPr algn="ctr"/>
                      <a:r>
                        <a:rPr lang="en-US" sz="1100" smtClean="0"/>
                        <a:t>Iris 5100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941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smtClean="0"/>
                        <a:t>Iris Pro 5200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92290"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Broadwell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8th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 HD 5300-</a:t>
                      </a:r>
                    </a:p>
                    <a:p>
                      <a:pPr algn="ctr"/>
                      <a:r>
                        <a:rPr lang="en-US" sz="1100" smtClean="0"/>
                        <a:t>HD 5600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23/24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4.3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11.2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4026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</a:t>
                      </a:r>
                      <a:r>
                        <a:rPr lang="en-US" sz="1100" baseline="0" smtClean="0"/>
                        <a:t> 6000</a:t>
                      </a:r>
                    </a:p>
                    <a:p>
                      <a:pPr algn="ctr"/>
                      <a:r>
                        <a:rPr lang="en-US" sz="1100" baseline="0" smtClean="0"/>
                        <a:t>Iris 6100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47/48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38986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Iris Pro 6200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b="1" err="1"/>
                        <a:t>Skylake</a:t>
                      </a:r>
                      <a:endParaRPr lang="en-US" sz="1100" b="1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9th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(3x4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--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4.4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12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100"/>
                        <a:t>2.0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515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GT1.5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(3x6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pPr algn="ctr"/>
                      <a:endParaRPr lang="en-US" sz="1100" b="1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520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1 (3x8 EU)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24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535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540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GT3e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2</a:t>
                      </a:r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48 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16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HD 580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GT4e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3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72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smtClean="0"/>
                        <a:t>64/128 MB</a:t>
                      </a:r>
                      <a:endParaRPr lang="en-US" sz="1100"/>
                    </a:p>
                  </a:txBody>
                  <a:tcPr marL="28112" marR="28112" marT="14056" marB="1405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66675" y="591830"/>
            <a:ext cx="76819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</a:rPr>
              <a:t>Evolution of main features of Intel’s graphics families (based on [174])</a:t>
            </a:r>
            <a:r>
              <a:rPr lang="hu-HU" sz="1400" b="1" smtClean="0">
                <a:solidFill>
                  <a:srgbClr val="2D2D8A"/>
                </a:solidFill>
              </a:rPr>
              <a:t> -5</a:t>
            </a:r>
            <a:endParaRPr lang="en-US" sz="1400" b="1">
              <a:solidFill>
                <a:srgbClr val="2D2D8A"/>
              </a:solidFill>
            </a:endParaRPr>
          </a:p>
        </p:txBody>
      </p:sp>
      <p:sp>
        <p:nvSpPr>
          <p:cNvPr id="7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en-US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 sz="18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8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(40)</a:t>
            </a:r>
            <a:endParaRPr lang="hu-HU" altLang="en-US" sz="18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6854555" y="1043736"/>
            <a:ext cx="2140994" cy="568016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1039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(41)</a:t>
            </a:r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61510" y="593685"/>
            <a:ext cx="69092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Key features of the evolution of Intel’s integrated graphics families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27906" y="953725"/>
            <a:ext cx="53242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Intel’s graphics implementations are subdivided into  </a:t>
            </a:r>
            <a:endParaRPr lang="en-US" sz="1400"/>
          </a:p>
        </p:txBody>
      </p:sp>
      <p:sp>
        <p:nvSpPr>
          <p:cNvPr id="6" name="TextBox 5"/>
          <p:cNvSpPr txBox="1"/>
          <p:nvPr/>
        </p:nvSpPr>
        <p:spPr>
          <a:xfrm>
            <a:off x="791580" y="1268760"/>
            <a:ext cx="3950184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graphics generations </a:t>
            </a:r>
            <a:r>
              <a:rPr lang="en-US" sz="1400" smtClean="0"/>
              <a:t>(5</a:t>
            </a:r>
            <a:r>
              <a:rPr lang="en-US" sz="1400" baseline="30000" smtClean="0"/>
              <a:t>th</a:t>
            </a:r>
            <a:r>
              <a:rPr lang="en-US" sz="1400" smtClean="0"/>
              <a:t> to 9</a:t>
            </a:r>
            <a:r>
              <a:rPr lang="en-US" sz="1400" baseline="30000" smtClean="0"/>
              <a:t>th</a:t>
            </a:r>
            <a:r>
              <a:rPr lang="en-US" sz="1400" smtClean="0"/>
              <a:t>) and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solidFill>
                  <a:srgbClr val="0070C0"/>
                </a:solidFill>
              </a:rPr>
              <a:t>graphics technology levels </a:t>
            </a:r>
            <a:r>
              <a:rPr lang="en-US" sz="1400" smtClean="0"/>
              <a:t>(GT1-GT4).</a:t>
            </a:r>
            <a:endParaRPr lang="en-US" sz="1400"/>
          </a:p>
        </p:txBody>
      </p:sp>
      <p:sp>
        <p:nvSpPr>
          <p:cNvPr id="7" name="TextBox 6"/>
          <p:cNvSpPr txBox="1"/>
          <p:nvPr/>
        </p:nvSpPr>
        <p:spPr>
          <a:xfrm>
            <a:off x="605625" y="1815725"/>
            <a:ext cx="8106835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smtClean="0">
                <a:solidFill>
                  <a:srgbClr val="FF0000"/>
                </a:solidFill>
              </a:rPr>
              <a:t>Graphics generations </a:t>
            </a:r>
            <a:r>
              <a:rPr lang="en-US" sz="1400" smtClean="0"/>
              <a:t>are bound to the basic architectures.</a:t>
            </a:r>
          </a:p>
          <a:p>
            <a:r>
              <a:rPr lang="en-US" sz="1400" smtClean="0"/>
              <a:t>The </a:t>
            </a:r>
            <a:r>
              <a:rPr lang="en-US" sz="1400" smtClean="0">
                <a:solidFill>
                  <a:srgbClr val="FF0000"/>
                </a:solidFill>
              </a:rPr>
              <a:t>graphics technology levels </a:t>
            </a:r>
            <a:r>
              <a:rPr lang="en-US" sz="1400" smtClean="0"/>
              <a:t>indicate the </a:t>
            </a:r>
            <a:r>
              <a:rPr lang="en-US" sz="1400" smtClean="0">
                <a:solidFill>
                  <a:srgbClr val="0070C0"/>
                </a:solidFill>
              </a:rPr>
              <a:t>number of graphics slices </a:t>
            </a:r>
            <a:r>
              <a:rPr lang="en-US" sz="1400" smtClean="0"/>
              <a:t>(replicable sets of</a:t>
            </a:r>
          </a:p>
          <a:p>
            <a:r>
              <a:rPr lang="en-US" sz="1400" smtClean="0"/>
              <a:t> graphics EUs) </a:t>
            </a:r>
            <a:r>
              <a:rPr lang="hu-HU" sz="1400" smtClean="0"/>
              <a:t>within each graphics generation.</a:t>
            </a:r>
            <a:endParaRPr lang="en-US" sz="1400"/>
          </a:p>
        </p:txBody>
      </p:sp>
      <p:sp>
        <p:nvSpPr>
          <p:cNvPr id="8" name="TextBox 7"/>
          <p:cNvSpPr txBox="1"/>
          <p:nvPr/>
        </p:nvSpPr>
        <p:spPr>
          <a:xfrm>
            <a:off x="341530" y="2626168"/>
            <a:ext cx="77207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The </a:t>
            </a:r>
            <a:r>
              <a:rPr lang="en-US" sz="1400" smtClean="0">
                <a:solidFill>
                  <a:srgbClr val="FF0000"/>
                </a:solidFill>
              </a:rPr>
              <a:t>number of graphics EUs </a:t>
            </a:r>
            <a:r>
              <a:rPr lang="en-US" sz="1400" smtClean="0">
                <a:solidFill>
                  <a:srgbClr val="0070C0"/>
                </a:solidFill>
              </a:rPr>
              <a:t>is increasing more or less according to Moore’s rule</a:t>
            </a:r>
          </a:p>
          <a:p>
            <a:r>
              <a:rPr lang="en-US" sz="1400" smtClean="0"/>
              <a:t>       (from 12 in 2010 to 72 in 2015)</a:t>
            </a:r>
            <a:r>
              <a:rPr lang="hu-HU" sz="1400" smtClean="0"/>
              <a:t>.</a:t>
            </a:r>
            <a:r>
              <a:rPr lang="en-US" sz="1400" smtClean="0"/>
              <a:t> </a:t>
            </a:r>
            <a:endParaRPr lang="en-US" sz="1400"/>
          </a:p>
        </p:txBody>
      </p:sp>
      <p:sp>
        <p:nvSpPr>
          <p:cNvPr id="9" name="TextBox 8"/>
          <p:cNvSpPr txBox="1"/>
          <p:nvPr/>
        </p:nvSpPr>
        <p:spPr>
          <a:xfrm>
            <a:off x="341530" y="3166228"/>
            <a:ext cx="809875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With the </a:t>
            </a:r>
            <a:r>
              <a:rPr lang="en-US" sz="1400" err="1" smtClean="0"/>
              <a:t>Haswell</a:t>
            </a:r>
            <a:r>
              <a:rPr lang="en-US" sz="1400" smtClean="0"/>
              <a:t> basic architecture graphics became </a:t>
            </a:r>
            <a:r>
              <a:rPr lang="en-US" sz="1400" err="1" smtClean="0">
                <a:solidFill>
                  <a:srgbClr val="0070C0"/>
                </a:solidFill>
              </a:rPr>
              <a:t>eDRAM</a:t>
            </a:r>
            <a:r>
              <a:rPr lang="en-US" sz="1400" smtClean="0">
                <a:solidFill>
                  <a:srgbClr val="0070C0"/>
                </a:solidFill>
              </a:rPr>
              <a:t> support </a:t>
            </a:r>
            <a:r>
              <a:rPr lang="en-US" sz="1400" smtClean="0"/>
              <a:t>(first 64 MB</a:t>
            </a:r>
          </a:p>
          <a:p>
            <a:r>
              <a:rPr lang="en-US" sz="1400" smtClean="0"/>
              <a:t>       then 128 MB)  </a:t>
            </a:r>
            <a:endParaRPr lang="en-US" sz="1400"/>
          </a:p>
        </p:txBody>
      </p:sp>
      <p:sp>
        <p:nvSpPr>
          <p:cNvPr id="10" name="TextBox 9"/>
          <p:cNvSpPr txBox="1"/>
          <p:nvPr/>
        </p:nvSpPr>
        <p:spPr>
          <a:xfrm>
            <a:off x="341530" y="3706288"/>
            <a:ext cx="76178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smtClean="0"/>
              <a:t>There is continuous </a:t>
            </a:r>
            <a:r>
              <a:rPr lang="en-US" sz="1400" smtClean="0">
                <a:solidFill>
                  <a:srgbClr val="0070C0"/>
                </a:solidFill>
              </a:rPr>
              <a:t>support of newer versions of graphics APIs and of </a:t>
            </a:r>
            <a:r>
              <a:rPr lang="en-US" sz="1400" err="1" smtClean="0">
                <a:solidFill>
                  <a:srgbClr val="0070C0"/>
                </a:solidFill>
              </a:rPr>
              <a:t>OpenCL</a:t>
            </a:r>
            <a:r>
              <a:rPr lang="en-US" sz="1400" smtClean="0"/>
              <a:t>.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3438375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(42)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 </a:t>
            </a:r>
            <a:endParaRPr lang="en-US"/>
          </a:p>
        </p:txBody>
      </p:sp>
      <p:sp>
        <p:nvSpPr>
          <p:cNvPr id="8" name="TextBox 1"/>
          <p:cNvSpPr txBox="1">
            <a:spLocks noChangeArrowheads="1"/>
          </p:cNvSpPr>
          <p:nvPr/>
        </p:nvSpPr>
        <p:spPr bwMode="auto">
          <a:xfrm>
            <a:off x="196850" y="638175"/>
            <a:ext cx="715772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>
                <a:solidFill>
                  <a:srgbClr val="2D2D8A"/>
                </a:solidFill>
                <a:cs typeface="Arial" charset="0"/>
              </a:rPr>
              <a:t>Graphics performance increase of subsequent Core generations </a:t>
            </a:r>
            <a:r>
              <a:rPr lang="en-US" altLang="hu-HU" sz="1400" smtClean="0">
                <a:solidFill>
                  <a:srgbClr val="000000"/>
                </a:solidFill>
                <a:cs typeface="Arial" charset="0"/>
              </a:rPr>
              <a:t>[196]</a:t>
            </a:r>
            <a:endParaRPr lang="en-US" altLang="hu-HU" sz="1400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56565" y="1358769"/>
            <a:ext cx="8055895" cy="5085565"/>
            <a:chOff x="521550" y="1358769"/>
            <a:chExt cx="8055895" cy="5085565"/>
          </a:xfrm>
        </p:grpSpPr>
        <p:pic>
          <p:nvPicPr>
            <p:cNvPr id="266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630" t="9400" r="16108" b="7409"/>
            <a:stretch/>
          </p:blipFill>
          <p:spPr bwMode="auto">
            <a:xfrm>
              <a:off x="521550" y="1358769"/>
              <a:ext cx="6623731" cy="5085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TextBox 2"/>
            <p:cNvSpPr txBox="1"/>
            <p:nvPr/>
          </p:nvSpPr>
          <p:spPr>
            <a:xfrm>
              <a:off x="7119613" y="2753925"/>
              <a:ext cx="930446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err="1" smtClean="0">
                  <a:solidFill>
                    <a:srgbClr val="000000"/>
                  </a:solidFill>
                </a:rPr>
                <a:t>Skylake</a:t>
              </a:r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179162" y="3500658"/>
              <a:ext cx="1118645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err="1" smtClean="0">
                  <a:solidFill>
                    <a:srgbClr val="000000"/>
                  </a:solidFill>
                </a:rPr>
                <a:t>Broadwell</a:t>
              </a:r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119613" y="4072184"/>
              <a:ext cx="915468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err="1" smtClean="0">
                  <a:solidFill>
                    <a:srgbClr val="000000"/>
                  </a:solidFill>
                </a:rPr>
                <a:t>Haswell</a:t>
              </a:r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19613" y="4491303"/>
              <a:ext cx="1169019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rgbClr val="000000"/>
                  </a:solidFill>
                </a:rPr>
                <a:t>Ivy Bridge</a:t>
              </a:r>
              <a:endParaRPr lang="en-US" sz="1400">
                <a:solidFill>
                  <a:srgbClr val="000000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119613" y="4914165"/>
              <a:ext cx="1457832" cy="3474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smtClean="0">
                  <a:solidFill>
                    <a:srgbClr val="000000"/>
                  </a:solidFill>
                </a:rPr>
                <a:t>Sandy Bridge</a:t>
              </a:r>
              <a:endParaRPr lang="en-US" sz="140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3437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cs typeface="Arial" charset="0"/>
              </a:rPr>
              <a:t>2</a:t>
            </a:r>
            <a:r>
              <a:rPr lang="en-US" altLang="en-US" sz="1900">
                <a:solidFill>
                  <a:srgbClr val="FFFFFF"/>
                </a:solidFill>
                <a:cs typeface="Arial" charset="0"/>
              </a:rPr>
              <a:t>. The Core 2 line</a:t>
            </a:r>
          </a:p>
        </p:txBody>
      </p:sp>
      <p:grpSp>
        <p:nvGrpSpPr>
          <p:cNvPr id="67587" name="Group 4"/>
          <p:cNvGrpSpPr>
            <a:grpSpLocks/>
          </p:cNvGrpSpPr>
          <p:nvPr/>
        </p:nvGrpSpPr>
        <p:grpSpPr bwMode="auto">
          <a:xfrm>
            <a:off x="1003300" y="1908175"/>
            <a:ext cx="7285038" cy="409575"/>
            <a:chOff x="695" y="1638"/>
            <a:chExt cx="4452" cy="306"/>
          </a:xfrm>
        </p:grpSpPr>
        <p:sp>
          <p:nvSpPr>
            <p:cNvPr id="67612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2.1 Introduction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7613" name="Text Box 6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7588" name="Group 7"/>
          <p:cNvGrpSpPr>
            <a:grpSpLocks/>
          </p:cNvGrpSpPr>
          <p:nvPr/>
        </p:nvGrpSpPr>
        <p:grpSpPr bwMode="auto">
          <a:xfrm>
            <a:off x="1000125" y="2354263"/>
            <a:ext cx="7285038" cy="401637"/>
            <a:chOff x="695" y="1631"/>
            <a:chExt cx="4452" cy="300"/>
          </a:xfrm>
        </p:grpSpPr>
        <p:sp>
          <p:nvSpPr>
            <p:cNvPr id="676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2.2 Major innovations of the Core 2 line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76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7589" name="Group 13"/>
          <p:cNvGrpSpPr>
            <a:grpSpLocks/>
          </p:cNvGrpSpPr>
          <p:nvPr/>
        </p:nvGrpSpPr>
        <p:grpSpPr bwMode="auto">
          <a:xfrm>
            <a:off x="995363" y="3448605"/>
            <a:ext cx="7285037" cy="409575"/>
            <a:chOff x="695" y="1638"/>
            <a:chExt cx="4452" cy="306"/>
          </a:xfrm>
        </p:grpSpPr>
        <p:sp>
          <p:nvSpPr>
            <p:cNvPr id="67608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2.4 Die plot of the Core 2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7609" name="Text Box 15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7590" name="Group 22"/>
          <p:cNvGrpSpPr>
            <a:grpSpLocks/>
          </p:cNvGrpSpPr>
          <p:nvPr/>
        </p:nvGrpSpPr>
        <p:grpSpPr bwMode="auto">
          <a:xfrm>
            <a:off x="1004888" y="3913743"/>
            <a:ext cx="7285037" cy="409575"/>
            <a:chOff x="695" y="1638"/>
            <a:chExt cx="4452" cy="306"/>
          </a:xfrm>
        </p:grpSpPr>
        <p:sp>
          <p:nvSpPr>
            <p:cNvPr id="67606" name="AutoShape 23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2.5 Overview of Core 2 based processor lines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7607" name="Text Box 24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5" name="Group 13"/>
          <p:cNvGrpSpPr>
            <a:grpSpLocks/>
          </p:cNvGrpSpPr>
          <p:nvPr/>
        </p:nvGrpSpPr>
        <p:grpSpPr bwMode="auto">
          <a:xfrm>
            <a:off x="1025651" y="2811628"/>
            <a:ext cx="7281764" cy="589124"/>
            <a:chOff x="697" y="1638"/>
            <a:chExt cx="4450" cy="292"/>
          </a:xfrm>
        </p:grpSpPr>
        <p:sp>
          <p:nvSpPr>
            <p:cNvPr id="16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 2.3 Performance leadership change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between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        Intel </a:t>
              </a: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and AMD achieved by the Core </a:t>
              </a: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2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7" name="Text Box 15"/>
            <p:cNvSpPr txBox="1">
              <a:spLocks noChangeArrowheads="1"/>
            </p:cNvSpPr>
            <p:nvPr/>
          </p:nvSpPr>
          <p:spPr bwMode="auto">
            <a:xfrm>
              <a:off x="697" y="1647"/>
              <a:ext cx="246" cy="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6503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Introduction</a:t>
            </a:r>
          </a:p>
        </p:txBody>
      </p:sp>
    </p:spTree>
    <p:extLst>
      <p:ext uri="{BB962C8B-B14F-4D97-AF65-F5344CB8AC3E}">
        <p14:creationId xmlns:p14="http://schemas.microsoft.com/office/powerpoint/2010/main" val="132472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2.1 Introduction (1)</a:t>
            </a:r>
          </a:p>
        </p:txBody>
      </p:sp>
      <p:sp>
        <p:nvSpPr>
          <p:cNvPr id="68611" name="Text Box 4"/>
          <p:cNvSpPr txBox="1">
            <a:spLocks noChangeArrowheads="1"/>
          </p:cNvSpPr>
          <p:nvPr/>
        </p:nvSpPr>
        <p:spPr bwMode="auto">
          <a:xfrm>
            <a:off x="184150" y="647700"/>
            <a:ext cx="205537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2.1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Introduction-1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3" name="Text Box 6"/>
          <p:cNvSpPr txBox="1">
            <a:spLocks noChangeArrowheads="1"/>
          </p:cNvSpPr>
          <p:nvPr/>
        </p:nvSpPr>
        <p:spPr bwMode="auto">
          <a:xfrm>
            <a:off x="334467" y="3564763"/>
            <a:ext cx="8546507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next line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became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based</a:t>
            </a:r>
            <a:r>
              <a:rPr lang="en-US" altLang="en-US" sz="140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primarily on the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Pentium M</a:t>
            </a:r>
            <a:r>
              <a:rPr lang="en-US" altLang="en-US" sz="14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– Intel’s first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mobile line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since for its designs dissipation reduction was a key issue.   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(The Pentium M line was a 32-bit line with 3 subsequent cores, designed at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Intel’s Haifa Research and Development Center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 thus the Core 2 was developed also there.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4" name="Text Box 8"/>
          <p:cNvSpPr txBox="1">
            <a:spLocks noChangeArrowheads="1"/>
          </p:cNvSpPr>
          <p:nvPr/>
        </p:nvSpPr>
        <p:spPr bwMode="auto">
          <a:xfrm>
            <a:off x="1101725" y="1178750"/>
            <a:ext cx="7497763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Pentium 4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line was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cancelled due to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unmanageable high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dissipation</a:t>
            </a:r>
            <a:r>
              <a:rPr lang="en-US" altLang="en-US" sz="14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figures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of its third core (the 90 nm Prescott core)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(caused primarily by the design philosophy of the line</a:t>
            </a:r>
          </a:p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that preferred clock frequency over core efficiency for increasing performance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5" name="Text Box 11"/>
          <p:cNvSpPr txBox="1">
            <a:spLocks noChangeArrowheads="1"/>
          </p:cNvSpPr>
          <p:nvPr/>
        </p:nvSpPr>
        <p:spPr bwMode="auto">
          <a:xfrm>
            <a:off x="1941513" y="4799838"/>
            <a:ext cx="533832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Haifa team had no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experience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with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multithreading. 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6" name="Text Box 13"/>
          <p:cNvSpPr txBox="1">
            <a:spLocks noChangeArrowheads="1"/>
          </p:cNvSpPr>
          <p:nvPr/>
        </p:nvSpPr>
        <p:spPr bwMode="auto">
          <a:xfrm>
            <a:off x="1763713" y="5652325"/>
            <a:ext cx="568456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Core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microarchitecture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does not support multithreading.</a:t>
            </a:r>
          </a:p>
        </p:txBody>
      </p:sp>
      <p:sp>
        <p:nvSpPr>
          <p:cNvPr id="12297" name="Text Box 14"/>
          <p:cNvSpPr txBox="1">
            <a:spLocks noChangeArrowheads="1"/>
          </p:cNvSpPr>
          <p:nvPr/>
        </p:nvSpPr>
        <p:spPr bwMode="auto">
          <a:xfrm>
            <a:off x="539750" y="2694813"/>
            <a:ext cx="817595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For the development of the next processor line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dissipation became the key design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issue.</a:t>
            </a:r>
            <a:endParaRPr lang="en-US" altLang="en-US" sz="140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298" name="Line 15"/>
          <p:cNvSpPr>
            <a:spLocks noChangeShapeType="1"/>
          </p:cNvSpPr>
          <p:nvPr/>
        </p:nvSpPr>
        <p:spPr bwMode="auto">
          <a:xfrm>
            <a:off x="4572000" y="2259838"/>
            <a:ext cx="0" cy="360362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299" name="Line 16"/>
          <p:cNvSpPr>
            <a:spLocks noChangeShapeType="1"/>
          </p:cNvSpPr>
          <p:nvPr/>
        </p:nvSpPr>
        <p:spPr bwMode="auto">
          <a:xfrm>
            <a:off x="4572000" y="3132963"/>
            <a:ext cx="0" cy="360362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2300" name="Line 17"/>
          <p:cNvSpPr>
            <a:spLocks noChangeShapeType="1"/>
          </p:cNvSpPr>
          <p:nvPr/>
        </p:nvSpPr>
        <p:spPr bwMode="auto">
          <a:xfrm>
            <a:off x="4572000" y="5164963"/>
            <a:ext cx="0" cy="360362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3369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3" grpId="0"/>
      <p:bldP spid="12294" grpId="0"/>
      <p:bldP spid="12295" grpId="0"/>
      <p:bldP spid="12296" grpId="0"/>
      <p:bldP spid="12297" grpId="0"/>
      <p:bldP spid="12298" grpId="0" animBg="1"/>
      <p:bldP spid="12299" grpId="0" animBg="1"/>
      <p:bldP spid="12300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2.1 Introduction </a:t>
            </a:r>
            <a:r>
              <a:rPr lang="en-US" altLang="en-US" smtClean="0"/>
              <a:t>(2)</a:t>
            </a:r>
            <a:endParaRPr lang="en-US"/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743179" y="4509120"/>
            <a:ext cx="5644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development model (Based on [1])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4786" y="1943835"/>
            <a:ext cx="8964000" cy="2330753"/>
            <a:chOff x="14786" y="4510088"/>
            <a:chExt cx="8964000" cy="2330753"/>
          </a:xfrm>
        </p:grpSpPr>
        <p:sp>
          <p:nvSpPr>
            <p:cNvPr id="6" name="Text Box 4"/>
            <p:cNvSpPr txBox="1">
              <a:spLocks noChangeArrowheads="1"/>
            </p:cNvSpPr>
            <p:nvPr/>
          </p:nvSpPr>
          <p:spPr bwMode="auto">
            <a:xfrm>
              <a:off x="1506538" y="4510088"/>
              <a:ext cx="611822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Figure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hu-HU" altLang="en-US" sz="1400" smtClean="0">
                  <a:solidFill>
                    <a:srgbClr val="000000"/>
                  </a:solidFill>
                  <a:cs typeface="Times New Roman" pitchFamily="18" charset="0"/>
                </a:rPr>
                <a:t>4.1.1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: Intel</a:t>
              </a:r>
              <a:r>
                <a:rPr lang="en-US" altLang="en-US" sz="14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’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s Tick-Tock development model 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(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Based on 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[</a:t>
              </a:r>
              <a:r>
                <a:rPr lang="en-US" altLang="en-US" sz="1400">
                  <a:solidFill>
                    <a:srgbClr val="000000"/>
                  </a:solidFill>
                  <a:cs typeface="Times New Roman" pitchFamily="18" charset="0"/>
                </a:rPr>
                <a:t>1]</a:t>
              </a:r>
              <a:r>
                <a:rPr lang="hu-HU" altLang="en-US" sz="1400">
                  <a:solidFill>
                    <a:srgbClr val="000000"/>
                  </a:solidFill>
                  <a:cs typeface="Times New Roman" pitchFamily="18" charset="0"/>
                </a:rPr>
                <a:t>)</a:t>
              </a:r>
              <a:endParaRPr lang="en-US" altLang="en-US" sz="140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7" name="Téglalap 3"/>
            <p:cNvSpPr/>
            <p:nvPr/>
          </p:nvSpPr>
          <p:spPr bwMode="auto">
            <a:xfrm>
              <a:off x="14786" y="4589766"/>
              <a:ext cx="8964000" cy="22510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28575" cmpd="dbl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400" b="1">
                <a:solidFill>
                  <a:srgbClr val="FFFFFF"/>
                </a:solidFill>
              </a:endParaRPr>
            </a:p>
          </p:txBody>
        </p:sp>
        <p:sp>
          <p:nvSpPr>
            <p:cNvPr id="8" name="Téglalap 4"/>
            <p:cNvSpPr/>
            <p:nvPr/>
          </p:nvSpPr>
          <p:spPr bwMode="auto">
            <a:xfrm>
              <a:off x="15520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Core 2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9" name="Téglalap 5"/>
            <p:cNvSpPr/>
            <p:nvPr/>
          </p:nvSpPr>
          <p:spPr bwMode="auto">
            <a:xfrm>
              <a:off x="1135890" y="5001705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Penryn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0" name="Téglalap 11"/>
            <p:cNvSpPr/>
            <p:nvPr/>
          </p:nvSpPr>
          <p:spPr bwMode="auto">
            <a:xfrm>
              <a:off x="2089819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45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1" name="Téglalap 12"/>
            <p:cNvSpPr/>
            <p:nvPr/>
          </p:nvSpPr>
          <p:spPr bwMode="auto">
            <a:xfrm>
              <a:off x="3073025" y="5002369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</a:t>
              </a: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mere</a:t>
              </a:r>
              <a:endParaRPr lang="en-US" sz="12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en-US" sz="800" b="1" smtClean="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2" name="Téglalap 13"/>
            <p:cNvSpPr/>
            <p:nvPr/>
          </p:nvSpPr>
          <p:spPr bwMode="auto">
            <a:xfrm>
              <a:off x="4043375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Sandy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3" name="Téglalap 14"/>
            <p:cNvSpPr/>
            <p:nvPr/>
          </p:nvSpPr>
          <p:spPr bwMode="auto">
            <a:xfrm>
              <a:off x="5031408" y="4999052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/>
              </a:r>
              <a:b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</a:b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Bridge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4" name="Téglalap 15"/>
            <p:cNvSpPr/>
            <p:nvPr/>
          </p:nvSpPr>
          <p:spPr bwMode="auto">
            <a:xfrm>
              <a:off x="5991637" y="500071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15" name="Szövegdoboz 16"/>
            <p:cNvSpPr txBox="1">
              <a:spLocks noChangeArrowheads="1"/>
            </p:cNvSpPr>
            <p:nvPr/>
          </p:nvSpPr>
          <p:spPr bwMode="auto">
            <a:xfrm>
              <a:off x="296954" y="6422048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6" name="Szövegdoboz 17"/>
            <p:cNvSpPr txBox="1">
              <a:spLocks noChangeArrowheads="1"/>
            </p:cNvSpPr>
            <p:nvPr/>
          </p:nvSpPr>
          <p:spPr bwMode="auto">
            <a:xfrm>
              <a:off x="1333209" y="6423914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7" name="Szövegdoboz 18"/>
            <p:cNvSpPr txBox="1">
              <a:spLocks noChangeArrowheads="1"/>
            </p:cNvSpPr>
            <p:nvPr/>
          </p:nvSpPr>
          <p:spPr bwMode="auto">
            <a:xfrm>
              <a:off x="2311954" y="6422524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18" name="Szövegdoboz 19"/>
            <p:cNvSpPr txBox="1">
              <a:spLocks noChangeArrowheads="1"/>
            </p:cNvSpPr>
            <p:nvPr/>
          </p:nvSpPr>
          <p:spPr bwMode="auto">
            <a:xfrm>
              <a:off x="3295430" y="6424390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19" name="Szövegdoboz 20"/>
            <p:cNvSpPr txBox="1">
              <a:spLocks noChangeArrowheads="1"/>
            </p:cNvSpPr>
            <p:nvPr/>
          </p:nvSpPr>
          <p:spPr bwMode="auto">
            <a:xfrm>
              <a:off x="4223700" y="6424390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0" name="Szövegdoboz 21"/>
            <p:cNvSpPr txBox="1">
              <a:spLocks noChangeArrowheads="1"/>
            </p:cNvSpPr>
            <p:nvPr/>
          </p:nvSpPr>
          <p:spPr bwMode="auto">
            <a:xfrm>
              <a:off x="5271201" y="6426256"/>
              <a:ext cx="506608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1" name="Szövegdoboz 22"/>
            <p:cNvSpPr txBox="1">
              <a:spLocks noChangeArrowheads="1"/>
            </p:cNvSpPr>
            <p:nvPr/>
          </p:nvSpPr>
          <p:spPr bwMode="auto">
            <a:xfrm>
              <a:off x="6174378" y="642486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22" name="Szövegdoboz 25"/>
            <p:cNvSpPr txBox="1"/>
            <p:nvPr/>
          </p:nvSpPr>
          <p:spPr bwMode="auto">
            <a:xfrm>
              <a:off x="339090" y="4677078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23" name="Szövegdoboz 26"/>
            <p:cNvSpPr txBox="1"/>
            <p:nvPr/>
          </p:nvSpPr>
          <p:spPr bwMode="auto">
            <a:xfrm>
              <a:off x="4199401" y="4680253"/>
              <a:ext cx="647835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24" name="Szövegdoboz 27"/>
            <p:cNvSpPr txBox="1"/>
            <p:nvPr/>
          </p:nvSpPr>
          <p:spPr bwMode="auto">
            <a:xfrm>
              <a:off x="5220572" y="4681841"/>
              <a:ext cx="646431" cy="26193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25" name="Szövegdoboz 28"/>
            <p:cNvSpPr txBox="1"/>
            <p:nvPr/>
          </p:nvSpPr>
          <p:spPr bwMode="auto">
            <a:xfrm>
              <a:off x="6153680" y="4680253"/>
              <a:ext cx="64783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4.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  <p:sp>
          <p:nvSpPr>
            <p:cNvPr id="26" name="TextBox 25"/>
            <p:cNvSpPr txBox="1"/>
            <p:nvPr/>
          </p:nvSpPr>
          <p:spPr bwMode="auto">
            <a:xfrm>
              <a:off x="7124419" y="4696128"/>
              <a:ext cx="645026" cy="2619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100" b="1">
                  <a:solidFill>
                    <a:srgbClr val="000000"/>
                  </a:solidFill>
                  <a:latin typeface="Verdana"/>
                  <a:cs typeface="Arial" charset="0"/>
                </a:rPr>
                <a:t>5. gen.</a:t>
              </a:r>
            </a:p>
          </p:txBody>
        </p:sp>
        <p:sp>
          <p:nvSpPr>
            <p:cNvPr id="27" name="Téglalap 14"/>
            <p:cNvSpPr/>
            <p:nvPr/>
          </p:nvSpPr>
          <p:spPr bwMode="auto">
            <a:xfrm>
              <a:off x="6968491" y="4999043"/>
              <a:ext cx="972000" cy="1364288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Broad-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well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4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28" name="Szövegdoboz 21"/>
            <p:cNvSpPr txBox="1">
              <a:spLocks noChangeArrowheads="1"/>
            </p:cNvSpPr>
            <p:nvPr/>
          </p:nvSpPr>
          <p:spPr bwMode="auto">
            <a:xfrm>
              <a:off x="7185398" y="6419598"/>
              <a:ext cx="505386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TICK</a:t>
              </a:r>
            </a:p>
          </p:txBody>
        </p:sp>
        <p:sp>
          <p:nvSpPr>
            <p:cNvPr id="29" name="Téglalap 15"/>
            <p:cNvSpPr/>
            <p:nvPr/>
          </p:nvSpPr>
          <p:spPr bwMode="auto">
            <a:xfrm>
              <a:off x="7949055" y="5003241"/>
              <a:ext cx="972000" cy="13642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err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endParaRPr lang="hu-HU" sz="1200" b="1" baseline="30000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New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hu-HU" sz="800" b="1" err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Microarchi</a:t>
              </a:r>
              <a:r>
                <a:rPr lang="en-US" sz="8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  <a:endParaRPr lang="hu-HU" sz="8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hu-HU" sz="1200" b="1">
                <a:solidFill>
                  <a:srgbClr val="FFFFFF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200" b="1" smtClean="0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14 </a:t>
              </a:r>
              <a:r>
                <a:rPr lang="hu-HU" sz="1200" b="1">
                  <a:solidFill>
                    <a:srgbClr val="FFFFFF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nm</a:t>
              </a:r>
            </a:p>
          </p:txBody>
        </p:sp>
        <p:sp>
          <p:nvSpPr>
            <p:cNvPr id="30" name="Szövegdoboz 22"/>
            <p:cNvSpPr txBox="1">
              <a:spLocks noChangeArrowheads="1"/>
            </p:cNvSpPr>
            <p:nvPr/>
          </p:nvSpPr>
          <p:spPr bwMode="auto">
            <a:xfrm>
              <a:off x="8138045" y="6427395"/>
              <a:ext cx="547115" cy="262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200" b="1" i="1">
                  <a:solidFill>
                    <a:srgbClr val="000000"/>
                  </a:solidFill>
                  <a:latin typeface="Verdana" pitchFamily="34" charset="0"/>
                  <a:ea typeface="Verdana" pitchFamily="34" charset="0"/>
                  <a:cs typeface="Verdana" pitchFamily="34" charset="0"/>
                </a:rPr>
                <a:t>TOCK</a:t>
              </a:r>
            </a:p>
          </p:txBody>
        </p:sp>
        <p:sp>
          <p:nvSpPr>
            <p:cNvPr id="31" name="Szövegdoboz 28"/>
            <p:cNvSpPr txBox="1"/>
            <p:nvPr/>
          </p:nvSpPr>
          <p:spPr bwMode="auto">
            <a:xfrm>
              <a:off x="8093206" y="4682783"/>
              <a:ext cx="704039" cy="25391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6</a:t>
              </a:r>
              <a:r>
                <a:rPr lang="hu-HU" sz="1050" b="1" smtClean="0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 </a:t>
              </a:r>
              <a:r>
                <a:rPr lang="hu-HU" sz="1050" b="1" err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gen</a:t>
              </a:r>
              <a:r>
                <a:rPr lang="hu-HU" sz="1050" b="1">
                  <a:solidFill>
                    <a:srgbClr val="000000"/>
                  </a:solidFill>
                  <a:latin typeface="Verdana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</p:txBody>
        </p:sp>
      </p:grpSp>
      <p:sp>
        <p:nvSpPr>
          <p:cNvPr id="33" name="Oval 4"/>
          <p:cNvSpPr>
            <a:spLocks noChangeArrowheads="1"/>
          </p:cNvSpPr>
          <p:nvPr/>
        </p:nvSpPr>
        <p:spPr bwMode="auto">
          <a:xfrm>
            <a:off x="45210" y="2023513"/>
            <a:ext cx="1216025" cy="2082162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4" name="Text Box 4"/>
          <p:cNvSpPr txBox="1">
            <a:spLocks noChangeArrowheads="1"/>
          </p:cNvSpPr>
          <p:nvPr/>
        </p:nvSpPr>
        <p:spPr bwMode="auto">
          <a:xfrm>
            <a:off x="192088" y="1006475"/>
            <a:ext cx="8145500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5000"/>
              </a:spcAft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0000"/>
                </a:solidFill>
                <a:cs typeface="Arial" charset="0"/>
              </a:rPr>
              <a:t>The </a:t>
            </a:r>
            <a:r>
              <a:rPr lang="en-US" altLang="en-US" sz="1400" smtClean="0">
                <a:solidFill>
                  <a:srgbClr val="FF0000"/>
                </a:solidFill>
                <a:cs typeface="Arial" charset="0"/>
              </a:rPr>
              <a:t>Core 2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is Intel’s </a:t>
            </a:r>
            <a:r>
              <a:rPr lang="en-US" altLang="en-US" sz="1400" smtClean="0">
                <a:solidFill>
                  <a:srgbClr val="FF0000"/>
                </a:solidFill>
                <a:cs typeface="Arial" charset="0"/>
              </a:rPr>
              <a:t>1. generation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new microarchitecture, </a:t>
            </a:r>
            <a:r>
              <a:rPr lang="en-US" altLang="en-US" sz="1400" smtClean="0">
                <a:latin typeface="+mj-lt"/>
              </a:rPr>
              <a:t>it is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using </a:t>
            </a:r>
            <a:r>
              <a:rPr lang="en-US" altLang="en-US" sz="1400" smtClean="0">
                <a:solidFill>
                  <a:srgbClr val="0070C0"/>
                </a:solidFill>
                <a:cs typeface="Arial" charset="0"/>
              </a:rPr>
              <a:t>65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nm </a:t>
            </a: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line width.</a:t>
            </a:r>
          </a:p>
          <a:p>
            <a:pPr eaLnBrk="1" fontAlgn="base" hangingPunct="1">
              <a:spcBef>
                <a:spcPct val="0"/>
              </a:spcBef>
              <a:spcAft>
                <a:spcPts val="400"/>
              </a:spcAft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 First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delivered in </a:t>
            </a:r>
            <a:r>
              <a:rPr lang="en-US" altLang="en-US" sz="1400" smtClean="0">
                <a:solidFill>
                  <a:srgbClr val="0070C0"/>
                </a:solidFill>
                <a:latin typeface="+mj-lt"/>
              </a:rPr>
              <a:t>6/2006</a:t>
            </a:r>
            <a:r>
              <a:rPr lang="en-US" altLang="en-US" sz="1400" smtClean="0">
                <a:solidFill>
                  <a:srgbClr val="0000FF"/>
                </a:solidFill>
                <a:cs typeface="Arial" charset="0"/>
              </a:rPr>
              <a:t>. </a:t>
            </a:r>
            <a:endParaRPr lang="en-US" altLang="en-US" sz="1400">
              <a:solidFill>
                <a:srgbClr val="0000FF"/>
              </a:solidFill>
              <a:cs typeface="Arial" charset="0"/>
            </a:endParaRP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158750" y="609600"/>
            <a:ext cx="205537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2.1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Introduction-2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7030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/>
              <a:t>1. </a:t>
            </a:r>
            <a:r>
              <a:rPr lang="en-US" altLang="en-US"/>
              <a:t>Introduction</a:t>
            </a:r>
            <a:r>
              <a:rPr lang="hu-HU" altLang="en-US"/>
              <a:t> </a:t>
            </a:r>
            <a:r>
              <a:rPr lang="hu-HU" altLang="en-US" smtClean="0"/>
              <a:t>(</a:t>
            </a:r>
            <a:r>
              <a:rPr lang="en-US" altLang="en-US" smtClean="0"/>
              <a:t>12</a:t>
            </a:r>
            <a:r>
              <a:rPr lang="hu-HU" altLang="en-US" smtClean="0"/>
              <a:t>)</a:t>
            </a:r>
            <a:endParaRPr lang="en-US"/>
          </a:p>
        </p:txBody>
      </p:sp>
      <p:sp>
        <p:nvSpPr>
          <p:cNvPr id="4" name="Rectangle 46"/>
          <p:cNvSpPr>
            <a:spLocks noChangeArrowheads="1"/>
          </p:cNvSpPr>
          <p:nvPr/>
        </p:nvSpPr>
        <p:spPr bwMode="auto">
          <a:xfrm>
            <a:off x="2546775" y="1119381"/>
            <a:ext cx="3205162" cy="5334000"/>
          </a:xfrm>
          <a:prstGeom prst="rect">
            <a:avLst/>
          </a:prstGeom>
          <a:solidFill>
            <a:srgbClr val="0000FF">
              <a:alpha val="14117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1862138" y="6528903"/>
            <a:ext cx="566417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Figure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Overview of Intel</a:t>
            </a: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’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 Tick-Tock model (Based on [3])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6437267" y="2490516"/>
            <a:ext cx="16001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64-bit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5562110" y="3326098"/>
            <a:ext cx="369372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4-wide core,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128-bit SIMD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FX/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FP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EUs,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L2 , no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4643438" y="37752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11/2007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4608513" y="3076769"/>
            <a:ext cx="10223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6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23850" y="23687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393700" y="2387794"/>
            <a:ext cx="3735388" cy="576262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3665538" y="2405256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3890963" y="257035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90nm</a:t>
            </a: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736600" y="2413194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323850" y="1743269"/>
            <a:ext cx="4121150" cy="576262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393700" y="1754381"/>
            <a:ext cx="3735388" cy="576263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3665538" y="17067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8" name="Text Box 19"/>
          <p:cNvSpPr txBox="1">
            <a:spLocks noChangeArrowheads="1"/>
          </p:cNvSpPr>
          <p:nvPr/>
        </p:nvSpPr>
        <p:spPr bwMode="auto">
          <a:xfrm>
            <a:off x="3798888" y="1924244"/>
            <a:ext cx="685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130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736600" y="1746444"/>
            <a:ext cx="3192463" cy="576262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754063" y="1813119"/>
            <a:ext cx="3121025" cy="47625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323850" y="10431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2" name="AutoShape 23"/>
          <p:cNvSpPr>
            <a:spLocks noChangeArrowheads="1"/>
          </p:cNvSpPr>
          <p:nvPr/>
        </p:nvSpPr>
        <p:spPr bwMode="auto">
          <a:xfrm>
            <a:off x="393700" y="10320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3665538" y="1041594"/>
            <a:ext cx="774700" cy="611187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Rectangle 26"/>
          <p:cNvSpPr>
            <a:spLocks noChangeArrowheads="1"/>
          </p:cNvSpPr>
          <p:nvPr/>
        </p:nvSpPr>
        <p:spPr bwMode="auto">
          <a:xfrm>
            <a:off x="736600" y="10574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5" name="Text Box 28"/>
          <p:cNvSpPr txBox="1">
            <a:spLocks noChangeArrowheads="1"/>
          </p:cNvSpPr>
          <p:nvPr/>
        </p:nvSpPr>
        <p:spPr bwMode="auto">
          <a:xfrm rot="-5400000">
            <a:off x="215901" y="26021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6" name="Text Box 29"/>
          <p:cNvSpPr txBox="1">
            <a:spLocks noChangeArrowheads="1"/>
          </p:cNvSpPr>
          <p:nvPr/>
        </p:nvSpPr>
        <p:spPr bwMode="auto">
          <a:xfrm rot="-5400000">
            <a:off x="211138" y="19210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7" name="Text Box 30"/>
          <p:cNvSpPr txBox="1">
            <a:spLocks noChangeArrowheads="1"/>
          </p:cNvSpPr>
          <p:nvPr/>
        </p:nvSpPr>
        <p:spPr bwMode="auto">
          <a:xfrm rot="-5400000">
            <a:off x="201613" y="12352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28" name="Rectangle 31"/>
          <p:cNvSpPr>
            <a:spLocks noChangeArrowheads="1"/>
          </p:cNvSpPr>
          <p:nvPr/>
        </p:nvSpPr>
        <p:spPr bwMode="auto">
          <a:xfrm>
            <a:off x="323850" y="3103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9" name="AutoShape 32"/>
          <p:cNvSpPr>
            <a:spLocks noChangeArrowheads="1"/>
          </p:cNvSpPr>
          <p:nvPr/>
        </p:nvSpPr>
        <p:spPr bwMode="auto">
          <a:xfrm>
            <a:off x="393700" y="31021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0" name="Oval 33"/>
          <p:cNvSpPr>
            <a:spLocks noChangeArrowheads="1"/>
          </p:cNvSpPr>
          <p:nvPr/>
        </p:nvSpPr>
        <p:spPr bwMode="auto">
          <a:xfrm>
            <a:off x="3665538" y="3098994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1" name="Text Box 34"/>
          <p:cNvSpPr txBox="1">
            <a:spLocks noChangeArrowheads="1"/>
          </p:cNvSpPr>
          <p:nvPr/>
        </p:nvSpPr>
        <p:spPr bwMode="auto">
          <a:xfrm>
            <a:off x="3878263" y="3275206"/>
            <a:ext cx="590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65nm</a:t>
            </a:r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736600" y="3102169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3" name="Text Box 36"/>
          <p:cNvSpPr txBox="1">
            <a:spLocks noChangeArrowheads="1"/>
          </p:cNvSpPr>
          <p:nvPr/>
        </p:nvSpPr>
        <p:spPr bwMode="auto">
          <a:xfrm>
            <a:off x="746125" y="310851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Pentium 4 /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Cedar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Mill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754063" y="3410144"/>
            <a:ext cx="3121025" cy="288925"/>
          </a:xfrm>
          <a:prstGeom prst="rect">
            <a:avLst/>
          </a:prstGeom>
          <a:solidFill>
            <a:srgbClr val="6148F6">
              <a:alpha val="22745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</a:t>
            </a:r>
            <a:r>
              <a:rPr lang="hu-HU" altLang="en-US" sz="13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Core</a:t>
            </a:r>
            <a:r>
              <a:rPr lang="hu-HU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2</a:t>
            </a:r>
            <a:r>
              <a:rPr lang="en-US" altLang="en-US" sz="13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5" name="Text Box 38"/>
          <p:cNvSpPr txBox="1">
            <a:spLocks noChangeArrowheads="1"/>
          </p:cNvSpPr>
          <p:nvPr/>
        </p:nvSpPr>
        <p:spPr bwMode="auto">
          <a:xfrm rot="-5400000">
            <a:off x="215901" y="32926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36" name="Text Box 39"/>
          <p:cNvSpPr txBox="1">
            <a:spLocks noChangeArrowheads="1"/>
          </p:cNvSpPr>
          <p:nvPr/>
        </p:nvSpPr>
        <p:spPr bwMode="auto">
          <a:xfrm>
            <a:off x="6460442" y="1297683"/>
            <a:ext cx="1531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7" name="Text Box 40"/>
          <p:cNvSpPr txBox="1">
            <a:spLocks noChangeArrowheads="1"/>
          </p:cNvSpPr>
          <p:nvPr/>
        </p:nvSpPr>
        <p:spPr bwMode="auto">
          <a:xfrm>
            <a:off x="6253214" y="1875497"/>
            <a:ext cx="20233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hu-HU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.,</a:t>
            </a:r>
            <a:endParaRPr lang="en-US" altLang="en-US" sz="1200" b="1" smtClean="0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hyperthreading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(HT)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8" name="Text Box 41"/>
          <p:cNvSpPr txBox="1">
            <a:spLocks noChangeArrowheads="1"/>
          </p:cNvSpPr>
          <p:nvPr/>
        </p:nvSpPr>
        <p:spPr bwMode="auto">
          <a:xfrm>
            <a:off x="1338263" y="1984569"/>
            <a:ext cx="2020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Northwood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754063" y="1160656"/>
            <a:ext cx="3121025" cy="430213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36600" y="2511619"/>
            <a:ext cx="3121025" cy="431800"/>
          </a:xfrm>
          <a:prstGeom prst="rect">
            <a:avLst/>
          </a:prstGeom>
          <a:gradFill rotWithShape="1">
            <a:gsLst>
              <a:gs pos="0">
                <a:srgbClr val="0066FF">
                  <a:alpha val="57999"/>
                </a:srgbClr>
              </a:gs>
              <a:gs pos="100000">
                <a:srgbClr val="FFFFC9"/>
              </a:gs>
            </a:gsLst>
            <a:lin ang="5400000" scaled="1"/>
          </a:gra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b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</a:b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</a:p>
        </p:txBody>
      </p:sp>
      <p:sp>
        <p:nvSpPr>
          <p:cNvPr id="41" name="Text Box 15"/>
          <p:cNvSpPr txBox="1">
            <a:spLocks noChangeArrowheads="1"/>
          </p:cNvSpPr>
          <p:nvPr/>
        </p:nvSpPr>
        <p:spPr bwMode="auto">
          <a:xfrm>
            <a:off x="1411288" y="2597344"/>
            <a:ext cx="23780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/Prescott           </a:t>
            </a:r>
          </a:p>
        </p:txBody>
      </p:sp>
      <p:sp>
        <p:nvSpPr>
          <p:cNvPr id="42" name="Text Box 27"/>
          <p:cNvSpPr txBox="1">
            <a:spLocks noChangeArrowheads="1"/>
          </p:cNvSpPr>
          <p:nvPr/>
        </p:nvSpPr>
        <p:spPr bwMode="auto">
          <a:xfrm>
            <a:off x="1411288" y="1301944"/>
            <a:ext cx="244633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Pentium 4 /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Willamette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  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4622800" y="3413667"/>
            <a:ext cx="9890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7/2006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4" name="Text Box 45"/>
          <p:cNvSpPr txBox="1">
            <a:spLocks noChangeArrowheads="1"/>
          </p:cNvSpPr>
          <p:nvPr/>
        </p:nvSpPr>
        <p:spPr bwMode="auto">
          <a:xfrm>
            <a:off x="4643438" y="408006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11/2008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" name="Rectangle 48"/>
          <p:cNvSpPr>
            <a:spLocks noChangeArrowheads="1"/>
          </p:cNvSpPr>
          <p:nvPr/>
        </p:nvSpPr>
        <p:spPr bwMode="auto">
          <a:xfrm>
            <a:off x="5673693" y="4669031"/>
            <a:ext cx="32912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256-bit 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(FP)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ring bus,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 Box 49"/>
          <p:cNvSpPr txBox="1">
            <a:spLocks noChangeArrowheads="1"/>
          </p:cNvSpPr>
          <p:nvPr/>
        </p:nvSpPr>
        <p:spPr bwMode="auto">
          <a:xfrm>
            <a:off x="4641850" y="1240031"/>
            <a:ext cx="935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11/2000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7" name="Text Box 50"/>
          <p:cNvSpPr txBox="1">
            <a:spLocks noChangeArrowheads="1"/>
          </p:cNvSpPr>
          <p:nvPr/>
        </p:nvSpPr>
        <p:spPr bwMode="auto">
          <a:xfrm>
            <a:off x="4654550" y="1906781"/>
            <a:ext cx="9366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1/2002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8" name="Text Box 51"/>
          <p:cNvSpPr txBox="1">
            <a:spLocks noChangeArrowheads="1"/>
          </p:cNvSpPr>
          <p:nvPr/>
        </p:nvSpPr>
        <p:spPr bwMode="auto">
          <a:xfrm>
            <a:off x="4654550" y="2546544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2/2004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9" name="Text Box 53"/>
          <p:cNvSpPr txBox="1">
            <a:spLocks noChangeArrowheads="1"/>
          </p:cNvSpPr>
          <p:nvPr/>
        </p:nvSpPr>
        <p:spPr bwMode="auto">
          <a:xfrm>
            <a:off x="5957354" y="683171"/>
            <a:ext cx="266451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Key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new features of the ISP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the microarchitecture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0" name="Rectangle 54"/>
          <p:cNvSpPr>
            <a:spLocks noChangeArrowheads="1"/>
          </p:cNvSpPr>
          <p:nvPr/>
        </p:nvSpPr>
        <p:spPr bwMode="auto">
          <a:xfrm>
            <a:off x="5820671" y="683040"/>
            <a:ext cx="2990850" cy="450181"/>
          </a:xfrm>
          <a:prstGeom prst="rect">
            <a:avLst/>
          </a:prstGeom>
          <a:solidFill>
            <a:srgbClr val="333333">
              <a:alpha val="14902"/>
            </a:srgb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2" name="Line 57"/>
          <p:cNvSpPr>
            <a:spLocks noChangeShapeType="1"/>
          </p:cNvSpPr>
          <p:nvPr/>
        </p:nvSpPr>
        <p:spPr bwMode="auto">
          <a:xfrm>
            <a:off x="361950" y="3049781"/>
            <a:ext cx="8459788" cy="0"/>
          </a:xfrm>
          <a:prstGeom prst="line">
            <a:avLst/>
          </a:prstGeom>
          <a:noFill/>
          <a:ln w="222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3" name="Text Box 58"/>
          <p:cNvSpPr txBox="1">
            <a:spLocks noChangeArrowheads="1"/>
          </p:cNvSpPr>
          <p:nvPr/>
        </p:nvSpPr>
        <p:spPr bwMode="auto">
          <a:xfrm>
            <a:off x="4643438" y="47595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11</a:t>
            </a:r>
          </a:p>
        </p:txBody>
      </p:sp>
      <p:sp>
        <p:nvSpPr>
          <p:cNvPr id="54" name="Text Box 61"/>
          <p:cNvSpPr txBox="1">
            <a:spLocks noChangeArrowheads="1"/>
          </p:cNvSpPr>
          <p:nvPr/>
        </p:nvSpPr>
        <p:spPr bwMode="auto">
          <a:xfrm>
            <a:off x="4643438" y="4429319"/>
            <a:ext cx="936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10</a:t>
            </a:r>
          </a:p>
        </p:txBody>
      </p:sp>
      <p:sp>
        <p:nvSpPr>
          <p:cNvPr id="55" name="Rectangle 16"/>
          <p:cNvSpPr>
            <a:spLocks noChangeArrowheads="1"/>
          </p:cNvSpPr>
          <p:nvPr/>
        </p:nvSpPr>
        <p:spPr bwMode="auto">
          <a:xfrm>
            <a:off x="323850" y="4426144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6" name="AutoShape 17"/>
          <p:cNvSpPr>
            <a:spLocks noChangeArrowheads="1"/>
          </p:cNvSpPr>
          <p:nvPr/>
        </p:nvSpPr>
        <p:spPr bwMode="auto">
          <a:xfrm>
            <a:off x="393700" y="4427731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7" name="Oval 18"/>
          <p:cNvSpPr>
            <a:spLocks noChangeArrowheads="1"/>
          </p:cNvSpPr>
          <p:nvPr/>
        </p:nvSpPr>
        <p:spPr bwMode="auto">
          <a:xfrm>
            <a:off x="3665538" y="4410269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58" name="Text Box 19"/>
          <p:cNvSpPr txBox="1">
            <a:spLocks noChangeArrowheads="1"/>
          </p:cNvSpPr>
          <p:nvPr/>
        </p:nvSpPr>
        <p:spPr bwMode="auto">
          <a:xfrm>
            <a:off x="3865743" y="4611881"/>
            <a:ext cx="5937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32nm</a:t>
            </a:r>
          </a:p>
        </p:txBody>
      </p:sp>
      <p:sp>
        <p:nvSpPr>
          <p:cNvPr id="59" name="Rectangle 22"/>
          <p:cNvSpPr>
            <a:spLocks noChangeArrowheads="1"/>
          </p:cNvSpPr>
          <p:nvPr/>
        </p:nvSpPr>
        <p:spPr bwMode="auto">
          <a:xfrm>
            <a:off x="323850" y="3735581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0" name="AutoShape 23"/>
          <p:cNvSpPr>
            <a:spLocks noChangeArrowheads="1"/>
          </p:cNvSpPr>
          <p:nvPr/>
        </p:nvSpPr>
        <p:spPr bwMode="auto">
          <a:xfrm>
            <a:off x="393700" y="3746694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1" name="Oval 24"/>
          <p:cNvSpPr>
            <a:spLocks noChangeArrowheads="1"/>
          </p:cNvSpPr>
          <p:nvPr/>
        </p:nvSpPr>
        <p:spPr bwMode="auto">
          <a:xfrm>
            <a:off x="3665538" y="3751456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2" name="Text Box 25"/>
          <p:cNvSpPr txBox="1">
            <a:spLocks noChangeArrowheads="1"/>
          </p:cNvSpPr>
          <p:nvPr/>
        </p:nvSpPr>
        <p:spPr bwMode="auto">
          <a:xfrm>
            <a:off x="3876675" y="3927669"/>
            <a:ext cx="5937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45nm</a:t>
            </a:r>
          </a:p>
        </p:txBody>
      </p:sp>
      <p:sp>
        <p:nvSpPr>
          <p:cNvPr id="63" name="Text Box 29"/>
          <p:cNvSpPr txBox="1">
            <a:spLocks noChangeArrowheads="1"/>
          </p:cNvSpPr>
          <p:nvPr/>
        </p:nvSpPr>
        <p:spPr bwMode="auto">
          <a:xfrm rot="-5400000">
            <a:off x="211138" y="4605531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4" name="Text Box 30"/>
          <p:cNvSpPr txBox="1">
            <a:spLocks noChangeArrowheads="1"/>
          </p:cNvSpPr>
          <p:nvPr/>
        </p:nvSpPr>
        <p:spPr bwMode="auto">
          <a:xfrm rot="-5400000">
            <a:off x="201613" y="3910206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65" name="Rectangle 31"/>
          <p:cNvSpPr>
            <a:spLocks noChangeArrowheads="1"/>
          </p:cNvSpPr>
          <p:nvPr/>
        </p:nvSpPr>
        <p:spPr bwMode="auto">
          <a:xfrm>
            <a:off x="323850" y="5102419"/>
            <a:ext cx="4121150" cy="612775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6" name="AutoShape 32"/>
          <p:cNvSpPr>
            <a:spLocks noChangeArrowheads="1"/>
          </p:cNvSpPr>
          <p:nvPr/>
        </p:nvSpPr>
        <p:spPr bwMode="auto">
          <a:xfrm>
            <a:off x="393700" y="5089719"/>
            <a:ext cx="3735388" cy="611187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7" name="Oval 33"/>
          <p:cNvSpPr>
            <a:spLocks noChangeArrowheads="1"/>
          </p:cNvSpPr>
          <p:nvPr/>
        </p:nvSpPr>
        <p:spPr bwMode="auto">
          <a:xfrm>
            <a:off x="3665538" y="5102382"/>
            <a:ext cx="774700" cy="612775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3870325" y="5292919"/>
            <a:ext cx="5953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22nm</a:t>
            </a:r>
          </a:p>
        </p:txBody>
      </p:sp>
      <p:sp>
        <p:nvSpPr>
          <p:cNvPr id="69" name="Text Box 38"/>
          <p:cNvSpPr txBox="1">
            <a:spLocks noChangeArrowheads="1"/>
          </p:cNvSpPr>
          <p:nvPr/>
        </p:nvSpPr>
        <p:spPr bwMode="auto">
          <a:xfrm rot="-5400000">
            <a:off x="215901" y="530561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70" name="Rectangle 35"/>
          <p:cNvSpPr>
            <a:spLocks noChangeArrowheads="1"/>
          </p:cNvSpPr>
          <p:nvPr/>
        </p:nvSpPr>
        <p:spPr bwMode="auto">
          <a:xfrm>
            <a:off x="736600" y="3751456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1" name="Text Box 36"/>
          <p:cNvSpPr txBox="1">
            <a:spLocks noChangeArrowheads="1"/>
          </p:cNvSpPr>
          <p:nvPr/>
        </p:nvSpPr>
        <p:spPr bwMode="auto">
          <a:xfrm>
            <a:off x="746125" y="3757806"/>
            <a:ext cx="3121025" cy="261938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Penryn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Family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       </a:t>
            </a:r>
          </a:p>
        </p:txBody>
      </p:sp>
      <p:sp>
        <p:nvSpPr>
          <p:cNvPr id="72" name="Text Box 37"/>
          <p:cNvSpPr txBox="1">
            <a:spLocks noChangeArrowheads="1"/>
          </p:cNvSpPr>
          <p:nvPr/>
        </p:nvSpPr>
        <p:spPr bwMode="auto">
          <a:xfrm>
            <a:off x="746125" y="4078481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ehalem         </a:t>
            </a:r>
          </a:p>
        </p:txBody>
      </p:sp>
      <p:sp>
        <p:nvSpPr>
          <p:cNvPr id="73" name="Rectangle 35"/>
          <p:cNvSpPr>
            <a:spLocks noChangeArrowheads="1"/>
          </p:cNvSpPr>
          <p:nvPr/>
        </p:nvSpPr>
        <p:spPr bwMode="auto">
          <a:xfrm>
            <a:off x="736600" y="4415031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" name="Text Box 36"/>
          <p:cNvSpPr txBox="1">
            <a:spLocks noChangeArrowheads="1"/>
          </p:cNvSpPr>
          <p:nvPr/>
        </p:nvSpPr>
        <p:spPr bwMode="auto">
          <a:xfrm>
            <a:off x="746125" y="4422969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W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estmere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5" name="Text Box 37"/>
          <p:cNvSpPr txBox="1">
            <a:spLocks noChangeArrowheads="1"/>
          </p:cNvSpPr>
          <p:nvPr/>
        </p:nvSpPr>
        <p:spPr bwMode="auto">
          <a:xfrm>
            <a:off x="746125" y="4742056"/>
            <a:ext cx="3121025" cy="261938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3366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andy Bridge</a:t>
            </a:r>
          </a:p>
        </p:txBody>
      </p:sp>
      <p:sp>
        <p:nvSpPr>
          <p:cNvPr id="76" name="Rectangle 35"/>
          <p:cNvSpPr>
            <a:spLocks noChangeArrowheads="1"/>
          </p:cNvSpPr>
          <p:nvPr/>
        </p:nvSpPr>
        <p:spPr bwMode="auto">
          <a:xfrm>
            <a:off x="736600" y="5092894"/>
            <a:ext cx="3240088" cy="611187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7" name="Text Box 36"/>
          <p:cNvSpPr txBox="1">
            <a:spLocks noChangeArrowheads="1"/>
          </p:cNvSpPr>
          <p:nvPr/>
        </p:nvSpPr>
        <p:spPr bwMode="auto">
          <a:xfrm>
            <a:off x="746125" y="512464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hu-HU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vy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Bridge</a:t>
            </a:r>
          </a:p>
        </p:txBody>
      </p:sp>
      <p:sp>
        <p:nvSpPr>
          <p:cNvPr id="78" name="Text Box 37"/>
          <p:cNvSpPr txBox="1">
            <a:spLocks noChangeArrowheads="1"/>
          </p:cNvSpPr>
          <p:nvPr/>
        </p:nvSpPr>
        <p:spPr bwMode="auto">
          <a:xfrm>
            <a:off x="754063" y="5432619"/>
            <a:ext cx="3121025" cy="276225"/>
          </a:xfrm>
          <a:prstGeom prst="rect">
            <a:avLst/>
          </a:prstGeom>
          <a:solidFill>
            <a:srgbClr val="3366FF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H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aswell</a:t>
            </a:r>
          </a:p>
        </p:txBody>
      </p:sp>
      <p:sp>
        <p:nvSpPr>
          <p:cNvPr id="79" name="Text Box 58"/>
          <p:cNvSpPr txBox="1">
            <a:spLocks noChangeArrowheads="1"/>
          </p:cNvSpPr>
          <p:nvPr/>
        </p:nvSpPr>
        <p:spPr bwMode="auto">
          <a:xfrm>
            <a:off x="4643438" y="5127645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4/20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0" name="Text Box 25"/>
          <p:cNvSpPr txBox="1">
            <a:spLocks noChangeArrowheads="1"/>
          </p:cNvSpPr>
          <p:nvPr/>
        </p:nvSpPr>
        <p:spPr bwMode="auto">
          <a:xfrm>
            <a:off x="3824288" y="1257494"/>
            <a:ext cx="6810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180nm</a:t>
            </a:r>
          </a:p>
        </p:txBody>
      </p:sp>
      <p:sp>
        <p:nvSpPr>
          <p:cNvPr id="81" name="Rectangle 48"/>
          <p:cNvSpPr>
            <a:spLocks noChangeArrowheads="1"/>
          </p:cNvSpPr>
          <p:nvPr/>
        </p:nvSpPr>
        <p:spPr bwMode="auto">
          <a:xfrm>
            <a:off x="5755466" y="5340544"/>
            <a:ext cx="30893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256-bit( FX)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AVX2,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L4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cache (discrete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FIVR</a:t>
            </a:r>
          </a:p>
        </p:txBody>
      </p:sp>
      <p:sp>
        <p:nvSpPr>
          <p:cNvPr id="82" name="Text Box 58"/>
          <p:cNvSpPr txBox="1">
            <a:spLocks noChangeArrowheads="1"/>
          </p:cNvSpPr>
          <p:nvPr/>
        </p:nvSpPr>
        <p:spPr bwMode="auto">
          <a:xfrm>
            <a:off x="4649788" y="5447602"/>
            <a:ext cx="94456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06</a:t>
            </a: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13</a:t>
            </a:r>
          </a:p>
        </p:txBody>
      </p:sp>
      <p:sp>
        <p:nvSpPr>
          <p:cNvPr id="83" name="Text Box 58"/>
          <p:cNvSpPr txBox="1">
            <a:spLocks noChangeArrowheads="1"/>
          </p:cNvSpPr>
          <p:nvPr/>
        </p:nvSpPr>
        <p:spPr bwMode="auto">
          <a:xfrm>
            <a:off x="4625975" y="5804094"/>
            <a:ext cx="9444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09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/20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14</a:t>
            </a:r>
          </a:p>
        </p:txBody>
      </p:sp>
      <p:sp>
        <p:nvSpPr>
          <p:cNvPr id="84" name="Rectangle 48"/>
          <p:cNvSpPr>
            <a:spLocks noChangeArrowheads="1"/>
          </p:cNvSpPr>
          <p:nvPr/>
        </p:nvSpPr>
        <p:spPr bwMode="auto">
          <a:xfrm>
            <a:off x="6185627" y="5792593"/>
            <a:ext cx="227979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Shared Virtual Memory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5" name="Text Box 58"/>
          <p:cNvSpPr txBox="1">
            <a:spLocks noChangeArrowheads="1"/>
          </p:cNvSpPr>
          <p:nvPr/>
        </p:nvSpPr>
        <p:spPr bwMode="auto">
          <a:xfrm>
            <a:off x="4535488" y="6110481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08/</a:t>
            </a:r>
            <a:r>
              <a:rPr lang="hu-HU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20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15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6" name="Rectangle 48"/>
          <p:cNvSpPr>
            <a:spLocks noChangeArrowheads="1"/>
          </p:cNvSpPr>
          <p:nvPr/>
        </p:nvSpPr>
        <p:spPr bwMode="auto">
          <a:xfrm>
            <a:off x="5727710" y="6021477"/>
            <a:ext cx="31197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ISP,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Memory Side $ (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eDRAM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), No FIVR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7" name="Rectangle 48"/>
          <p:cNvSpPr>
            <a:spLocks noChangeArrowheads="1"/>
          </p:cNvSpPr>
          <p:nvPr/>
        </p:nvSpPr>
        <p:spPr bwMode="auto">
          <a:xfrm>
            <a:off x="6020415" y="4445350"/>
            <a:ext cx="229421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 package </a:t>
            </a:r>
            <a:r>
              <a:rPr lang="en-US" altLang="en-US" sz="1200" b="1" err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integr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 GPU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8" name="Rectangle 31"/>
          <p:cNvSpPr>
            <a:spLocks noChangeArrowheads="1"/>
          </p:cNvSpPr>
          <p:nvPr/>
        </p:nvSpPr>
        <p:spPr bwMode="auto">
          <a:xfrm>
            <a:off x="349250" y="5770756"/>
            <a:ext cx="4121150" cy="611188"/>
          </a:xfrm>
          <a:prstGeom prst="rect">
            <a:avLst/>
          </a:prstGeom>
          <a:gradFill rotWithShape="1">
            <a:gsLst>
              <a:gs pos="0">
                <a:schemeClr val="tx2">
                  <a:lumMod val="60000"/>
                  <a:lumOff val="40000"/>
                </a:schemeClr>
              </a:gs>
              <a:gs pos="100000">
                <a:schemeClr val="accent1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hu-HU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9" name="AutoShape 32"/>
          <p:cNvSpPr>
            <a:spLocks noChangeArrowheads="1"/>
          </p:cNvSpPr>
          <p:nvPr/>
        </p:nvSpPr>
        <p:spPr bwMode="auto">
          <a:xfrm>
            <a:off x="419100" y="5756469"/>
            <a:ext cx="3735388" cy="612775"/>
          </a:xfrm>
          <a:prstGeom prst="roundRect">
            <a:avLst>
              <a:gd name="adj" fmla="val 16667"/>
            </a:avLst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0" name="Oval 33"/>
          <p:cNvSpPr>
            <a:spLocks noChangeArrowheads="1"/>
          </p:cNvSpPr>
          <p:nvPr/>
        </p:nvSpPr>
        <p:spPr bwMode="auto">
          <a:xfrm>
            <a:off x="3690938" y="5764579"/>
            <a:ext cx="774700" cy="611188"/>
          </a:xfrm>
          <a:prstGeom prst="ellipse">
            <a:avLst/>
          </a:prstGeom>
          <a:solidFill>
            <a:srgbClr val="FFA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200" b="1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1" name="Text Box 34"/>
          <p:cNvSpPr txBox="1">
            <a:spLocks noChangeArrowheads="1"/>
          </p:cNvSpPr>
          <p:nvPr/>
        </p:nvSpPr>
        <p:spPr bwMode="auto">
          <a:xfrm>
            <a:off x="3886955" y="5950144"/>
            <a:ext cx="5950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000" b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0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</a:t>
            </a:r>
          </a:p>
        </p:txBody>
      </p:sp>
      <p:sp>
        <p:nvSpPr>
          <p:cNvPr id="92" name="Text Box 38"/>
          <p:cNvSpPr txBox="1">
            <a:spLocks noChangeArrowheads="1"/>
          </p:cNvSpPr>
          <p:nvPr/>
        </p:nvSpPr>
        <p:spPr bwMode="auto">
          <a:xfrm rot="-5400000">
            <a:off x="241301" y="5972368"/>
            <a:ext cx="7175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000">
                <a:solidFill>
                  <a:srgbClr val="FFFFFF"/>
                </a:solidFill>
                <a:cs typeface="Arial" charset="0"/>
              </a:rPr>
              <a:t>2 YEARS</a:t>
            </a:r>
          </a:p>
        </p:txBody>
      </p:sp>
      <p:sp>
        <p:nvSpPr>
          <p:cNvPr id="93" name="Rectangle 35"/>
          <p:cNvSpPr>
            <a:spLocks noChangeArrowheads="1"/>
          </p:cNvSpPr>
          <p:nvPr/>
        </p:nvSpPr>
        <p:spPr bwMode="auto">
          <a:xfrm>
            <a:off x="762000" y="5776897"/>
            <a:ext cx="3240088" cy="612775"/>
          </a:xfrm>
          <a:prstGeom prst="rect">
            <a:avLst/>
          </a:prstGeom>
          <a:gradFill rotWithShape="1">
            <a:gsLst>
              <a:gs pos="0">
                <a:srgbClr val="B2B2B2"/>
              </a:gs>
              <a:gs pos="100000">
                <a:srgbClr val="FFAD5B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" name="Text Box 36"/>
          <p:cNvSpPr txBox="1">
            <a:spLocks noChangeArrowheads="1"/>
          </p:cNvSpPr>
          <p:nvPr/>
        </p:nvSpPr>
        <p:spPr bwMode="auto">
          <a:xfrm>
            <a:off x="771525" y="5791394"/>
            <a:ext cx="3121025" cy="261937"/>
          </a:xfrm>
          <a:prstGeom prst="rect">
            <a:avLst/>
          </a:prstGeom>
          <a:solidFill>
            <a:srgbClr val="FFFFC9">
              <a:alpha val="58038"/>
            </a:srgbClr>
          </a:solidFill>
          <a:ln w="19050" algn="ctr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TICK</a:t>
            </a:r>
            <a:r>
              <a:rPr lang="en-US" altLang="en-US" sz="11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 </a:t>
            </a:r>
            <a:r>
              <a:rPr lang="en-US" altLang="en-US" sz="11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Broadwell</a:t>
            </a:r>
            <a:endParaRPr lang="en-US" altLang="en-US" sz="11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5" name="Text Box 37"/>
          <p:cNvSpPr txBox="1">
            <a:spLocks noChangeArrowheads="1"/>
          </p:cNvSpPr>
          <p:nvPr/>
        </p:nvSpPr>
        <p:spPr bwMode="auto">
          <a:xfrm>
            <a:off x="779463" y="6100956"/>
            <a:ext cx="3121025" cy="276225"/>
          </a:xfrm>
          <a:prstGeom prst="rect">
            <a:avLst/>
          </a:prstGeom>
          <a:solidFill>
            <a:srgbClr val="6148F6">
              <a:alpha val="23137"/>
            </a:srgbClr>
          </a:solidFill>
          <a:ln w="19050" algn="ctr">
            <a:solidFill>
              <a:srgbClr val="9966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TOCK</a:t>
            </a:r>
            <a:r>
              <a:rPr lang="hu-HU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 i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Skylake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5609161" y="3983731"/>
            <a:ext cx="347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 </a:t>
            </a: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New </a:t>
            </a:r>
            <a:r>
              <a:rPr lang="en-US" altLang="en-US" sz="1200" b="1" err="1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microarch</a:t>
            </a: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.: integrated MC, QPI,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smtClean="0">
                <a:solidFill>
                  <a:srgbClr val="000000"/>
                </a:solidFill>
                <a:latin typeface="Verdana" pitchFamily="34" charset="0"/>
                <a:cs typeface="Times New Roman" pitchFamily="18" charset="0"/>
              </a:rPr>
              <a:t>(inclusive) L3, HT</a:t>
            </a:r>
            <a:endParaRPr lang="en-US" altLang="en-US" sz="1200" b="1">
              <a:solidFill>
                <a:srgbClr val="000000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6" name="Text Box 56"/>
          <p:cNvSpPr txBox="1">
            <a:spLocks noChangeArrowheads="1"/>
          </p:cNvSpPr>
          <p:nvPr/>
        </p:nvSpPr>
        <p:spPr bwMode="auto">
          <a:xfrm>
            <a:off x="204788" y="555938"/>
            <a:ext cx="169469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The Core 2 line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9" name="Rounded Rectangle 98"/>
          <p:cNvSpPr/>
          <p:nvPr/>
        </p:nvSpPr>
        <p:spPr bwMode="auto">
          <a:xfrm>
            <a:off x="319088" y="3352003"/>
            <a:ext cx="8663402" cy="41356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1178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36" grpId="0"/>
      <p:bldP spid="37" grpId="0"/>
      <p:bldP spid="45" grpId="0"/>
      <p:bldP spid="81" grpId="0"/>
      <p:bldP spid="84" grpId="0"/>
      <p:bldP spid="86" grpId="0"/>
      <p:bldP spid="87" grpId="0"/>
      <p:bldP spid="9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871538" y="971550"/>
            <a:ext cx="7404100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</a:t>
            </a:r>
            <a:r>
              <a:rPr lang="hu-HU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Major innovations of the Core 2 line</a:t>
            </a: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003300" y="1908175"/>
            <a:ext cx="7285038" cy="409575"/>
            <a:chOff x="695" y="1638"/>
            <a:chExt cx="4452" cy="306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2.2.1 4-wide core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1000125" y="2779325"/>
            <a:ext cx="7285038" cy="401637"/>
            <a:chOff x="695" y="1631"/>
            <a:chExt cx="4452" cy="300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2.2.3 Smart L2 cache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6" name="Group 25"/>
          <p:cNvGrpSpPr>
            <a:grpSpLocks/>
          </p:cNvGrpSpPr>
          <p:nvPr/>
        </p:nvGrpSpPr>
        <p:grpSpPr bwMode="auto">
          <a:xfrm>
            <a:off x="996950" y="3203975"/>
            <a:ext cx="7285038" cy="398463"/>
            <a:chOff x="695" y="1633"/>
            <a:chExt cx="4452" cy="298"/>
          </a:xfrm>
        </p:grpSpPr>
        <p:sp>
          <p:nvSpPr>
            <p:cNvPr id="17" name="AutoShape 26"/>
            <p:cNvSpPr>
              <a:spLocks noChangeArrowheads="1"/>
            </p:cNvSpPr>
            <p:nvPr/>
          </p:nvSpPr>
          <p:spPr bwMode="auto">
            <a:xfrm>
              <a:off x="951" y="1638"/>
              <a:ext cx="4196" cy="293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2.2.4 Innovations in power management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8" name="Text Box 27"/>
            <p:cNvSpPr txBox="1">
              <a:spLocks noChangeArrowheads="1"/>
            </p:cNvSpPr>
            <p:nvPr/>
          </p:nvSpPr>
          <p:spPr bwMode="auto">
            <a:xfrm>
              <a:off x="695" y="1633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9" name="Group 4"/>
          <p:cNvGrpSpPr>
            <a:grpSpLocks/>
          </p:cNvGrpSpPr>
          <p:nvPr/>
        </p:nvGrpSpPr>
        <p:grpSpPr bwMode="auto">
          <a:xfrm>
            <a:off x="1003905" y="2348880"/>
            <a:ext cx="7285038" cy="409575"/>
            <a:chOff x="695" y="1638"/>
            <a:chExt cx="4452" cy="306"/>
          </a:xfrm>
        </p:grpSpPr>
        <p:sp>
          <p:nvSpPr>
            <p:cNvPr id="20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smtClean="0">
                  <a:solidFill>
                    <a:srgbClr val="FFFFFF"/>
                  </a:solidFill>
                  <a:cs typeface="Arial" charset="0"/>
                </a:rPr>
                <a:t>  2.2.2 128-bit SIMD and FP units</a:t>
              </a:r>
              <a:endParaRPr lang="en-US" altLang="en-US" sz="190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21" name="Text Box 6"/>
            <p:cNvSpPr txBox="1">
              <a:spLocks noChangeArrowheads="1"/>
            </p:cNvSpPr>
            <p:nvPr/>
          </p:nvSpPr>
          <p:spPr bwMode="auto">
            <a:xfrm>
              <a:off x="695" y="1647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11352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891"/>
          <a:stretch>
            <a:fillRect/>
          </a:stretch>
        </p:blipFill>
        <p:spPr bwMode="auto">
          <a:xfrm>
            <a:off x="1187450" y="1493785"/>
            <a:ext cx="6769100" cy="4706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</a:rPr>
              <a:t>1.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</a:rPr>
              <a:t> 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</a:rPr>
              <a:t>3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</a:rPr>
              <a:t>b)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84306" y="618184"/>
            <a:ext cx="71481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  <a:latin typeface="Verdana"/>
              </a:rPr>
              <a:t>Recognition of the impact of rising power density (W/cm</a:t>
            </a:r>
            <a:r>
              <a:rPr lang="hu-HU" sz="1400" b="1" baseline="30000" smtClean="0">
                <a:solidFill>
                  <a:srgbClr val="2D2D8A"/>
                </a:solidFill>
                <a:latin typeface="Verdana"/>
              </a:rPr>
              <a:t>2</a:t>
            </a:r>
            <a:r>
              <a:rPr lang="hu-HU" sz="1400" b="1" smtClean="0">
                <a:solidFill>
                  <a:srgbClr val="2D2D8A"/>
                </a:solidFill>
                <a:latin typeface="Verdana"/>
              </a:rPr>
              <a:t>) in Intel's </a:t>
            </a:r>
          </a:p>
          <a:p>
            <a:r>
              <a:rPr lang="hu-HU" sz="1400" b="1">
                <a:solidFill>
                  <a:srgbClr val="2D2D8A"/>
                </a:solidFill>
                <a:latin typeface="Verdana"/>
              </a:rPr>
              <a:t> </a:t>
            </a:r>
            <a:r>
              <a:rPr lang="hu-HU" sz="1400" b="1" smtClean="0">
                <a:solidFill>
                  <a:srgbClr val="2D2D8A"/>
                </a:solidFill>
                <a:latin typeface="Verdana"/>
              </a:rPr>
              <a:t> processors at the ISSCC 2001 (P. Gelsinger, Intel)  </a:t>
            </a:r>
            <a:endParaRPr lang="en-US" sz="1400" b="1"/>
          </a:p>
        </p:txBody>
      </p:sp>
    </p:spTree>
    <p:extLst>
      <p:ext uri="{BB962C8B-B14F-4D97-AF65-F5344CB8AC3E}">
        <p14:creationId xmlns:p14="http://schemas.microsoft.com/office/powerpoint/2010/main" val="4210516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2.2</a:t>
            </a:r>
            <a:r>
              <a:rPr lang="hu-HU" altLang="en-US" smtClean="0"/>
              <a:t>.1</a:t>
            </a:r>
            <a:r>
              <a:rPr lang="en-US" altLang="en-US" smtClean="0"/>
              <a:t> 4-wide core (1)</a:t>
            </a:r>
          </a:p>
        </p:txBody>
      </p:sp>
      <p:sp>
        <p:nvSpPr>
          <p:cNvPr id="70659" name="Text Box 4"/>
          <p:cNvSpPr txBox="1">
            <a:spLocks noChangeArrowheads="1"/>
          </p:cNvSpPr>
          <p:nvPr/>
        </p:nvSpPr>
        <p:spPr bwMode="auto">
          <a:xfrm>
            <a:off x="161925" y="596900"/>
            <a:ext cx="41719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ts val="40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2.2 Major innovations of the Core 2 line</a:t>
            </a:r>
            <a:endParaRPr lang="hu-HU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2.2.1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4-wide core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115888" y="1578878"/>
            <a:ext cx="7400126" cy="1200852"/>
          </a:xfrm>
          <a:prstGeom prst="rect">
            <a:avLst/>
          </a:prstGeom>
          <a:solidFill>
            <a:schemeClr val="accent2">
              <a:alpha val="10196"/>
            </a:schemeClr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182563" y="1637615"/>
            <a:ext cx="408400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This is the key benefit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2 family.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185738" y="1997978"/>
            <a:ext cx="7392793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By contrast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both Intel’s previous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Pentium 4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family and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AMD’s K8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have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only </a:t>
            </a:r>
            <a:r>
              <a:rPr lang="en-US" altLang="en-US" sz="1400">
                <a:solidFill>
                  <a:srgbClr val="0070C0"/>
                </a:solidFill>
                <a:latin typeface="+mj-lt"/>
              </a:rPr>
              <a:t>3-wide cores,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+mj-lt"/>
              </a:rPr>
              <a:t>   as the next Figures show. </a:t>
            </a:r>
          </a:p>
        </p:txBody>
      </p:sp>
      <p:sp>
        <p:nvSpPr>
          <p:cNvPr id="8" name="Text Box 8"/>
          <p:cNvSpPr txBox="1">
            <a:spLocks noChangeArrowheads="1"/>
          </p:cNvSpPr>
          <p:nvPr/>
        </p:nvSpPr>
        <p:spPr bwMode="auto">
          <a:xfrm>
            <a:off x="168275" y="1212165"/>
            <a:ext cx="397724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smtClean="0">
                <a:latin typeface="Verdana" pitchFamily="34" charset="0"/>
                <a:cs typeface="Arial" charset="0"/>
              </a:rPr>
              <a:t>It means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4-wide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front end and retire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unit.</a:t>
            </a:r>
            <a:endParaRPr lang="en-US" altLang="en-US" sz="140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9921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7" name="Text Box 4"/>
          <p:cNvSpPr txBox="1">
            <a:spLocks noChangeArrowheads="1"/>
          </p:cNvSpPr>
          <p:nvPr/>
        </p:nvSpPr>
        <p:spPr bwMode="auto">
          <a:xfrm>
            <a:off x="8696325" y="593725"/>
            <a:ext cx="400050" cy="634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2.2.1.1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Block diagram of Intel’s Core 2 microarchitecture [4] </a:t>
            </a:r>
          </a:p>
        </p:txBody>
      </p:sp>
      <p:sp>
        <p:nvSpPr>
          <p:cNvPr id="727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2.2</a:t>
            </a:r>
            <a:r>
              <a:rPr lang="hu-HU" altLang="en-US" smtClean="0"/>
              <a:t>.1</a:t>
            </a:r>
            <a:r>
              <a:rPr lang="en-US" altLang="en-US" smtClean="0"/>
              <a:t> 4-wide core (2)</a:t>
            </a:r>
          </a:p>
        </p:txBody>
      </p:sp>
      <p:pic>
        <p:nvPicPr>
          <p:cNvPr id="6" name="Picture 1" descr="http://images.anandtech.com/reviews/cpu/intel/core-vs-k8/CoreArchi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892" y="683695"/>
            <a:ext cx="7951533" cy="6014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val 5"/>
          <p:cNvSpPr>
            <a:spLocks noChangeArrowheads="1"/>
          </p:cNvSpPr>
          <p:nvPr/>
        </p:nvSpPr>
        <p:spPr bwMode="auto">
          <a:xfrm>
            <a:off x="3761910" y="1673805"/>
            <a:ext cx="2610315" cy="1845205"/>
          </a:xfrm>
          <a:prstGeom prst="ellips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3847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00" y="1095657"/>
            <a:ext cx="7317305" cy="5581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Oval 6"/>
          <p:cNvSpPr>
            <a:spLocks noChangeArrowheads="1"/>
          </p:cNvSpPr>
          <p:nvPr/>
        </p:nvSpPr>
        <p:spPr bwMode="auto">
          <a:xfrm>
            <a:off x="3554490" y="3696426"/>
            <a:ext cx="1800225" cy="720725"/>
          </a:xfrm>
          <a:prstGeom prst="ellips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3733" name="Text Box 7"/>
          <p:cNvSpPr txBox="1">
            <a:spLocks noChangeArrowheads="1"/>
          </p:cNvSpPr>
          <p:nvPr/>
        </p:nvSpPr>
        <p:spPr bwMode="auto">
          <a:xfrm>
            <a:off x="8616950" y="358775"/>
            <a:ext cx="400050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2.2.1.2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Block diagram of Intel’s Pentium 4 microarchitecture [5]</a:t>
            </a:r>
          </a:p>
        </p:txBody>
      </p:sp>
      <p:sp>
        <p:nvSpPr>
          <p:cNvPr id="73734" name="Text Box 8"/>
          <p:cNvSpPr txBox="1">
            <a:spLocks noChangeArrowheads="1"/>
          </p:cNvSpPr>
          <p:nvPr/>
        </p:nvSpPr>
        <p:spPr bwMode="auto">
          <a:xfrm>
            <a:off x="431540" y="6039290"/>
            <a:ext cx="2574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Retire width: 3 instr./cycle</a:t>
            </a:r>
          </a:p>
        </p:txBody>
      </p:sp>
      <p:sp>
        <p:nvSpPr>
          <p:cNvPr id="7373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2.2</a:t>
            </a:r>
            <a:r>
              <a:rPr lang="hu-HU" altLang="en-US" smtClean="0"/>
              <a:t>.1</a:t>
            </a:r>
            <a:r>
              <a:rPr lang="en-US" altLang="en-US" smtClean="0"/>
              <a:t> 4-wide core (3)</a:t>
            </a:r>
          </a:p>
        </p:txBody>
      </p:sp>
    </p:spTree>
    <p:extLst>
      <p:ext uri="{BB962C8B-B14F-4D97-AF65-F5344CB8AC3E}">
        <p14:creationId xmlns:p14="http://schemas.microsoft.com/office/powerpoint/2010/main" val="1545989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628" y="796280"/>
            <a:ext cx="8080802" cy="6061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5" name="Text Box 4"/>
          <p:cNvSpPr txBox="1">
            <a:spLocks noChangeArrowheads="1"/>
          </p:cNvSpPr>
          <p:nvPr/>
        </p:nvSpPr>
        <p:spPr bwMode="auto">
          <a:xfrm>
            <a:off x="8709025" y="728663"/>
            <a:ext cx="400050" cy="5926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2.2.1.3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Block diagram of AMD’s K8 microarchitecture[4] </a:t>
            </a:r>
          </a:p>
        </p:txBody>
      </p:sp>
      <p:sp>
        <p:nvSpPr>
          <p:cNvPr id="74756" name="Oval 5"/>
          <p:cNvSpPr>
            <a:spLocks noChangeArrowheads="1"/>
          </p:cNvSpPr>
          <p:nvPr/>
        </p:nvSpPr>
        <p:spPr bwMode="auto">
          <a:xfrm>
            <a:off x="4572000" y="1628775"/>
            <a:ext cx="1800225" cy="720725"/>
          </a:xfrm>
          <a:prstGeom prst="ellipse">
            <a:avLst/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47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2.2</a:t>
            </a:r>
            <a:r>
              <a:rPr lang="hu-HU" altLang="en-US" smtClean="0"/>
              <a:t>.1</a:t>
            </a:r>
            <a:r>
              <a:rPr lang="en-US" altLang="en-US" smtClean="0"/>
              <a:t> 4-wide core (4)</a:t>
            </a:r>
          </a:p>
        </p:txBody>
      </p:sp>
    </p:spTree>
    <p:extLst>
      <p:ext uri="{BB962C8B-B14F-4D97-AF65-F5344CB8AC3E}">
        <p14:creationId xmlns:p14="http://schemas.microsoft.com/office/powerpoint/2010/main" val="1457468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7" name="Text Box 5"/>
          <p:cNvSpPr txBox="1">
            <a:spLocks noChangeArrowheads="1"/>
          </p:cNvSpPr>
          <p:nvPr/>
        </p:nvSpPr>
        <p:spPr bwMode="auto">
          <a:xfrm>
            <a:off x="188888" y="886495"/>
            <a:ext cx="662713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a) Overview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 the x86 ISA extensions in </a:t>
            </a: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Intel’s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processor </a:t>
            </a: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lines</a:t>
            </a:r>
            <a:endParaRPr lang="en-US" altLang="en-US" sz="1400" b="1">
              <a:solidFill>
                <a:schemeClr val="accent6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31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</a:t>
            </a:r>
            <a:r>
              <a:rPr lang="hu-HU" altLang="en-US" smtClean="0"/>
              <a:t>2.</a:t>
            </a:r>
            <a:r>
              <a:rPr lang="en-US" altLang="en-US" smtClean="0"/>
              <a:t>2 128-bit wide SIMD and FP units (1)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61510" y="593685"/>
            <a:ext cx="40911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chemeClr val="accent6"/>
                </a:solidFill>
                <a:latin typeface="+mj-lt"/>
              </a:rPr>
              <a:t>2.2.2 128-bit wide SIMD and FP units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6515" y="1223755"/>
            <a:ext cx="45210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They aim at providing enhanced media support.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05956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Picture 4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777192"/>
            <a:ext cx="6419851" cy="608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Rectangle 5"/>
          <p:cNvSpPr>
            <a:spLocks noChangeArrowheads="1"/>
          </p:cNvSpPr>
          <p:nvPr/>
        </p:nvSpPr>
        <p:spPr bwMode="auto">
          <a:xfrm>
            <a:off x="6431395" y="5776230"/>
            <a:ext cx="2606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Advanced Encryption Standard</a:t>
            </a:r>
          </a:p>
        </p:txBody>
      </p:sp>
      <p:sp>
        <p:nvSpPr>
          <p:cNvPr id="96260" name="Text Box 6"/>
          <p:cNvSpPr txBox="1">
            <a:spLocks noChangeArrowheads="1"/>
          </p:cNvSpPr>
          <p:nvPr/>
        </p:nvSpPr>
        <p:spPr bwMode="auto">
          <a:xfrm>
            <a:off x="6473825" y="6058805"/>
            <a:ext cx="2273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Advanced Vector Extension</a:t>
            </a:r>
          </a:p>
        </p:txBody>
      </p:sp>
      <p:sp>
        <p:nvSpPr>
          <p:cNvPr id="96261" name="Text Box 7"/>
          <p:cNvSpPr txBox="1">
            <a:spLocks noChangeArrowheads="1"/>
          </p:cNvSpPr>
          <p:nvPr/>
        </p:nvSpPr>
        <p:spPr bwMode="auto">
          <a:xfrm>
            <a:off x="6469063" y="6391457"/>
            <a:ext cx="21542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Fused Multiply-Add instr. </a:t>
            </a:r>
          </a:p>
        </p:txBody>
      </p:sp>
      <p:sp>
        <p:nvSpPr>
          <p:cNvPr id="96262" name="Text Box 8"/>
          <p:cNvSpPr txBox="1">
            <a:spLocks noChangeArrowheads="1"/>
          </p:cNvSpPr>
          <p:nvPr/>
        </p:nvSpPr>
        <p:spPr bwMode="auto">
          <a:xfrm>
            <a:off x="6516688" y="1769380"/>
            <a:ext cx="2324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Streaming SIMD Extensions</a:t>
            </a:r>
          </a:p>
        </p:txBody>
      </p:sp>
      <p:sp>
        <p:nvSpPr>
          <p:cNvPr id="96263" name="Text Box 9"/>
          <p:cNvSpPr txBox="1">
            <a:spLocks noChangeArrowheads="1"/>
          </p:cNvSpPr>
          <p:nvPr/>
        </p:nvSpPr>
        <p:spPr bwMode="auto">
          <a:xfrm>
            <a:off x="6567488" y="1120092"/>
            <a:ext cx="18859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MultiMedia eXtensions</a:t>
            </a:r>
          </a:p>
        </p:txBody>
      </p:sp>
      <p:sp>
        <p:nvSpPr>
          <p:cNvPr id="96265" name="Rectangle 12"/>
          <p:cNvSpPr>
            <a:spLocks noChangeArrowheads="1"/>
          </p:cNvSpPr>
          <p:nvPr/>
        </p:nvSpPr>
        <p:spPr bwMode="auto">
          <a:xfrm>
            <a:off x="1370013" y="3355292"/>
            <a:ext cx="1439862" cy="215900"/>
          </a:xfrm>
          <a:prstGeom prst="rect">
            <a:avLst/>
          </a:prstGeom>
          <a:solidFill>
            <a:srgbClr val="99CC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 4)</a:t>
            </a:r>
          </a:p>
        </p:txBody>
      </p:sp>
      <p:sp>
        <p:nvSpPr>
          <p:cNvPr id="96266" name="Rectangle 14"/>
          <p:cNvSpPr>
            <a:spLocks noChangeArrowheads="1"/>
          </p:cNvSpPr>
          <p:nvPr/>
        </p:nvSpPr>
        <p:spPr bwMode="auto">
          <a:xfrm>
            <a:off x="1365250" y="6501717"/>
            <a:ext cx="1439863" cy="2159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6267" name="Text Box 15"/>
          <p:cNvSpPr txBox="1">
            <a:spLocks noChangeArrowheads="1"/>
          </p:cNvSpPr>
          <p:nvPr/>
        </p:nvSpPr>
        <p:spPr bwMode="auto">
          <a:xfrm>
            <a:off x="1600200" y="6460442"/>
            <a:ext cx="908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Bridge</a:t>
            </a:r>
          </a:p>
        </p:txBody>
      </p:sp>
      <p:sp>
        <p:nvSpPr>
          <p:cNvPr id="96268" name="Oval 14"/>
          <p:cNvSpPr>
            <a:spLocks noChangeArrowheads="1"/>
          </p:cNvSpPr>
          <p:nvPr/>
        </p:nvSpPr>
        <p:spPr bwMode="auto">
          <a:xfrm>
            <a:off x="746125" y="4377642"/>
            <a:ext cx="5130800" cy="539750"/>
          </a:xfrm>
          <a:prstGeom prst="ellips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 b="1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626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2 128-bit wide SIMD and FP units </a:t>
            </a:r>
            <a:r>
              <a:rPr lang="en-US" altLang="en-US" smtClean="0"/>
              <a:t>(2)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41120" y="1144850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Pentium III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56665" y="2495000"/>
            <a:ext cx="10406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Pentium 4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6685" y="4402505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Core 2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7" name="Text Box 10"/>
          <p:cNvSpPr txBox="1">
            <a:spLocks noChangeArrowheads="1"/>
          </p:cNvSpPr>
          <p:nvPr/>
        </p:nvSpPr>
        <p:spPr bwMode="auto">
          <a:xfrm>
            <a:off x="167305" y="453030"/>
            <a:ext cx="58015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Overview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 Intel’s x86 ISA extensions </a:t>
            </a:r>
            <a:r>
              <a:rPr lang="en-US" altLang="en-US" sz="1400">
                <a:latin typeface="Verdana" pitchFamily="34" charset="0"/>
                <a:cs typeface="Arial" charset="0"/>
              </a:rPr>
              <a:t>(based on [18])</a:t>
            </a:r>
          </a:p>
        </p:txBody>
      </p:sp>
    </p:spTree>
    <p:extLst>
      <p:ext uri="{BB962C8B-B14F-4D97-AF65-F5344CB8AC3E}">
        <p14:creationId xmlns:p14="http://schemas.microsoft.com/office/powerpoint/2010/main" val="3700048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40" name="Picture 4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784097"/>
            <a:ext cx="6419851" cy="601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 Box 5"/>
          <p:cNvSpPr txBox="1">
            <a:spLocks noChangeArrowheads="1"/>
          </p:cNvSpPr>
          <p:nvPr/>
        </p:nvSpPr>
        <p:spPr bwMode="auto">
          <a:xfrm>
            <a:off x="1671638" y="3436810"/>
            <a:ext cx="8350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Norhwood</a:t>
            </a:r>
          </a:p>
        </p:txBody>
      </p:sp>
      <p:sp>
        <p:nvSpPr>
          <p:cNvPr id="94212" name="Rectangle 6"/>
          <p:cNvSpPr>
            <a:spLocks noChangeArrowheads="1"/>
          </p:cNvSpPr>
          <p:nvPr/>
        </p:nvSpPr>
        <p:spPr bwMode="auto">
          <a:xfrm>
            <a:off x="1397000" y="3484435"/>
            <a:ext cx="1439863" cy="30638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(Pentium4)</a:t>
            </a:r>
          </a:p>
        </p:txBody>
      </p:sp>
      <p:pic>
        <p:nvPicPr>
          <p:cNvPr id="167943" name="Picture 7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784097"/>
            <a:ext cx="6419851" cy="608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4" name="Rectangle 9"/>
          <p:cNvSpPr>
            <a:spLocks noChangeArrowheads="1"/>
          </p:cNvSpPr>
          <p:nvPr/>
        </p:nvSpPr>
        <p:spPr bwMode="auto">
          <a:xfrm>
            <a:off x="1403350" y="3328860"/>
            <a:ext cx="1439863" cy="28733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(Pentium4)</a:t>
            </a:r>
          </a:p>
        </p:txBody>
      </p:sp>
      <p:sp>
        <p:nvSpPr>
          <p:cNvPr id="94215" name="Text Box 10"/>
          <p:cNvSpPr txBox="1">
            <a:spLocks noChangeArrowheads="1"/>
          </p:cNvSpPr>
          <p:nvPr/>
        </p:nvSpPr>
        <p:spPr bwMode="auto">
          <a:xfrm>
            <a:off x="6516688" y="1207960"/>
            <a:ext cx="2633662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8 MM registers (64-bit),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aliased on the FP Stack registers</a:t>
            </a:r>
          </a:p>
        </p:txBody>
      </p:sp>
      <p:sp>
        <p:nvSpPr>
          <p:cNvPr id="94216" name="Rectangle 11"/>
          <p:cNvSpPr>
            <a:spLocks noChangeArrowheads="1"/>
          </p:cNvSpPr>
          <p:nvPr/>
        </p:nvSpPr>
        <p:spPr bwMode="auto">
          <a:xfrm>
            <a:off x="6516688" y="1757235"/>
            <a:ext cx="2051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8 XMM registers (128-bit)</a:t>
            </a:r>
          </a:p>
        </p:txBody>
      </p:sp>
      <p:sp>
        <p:nvSpPr>
          <p:cNvPr id="94217" name="Text Box 12"/>
          <p:cNvSpPr txBox="1">
            <a:spLocks noChangeArrowheads="1"/>
          </p:cNvSpPr>
          <p:nvPr/>
        </p:nvSpPr>
        <p:spPr bwMode="auto">
          <a:xfrm>
            <a:off x="6516688" y="2493977"/>
            <a:ext cx="2090737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16 XMM registers (128-bit)</a:t>
            </a:r>
          </a:p>
        </p:txBody>
      </p:sp>
      <p:sp>
        <p:nvSpPr>
          <p:cNvPr id="94218" name="Text Box 13"/>
          <p:cNvSpPr txBox="1">
            <a:spLocks noChangeArrowheads="1"/>
          </p:cNvSpPr>
          <p:nvPr/>
        </p:nvSpPr>
        <p:spPr bwMode="auto">
          <a:xfrm>
            <a:off x="6443663" y="6032372"/>
            <a:ext cx="208121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16 YMM registers (256-bit)</a:t>
            </a:r>
          </a:p>
        </p:txBody>
      </p:sp>
      <p:sp>
        <p:nvSpPr>
          <p:cNvPr id="94220" name="Rectangle 16"/>
          <p:cNvSpPr>
            <a:spLocks noChangeArrowheads="1"/>
          </p:cNvSpPr>
          <p:nvPr/>
        </p:nvSpPr>
        <p:spPr bwMode="auto">
          <a:xfrm>
            <a:off x="1365250" y="6508622"/>
            <a:ext cx="1439863" cy="2159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4221" name="Text Box 17"/>
          <p:cNvSpPr txBox="1">
            <a:spLocks noChangeArrowheads="1"/>
          </p:cNvSpPr>
          <p:nvPr/>
        </p:nvSpPr>
        <p:spPr bwMode="auto">
          <a:xfrm>
            <a:off x="1600200" y="6467347"/>
            <a:ext cx="908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Bridge</a:t>
            </a:r>
          </a:p>
        </p:txBody>
      </p:sp>
      <p:sp>
        <p:nvSpPr>
          <p:cNvPr id="942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2 128-bit wide SIMD and FP units </a:t>
            </a:r>
            <a:r>
              <a:rPr lang="en-US" altLang="en-US" smtClean="0"/>
              <a:t>(3)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376645" y="1151755"/>
            <a:ext cx="13596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Pentium MMX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56665" y="2501905"/>
            <a:ext cx="10406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Pentium 4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36685" y="4409410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Core 2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56665" y="1794351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Pentium III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9" name="Text Box 14"/>
          <p:cNvSpPr txBox="1">
            <a:spLocks noChangeArrowheads="1"/>
          </p:cNvSpPr>
          <p:nvPr/>
        </p:nvSpPr>
        <p:spPr bwMode="auto">
          <a:xfrm>
            <a:off x="147638" y="444860"/>
            <a:ext cx="755367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Register spaces provided by Intel’s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x86 ISA extensions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(based </a:t>
            </a:r>
            <a:r>
              <a:rPr lang="en-US" altLang="en-US" sz="1400">
                <a:latin typeface="Verdana" pitchFamily="34" charset="0"/>
                <a:cs typeface="Arial" charset="0"/>
              </a:rPr>
              <a:t>on [18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])  </a:t>
            </a:r>
            <a:endParaRPr lang="en-US" altLang="en-US" sz="1400"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001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7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7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7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7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82" name="Picture 2" descr="http://img.tfd.com/cde/MMXSSE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3395" y="1043735"/>
            <a:ext cx="4188845" cy="5672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61272" y="611023"/>
            <a:ext cx="83471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  <a:latin typeface="Verdana"/>
              </a:rPr>
              <a:t>Illustration of the available SIMD register spaces of the MMX to SSE3/SSSE3 ISA</a:t>
            </a:r>
          </a:p>
          <a:p>
            <a:r>
              <a:rPr lang="en-US" sz="1400" b="1">
                <a:solidFill>
                  <a:srgbClr val="2D2D8A"/>
                </a:solidFill>
                <a:latin typeface="Verdana"/>
              </a:rPr>
              <a:t> </a:t>
            </a:r>
            <a:r>
              <a:rPr lang="en-US" sz="1400" b="1" smtClean="0">
                <a:solidFill>
                  <a:srgbClr val="2D2D8A"/>
                </a:solidFill>
                <a:latin typeface="Verdana"/>
              </a:rPr>
              <a:t> extensions in 32- and 64-bit </a:t>
            </a:r>
            <a:r>
              <a:rPr lang="en-US" sz="1400" b="1">
                <a:solidFill>
                  <a:srgbClr val="2D2D8A"/>
                </a:solidFill>
                <a:latin typeface="Verdana"/>
              </a:rPr>
              <a:t>I</a:t>
            </a:r>
            <a:r>
              <a:rPr lang="en-US" sz="1400" b="1" smtClean="0">
                <a:solidFill>
                  <a:srgbClr val="2D2D8A"/>
                </a:solidFill>
                <a:latin typeface="Verdana"/>
              </a:rPr>
              <a:t>SAs 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[162]</a:t>
            </a:r>
            <a:endParaRPr lang="en-US" sz="140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2 128-bit wide SIMD and FP units </a:t>
            </a:r>
            <a:r>
              <a:rPr lang="en-US" altLang="en-US" smtClean="0"/>
              <a:t>(4)</a:t>
            </a:r>
          </a:p>
        </p:txBody>
      </p:sp>
    </p:spTree>
    <p:extLst>
      <p:ext uri="{BB962C8B-B14F-4D97-AF65-F5344CB8AC3E}">
        <p14:creationId xmlns:p14="http://schemas.microsoft.com/office/powerpoint/2010/main" val="2773296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035" name="Picture 3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770287"/>
            <a:ext cx="6419851" cy="608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4" name="Text Box 9"/>
          <p:cNvSpPr txBox="1">
            <a:spLocks noChangeArrowheads="1"/>
          </p:cNvSpPr>
          <p:nvPr/>
        </p:nvSpPr>
        <p:spPr bwMode="auto">
          <a:xfrm>
            <a:off x="1671638" y="3423000"/>
            <a:ext cx="8350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Norhwood</a:t>
            </a:r>
          </a:p>
        </p:txBody>
      </p:sp>
      <p:sp>
        <p:nvSpPr>
          <p:cNvPr id="97285" name="Rectangle 10"/>
          <p:cNvSpPr>
            <a:spLocks noChangeArrowheads="1"/>
          </p:cNvSpPr>
          <p:nvPr/>
        </p:nvSpPr>
        <p:spPr bwMode="auto">
          <a:xfrm>
            <a:off x="1397000" y="3356325"/>
            <a:ext cx="1439863" cy="287337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(Pentium4)</a:t>
            </a:r>
          </a:p>
        </p:txBody>
      </p:sp>
      <p:sp>
        <p:nvSpPr>
          <p:cNvPr id="97286" name="Text Box 11"/>
          <p:cNvSpPr txBox="1">
            <a:spLocks noChangeArrowheads="1"/>
          </p:cNvSpPr>
          <p:nvPr/>
        </p:nvSpPr>
        <p:spPr bwMode="auto">
          <a:xfrm>
            <a:off x="6450013" y="1908525"/>
            <a:ext cx="2454275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3333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128-bit FX, FP SIMD 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 32/16/8-bit FX, 32-bit FP ops</a:t>
            </a:r>
            <a:r>
              <a:rPr lang="en-US" altLang="en-US" sz="1100">
                <a:solidFill>
                  <a:srgbClr val="3333FF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Support of MM/3D</a:t>
            </a:r>
          </a:p>
        </p:txBody>
      </p:sp>
      <p:sp>
        <p:nvSpPr>
          <p:cNvPr id="97287" name="Text Box 13"/>
          <p:cNvSpPr txBox="1">
            <a:spLocks noChangeArrowheads="1"/>
          </p:cNvSpPr>
          <p:nvPr/>
        </p:nvSpPr>
        <p:spPr bwMode="auto">
          <a:xfrm>
            <a:off x="6510338" y="3759550"/>
            <a:ext cx="2454275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DSP-oriented FP enhancements,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enhanced thread manipulation</a:t>
            </a:r>
          </a:p>
        </p:txBody>
      </p:sp>
      <p:sp>
        <p:nvSpPr>
          <p:cNvPr id="97288" name="Text Box 14"/>
          <p:cNvSpPr txBox="1">
            <a:spLocks noChangeArrowheads="1"/>
          </p:cNvSpPr>
          <p:nvPr/>
        </p:nvSpPr>
        <p:spPr bwMode="auto">
          <a:xfrm>
            <a:off x="6516688" y="4407250"/>
            <a:ext cx="2547937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Diverse arithmetic enhancements</a:t>
            </a:r>
          </a:p>
        </p:txBody>
      </p:sp>
      <p:sp>
        <p:nvSpPr>
          <p:cNvPr id="97289" name="Text Box 18"/>
          <p:cNvSpPr txBox="1">
            <a:spLocks noChangeArrowheads="1"/>
          </p:cNvSpPr>
          <p:nvPr/>
        </p:nvSpPr>
        <p:spPr bwMode="auto">
          <a:xfrm>
            <a:off x="6516688" y="1167162"/>
            <a:ext cx="2216150" cy="63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64-bit FX SIMD with</a:t>
            </a:r>
          </a:p>
          <a:p>
            <a:pPr eaLnBrk="1" fontAlgn="base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32/16/8-bit operands (ops)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Support of MM</a:t>
            </a:r>
          </a:p>
        </p:txBody>
      </p:sp>
      <p:sp>
        <p:nvSpPr>
          <p:cNvPr id="97290" name="Text Box 20"/>
          <p:cNvSpPr txBox="1">
            <a:spLocks noChangeArrowheads="1"/>
          </p:cNvSpPr>
          <p:nvPr/>
        </p:nvSpPr>
        <p:spPr bwMode="auto">
          <a:xfrm>
            <a:off x="6516688" y="2607025"/>
            <a:ext cx="2593975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128-bit FX, FP SIMD 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64/32/16/8-bit FX, 64/32-bit FP,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Support for MPEG-2, video, MP3</a:t>
            </a:r>
          </a:p>
        </p:txBody>
      </p:sp>
      <p:sp>
        <p:nvSpPr>
          <p:cNvPr id="97291" name="Text Box 21"/>
          <p:cNvSpPr txBox="1">
            <a:spLocks noChangeArrowheads="1"/>
          </p:cNvSpPr>
          <p:nvPr/>
        </p:nvSpPr>
        <p:spPr bwMode="auto">
          <a:xfrm>
            <a:off x="6516688" y="4839050"/>
            <a:ext cx="242093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Media acceleration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 (video encoding, MM, gaming)</a:t>
            </a:r>
          </a:p>
        </p:txBody>
      </p:sp>
      <p:sp>
        <p:nvSpPr>
          <p:cNvPr id="97292" name="Text Box 22"/>
          <p:cNvSpPr txBox="1">
            <a:spLocks noChangeArrowheads="1"/>
          </p:cNvSpPr>
          <p:nvPr/>
        </p:nvSpPr>
        <p:spPr bwMode="auto">
          <a:xfrm>
            <a:off x="6516688" y="5301012"/>
            <a:ext cx="23764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Accelerated string/text manip.,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 appl. targeted acceleration</a:t>
            </a:r>
          </a:p>
        </p:txBody>
      </p:sp>
      <p:sp>
        <p:nvSpPr>
          <p:cNvPr id="97293" name="Text Box 23"/>
          <p:cNvSpPr txBox="1">
            <a:spLocks noChangeArrowheads="1"/>
          </p:cNvSpPr>
          <p:nvPr/>
        </p:nvSpPr>
        <p:spPr bwMode="auto">
          <a:xfrm>
            <a:off x="6516688" y="5732812"/>
            <a:ext cx="253206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Accelerated encription operations</a:t>
            </a:r>
          </a:p>
        </p:txBody>
      </p:sp>
      <p:sp>
        <p:nvSpPr>
          <p:cNvPr id="97294" name="Text Box 24"/>
          <p:cNvSpPr txBox="1">
            <a:spLocks noChangeArrowheads="1"/>
          </p:cNvSpPr>
          <p:nvPr/>
        </p:nvSpPr>
        <p:spPr bwMode="auto">
          <a:xfrm>
            <a:off x="6515100" y="6042375"/>
            <a:ext cx="16995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256-bit </a:t>
            </a:r>
            <a:r>
              <a:rPr lang="en-US" altLang="en-US" sz="1100">
                <a:solidFill>
                  <a:srgbClr val="004AEB"/>
                </a:solidFill>
                <a:latin typeface="Verdana" pitchFamily="34" charset="0"/>
                <a:cs typeface="Arial" charset="0"/>
              </a:rPr>
              <a:t>FP SIMD with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10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100" smtClean="0">
                <a:solidFill>
                  <a:srgbClr val="004AEB"/>
                </a:solidFill>
                <a:latin typeface="Verdana" pitchFamily="34" charset="0"/>
                <a:cs typeface="Arial" charset="0"/>
              </a:rPr>
              <a:t>64/32-bit FP</a:t>
            </a:r>
            <a:endParaRPr lang="en-US" altLang="en-US" sz="1100">
              <a:solidFill>
                <a:srgbClr val="004AEB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7295" name="Oval 25"/>
          <p:cNvSpPr>
            <a:spLocks noChangeArrowheads="1"/>
          </p:cNvSpPr>
          <p:nvPr/>
        </p:nvSpPr>
        <p:spPr bwMode="auto">
          <a:xfrm>
            <a:off x="0" y="4264375"/>
            <a:ext cx="9144000" cy="64611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7296" name="Rectangle 26"/>
          <p:cNvSpPr>
            <a:spLocks noChangeArrowheads="1"/>
          </p:cNvSpPr>
          <p:nvPr/>
        </p:nvSpPr>
        <p:spPr bwMode="auto">
          <a:xfrm>
            <a:off x="1365250" y="6494812"/>
            <a:ext cx="1439863" cy="2159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7297" name="Text Box 27"/>
          <p:cNvSpPr txBox="1">
            <a:spLocks noChangeArrowheads="1"/>
          </p:cNvSpPr>
          <p:nvPr/>
        </p:nvSpPr>
        <p:spPr bwMode="auto">
          <a:xfrm>
            <a:off x="1600200" y="6453537"/>
            <a:ext cx="908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Bridge</a:t>
            </a:r>
          </a:p>
        </p:txBody>
      </p:sp>
      <p:sp>
        <p:nvSpPr>
          <p:cNvPr id="97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2 128-bit wide SIMD and FP units </a:t>
            </a:r>
            <a:r>
              <a:rPr lang="en-US" altLang="en-US" smtClean="0"/>
              <a:t>(5)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641120" y="113794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Pentium III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556665" y="2488095"/>
            <a:ext cx="10406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Pentium 4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36685" y="4395600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Core 2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154605" y="458670"/>
            <a:ext cx="735329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Intel’s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x86 ISA extensions - the operations introduced </a:t>
            </a:r>
            <a:r>
              <a:rPr lang="en-US" altLang="en-US" sz="1400">
                <a:latin typeface="Verdana" pitchFamily="34" charset="0"/>
                <a:cs typeface="Arial" charset="0"/>
              </a:rPr>
              <a:t>(based on [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18])</a:t>
            </a:r>
            <a:endParaRPr lang="en-US" altLang="en-US" sz="1400"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8963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2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2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77385" y="1153746"/>
            <a:ext cx="8892480" cy="8156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mtClean="0">
                <a:solidFill>
                  <a:srgbClr val="000000"/>
                </a:solidFill>
                <a:latin typeface="Verdana"/>
              </a:rPr>
              <a:t>SSSE3 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provide 32 instructions (represented by 14 mnemonics) to </a:t>
            </a:r>
            <a:r>
              <a:rPr lang="en-US" sz="1400">
                <a:solidFill>
                  <a:srgbClr val="0070C0"/>
                </a:solidFill>
                <a:latin typeface="Verdana"/>
              </a:rPr>
              <a:t>accelerate computations </a:t>
            </a:r>
            <a:r>
              <a:rPr lang="en-US" sz="1400" smtClean="0">
                <a:solidFill>
                  <a:srgbClr val="0070C0"/>
                </a:solidFill>
                <a:latin typeface="Verdana"/>
              </a:rPr>
              <a:t>on</a:t>
            </a:r>
          </a:p>
          <a:p>
            <a:pPr>
              <a:spcAft>
                <a:spcPts val="600"/>
              </a:spcAft>
            </a:pPr>
            <a:r>
              <a:rPr lang="en-US" sz="140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400" smtClean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400">
                <a:solidFill>
                  <a:srgbClr val="0070C0"/>
                </a:solidFill>
                <a:latin typeface="Verdana"/>
              </a:rPr>
              <a:t>packed integers.</a:t>
            </a:r>
          </a:p>
          <a:p>
            <a:pPr>
              <a:spcAft>
                <a:spcPts val="600"/>
              </a:spcAft>
            </a:pPr>
            <a:r>
              <a:rPr lang="en-US" sz="1400">
                <a:solidFill>
                  <a:srgbClr val="000000"/>
                </a:solidFill>
                <a:latin typeface="Verdana"/>
              </a:rPr>
              <a:t>These include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:</a:t>
            </a:r>
            <a:endParaRPr lang="en-US" sz="140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70410" y="601430"/>
            <a:ext cx="86741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2D2D8A"/>
                </a:solidFill>
                <a:latin typeface="Verdana"/>
              </a:rPr>
              <a:t>Overview of the Supplemental Streaming SIMD Extension (SSSE3) of the Core 2 ISA</a:t>
            </a:r>
          </a:p>
          <a:p>
            <a:r>
              <a:rPr lang="en-US" sz="1400" b="1">
                <a:solidFill>
                  <a:srgbClr val="2D2D8A"/>
                </a:solidFill>
                <a:latin typeface="Verdana"/>
              </a:rPr>
              <a:t> </a:t>
            </a:r>
            <a:r>
              <a:rPr lang="en-US" sz="1400" b="1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[161] </a:t>
            </a:r>
            <a:endParaRPr lang="en-US" sz="140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57405" y="1995779"/>
            <a:ext cx="8361675" cy="29469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>
                <a:solidFill>
                  <a:srgbClr val="000000"/>
                </a:solidFill>
                <a:latin typeface="Verdana"/>
              </a:rPr>
              <a:t>• Twelve instructions that perform horizontal addition or subtraction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operations (operations</a:t>
            </a:r>
          </a:p>
          <a:p>
            <a:pPr>
              <a:spcAft>
                <a:spcPts val="300"/>
              </a:spcAft>
            </a:pPr>
            <a:r>
              <a:rPr lang="en-US" sz="140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   on adjacent numbers.</a:t>
            </a:r>
            <a:endParaRPr lang="en-US" sz="1400">
              <a:solidFill>
                <a:srgbClr val="000000"/>
              </a:solidFill>
              <a:latin typeface="Verdana"/>
            </a:endParaRPr>
          </a:p>
          <a:p>
            <a:pPr>
              <a:spcAft>
                <a:spcPts val="300"/>
              </a:spcAft>
            </a:pPr>
            <a:r>
              <a:rPr lang="en-US" sz="1400">
                <a:solidFill>
                  <a:srgbClr val="000000"/>
                </a:solidFill>
                <a:latin typeface="Verdana"/>
              </a:rPr>
              <a:t>• Six instructions that evaluate absolute values.</a:t>
            </a:r>
          </a:p>
          <a:p>
            <a:r>
              <a:rPr lang="en-US" sz="1400">
                <a:solidFill>
                  <a:srgbClr val="000000"/>
                </a:solidFill>
                <a:latin typeface="Verdana"/>
              </a:rPr>
              <a:t>• Two instructions that perform multiply and add operations and speed up the evaluation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 </a:t>
            </a:r>
          </a:p>
          <a:p>
            <a:pPr>
              <a:spcAft>
                <a:spcPts val="300"/>
              </a:spcAft>
            </a:pPr>
            <a:r>
              <a:rPr lang="en-US" sz="140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   of 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dot products.</a:t>
            </a:r>
          </a:p>
          <a:p>
            <a:r>
              <a:rPr lang="en-US" sz="1400">
                <a:solidFill>
                  <a:srgbClr val="000000"/>
                </a:solidFill>
                <a:latin typeface="Verdana"/>
              </a:rPr>
              <a:t>• Two instructions that accelerate packed-integer multiply operations and produce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integer</a:t>
            </a:r>
          </a:p>
          <a:p>
            <a:pPr>
              <a:spcAft>
                <a:spcPts val="300"/>
              </a:spcAft>
            </a:pPr>
            <a:r>
              <a:rPr lang="en-US" sz="140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   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values with scaling.</a:t>
            </a:r>
          </a:p>
          <a:p>
            <a:r>
              <a:rPr lang="en-US" sz="1400">
                <a:solidFill>
                  <a:srgbClr val="000000"/>
                </a:solidFill>
                <a:latin typeface="Verdana"/>
              </a:rPr>
              <a:t>• Two instructions that perform a byte-wise, in-place shuffle according to the second </a:t>
            </a:r>
            <a:endParaRPr lang="en-US" sz="1400" smtClean="0">
              <a:solidFill>
                <a:srgbClr val="000000"/>
              </a:solidFill>
              <a:latin typeface="Verdana"/>
            </a:endParaRPr>
          </a:p>
          <a:p>
            <a:pPr>
              <a:spcAft>
                <a:spcPts val="300"/>
              </a:spcAft>
            </a:pPr>
            <a:r>
              <a:rPr lang="en-US" sz="140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   shuffle 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control operand.</a:t>
            </a:r>
          </a:p>
          <a:p>
            <a:r>
              <a:rPr lang="en-US" sz="1400">
                <a:solidFill>
                  <a:srgbClr val="000000"/>
                </a:solidFill>
                <a:latin typeface="Verdana"/>
              </a:rPr>
              <a:t>• Six instructions that negate packed integers in the destination operand if the signs of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the</a:t>
            </a:r>
          </a:p>
          <a:p>
            <a:pPr>
              <a:spcAft>
                <a:spcPts val="300"/>
              </a:spcAft>
            </a:pPr>
            <a:r>
              <a:rPr lang="en-US" sz="140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    corresponding element </a:t>
            </a:r>
            <a:r>
              <a:rPr lang="en-US" sz="1400">
                <a:solidFill>
                  <a:srgbClr val="000000"/>
                </a:solidFill>
                <a:latin typeface="Verdana"/>
              </a:rPr>
              <a:t>in the source operand is less than zero.</a:t>
            </a:r>
          </a:p>
          <a:p>
            <a:r>
              <a:rPr lang="en-US" sz="1400">
                <a:solidFill>
                  <a:srgbClr val="000000"/>
                </a:solidFill>
                <a:latin typeface="Verdana"/>
              </a:rPr>
              <a:t>• Two instructions that align data from the composite of two operands</a:t>
            </a:r>
            <a:r>
              <a:rPr lang="en-US" sz="1400" smtClean="0">
                <a:solidFill>
                  <a:srgbClr val="000000"/>
                </a:solidFill>
                <a:latin typeface="Verdana"/>
              </a:rPr>
              <a:t>.</a:t>
            </a:r>
            <a:endParaRPr lang="en-US" sz="140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2 128-bit wide SIMD and FP units </a:t>
            </a:r>
            <a:r>
              <a:rPr lang="en-US" altLang="en-US" smtClean="0"/>
              <a:t>(6)</a:t>
            </a:r>
          </a:p>
        </p:txBody>
      </p:sp>
    </p:spTree>
    <p:extLst>
      <p:ext uri="{BB962C8B-B14F-4D97-AF65-F5344CB8AC3E}">
        <p14:creationId xmlns:p14="http://schemas.microsoft.com/office/powerpoint/2010/main" val="3171992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730" name="Object 3"/>
          <p:cNvGraphicFramePr>
            <a:graphicFrameLocks noChangeAspect="1"/>
          </p:cNvGraphicFramePr>
          <p:nvPr>
            <p:extLst/>
          </p:nvPr>
        </p:nvGraphicFramePr>
        <p:xfrm>
          <a:off x="115908" y="1160488"/>
          <a:ext cx="8873543" cy="55774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16" name="Microsoft Drawing" r:id="rId3" imgW="9994900" imgH="7227888" progId="MSDraw">
                  <p:embed/>
                </p:oleObj>
              </mc:Choice>
              <mc:Fallback>
                <p:oleObj name="Microsoft Drawing" r:id="rId3" imgW="9994900" imgH="7227888" progId="MSDraw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908" y="1160488"/>
                        <a:ext cx="8873543" cy="55774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</a:rPr>
              <a:t>1.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</a:rPr>
              <a:t> 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</a:rPr>
              <a:t>3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</a:rPr>
              <a:t>c)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87338" y="592428"/>
            <a:ext cx="52565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rgbClr val="2D2D8A"/>
                </a:solidFill>
                <a:latin typeface="Verdana"/>
              </a:rPr>
              <a:t>Introduction and withdrawal of Intel's P4 family  </a:t>
            </a:r>
            <a:endParaRPr lang="en-US" sz="1400" b="1"/>
          </a:p>
        </p:txBody>
      </p:sp>
    </p:spTree>
    <p:extLst>
      <p:ext uri="{BB962C8B-B14F-4D97-AF65-F5344CB8AC3E}">
        <p14:creationId xmlns:p14="http://schemas.microsoft.com/office/powerpoint/2010/main" val="2917379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4" name="Picture 4" descr="kaigai_3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9" t="7275" r="5225" b="9904"/>
          <a:stretch>
            <a:fillRect/>
          </a:stretch>
        </p:blipFill>
        <p:spPr bwMode="auto">
          <a:xfrm>
            <a:off x="-1588" y="842835"/>
            <a:ext cx="6419851" cy="601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5" name="Rectangle 6"/>
          <p:cNvSpPr>
            <a:spLocks noChangeArrowheads="1"/>
          </p:cNvSpPr>
          <p:nvPr/>
        </p:nvSpPr>
        <p:spPr bwMode="auto">
          <a:xfrm>
            <a:off x="1397000" y="3335210"/>
            <a:ext cx="1439863" cy="306388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Northwood (Pentium 4)</a:t>
            </a:r>
          </a:p>
        </p:txBody>
      </p:sp>
      <p:sp>
        <p:nvSpPr>
          <p:cNvPr id="95236" name="Text Box 7"/>
          <p:cNvSpPr txBox="1">
            <a:spLocks noChangeArrowheads="1"/>
          </p:cNvSpPr>
          <p:nvPr/>
        </p:nvSpPr>
        <p:spPr bwMode="auto">
          <a:xfrm>
            <a:off x="6469063" y="2608135"/>
            <a:ext cx="2678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 full + 1 simple (moves/stores)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64-bit FP/SSE EUs  </a:t>
            </a:r>
          </a:p>
        </p:txBody>
      </p:sp>
      <p:sp>
        <p:nvSpPr>
          <p:cNvPr id="95237" name="Text Box 8"/>
          <p:cNvSpPr txBox="1">
            <a:spLocks noChangeArrowheads="1"/>
          </p:cNvSpPr>
          <p:nvPr/>
        </p:nvSpPr>
        <p:spPr bwMode="auto">
          <a:xfrm>
            <a:off x="6545515" y="4533605"/>
            <a:ext cx="18069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x 128-bit </a:t>
            </a:r>
            <a:r>
              <a:rPr lang="en-US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FP EUs +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3 x 128-bit SSE </a:t>
            </a: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EUs</a:t>
            </a:r>
          </a:p>
        </p:txBody>
      </p:sp>
      <p:sp>
        <p:nvSpPr>
          <p:cNvPr id="95238" name="Text Box 9"/>
          <p:cNvSpPr txBox="1">
            <a:spLocks noChangeArrowheads="1"/>
          </p:cNvSpPr>
          <p:nvPr/>
        </p:nvSpPr>
        <p:spPr bwMode="auto">
          <a:xfrm>
            <a:off x="6499225" y="6050268"/>
            <a:ext cx="14430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256-bit SSE EUs</a:t>
            </a:r>
          </a:p>
        </p:txBody>
      </p:sp>
      <p:sp>
        <p:nvSpPr>
          <p:cNvPr id="95240" name="Text Box 12"/>
          <p:cNvSpPr txBox="1">
            <a:spLocks noChangeArrowheads="1"/>
          </p:cNvSpPr>
          <p:nvPr/>
        </p:nvSpPr>
        <p:spPr bwMode="auto">
          <a:xfrm>
            <a:off x="6496050" y="1330198"/>
            <a:ext cx="19970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32-bit FX MMX EUs </a:t>
            </a:r>
          </a:p>
        </p:txBody>
      </p:sp>
      <p:sp>
        <p:nvSpPr>
          <p:cNvPr id="95241" name="Text Box 13"/>
          <p:cNvSpPr txBox="1">
            <a:spLocks noChangeArrowheads="1"/>
          </p:cNvSpPr>
          <p:nvPr/>
        </p:nvSpPr>
        <p:spPr bwMode="auto">
          <a:xfrm>
            <a:off x="6496050" y="1906460"/>
            <a:ext cx="1641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32-bit MMX,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 x 32-bit SSE EUs</a:t>
            </a:r>
          </a:p>
        </p:txBody>
      </p:sp>
      <p:sp>
        <p:nvSpPr>
          <p:cNvPr id="95242" name="Oval 15"/>
          <p:cNvSpPr>
            <a:spLocks noChangeArrowheads="1"/>
          </p:cNvSpPr>
          <p:nvPr/>
        </p:nvSpPr>
        <p:spPr bwMode="auto">
          <a:xfrm>
            <a:off x="0" y="4433908"/>
            <a:ext cx="9144000" cy="64611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5243" name="Rectangle 16"/>
          <p:cNvSpPr>
            <a:spLocks noChangeArrowheads="1"/>
          </p:cNvSpPr>
          <p:nvPr/>
        </p:nvSpPr>
        <p:spPr bwMode="auto">
          <a:xfrm>
            <a:off x="1365250" y="6567360"/>
            <a:ext cx="1439863" cy="2159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5244" name="Text Box 17"/>
          <p:cNvSpPr txBox="1">
            <a:spLocks noChangeArrowheads="1"/>
          </p:cNvSpPr>
          <p:nvPr/>
        </p:nvSpPr>
        <p:spPr bwMode="auto">
          <a:xfrm>
            <a:off x="1600200" y="6526085"/>
            <a:ext cx="90805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Ivy Bridge</a:t>
            </a:r>
          </a:p>
        </p:txBody>
      </p:sp>
      <p:sp>
        <p:nvSpPr>
          <p:cNvPr id="9524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2 128-bit wide SIMD and FP units </a:t>
            </a:r>
            <a:r>
              <a:rPr lang="en-US" altLang="en-US" smtClean="0"/>
              <a:t>(7)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41120" y="1210493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Pentium III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56665" y="2560643"/>
            <a:ext cx="10406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Pentium 4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36685" y="4426583"/>
            <a:ext cx="742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solidFill>
                  <a:srgbClr val="000000"/>
                </a:solidFill>
              </a:rPr>
              <a:t>Core 2</a:t>
            </a:r>
            <a:endParaRPr lang="en-US" sz="1400" b="1">
              <a:solidFill>
                <a:srgbClr val="000000"/>
              </a:solidFill>
            </a:endParaRP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148810" y="465575"/>
            <a:ext cx="719620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SIMD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execution resources in Intel’s basic processors </a:t>
            </a:r>
            <a:r>
              <a:rPr lang="en-US" altLang="en-US" sz="1400">
                <a:latin typeface="Verdana" pitchFamily="34" charset="0"/>
                <a:cs typeface="Arial" charset="0"/>
              </a:rPr>
              <a:t>(based on [18])</a:t>
            </a:r>
          </a:p>
        </p:txBody>
      </p:sp>
    </p:spTree>
    <p:extLst>
      <p:ext uri="{BB962C8B-B14F-4D97-AF65-F5344CB8AC3E}">
        <p14:creationId xmlns:p14="http://schemas.microsoft.com/office/powerpoint/2010/main" val="1523173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ext Box 7"/>
          <p:cNvSpPr txBox="1">
            <a:spLocks noChangeArrowheads="1"/>
          </p:cNvSpPr>
          <p:nvPr/>
        </p:nvSpPr>
        <p:spPr bwMode="auto">
          <a:xfrm>
            <a:off x="80962" y="1270986"/>
            <a:ext cx="8991537" cy="544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buFont typeface="Wingdings" pitchFamily="2" charset="2"/>
              <a:buNone/>
            </a:pPr>
            <a:r>
              <a:rPr lang="en-US" altLang="en-US" sz="140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Core 2 has</a:t>
            </a:r>
            <a:r>
              <a:rPr lang="en-US" altLang="en-US" sz="140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128-bit wide and more FP and SSE execution units than Pentium 4 or AMD’s K8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, </a:t>
            </a:r>
          </a:p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35000"/>
              </a:spcAft>
              <a:buFont typeface="Wingdings" pitchFamily="2" charset="2"/>
              <a:buNone/>
            </a:pPr>
            <a:r>
              <a:rPr lang="en-US" altLang="en-US" sz="1400"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    as detailed below.</a:t>
            </a:r>
            <a:r>
              <a:rPr lang="en-US" altLang="en-US" sz="1400" smtClean="0">
                <a:solidFill>
                  <a:srgbClr val="0066FF"/>
                </a:solidFill>
                <a:latin typeface="Verdana" pitchFamily="34" charset="0"/>
                <a:cs typeface="Arial" charset="0"/>
              </a:rPr>
              <a:t>       </a:t>
            </a:r>
            <a:endParaRPr lang="en-US" altLang="en-US" sz="1400">
              <a:solidFill>
                <a:srgbClr val="0066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5779" name="Text Box 8"/>
          <p:cNvSpPr txBox="1">
            <a:spLocks noChangeArrowheads="1"/>
          </p:cNvSpPr>
          <p:nvPr/>
        </p:nvSpPr>
        <p:spPr bwMode="auto">
          <a:xfrm>
            <a:off x="149225" y="595313"/>
            <a:ext cx="91711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b) Contrasting the number of 128-bit wide execution units in Intel’s Pentium 4, Core 2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    and AMD’s K8 -1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57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2 128-bit wide SIMD and FP units </a:t>
            </a:r>
            <a:r>
              <a:rPr lang="en-US" altLang="en-US" smtClean="0"/>
              <a:t>(8)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61510" y="4831413"/>
            <a:ext cx="31454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The next Figure demonstrates it.</a:t>
            </a:r>
            <a:endParaRPr lang="en-US" sz="1400">
              <a:latin typeface="+mj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06916" y="1816078"/>
            <a:ext cx="7793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  <a:latin typeface="+mj-lt"/>
              </a:rPr>
              <a:t>Core 2</a:t>
            </a:r>
            <a:endParaRPr lang="en-US" sz="140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65300" y="2131113"/>
            <a:ext cx="259205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two    128-bit FP units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three 128-bit SSE units</a:t>
            </a:r>
            <a:endParaRPr lang="en-US" sz="1400"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6916" y="2851193"/>
            <a:ext cx="10956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  <a:latin typeface="+mj-lt"/>
              </a:rPr>
              <a:t>Pentium 4</a:t>
            </a:r>
            <a:endParaRPr lang="en-US" sz="140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65300" y="3166228"/>
            <a:ext cx="3284810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single 64-bit FP/SSE unit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>
                <a:latin typeface="+mj-lt"/>
              </a:rPr>
              <a:t>single 64-bit FP/SSE move </a:t>
            </a:r>
            <a:r>
              <a:rPr lang="en-US" sz="1400" smtClean="0">
                <a:latin typeface="+mj-lt"/>
              </a:rPr>
              <a:t>unit</a:t>
            </a:r>
            <a:endParaRPr lang="en-US" sz="1400">
              <a:latin typeface="+mj-lt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93189" y="3864676"/>
            <a:ext cx="8980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solidFill>
                  <a:srgbClr val="FF0000"/>
                </a:solidFill>
                <a:latin typeface="+mj-lt"/>
              </a:rPr>
              <a:t>AMD K8</a:t>
            </a:r>
            <a:endParaRPr lang="en-US" sz="140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51573" y="4179711"/>
            <a:ext cx="3355342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two    64-bit FP/SSE units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400" smtClean="0">
                <a:latin typeface="+mj-lt"/>
              </a:rPr>
              <a:t>single 64-bit FP/SSE move unit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18734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/>
      <p:bldP spid="10" grpId="0"/>
      <p:bldP spid="11" grpId="0"/>
      <p:bldP spid="12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://www.realworldtech.com/includes/images/articles/merom-6.gif?71da3d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5" r="28546" b="55505"/>
          <a:stretch/>
        </p:blipFill>
        <p:spPr bwMode="auto">
          <a:xfrm>
            <a:off x="313508" y="1196709"/>
            <a:ext cx="4650377" cy="26445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http://www.realworldtech.com/includes/images/articles/merom-6.gif?71da3d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455" t="44715"/>
          <a:stretch/>
        </p:blipFill>
        <p:spPr bwMode="auto">
          <a:xfrm>
            <a:off x="5112060" y="1095419"/>
            <a:ext cx="3603534" cy="32859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/>
          <p:cNvGrpSpPr/>
          <p:nvPr/>
        </p:nvGrpSpPr>
        <p:grpSpPr>
          <a:xfrm>
            <a:off x="1400175" y="4637915"/>
            <a:ext cx="6343650" cy="2076450"/>
            <a:chOff x="1400175" y="4187865"/>
            <a:chExt cx="6343650" cy="2076450"/>
          </a:xfrm>
        </p:grpSpPr>
        <p:pic>
          <p:nvPicPr>
            <p:cNvPr id="6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4187865"/>
              <a:ext cx="6343650" cy="2076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6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658" t="65891" r="33934" b="30583"/>
            <a:stretch/>
          </p:blipFill>
          <p:spPr bwMode="auto">
            <a:xfrm>
              <a:off x="2906815" y="6010925"/>
              <a:ext cx="533400" cy="153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TextBox 7"/>
            <p:cNvSpPr txBox="1"/>
            <p:nvPr/>
          </p:nvSpPr>
          <p:spPr>
            <a:xfrm>
              <a:off x="2859044" y="5947305"/>
              <a:ext cx="73289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smtClean="0">
                  <a:solidFill>
                    <a:srgbClr val="2C2C2C"/>
                  </a:solidFill>
                </a:rPr>
                <a:t>FP/SSE</a:t>
              </a:r>
              <a:endParaRPr lang="en-US" sz="1200">
                <a:solidFill>
                  <a:srgbClr val="2C2C2C"/>
                </a:solidFill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161248" y="4278653"/>
            <a:ext cx="20858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smtClean="0">
                <a:latin typeface="+mj-lt"/>
              </a:rPr>
              <a:t>K8 Execution Units</a:t>
            </a:r>
            <a:endParaRPr lang="en-US" sz="1400" b="1">
              <a:latin typeface="+mj-lt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5112060" y="6219310"/>
            <a:ext cx="675075" cy="455044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2 128-bit wide SIMD and FP units </a:t>
            </a:r>
            <a:r>
              <a:rPr lang="en-US" altLang="en-US" smtClean="0"/>
              <a:t>(9)</a:t>
            </a:r>
          </a:p>
        </p:txBody>
      </p:sp>
      <p:sp>
        <p:nvSpPr>
          <p:cNvPr id="15" name="Text Box 8"/>
          <p:cNvSpPr txBox="1">
            <a:spLocks noChangeArrowheads="1"/>
          </p:cNvSpPr>
          <p:nvPr/>
        </p:nvSpPr>
        <p:spPr bwMode="auto">
          <a:xfrm>
            <a:off x="174625" y="603620"/>
            <a:ext cx="89178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b) Contrasting the number of 128-bit wide execution units in Intel’s Pentium 4, Core 2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    and AMD’s K8 -2 </a:t>
            </a:r>
            <a:r>
              <a:rPr lang="en-US" sz="1400">
                <a:latin typeface="+mj-lt"/>
              </a:rPr>
              <a:t>[159], [160</a:t>
            </a:r>
            <a:r>
              <a:rPr lang="en-US" sz="1400" smtClean="0">
                <a:latin typeface="+mj-lt"/>
              </a:rPr>
              <a:t>]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5113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84275"/>
            <a:ext cx="9144000" cy="4797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2" name="Text Box 7"/>
          <p:cNvSpPr txBox="1">
            <a:spLocks noChangeArrowheads="1"/>
          </p:cNvSpPr>
          <p:nvPr/>
        </p:nvSpPr>
        <p:spPr bwMode="auto">
          <a:xfrm>
            <a:off x="157163" y="611188"/>
            <a:ext cx="877836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Core 2’s achieved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performance boost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for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gaming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apps vs. AMD’s Athlon 64 FX60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[13]</a:t>
            </a:r>
            <a:endParaRPr lang="en-US" altLang="en-US" sz="1400">
              <a:latin typeface="Verdana" pitchFamily="34" charset="0"/>
              <a:cs typeface="Arial" charset="0"/>
            </a:endParaRPr>
          </a:p>
        </p:txBody>
      </p:sp>
      <p:sp>
        <p:nvSpPr>
          <p:cNvPr id="9933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2 128-bit wide SIMD and FP units (</a:t>
            </a:r>
            <a:r>
              <a:rPr lang="en-US" altLang="en-US" smtClean="0"/>
              <a:t>10)</a:t>
            </a:r>
          </a:p>
        </p:txBody>
      </p:sp>
    </p:spTree>
    <p:extLst>
      <p:ext uri="{BB962C8B-B14F-4D97-AF65-F5344CB8AC3E}">
        <p14:creationId xmlns:p14="http://schemas.microsoft.com/office/powerpoint/2010/main" val="2077774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</a:t>
            </a:r>
            <a:r>
              <a:rPr lang="hu-HU" altLang="en-US" smtClean="0"/>
              <a:t>2.</a:t>
            </a:r>
            <a:r>
              <a:rPr lang="en-US" altLang="en-US" smtClean="0"/>
              <a:t>3 Shared L2 cache (1)</a:t>
            </a:r>
          </a:p>
        </p:txBody>
      </p:sp>
      <p:sp>
        <p:nvSpPr>
          <p:cNvPr id="37891" name="Text Box 6"/>
          <p:cNvSpPr txBox="1">
            <a:spLocks noChangeArrowheads="1"/>
          </p:cNvSpPr>
          <p:nvPr/>
        </p:nvSpPr>
        <p:spPr bwMode="auto">
          <a:xfrm>
            <a:off x="1260475" y="4543528"/>
            <a:ext cx="21129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Pentium 4-based DCs</a:t>
            </a:r>
          </a:p>
        </p:txBody>
      </p:sp>
      <p:sp>
        <p:nvSpPr>
          <p:cNvPr id="37892" name="Text Box 7"/>
          <p:cNvSpPr txBox="1">
            <a:spLocks noChangeArrowheads="1"/>
          </p:cNvSpPr>
          <p:nvPr/>
        </p:nvSpPr>
        <p:spPr bwMode="auto">
          <a:xfrm>
            <a:off x="5922150" y="4540785"/>
            <a:ext cx="17954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2-based DCs</a:t>
            </a:r>
          </a:p>
        </p:txBody>
      </p:sp>
      <p:sp>
        <p:nvSpPr>
          <p:cNvPr id="84997" name="Text Box 8"/>
          <p:cNvSpPr txBox="1">
            <a:spLocks noChangeArrowheads="1"/>
          </p:cNvSpPr>
          <p:nvPr/>
        </p:nvSpPr>
        <p:spPr bwMode="auto">
          <a:xfrm>
            <a:off x="138113" y="620713"/>
            <a:ext cx="241123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2.2.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3</a:t>
            </a: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Shared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L2 cache</a:t>
            </a:r>
          </a:p>
        </p:txBody>
      </p:sp>
      <p:grpSp>
        <p:nvGrpSpPr>
          <p:cNvPr id="37895" name="Group 11"/>
          <p:cNvGrpSpPr>
            <a:grpSpLocks/>
          </p:cNvGrpSpPr>
          <p:nvPr/>
        </p:nvGrpSpPr>
        <p:grpSpPr bwMode="auto">
          <a:xfrm>
            <a:off x="4213225" y="3192565"/>
            <a:ext cx="871538" cy="147638"/>
            <a:chOff x="2919" y="3612"/>
            <a:chExt cx="1095" cy="248"/>
          </a:xfrm>
        </p:grpSpPr>
        <p:sp>
          <p:nvSpPr>
            <p:cNvPr id="85017" name="Line 12"/>
            <p:cNvSpPr>
              <a:spLocks noChangeShapeType="1"/>
            </p:cNvSpPr>
            <p:nvPr/>
          </p:nvSpPr>
          <p:spPr bwMode="auto">
            <a:xfrm>
              <a:off x="2919" y="3666"/>
              <a:ext cx="817" cy="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5018" name="Line 13"/>
            <p:cNvSpPr>
              <a:spLocks noChangeShapeType="1"/>
            </p:cNvSpPr>
            <p:nvPr/>
          </p:nvSpPr>
          <p:spPr bwMode="auto">
            <a:xfrm>
              <a:off x="3552" y="3612"/>
              <a:ext cx="462" cy="12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5019" name="Line 14"/>
            <p:cNvSpPr>
              <a:spLocks noChangeShapeType="1"/>
            </p:cNvSpPr>
            <p:nvPr/>
          </p:nvSpPr>
          <p:spPr bwMode="auto">
            <a:xfrm flipH="1">
              <a:off x="2925" y="3805"/>
              <a:ext cx="817" cy="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5020" name="Line 15"/>
            <p:cNvSpPr>
              <a:spLocks noChangeShapeType="1"/>
            </p:cNvSpPr>
            <p:nvPr/>
          </p:nvSpPr>
          <p:spPr bwMode="auto">
            <a:xfrm flipV="1">
              <a:off x="3552" y="3740"/>
              <a:ext cx="462" cy="12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37896" name="Freeform 16"/>
          <p:cNvSpPr>
            <a:spLocks/>
          </p:cNvSpPr>
          <p:nvPr/>
        </p:nvSpPr>
        <p:spPr bwMode="auto">
          <a:xfrm>
            <a:off x="4214813" y="3211615"/>
            <a:ext cx="866775" cy="87313"/>
          </a:xfrm>
          <a:custGeom>
            <a:avLst/>
            <a:gdLst>
              <a:gd name="T0" fmla="*/ 0 w 542"/>
              <a:gd name="T1" fmla="*/ 0 h 54"/>
              <a:gd name="T2" fmla="*/ 2147483647 w 542"/>
              <a:gd name="T3" fmla="*/ 2147483647 h 54"/>
              <a:gd name="T4" fmla="*/ 2147483647 w 542"/>
              <a:gd name="T5" fmla="*/ 2147483647 h 54"/>
              <a:gd name="T6" fmla="*/ 2147483647 w 542"/>
              <a:gd name="T7" fmla="*/ 2147483647 h 54"/>
              <a:gd name="T8" fmla="*/ 0 w 542"/>
              <a:gd name="T9" fmla="*/ 2147483647 h 54"/>
              <a:gd name="T10" fmla="*/ 0 w 542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42"/>
              <a:gd name="T19" fmla="*/ 0 h 54"/>
              <a:gd name="T20" fmla="*/ 542 w 542"/>
              <a:gd name="T21" fmla="*/ 54 h 5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42" h="54">
                <a:moveTo>
                  <a:pt x="0" y="0"/>
                </a:moveTo>
                <a:lnTo>
                  <a:pt x="408" y="2"/>
                </a:lnTo>
                <a:lnTo>
                  <a:pt x="542" y="28"/>
                </a:lnTo>
                <a:lnTo>
                  <a:pt x="406" y="54"/>
                </a:lnTo>
                <a:lnTo>
                  <a:pt x="0" y="54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grpSp>
        <p:nvGrpSpPr>
          <p:cNvPr id="37897" name="Group 17"/>
          <p:cNvGrpSpPr>
            <a:grpSpLocks/>
          </p:cNvGrpSpPr>
          <p:nvPr/>
        </p:nvGrpSpPr>
        <p:grpSpPr bwMode="auto">
          <a:xfrm>
            <a:off x="1233488" y="2233715"/>
            <a:ext cx="2187575" cy="2076450"/>
            <a:chOff x="720" y="864"/>
            <a:chExt cx="1728" cy="1728"/>
          </a:xfrm>
        </p:grpSpPr>
        <p:sp>
          <p:nvSpPr>
            <p:cNvPr id="85013" name="Rectangle 18"/>
            <p:cNvSpPr>
              <a:spLocks noChangeArrowheads="1"/>
            </p:cNvSpPr>
            <p:nvPr/>
          </p:nvSpPr>
          <p:spPr bwMode="auto">
            <a:xfrm>
              <a:off x="720" y="864"/>
              <a:ext cx="864" cy="864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Core1</a:t>
              </a:r>
            </a:p>
          </p:txBody>
        </p:sp>
        <p:sp>
          <p:nvSpPr>
            <p:cNvPr id="85014" name="Rectangle 19"/>
            <p:cNvSpPr>
              <a:spLocks noChangeArrowheads="1"/>
            </p:cNvSpPr>
            <p:nvPr/>
          </p:nvSpPr>
          <p:spPr bwMode="auto">
            <a:xfrm>
              <a:off x="1584" y="864"/>
              <a:ext cx="864" cy="864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Core2</a:t>
              </a:r>
            </a:p>
          </p:txBody>
        </p:sp>
        <p:sp>
          <p:nvSpPr>
            <p:cNvPr id="85015" name="Rectangle 20"/>
            <p:cNvSpPr>
              <a:spLocks noChangeArrowheads="1"/>
            </p:cNvSpPr>
            <p:nvPr/>
          </p:nvSpPr>
          <p:spPr bwMode="auto">
            <a:xfrm>
              <a:off x="720" y="1728"/>
              <a:ext cx="864" cy="864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</a:t>
              </a:r>
              <a:b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</a:b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Cache</a:t>
              </a:r>
            </a:p>
          </p:txBody>
        </p:sp>
        <p:sp>
          <p:nvSpPr>
            <p:cNvPr id="85016" name="Rectangle 21"/>
            <p:cNvSpPr>
              <a:spLocks noChangeArrowheads="1"/>
            </p:cNvSpPr>
            <p:nvPr/>
          </p:nvSpPr>
          <p:spPr bwMode="auto">
            <a:xfrm>
              <a:off x="1584" y="1728"/>
              <a:ext cx="864" cy="864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</a:t>
              </a:r>
              <a:b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</a:b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Cache</a:t>
              </a:r>
            </a:p>
          </p:txBody>
        </p:sp>
      </p:grpSp>
      <p:grpSp>
        <p:nvGrpSpPr>
          <p:cNvPr id="37898" name="Group 27"/>
          <p:cNvGrpSpPr>
            <a:grpSpLocks/>
          </p:cNvGrpSpPr>
          <p:nvPr/>
        </p:nvGrpSpPr>
        <p:grpSpPr bwMode="auto">
          <a:xfrm>
            <a:off x="5724525" y="2255940"/>
            <a:ext cx="2178050" cy="2054225"/>
            <a:chOff x="3640" y="981"/>
            <a:chExt cx="1735" cy="1747"/>
          </a:xfrm>
        </p:grpSpPr>
        <p:sp>
          <p:nvSpPr>
            <p:cNvPr id="85008" name="Rectangle 22"/>
            <p:cNvSpPr>
              <a:spLocks noChangeArrowheads="1"/>
            </p:cNvSpPr>
            <p:nvPr/>
          </p:nvSpPr>
          <p:spPr bwMode="auto">
            <a:xfrm>
              <a:off x="3640" y="981"/>
              <a:ext cx="871" cy="88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Core1</a:t>
              </a:r>
            </a:p>
          </p:txBody>
        </p:sp>
        <p:sp>
          <p:nvSpPr>
            <p:cNvPr id="85009" name="Rectangle 23"/>
            <p:cNvSpPr>
              <a:spLocks noChangeArrowheads="1"/>
            </p:cNvSpPr>
            <p:nvPr/>
          </p:nvSpPr>
          <p:spPr bwMode="auto">
            <a:xfrm>
              <a:off x="4504" y="981"/>
              <a:ext cx="871" cy="883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Core2</a:t>
              </a:r>
            </a:p>
          </p:txBody>
        </p:sp>
        <p:sp>
          <p:nvSpPr>
            <p:cNvPr id="85010" name="Rectangle 24"/>
            <p:cNvSpPr>
              <a:spLocks noChangeArrowheads="1"/>
            </p:cNvSpPr>
            <p:nvPr/>
          </p:nvSpPr>
          <p:spPr bwMode="auto">
            <a:xfrm>
              <a:off x="3640" y="1845"/>
              <a:ext cx="1307" cy="88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800" b="1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5011" name="Rectangle 25"/>
            <p:cNvSpPr>
              <a:spLocks noChangeArrowheads="1"/>
            </p:cNvSpPr>
            <p:nvPr/>
          </p:nvSpPr>
          <p:spPr bwMode="auto">
            <a:xfrm>
              <a:off x="4936" y="1845"/>
              <a:ext cx="436" cy="883"/>
            </a:xfrm>
            <a:prstGeom prst="rect">
              <a:avLst/>
            </a:prstGeom>
            <a:solidFill>
              <a:srgbClr val="FF993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hu-HU" altLang="en-US" sz="1800" b="1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85012" name="Text Box 26"/>
            <p:cNvSpPr txBox="1">
              <a:spLocks noChangeArrowheads="1"/>
            </p:cNvSpPr>
            <p:nvPr/>
          </p:nvSpPr>
          <p:spPr bwMode="auto">
            <a:xfrm>
              <a:off x="4121" y="2147"/>
              <a:ext cx="1066" cy="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800" b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L2 Cache</a:t>
              </a:r>
            </a:p>
          </p:txBody>
        </p:sp>
      </p:grpSp>
      <p:sp>
        <p:nvSpPr>
          <p:cNvPr id="37899" name="Text Box 28"/>
          <p:cNvSpPr txBox="1">
            <a:spLocks noChangeArrowheads="1"/>
          </p:cNvSpPr>
          <p:nvPr/>
        </p:nvSpPr>
        <p:spPr bwMode="auto">
          <a:xfrm>
            <a:off x="1196975" y="5137253"/>
            <a:ext cx="675601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2.2.3.1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Core’s shared L2 cache vs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Pentium 4’s private L2 caches</a:t>
            </a:r>
          </a:p>
        </p:txBody>
      </p:sp>
      <p:sp>
        <p:nvSpPr>
          <p:cNvPr id="37900" name="Text Box 29"/>
          <p:cNvSpPr txBox="1">
            <a:spLocks noChangeArrowheads="1"/>
          </p:cNvSpPr>
          <p:nvPr/>
        </p:nvSpPr>
        <p:spPr bwMode="auto">
          <a:xfrm>
            <a:off x="1876425" y="1763815"/>
            <a:ext cx="896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Private</a:t>
            </a:r>
          </a:p>
        </p:txBody>
      </p:sp>
      <p:sp>
        <p:nvSpPr>
          <p:cNvPr id="37901" name="Text Box 30"/>
          <p:cNvSpPr txBox="1">
            <a:spLocks noChangeArrowheads="1"/>
          </p:cNvSpPr>
          <p:nvPr/>
        </p:nvSpPr>
        <p:spPr bwMode="auto">
          <a:xfrm>
            <a:off x="6340475" y="1770165"/>
            <a:ext cx="8874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</a:t>
            </a:r>
          </a:p>
        </p:txBody>
      </p:sp>
      <p:sp>
        <p:nvSpPr>
          <p:cNvPr id="85006" name="Text Box 5"/>
          <p:cNvSpPr txBox="1">
            <a:spLocks noChangeArrowheads="1"/>
          </p:cNvSpPr>
          <p:nvPr/>
        </p:nvSpPr>
        <p:spPr bwMode="auto">
          <a:xfrm>
            <a:off x="115888" y="908720"/>
            <a:ext cx="8842036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4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140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latin typeface="Verdana" pitchFamily="34" charset="0"/>
                <a:cs typeface="Arial" charset="0"/>
              </a:rPr>
              <a:t>In the Core 2 Intel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makes use a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shared L2 </a:t>
            </a:r>
            <a:r>
              <a:rPr lang="en-US" altLang="en-US" sz="1400">
                <a:latin typeface="Verdana" pitchFamily="34" charset="0"/>
                <a:cs typeface="Arial" charset="0"/>
              </a:rPr>
              <a:t>cache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instead of private L2 caches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and designates it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1400"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  as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smart L2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cache, as shown below.</a:t>
            </a:r>
            <a:endParaRPr lang="en-US" altLang="en-US" sz="1400"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1152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8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8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8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8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8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8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8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78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8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7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8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8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891" grpId="0"/>
      <p:bldP spid="37892" grpId="0"/>
      <p:bldP spid="37896" grpId="0" animBg="1"/>
      <p:bldP spid="37899" grpId="0"/>
      <p:bldP spid="37900" grpId="0"/>
      <p:bldP spid="37901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4"/>
          <p:cNvSpPr txBox="1">
            <a:spLocks noChangeArrowheads="1"/>
          </p:cNvSpPr>
          <p:nvPr/>
        </p:nvSpPr>
        <p:spPr bwMode="auto">
          <a:xfrm>
            <a:off x="150813" y="595313"/>
            <a:ext cx="469231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Benefits of shared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caches vs. private caches 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6019" name="Text Box 5"/>
          <p:cNvSpPr txBox="1">
            <a:spLocks noChangeArrowheads="1"/>
          </p:cNvSpPr>
          <p:nvPr/>
        </p:nvSpPr>
        <p:spPr bwMode="auto">
          <a:xfrm>
            <a:off x="242888" y="977900"/>
            <a:ext cx="47529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3000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Dynamic cache allocation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the individual cores</a:t>
            </a:r>
          </a:p>
          <a:p>
            <a:pPr eaLnBrk="1" fontAlgn="base" hangingPunct="1">
              <a:spcBef>
                <a:spcPct val="0"/>
              </a:spcBef>
              <a:spcAft>
                <a:spcPct val="3000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Da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ta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sharing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(no replicated data) </a:t>
            </a:r>
          </a:p>
        </p:txBody>
      </p:sp>
      <p:sp>
        <p:nvSpPr>
          <p:cNvPr id="86020" name="Text Box 6"/>
          <p:cNvSpPr txBox="1">
            <a:spLocks noChangeArrowheads="1"/>
          </p:cNvSpPr>
          <p:nvPr/>
        </p:nvSpPr>
        <p:spPr bwMode="auto">
          <a:xfrm>
            <a:off x="196850" y="1697038"/>
            <a:ext cx="28432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+ 2x bandwidth to L1 caches.</a:t>
            </a:r>
          </a:p>
        </p:txBody>
      </p:sp>
      <p:sp>
        <p:nvSpPr>
          <p:cNvPr id="8602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3 Shared L2 cache </a:t>
            </a:r>
            <a:r>
              <a:rPr lang="en-US" altLang="en-US" smtClean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4006706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33"/>
          <p:cNvSpPr>
            <a:spLocks noChangeArrowheads="1"/>
          </p:cNvSpPr>
          <p:nvPr/>
        </p:nvSpPr>
        <p:spPr bwMode="auto">
          <a:xfrm>
            <a:off x="573088" y="3824288"/>
            <a:ext cx="8064500" cy="1296987"/>
          </a:xfrm>
          <a:prstGeom prst="rect">
            <a:avLst/>
          </a:prstGeom>
          <a:solidFill>
            <a:srgbClr val="0000FF">
              <a:alpha val="705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1987" name="Rectangle 30"/>
          <p:cNvSpPr>
            <a:spLocks noChangeArrowheads="1"/>
          </p:cNvSpPr>
          <p:nvPr/>
        </p:nvSpPr>
        <p:spPr bwMode="auto">
          <a:xfrm>
            <a:off x="573088" y="1952625"/>
            <a:ext cx="8064500" cy="1223963"/>
          </a:xfrm>
          <a:prstGeom prst="rect">
            <a:avLst/>
          </a:prstGeom>
          <a:solidFill>
            <a:srgbClr val="0000FF">
              <a:alpha val="705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7044" name="Text Box 4"/>
          <p:cNvSpPr txBox="1">
            <a:spLocks noChangeArrowheads="1"/>
          </p:cNvSpPr>
          <p:nvPr/>
        </p:nvSpPr>
        <p:spPr bwMode="auto">
          <a:xfrm>
            <a:off x="149225" y="596900"/>
            <a:ext cx="3022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Drawbacks of shared caches</a:t>
            </a:r>
          </a:p>
        </p:txBody>
      </p:sp>
      <p:sp>
        <p:nvSpPr>
          <p:cNvPr id="87045" name="Text Box 5"/>
          <p:cNvSpPr txBox="1">
            <a:spLocks noChangeArrowheads="1"/>
          </p:cNvSpPr>
          <p:nvPr/>
        </p:nvSpPr>
        <p:spPr bwMode="auto">
          <a:xfrm>
            <a:off x="862013" y="1082675"/>
            <a:ext cx="45929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Shared caches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combine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memory access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patterns</a:t>
            </a:r>
          </a:p>
        </p:txBody>
      </p:sp>
      <p:sp>
        <p:nvSpPr>
          <p:cNvPr id="87046" name="Line 6"/>
          <p:cNvSpPr>
            <a:spLocks noChangeShapeType="1"/>
          </p:cNvSpPr>
          <p:nvPr/>
        </p:nvSpPr>
        <p:spPr bwMode="auto">
          <a:xfrm>
            <a:off x="963613" y="1592263"/>
            <a:ext cx="576262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7047" name="Text Box 7"/>
          <p:cNvSpPr txBox="1">
            <a:spLocks noChangeArrowheads="1"/>
          </p:cNvSpPr>
          <p:nvPr/>
        </p:nvSpPr>
        <p:spPr bwMode="auto">
          <a:xfrm>
            <a:off x="1592263" y="1443038"/>
            <a:ext cx="5965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Reduce the efficiency of hardware prefetching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vs private caches.</a:t>
            </a:r>
          </a:p>
        </p:txBody>
      </p:sp>
      <p:sp>
        <p:nvSpPr>
          <p:cNvPr id="41993" name="Text Box 9"/>
          <p:cNvSpPr txBox="1">
            <a:spLocks noChangeArrowheads="1"/>
          </p:cNvSpPr>
          <p:nvPr/>
        </p:nvSpPr>
        <p:spPr bwMode="auto">
          <a:xfrm>
            <a:off x="696913" y="2008188"/>
            <a:ext cx="448231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Choice between shared and private caches</a:t>
            </a:r>
          </a:p>
        </p:txBody>
      </p:sp>
      <p:sp>
        <p:nvSpPr>
          <p:cNvPr id="41994" name="Text Box 10"/>
          <p:cNvSpPr txBox="1">
            <a:spLocks noChangeArrowheads="1"/>
          </p:cNvSpPr>
          <p:nvPr/>
        </p:nvSpPr>
        <p:spPr bwMode="auto">
          <a:xfrm>
            <a:off x="1273175" y="2366963"/>
            <a:ext cx="2851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Design decision depending on</a:t>
            </a:r>
          </a:p>
        </p:txBody>
      </p:sp>
      <p:sp>
        <p:nvSpPr>
          <p:cNvPr id="41995" name="Text Box 11"/>
          <p:cNvSpPr txBox="1">
            <a:spLocks noChangeArrowheads="1"/>
          </p:cNvSpPr>
          <p:nvPr/>
        </p:nvSpPr>
        <p:spPr bwMode="auto">
          <a:xfrm>
            <a:off x="1293813" y="2748098"/>
            <a:ext cx="7167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whether benefits or drawbacks dominate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as far as performance is concerned. </a:t>
            </a:r>
          </a:p>
        </p:txBody>
      </p:sp>
      <p:sp>
        <p:nvSpPr>
          <p:cNvPr id="41996" name="Text Box 22"/>
          <p:cNvSpPr txBox="1">
            <a:spLocks noChangeArrowheads="1"/>
          </p:cNvSpPr>
          <p:nvPr/>
        </p:nvSpPr>
        <p:spPr bwMode="auto">
          <a:xfrm>
            <a:off x="700088" y="3879850"/>
            <a:ext cx="7000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Trend</a:t>
            </a:r>
          </a:p>
        </p:txBody>
      </p:sp>
      <p:sp>
        <p:nvSpPr>
          <p:cNvPr id="41997" name="Text Box 23"/>
          <p:cNvSpPr txBox="1">
            <a:spLocks noChangeArrowheads="1"/>
          </p:cNvSpPr>
          <p:nvPr/>
        </p:nvSpPr>
        <p:spPr bwMode="auto">
          <a:xfrm>
            <a:off x="933450" y="4256088"/>
            <a:ext cx="31448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 2 prefers a shared L2 cache</a:t>
            </a:r>
          </a:p>
        </p:txBody>
      </p:sp>
      <p:sp>
        <p:nvSpPr>
          <p:cNvPr id="41998" name="Text Box 26"/>
          <p:cNvSpPr txBox="1">
            <a:spLocks noChangeArrowheads="1"/>
          </p:cNvSpPr>
          <p:nvPr/>
        </p:nvSpPr>
        <p:spPr bwMode="auto">
          <a:xfrm>
            <a:off x="5181600" y="4256088"/>
            <a:ext cx="3286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Nehalem prefers private L2 caches</a:t>
            </a:r>
          </a:p>
        </p:txBody>
      </p:sp>
      <p:sp>
        <p:nvSpPr>
          <p:cNvPr id="41999" name="Text Box 27"/>
          <p:cNvSpPr txBox="1">
            <a:spLocks noChangeArrowheads="1"/>
          </p:cNvSpPr>
          <p:nvPr/>
        </p:nvSpPr>
        <p:spPr bwMode="auto">
          <a:xfrm>
            <a:off x="952500" y="4689475"/>
            <a:ext cx="31607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POWER5 prefers shared L2 cache</a:t>
            </a:r>
          </a:p>
        </p:txBody>
      </p:sp>
      <p:sp>
        <p:nvSpPr>
          <p:cNvPr id="42000" name="Text Box 29"/>
          <p:cNvSpPr txBox="1">
            <a:spLocks noChangeArrowheads="1"/>
          </p:cNvSpPr>
          <p:nvPr/>
        </p:nvSpPr>
        <p:spPr bwMode="auto">
          <a:xfrm>
            <a:off x="5200650" y="4689475"/>
            <a:ext cx="32718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POWER6 prefers private L2 caches</a:t>
            </a:r>
          </a:p>
        </p:txBody>
      </p:sp>
      <p:sp>
        <p:nvSpPr>
          <p:cNvPr id="42001" name="Line 31"/>
          <p:cNvSpPr>
            <a:spLocks noChangeShapeType="1"/>
          </p:cNvSpPr>
          <p:nvPr/>
        </p:nvSpPr>
        <p:spPr bwMode="auto">
          <a:xfrm>
            <a:off x="4337050" y="4400550"/>
            <a:ext cx="576263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2002" name="Line 32"/>
          <p:cNvSpPr>
            <a:spLocks noChangeShapeType="1"/>
          </p:cNvSpPr>
          <p:nvPr/>
        </p:nvSpPr>
        <p:spPr bwMode="auto">
          <a:xfrm>
            <a:off x="4337050" y="4851400"/>
            <a:ext cx="576263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870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3 Shared L2 cache </a:t>
            </a:r>
            <a:r>
              <a:rPr lang="en-US" altLang="en-US" smtClean="0"/>
              <a:t>(3)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8455" y="5493435"/>
            <a:ext cx="79912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/>
              <a:t>This trend is </a:t>
            </a:r>
            <a:r>
              <a:rPr lang="en-US" sz="1400" smtClean="0">
                <a:latin typeface="+mj-lt"/>
              </a:rPr>
              <a:t>due to the fact that efficient data prefetching became more important than</a:t>
            </a:r>
          </a:p>
          <a:p>
            <a:r>
              <a:rPr lang="en-US" sz="1400">
                <a:latin typeface="+mj-lt"/>
              </a:rPr>
              <a:t> </a:t>
            </a:r>
            <a:r>
              <a:rPr lang="en-US" sz="1400" smtClean="0">
                <a:latin typeface="+mj-lt"/>
              </a:rPr>
              <a:t> dynamic cache allocation or data sharing. </a:t>
            </a:r>
            <a:endParaRPr lang="en-US" sz="1400"/>
          </a:p>
        </p:txBody>
      </p:sp>
    </p:spTree>
    <p:extLst>
      <p:ext uri="{BB962C8B-B14F-4D97-AF65-F5344CB8AC3E}">
        <p14:creationId xmlns:p14="http://schemas.microsoft.com/office/powerpoint/2010/main" val="2859663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1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9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9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2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2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2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6" grpId="0" animBg="1"/>
      <p:bldP spid="41987" grpId="0" animBg="1"/>
      <p:bldP spid="41993" grpId="0"/>
      <p:bldP spid="41994" grpId="0"/>
      <p:bldP spid="41995" grpId="0"/>
      <p:bldP spid="41996" grpId="0"/>
      <p:bldP spid="41997" grpId="0"/>
      <p:bldP spid="41998" grpId="0"/>
      <p:bldP spid="41999" grpId="0"/>
      <p:bldP spid="42000" grpId="0"/>
      <p:bldP spid="42001" grpId="0" animBg="1"/>
      <p:bldP spid="42002" grpId="0" animBg="1"/>
      <p:bldP spid="2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12"/>
          <p:cNvSpPr>
            <a:spLocks noChangeArrowheads="1"/>
          </p:cNvSpPr>
          <p:nvPr/>
        </p:nvSpPr>
        <p:spPr bwMode="auto">
          <a:xfrm>
            <a:off x="438150" y="1088740"/>
            <a:ext cx="8569325" cy="1790700"/>
          </a:xfrm>
          <a:prstGeom prst="rect">
            <a:avLst/>
          </a:prstGeom>
          <a:solidFill>
            <a:srgbClr val="808080">
              <a:alpha val="1294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80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3 Shared L2 cache </a:t>
            </a:r>
            <a:r>
              <a:rPr lang="en-US" altLang="en-US" smtClean="0"/>
              <a:t>(4)</a:t>
            </a:r>
          </a:p>
        </p:txBody>
      </p:sp>
      <p:sp>
        <p:nvSpPr>
          <p:cNvPr id="88069" name="Text Box 7"/>
          <p:cNvSpPr txBox="1">
            <a:spLocks noChangeArrowheads="1"/>
          </p:cNvSpPr>
          <p:nvPr/>
        </p:nvSpPr>
        <p:spPr bwMode="auto">
          <a:xfrm>
            <a:off x="979488" y="2290478"/>
            <a:ext cx="78903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Intel’s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first hardware </a:t>
            </a:r>
            <a:r>
              <a:rPr lang="en-US" altLang="en-US" sz="140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prefetcher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appeared subsequently in the Pentium 4 family</a:t>
            </a:r>
            <a:r>
              <a:rPr lang="en-US" altLang="en-US" sz="1400">
                <a:solidFill>
                  <a:srgbClr val="0000FF"/>
                </a:solidFill>
                <a:latin typeface="Verdana" pitchFamily="34" charset="0"/>
                <a:cs typeface="Arial" charset="0"/>
              </a:rPr>
              <a:t>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associated with the L2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cache (one instruction and one data </a:t>
            </a:r>
            <a:r>
              <a:rPr lang="en-US" altLang="en-US" sz="1400" err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prefetcher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(11/2000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).</a:t>
            </a:r>
          </a:p>
        </p:txBody>
      </p:sp>
      <p:sp>
        <p:nvSpPr>
          <p:cNvPr id="63495" name="Text Box 10"/>
          <p:cNvSpPr txBox="1">
            <a:spLocks noChangeArrowheads="1"/>
          </p:cNvSpPr>
          <p:nvPr/>
        </p:nvSpPr>
        <p:spPr bwMode="auto">
          <a:xfrm>
            <a:off x="762000" y="3023955"/>
            <a:ext cx="48196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Principle of operation of the L2 hardware </a:t>
            </a:r>
            <a:r>
              <a:rPr lang="en-US" altLang="en-US" sz="1400" err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prefetcher</a:t>
            </a:r>
            <a:endParaRPr lang="en-US" altLang="en-US" sz="1400">
              <a:solidFill>
                <a:srgbClr val="FF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3496" name="Text Box 11"/>
          <p:cNvSpPr txBox="1">
            <a:spLocks noChangeArrowheads="1"/>
          </p:cNvSpPr>
          <p:nvPr/>
        </p:nvSpPr>
        <p:spPr bwMode="auto">
          <a:xfrm>
            <a:off x="1093788" y="3341455"/>
            <a:ext cx="8045450" cy="1196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it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monitors data access patterns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prefetches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data automatically into the L2 cache,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it attempts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to stay 256 bytes ahead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of the current data access location,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the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prefetcher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remembers the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history of cache misses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to detect concurrent,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independent data streams that it tries to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ahead of its use.</a:t>
            </a:r>
          </a:p>
        </p:txBody>
      </p:sp>
      <p:sp>
        <p:nvSpPr>
          <p:cNvPr id="88072" name="Text Box 13"/>
          <p:cNvSpPr txBox="1">
            <a:spLocks noChangeArrowheads="1"/>
          </p:cNvSpPr>
          <p:nvPr/>
        </p:nvSpPr>
        <p:spPr bwMode="auto">
          <a:xfrm>
            <a:off x="727075" y="1088740"/>
            <a:ext cx="966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Remarks</a:t>
            </a:r>
          </a:p>
        </p:txBody>
      </p:sp>
      <p:sp>
        <p:nvSpPr>
          <p:cNvPr id="88073" name="Szövegdoboz 1"/>
          <p:cNvSpPr txBox="1">
            <a:spLocks noChangeArrowheads="1"/>
          </p:cNvSpPr>
          <p:nvPr/>
        </p:nvSpPr>
        <p:spPr bwMode="auto">
          <a:xfrm>
            <a:off x="142875" y="596900"/>
            <a:ext cx="47820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hu-HU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Intensive use of hardware </a:t>
            </a:r>
            <a:r>
              <a:rPr lang="en-US" altLang="hu-HU" sz="1400" b="1" err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hu-HU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-1 </a:t>
            </a:r>
            <a:r>
              <a:rPr lang="en-US" altLang="hu-HU" sz="1400" smtClean="0">
                <a:latin typeface="Verdana" pitchFamily="34" charset="0"/>
                <a:cs typeface="Arial" charset="0"/>
              </a:rPr>
              <a:t>[9]</a:t>
            </a:r>
            <a:endParaRPr lang="en-US" altLang="hu-HU" sz="1400">
              <a:latin typeface="Verdana" pitchFamily="34" charset="0"/>
              <a:cs typeface="Arial" charset="0"/>
            </a:endParaRPr>
          </a:p>
        </p:txBody>
      </p:sp>
      <p:sp>
        <p:nvSpPr>
          <p:cNvPr id="88074" name="Text Box 8"/>
          <p:cNvSpPr txBox="1">
            <a:spLocks noChangeArrowheads="1"/>
          </p:cNvSpPr>
          <p:nvPr/>
        </p:nvSpPr>
        <p:spPr bwMode="auto">
          <a:xfrm>
            <a:off x="993775" y="1445928"/>
            <a:ext cx="80366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Intel’s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first on-die L2 cache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debuted only about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two years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earlier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(8/1998),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in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</a:t>
            </a:r>
            <a:r>
              <a:rPr lang="en-US" altLang="en-US" sz="1400" smtClean="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second core of the Pentium II based Celeron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line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(called the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Mendocino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core,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built on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250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nm technology, with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 L2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size of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128 KB)</a:t>
            </a:r>
            <a:r>
              <a:rPr lang="en-US" altLang="en-US" sz="1400" baseline="300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1,2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  <a:endParaRPr lang="en-US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16505" y="4779150"/>
            <a:ext cx="9360126" cy="16158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aseline="30000" smtClean="0">
                <a:latin typeface="+mj-lt"/>
              </a:rPr>
              <a:t>1 </a:t>
            </a:r>
            <a:r>
              <a:rPr lang="en-US" sz="1400" smtClean="0">
                <a:latin typeface="+mj-lt"/>
              </a:rPr>
              <a:t>The first Celeron model debuted in 4/1998, it was the low cost alternative to Pentium II,</a:t>
            </a:r>
          </a:p>
          <a:p>
            <a:pPr>
              <a:spcAft>
                <a:spcPts val="600"/>
              </a:spcAft>
            </a:pPr>
            <a:r>
              <a:rPr lang="en-US" sz="1400">
                <a:latin typeface="+mj-lt"/>
              </a:rPr>
              <a:t> </a:t>
            </a:r>
            <a:r>
              <a:rPr lang="en-US" sz="1400" smtClean="0">
                <a:latin typeface="+mj-lt"/>
              </a:rPr>
              <a:t>  </a:t>
            </a:r>
            <a:r>
              <a:rPr lang="en-US" sz="1400">
                <a:latin typeface="+mj-lt"/>
              </a:rPr>
              <a:t> </a:t>
            </a:r>
            <a:r>
              <a:rPr lang="en-US" sz="1400" smtClean="0">
                <a:latin typeface="+mj-lt"/>
              </a:rPr>
              <a:t>and was designated as </a:t>
            </a:r>
            <a:r>
              <a:rPr lang="en-US" sz="1400" err="1" smtClean="0">
                <a:latin typeface="+mj-lt"/>
              </a:rPr>
              <a:t>Cavington</a:t>
            </a:r>
            <a:r>
              <a:rPr lang="en-US" sz="1400">
                <a:latin typeface="+mj-lt"/>
              </a:rPr>
              <a:t>.</a:t>
            </a:r>
            <a:endParaRPr lang="en-US" sz="1400" smtClean="0">
              <a:latin typeface="+mj-lt"/>
            </a:endParaRPr>
          </a:p>
          <a:p>
            <a:pPr>
              <a:spcAft>
                <a:spcPts val="600"/>
              </a:spcAft>
            </a:pPr>
            <a:r>
              <a:rPr lang="en-US" sz="1400" smtClean="0">
                <a:latin typeface="+mj-lt"/>
              </a:rPr>
              <a:t>   It was manufactured on 250 nm, run at 266 MHz, did not include an L2 cache and had 7.5 </a:t>
            </a:r>
            <a:r>
              <a:rPr lang="en-US" sz="1400" err="1" smtClean="0">
                <a:latin typeface="+mj-lt"/>
              </a:rPr>
              <a:t>mtrs</a:t>
            </a:r>
            <a:r>
              <a:rPr lang="en-US" sz="1400" smtClean="0">
                <a:latin typeface="+mj-lt"/>
              </a:rPr>
              <a:t>.</a:t>
            </a:r>
          </a:p>
          <a:p>
            <a:r>
              <a:rPr lang="en-US" sz="1400" smtClean="0">
                <a:latin typeface="+mj-lt"/>
              </a:rPr>
              <a:t>  The second core of the Celeron line was launched in 8/1998 already with an L2 cache, run </a:t>
            </a:r>
          </a:p>
          <a:p>
            <a:pPr>
              <a:spcAft>
                <a:spcPts val="600"/>
              </a:spcAft>
            </a:pPr>
            <a:r>
              <a:rPr lang="en-US" sz="1400">
                <a:latin typeface="+mj-lt"/>
              </a:rPr>
              <a:t> </a:t>
            </a:r>
            <a:r>
              <a:rPr lang="en-US" sz="1400" smtClean="0">
                <a:latin typeface="+mj-lt"/>
              </a:rPr>
              <a:t>   at 266 and 300 MHz and incorporated 19,2 </a:t>
            </a:r>
            <a:r>
              <a:rPr lang="en-US" sz="1400" err="1" smtClean="0">
                <a:latin typeface="+mj-lt"/>
              </a:rPr>
              <a:t>mtrs</a:t>
            </a:r>
            <a:r>
              <a:rPr lang="en-US" sz="1400" smtClean="0">
                <a:latin typeface="+mj-lt"/>
              </a:rPr>
              <a:t>.</a:t>
            </a:r>
            <a:endParaRPr lang="en-US" sz="1400" baseline="30000">
              <a:latin typeface="+mj-lt"/>
            </a:endParaRPr>
          </a:p>
          <a:p>
            <a:r>
              <a:rPr lang="en-US" sz="1400" baseline="30000" smtClean="0">
                <a:latin typeface="+mj-lt"/>
              </a:rPr>
              <a:t>2</a:t>
            </a:r>
            <a:r>
              <a:rPr lang="en-US" sz="1400" smtClean="0">
                <a:latin typeface="+mj-lt"/>
              </a:rPr>
              <a:t>Note: The debut of L2 was corrected in 29/10/2014.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66126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5" grpId="0"/>
      <p:bldP spid="63496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ext Box 8"/>
          <p:cNvSpPr txBox="1">
            <a:spLocks noChangeArrowheads="1"/>
          </p:cNvSpPr>
          <p:nvPr/>
        </p:nvSpPr>
        <p:spPr bwMode="auto">
          <a:xfrm>
            <a:off x="147638" y="908050"/>
            <a:ext cx="382989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8 </a:t>
            </a:r>
            <a:r>
              <a:rPr lang="en-US" altLang="en-US" sz="1400" err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in the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two-core processor</a:t>
            </a:r>
          </a:p>
        </p:txBody>
      </p:sp>
      <p:sp>
        <p:nvSpPr>
          <p:cNvPr id="89091" name="Text Box 9"/>
          <p:cNvSpPr txBox="1">
            <a:spLocks noChangeArrowheads="1"/>
          </p:cNvSpPr>
          <p:nvPr/>
        </p:nvSpPr>
        <p:spPr bwMode="auto">
          <a:xfrm>
            <a:off x="312738" y="1257170"/>
            <a:ext cx="48021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2 data and 1 L1 instruction </a:t>
            </a:r>
            <a:r>
              <a:rPr lang="en-US" altLang="en-US" sz="140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per core,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able to handle multiple simultaneous patterns.</a:t>
            </a:r>
          </a:p>
        </p:txBody>
      </p:sp>
      <p:sp>
        <p:nvSpPr>
          <p:cNvPr id="89092" name="Text Box 10"/>
          <p:cNvSpPr txBox="1">
            <a:spLocks noChangeArrowheads="1"/>
          </p:cNvSpPr>
          <p:nvPr/>
        </p:nvSpPr>
        <p:spPr bwMode="auto">
          <a:xfrm>
            <a:off x="295275" y="1766757"/>
            <a:ext cx="4225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2 </a:t>
            </a:r>
            <a:r>
              <a:rPr lang="en-US" altLang="en-US" sz="140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in the L2 cache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tracking multiple access patterns per core.</a:t>
            </a:r>
          </a:p>
        </p:txBody>
      </p:sp>
      <p:sp>
        <p:nvSpPr>
          <p:cNvPr id="89093" name="Text Box 12"/>
          <p:cNvSpPr txBox="1">
            <a:spLocks noChangeArrowheads="1"/>
          </p:cNvSpPr>
          <p:nvPr/>
        </p:nvSpPr>
        <p:spPr bwMode="auto">
          <a:xfrm>
            <a:off x="147638" y="595313"/>
            <a:ext cx="479009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Intensive use of hardware </a:t>
            </a:r>
            <a:r>
              <a:rPr lang="en-US" altLang="en-US" sz="14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-2 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[11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890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3 Shared L2 cache </a:t>
            </a:r>
            <a:r>
              <a:rPr lang="en-US" altLang="en-US" smtClean="0"/>
              <a:t>(5)</a:t>
            </a:r>
          </a:p>
        </p:txBody>
      </p:sp>
    </p:spTree>
    <p:extLst>
      <p:ext uri="{BB962C8B-B14F-4D97-AF65-F5344CB8AC3E}">
        <p14:creationId xmlns:p14="http://schemas.microsoft.com/office/powerpoint/2010/main" val="4128088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510"/>
          <a:stretch>
            <a:fillRect/>
          </a:stretch>
        </p:blipFill>
        <p:spPr bwMode="auto">
          <a:xfrm>
            <a:off x="441325" y="1076325"/>
            <a:ext cx="8208963" cy="527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 Box 6"/>
          <p:cNvSpPr txBox="1">
            <a:spLocks noChangeArrowheads="1"/>
          </p:cNvSpPr>
          <p:nvPr/>
        </p:nvSpPr>
        <p:spPr bwMode="auto">
          <a:xfrm>
            <a:off x="923925" y="6381750"/>
            <a:ext cx="72771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2.2.3.2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Hardware </a:t>
            </a:r>
            <a:r>
              <a:rPr lang="en-US" altLang="en-US" sz="140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within the Core 2 microarchitecture [11]</a:t>
            </a:r>
          </a:p>
        </p:txBody>
      </p:sp>
      <p:sp>
        <p:nvSpPr>
          <p:cNvPr id="90116" name="Text Box 7"/>
          <p:cNvSpPr txBox="1">
            <a:spLocks noChangeArrowheads="1"/>
          </p:cNvSpPr>
          <p:nvPr/>
        </p:nvSpPr>
        <p:spPr bwMode="auto">
          <a:xfrm>
            <a:off x="149225" y="595313"/>
            <a:ext cx="560602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Hardware </a:t>
            </a:r>
            <a:r>
              <a:rPr lang="en-US" altLang="en-US" sz="1400" b="1" err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prefetchers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in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the Core 2 microarchitecture</a:t>
            </a:r>
          </a:p>
        </p:txBody>
      </p:sp>
      <p:sp>
        <p:nvSpPr>
          <p:cNvPr id="9011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3 Shared L2 cache </a:t>
            </a:r>
            <a:r>
              <a:rPr lang="en-US" altLang="en-US" smtClean="0"/>
              <a:t>(6)</a:t>
            </a:r>
          </a:p>
        </p:txBody>
      </p:sp>
    </p:spTree>
    <p:extLst>
      <p:ext uri="{BB962C8B-B14F-4D97-AF65-F5344CB8AC3E}">
        <p14:creationId xmlns:p14="http://schemas.microsoft.com/office/powerpoint/2010/main" val="3208810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>
                <a:solidFill>
                  <a:srgbClr val="FFFFFF"/>
                </a:solidFill>
                <a:latin typeface="Verdana" pitchFamily="34" charset="0"/>
              </a:rPr>
              <a:t>1.</a:t>
            </a:r>
            <a:r>
              <a:rPr lang="en-US" altLang="en-US">
                <a:solidFill>
                  <a:srgbClr val="FFFFFF"/>
                </a:solidFill>
                <a:latin typeface="Verdana" pitchFamily="34" charset="0"/>
              </a:rPr>
              <a:t> Introduction</a:t>
            </a:r>
            <a:r>
              <a:rPr lang="hu-HU" altLang="en-US">
                <a:solidFill>
                  <a:srgbClr val="FFFFFF"/>
                </a:solidFill>
                <a:latin typeface="Verdana" pitchFamily="34" charset="0"/>
              </a:rPr>
              <a:t> (</a:t>
            </a:r>
            <a:r>
              <a:rPr lang="en-US" altLang="en-US" smtClean="0">
                <a:solidFill>
                  <a:srgbClr val="FFFFFF"/>
                </a:solidFill>
                <a:latin typeface="Verdana" pitchFamily="34" charset="0"/>
              </a:rPr>
              <a:t>3</a:t>
            </a:r>
            <a:r>
              <a:rPr lang="hu-HU" altLang="en-US" smtClean="0">
                <a:solidFill>
                  <a:srgbClr val="FFFFFF"/>
                </a:solidFill>
                <a:latin typeface="Verdana" pitchFamily="34" charset="0"/>
              </a:rPr>
              <a:t>d)</a:t>
            </a:r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51160" y="612932"/>
            <a:ext cx="5724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smtClean="0">
                <a:solidFill>
                  <a:schemeClr val="accent6"/>
                </a:solidFill>
                <a:latin typeface="+mj-lt"/>
              </a:rPr>
              <a:t>Intel's apology for cancelling the Power 4 family [220]</a:t>
            </a:r>
            <a:endParaRPr lang="en-US" sz="1400" b="1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927221"/>
            <a:ext cx="8877623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smtClean="0">
                <a:latin typeface="+mj-lt"/>
              </a:rPr>
              <a:t>During an interview on stage </a:t>
            </a:r>
            <a:r>
              <a:rPr lang="en-US" sz="1400">
                <a:latin typeface="+mj-lt"/>
              </a:rPr>
              <a:t>at Gartner Group’s Fall Symposium/IT Expo in </a:t>
            </a:r>
            <a:r>
              <a:rPr lang="en-US" sz="1400" smtClean="0">
                <a:latin typeface="+mj-lt"/>
              </a:rPr>
              <a:t>Orlando</a:t>
            </a:r>
            <a:r>
              <a:rPr lang="en-US" sz="1400">
                <a:latin typeface="+mj-lt"/>
              </a:rPr>
              <a:t> Intel’s </a:t>
            </a:r>
            <a:endParaRPr lang="hu-HU" sz="1400" smtClean="0">
              <a:latin typeface="+mj-lt"/>
            </a:endParaRPr>
          </a:p>
          <a:p>
            <a:pPr>
              <a:spcAft>
                <a:spcPts val="600"/>
              </a:spcAft>
            </a:pPr>
            <a:r>
              <a:rPr lang="hu-HU" sz="1400" smtClean="0">
                <a:latin typeface="+mj-lt"/>
              </a:rPr>
              <a:t>  then </a:t>
            </a:r>
            <a:r>
              <a:rPr lang="en-US" sz="1400" smtClean="0">
                <a:latin typeface="+mj-lt"/>
              </a:rPr>
              <a:t>Chief </a:t>
            </a:r>
            <a:r>
              <a:rPr lang="en-US" sz="1400">
                <a:latin typeface="+mj-lt"/>
              </a:rPr>
              <a:t>Executive Officer Craig Barrett </a:t>
            </a:r>
            <a:r>
              <a:rPr lang="en-US" sz="1400" smtClean="0">
                <a:latin typeface="+mj-lt"/>
              </a:rPr>
              <a:t>got down on his knees</a:t>
            </a:r>
            <a:r>
              <a:rPr lang="hu-HU" sz="1400" smtClean="0">
                <a:latin typeface="+mj-lt"/>
              </a:rPr>
              <a:t>.</a:t>
            </a:r>
          </a:p>
          <a:p>
            <a:r>
              <a:rPr lang="en-US" sz="1400" smtClean="0">
                <a:latin typeface="+mj-lt"/>
              </a:rPr>
              <a:t>In front of an </a:t>
            </a:r>
            <a:r>
              <a:rPr lang="en-US" sz="1400" err="1" smtClean="0">
                <a:latin typeface="+mj-lt"/>
              </a:rPr>
              <a:t>audienc</a:t>
            </a:r>
            <a:r>
              <a:rPr lang="hu-HU" sz="1400">
                <a:latin typeface="+mj-lt"/>
              </a:rPr>
              <a:t>e</a:t>
            </a:r>
            <a:r>
              <a:rPr lang="en-US" sz="1400" smtClean="0">
                <a:latin typeface="+mj-lt"/>
              </a:rPr>
              <a:t> of about 7000  information-technology professionals, Barrett asked their</a:t>
            </a:r>
          </a:p>
          <a:p>
            <a:r>
              <a:rPr lang="hu-HU" sz="1400" smtClean="0">
                <a:latin typeface="+mj-lt"/>
              </a:rPr>
              <a:t>  </a:t>
            </a:r>
            <a:r>
              <a:rPr lang="en-US" sz="1400" smtClean="0">
                <a:latin typeface="+mj-lt"/>
              </a:rPr>
              <a:t>forgiveness for the Santa Clara company latest product slip up, the cancellation of its 4 GHz </a:t>
            </a:r>
          </a:p>
          <a:p>
            <a:r>
              <a:rPr lang="hu-HU" sz="1400" smtClean="0">
                <a:latin typeface="+mj-lt"/>
              </a:rPr>
              <a:t>  </a:t>
            </a:r>
            <a:r>
              <a:rPr lang="en-US" sz="1400" smtClean="0">
                <a:latin typeface="+mj-lt"/>
              </a:rPr>
              <a:t>Pentium 4 </a:t>
            </a:r>
            <a:r>
              <a:rPr lang="hu-HU" sz="1400" smtClean="0">
                <a:latin typeface="+mj-lt"/>
              </a:rPr>
              <a:t>family</a:t>
            </a:r>
            <a:r>
              <a:rPr lang="en-US" sz="1400" smtClean="0">
                <a:latin typeface="+mj-lt"/>
              </a:rPr>
              <a:t>.</a:t>
            </a:r>
            <a:endParaRPr lang="en-US" sz="1400">
              <a:latin typeface="+mj-lt"/>
            </a:endParaRPr>
          </a:p>
        </p:txBody>
      </p:sp>
      <p:pic>
        <p:nvPicPr>
          <p:cNvPr id="6" name="Picture 2" descr="Barrett begs for forgivenes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8624" y="2213865"/>
            <a:ext cx="5430180" cy="407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60916" y="6437366"/>
            <a:ext cx="91015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smtClean="0">
                <a:latin typeface="+mj-lt"/>
              </a:rPr>
              <a:t>Picture: </a:t>
            </a:r>
            <a:r>
              <a:rPr lang="en-US" sz="1400" smtClean="0">
                <a:latin typeface="+mj-lt"/>
              </a:rPr>
              <a:t>Oct. 2004 Intel's CEO </a:t>
            </a:r>
            <a:r>
              <a:rPr lang="en-US" sz="1400">
                <a:latin typeface="+mj-lt"/>
              </a:rPr>
              <a:t>on his knees to apologize for </a:t>
            </a:r>
            <a:r>
              <a:rPr lang="hu-HU" sz="1400" smtClean="0">
                <a:latin typeface="+mj-lt"/>
              </a:rPr>
              <a:t>cancelling the Pentium 4 family [220]</a:t>
            </a:r>
            <a:endParaRPr lang="en-US" sz="140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3376127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</a:t>
            </a:r>
            <a:r>
              <a:rPr lang="hu-HU" altLang="en-US" smtClean="0"/>
              <a:t>2.</a:t>
            </a:r>
            <a:r>
              <a:rPr lang="en-US" altLang="en-US" smtClean="0"/>
              <a:t>4 Innovations in power management (1)</a:t>
            </a:r>
          </a:p>
        </p:txBody>
      </p:sp>
      <p:sp>
        <p:nvSpPr>
          <p:cNvPr id="100355" name="Text Box 4"/>
          <p:cNvSpPr txBox="1">
            <a:spLocks noChangeArrowheads="1"/>
          </p:cNvSpPr>
          <p:nvPr/>
        </p:nvSpPr>
        <p:spPr bwMode="auto">
          <a:xfrm>
            <a:off x="161925" y="598488"/>
            <a:ext cx="430117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2.2.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4</a:t>
            </a:r>
            <a:r>
              <a:rPr lang="hu-HU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Innovations in power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management</a:t>
            </a:r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260350" y="952500"/>
            <a:ext cx="5634876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>
                <a:latin typeface="Verdana" pitchFamily="34" charset="0"/>
                <a:cs typeface="Arial" charset="0"/>
              </a:rPr>
              <a:t> 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Shutting off not needed functional units of the processor</a:t>
            </a:r>
            <a:endParaRPr lang="en-US" altLang="en-US" sz="1400">
              <a:latin typeface="+mj-lt"/>
            </a:endParaRP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</a:pPr>
            <a:r>
              <a:rPr lang="en-US" altLang="en-US" sz="1400"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latin typeface="+mj-lt"/>
              </a:rPr>
              <a:t>Platform Thermal Control</a:t>
            </a:r>
          </a:p>
        </p:txBody>
      </p:sp>
    </p:spTree>
    <p:extLst>
      <p:ext uri="{BB962C8B-B14F-4D97-AF65-F5344CB8AC3E}">
        <p14:creationId xmlns:p14="http://schemas.microsoft.com/office/powerpoint/2010/main" val="4085652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9" name="Group 7"/>
          <p:cNvGrpSpPr>
            <a:grpSpLocks/>
          </p:cNvGrpSpPr>
          <p:nvPr/>
        </p:nvGrpSpPr>
        <p:grpSpPr bwMode="auto">
          <a:xfrm>
            <a:off x="898525" y="1296318"/>
            <a:ext cx="7345363" cy="4652962"/>
            <a:chOff x="173" y="722"/>
            <a:chExt cx="5111" cy="3280"/>
          </a:xfrm>
        </p:grpSpPr>
        <p:pic>
          <p:nvPicPr>
            <p:cNvPr id="101383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699"/>
            <a:stretch>
              <a:fillRect/>
            </a:stretch>
          </p:blipFill>
          <p:spPr bwMode="auto">
            <a:xfrm>
              <a:off x="173" y="722"/>
              <a:ext cx="5111" cy="3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4" name="Text Box 5"/>
            <p:cNvSpPr txBox="1">
              <a:spLocks noChangeArrowheads="1"/>
            </p:cNvSpPr>
            <p:nvPr/>
          </p:nvSpPr>
          <p:spPr bwMode="auto">
            <a:xfrm>
              <a:off x="282" y="2910"/>
              <a:ext cx="1705" cy="5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5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Green units not needed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5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for the given operation,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50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they can be shut off.</a:t>
              </a:r>
            </a:p>
          </p:txBody>
        </p:sp>
      </p:grpSp>
      <p:sp>
        <p:nvSpPr>
          <p:cNvPr id="101380" name="Text Box 8"/>
          <p:cNvSpPr txBox="1">
            <a:spLocks noChangeArrowheads="1"/>
          </p:cNvSpPr>
          <p:nvPr/>
        </p:nvSpPr>
        <p:spPr bwMode="auto">
          <a:xfrm>
            <a:off x="163513" y="613290"/>
            <a:ext cx="800571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Shutting </a:t>
            </a: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off not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needed </a:t>
            </a: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functional units </a:t>
            </a:r>
            <a:r>
              <a:rPr lang="en-US" altLang="en-US" sz="1400" b="1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of the </a:t>
            </a:r>
            <a:r>
              <a:rPr lang="en-US" altLang="en-US" sz="1400" b="1" smtClean="0">
                <a:solidFill>
                  <a:schemeClr val="accent6"/>
                </a:solidFill>
                <a:latin typeface="Verdana" pitchFamily="34" charset="0"/>
                <a:cs typeface="Arial" charset="0"/>
              </a:rPr>
              <a:t>processor by clock gating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[11] </a:t>
            </a:r>
            <a:endParaRPr lang="en-US" altLang="en-US" sz="1400">
              <a:latin typeface="Verdana" pitchFamily="34" charset="0"/>
              <a:cs typeface="Arial" charset="0"/>
            </a:endParaRPr>
          </a:p>
        </p:txBody>
      </p:sp>
      <p:sp>
        <p:nvSpPr>
          <p:cNvPr id="1013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4 Innovations in power management </a:t>
            </a:r>
            <a:r>
              <a:rPr lang="en-US" altLang="en-US" smtClean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4035093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406" b="-352"/>
          <a:stretch>
            <a:fillRect/>
          </a:stretch>
        </p:blipFill>
        <p:spPr bwMode="auto">
          <a:xfrm>
            <a:off x="895350" y="1300163"/>
            <a:ext cx="7335838" cy="488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Text Box 7"/>
          <p:cNvSpPr txBox="1">
            <a:spLocks noChangeArrowheads="1"/>
          </p:cNvSpPr>
          <p:nvPr/>
        </p:nvSpPr>
        <p:spPr bwMode="auto">
          <a:xfrm>
            <a:off x="149225" y="595313"/>
            <a:ext cx="371928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Platform Thermal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Control </a:t>
            </a:r>
            <a:r>
              <a:rPr lang="en-US" altLang="en-US" sz="1400" smtClean="0">
                <a:latin typeface="Verdana" pitchFamily="34" charset="0"/>
                <a:cs typeface="Arial" charset="0"/>
              </a:rPr>
              <a:t>[11], [20]</a:t>
            </a:r>
            <a:endParaRPr lang="en-US" altLang="en-US" sz="1400">
              <a:latin typeface="Verdana" pitchFamily="34" charset="0"/>
              <a:cs typeface="Arial" charset="0"/>
            </a:endParaRPr>
          </a:p>
        </p:txBody>
      </p:sp>
      <p:sp>
        <p:nvSpPr>
          <p:cNvPr id="102405" name="Text Box 8"/>
          <p:cNvSpPr txBox="1">
            <a:spLocks noChangeArrowheads="1"/>
          </p:cNvSpPr>
          <p:nvPr/>
        </p:nvSpPr>
        <p:spPr bwMode="auto">
          <a:xfrm>
            <a:off x="839788" y="3048000"/>
            <a:ext cx="1635125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Digital</a:t>
            </a:r>
            <a:r>
              <a:rPr lang="en-US" altLang="en-US" sz="1200" b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Thermal Sensors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(DTS) on the dies,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instead of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analog diodes,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providing 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digital data,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scanned by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dedicated logic.</a:t>
            </a:r>
          </a:p>
        </p:txBody>
      </p:sp>
      <p:sp>
        <p:nvSpPr>
          <p:cNvPr id="1024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4 Innovations in power management </a:t>
            </a:r>
            <a:r>
              <a:rPr lang="en-US" altLang="en-US" smtClean="0"/>
              <a:t>(3)</a:t>
            </a:r>
          </a:p>
        </p:txBody>
      </p:sp>
      <p:sp>
        <p:nvSpPr>
          <p:cNvPr id="102407" name="Téglalap 1"/>
          <p:cNvSpPr>
            <a:spLocks noChangeArrowheads="1"/>
          </p:cNvSpPr>
          <p:nvPr/>
        </p:nvSpPr>
        <p:spPr bwMode="auto">
          <a:xfrm>
            <a:off x="3716338" y="4783138"/>
            <a:ext cx="585787" cy="311150"/>
          </a:xfrm>
          <a:prstGeom prst="rect">
            <a:avLst/>
          </a:prstGeom>
          <a:solidFill>
            <a:srgbClr val="006699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02408" name="Text Box 6"/>
          <p:cNvSpPr txBox="1">
            <a:spLocks noChangeArrowheads="1"/>
          </p:cNvSpPr>
          <p:nvPr/>
        </p:nvSpPr>
        <p:spPr bwMode="auto">
          <a:xfrm>
            <a:off x="2365375" y="4868863"/>
            <a:ext cx="3502025" cy="1243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(Platform Environment Control Interface)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A single wire proprietary interface with</a:t>
            </a:r>
          </a:p>
          <a:p>
            <a:pPr algn="ctr" eaLnBrk="1" fontAlgn="base" hangingPunct="1">
              <a:spcBef>
                <a:spcPct val="0"/>
              </a:spcBef>
              <a:spcAft>
                <a:spcPct val="3000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transfer rates of 2 kbit/s-2 Mbit/s)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DTSs report the difference between the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current temperature and the throttle point,</a:t>
            </a: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at which the processor reduces speed.</a:t>
            </a:r>
          </a:p>
        </p:txBody>
      </p:sp>
      <p:sp>
        <p:nvSpPr>
          <p:cNvPr id="102409" name="Szövegdoboz 2"/>
          <p:cNvSpPr txBox="1">
            <a:spLocks noChangeArrowheads="1"/>
          </p:cNvSpPr>
          <p:nvPr/>
        </p:nvSpPr>
        <p:spPr bwMode="auto">
          <a:xfrm>
            <a:off x="3897313" y="4592638"/>
            <a:ext cx="604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cs typeface="Arial" charset="0"/>
              </a:rPr>
              <a:t>PECI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3897313" y="4536830"/>
            <a:ext cx="604837" cy="39149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4152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6" name="Picture 7" descr="aSC7621 Block Diagra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1063" y="1133475"/>
            <a:ext cx="7335837" cy="4926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 Box 7"/>
          <p:cNvSpPr txBox="1">
            <a:spLocks noChangeArrowheads="1"/>
          </p:cNvSpPr>
          <p:nvPr/>
        </p:nvSpPr>
        <p:spPr bwMode="auto">
          <a:xfrm>
            <a:off x="144463" y="595313"/>
            <a:ext cx="67865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Possible solution for the Platform Thermal Control Manager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[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88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</a:t>
            </a:r>
          </a:p>
        </p:txBody>
      </p:sp>
      <p:sp>
        <p:nvSpPr>
          <p:cNvPr id="103428" name="Rectangle 13"/>
          <p:cNvSpPr>
            <a:spLocks noChangeArrowheads="1"/>
          </p:cNvSpPr>
          <p:nvPr/>
        </p:nvSpPr>
        <p:spPr bwMode="auto">
          <a:xfrm>
            <a:off x="425450" y="6308725"/>
            <a:ext cx="828675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i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2.2.4.1</a:t>
            </a:r>
            <a:r>
              <a:rPr lang="en-US" altLang="en-US" sz="1400" i="1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altLang="en-US" sz="1400" i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aSC7621 hardware monitor with fan control and PECI from </a:t>
            </a:r>
            <a:r>
              <a:rPr lang="en-US" altLang="en-US" sz="1400" i="1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Andigilog</a:t>
            </a:r>
            <a:r>
              <a:rPr lang="en-US" altLang="en-US" sz="1400" b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</a:p>
        </p:txBody>
      </p:sp>
      <p:sp>
        <p:nvSpPr>
          <p:cNvPr id="103429" name="Oval 1"/>
          <p:cNvSpPr>
            <a:spLocks noChangeArrowheads="1"/>
          </p:cNvSpPr>
          <p:nvPr/>
        </p:nvSpPr>
        <p:spPr bwMode="auto">
          <a:xfrm>
            <a:off x="7373938" y="4981575"/>
            <a:ext cx="900112" cy="1082675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034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2.</a:t>
            </a:r>
            <a:r>
              <a:rPr lang="hu-HU" altLang="en-US"/>
              <a:t>2.</a:t>
            </a:r>
            <a:r>
              <a:rPr lang="en-US" altLang="en-US"/>
              <a:t>4 Innovations in power management </a:t>
            </a:r>
            <a:r>
              <a:rPr lang="en-US" altLang="en-US" smtClean="0"/>
              <a:t>(4)</a:t>
            </a:r>
          </a:p>
        </p:txBody>
      </p:sp>
      <p:sp>
        <p:nvSpPr>
          <p:cNvPr id="103431" name="Szövegdoboz 1"/>
          <p:cNvSpPr txBox="1">
            <a:spLocks noChangeArrowheads="1"/>
          </p:cNvSpPr>
          <p:nvPr/>
        </p:nvSpPr>
        <p:spPr bwMode="auto">
          <a:xfrm>
            <a:off x="2322513" y="5994400"/>
            <a:ext cx="11572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Arial" charset="0"/>
              </a:rPr>
              <a:t>(Remote Sensor)</a:t>
            </a:r>
          </a:p>
        </p:txBody>
      </p:sp>
      <p:sp>
        <p:nvSpPr>
          <p:cNvPr id="103432" name="Szövegdoboz 7"/>
          <p:cNvSpPr txBox="1">
            <a:spLocks noChangeArrowheads="1"/>
          </p:cNvSpPr>
          <p:nvPr/>
        </p:nvSpPr>
        <p:spPr bwMode="auto">
          <a:xfrm>
            <a:off x="5697538" y="5792788"/>
            <a:ext cx="11144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Arial" charset="0"/>
              </a:rPr>
              <a:t>(Remote Sensor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Arial" charset="0"/>
              </a:rPr>
              <a:t>CPU/Graphics)</a:t>
            </a:r>
          </a:p>
        </p:txBody>
      </p:sp>
      <p:sp>
        <p:nvSpPr>
          <p:cNvPr id="103433" name="Szövegdoboz 2"/>
          <p:cNvSpPr txBox="1">
            <a:spLocks noChangeArrowheads="1"/>
          </p:cNvSpPr>
          <p:nvPr/>
        </p:nvSpPr>
        <p:spPr bwMode="auto">
          <a:xfrm>
            <a:off x="2501900" y="1276350"/>
            <a:ext cx="38401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charset="0"/>
              </a:rPr>
              <a:t>(ASIC (Application Specific IC/Microcontroller)</a:t>
            </a:r>
          </a:p>
        </p:txBody>
      </p:sp>
    </p:spTree>
    <p:extLst>
      <p:ext uri="{BB962C8B-B14F-4D97-AF65-F5344CB8AC3E}">
        <p14:creationId xmlns:p14="http://schemas.microsoft.com/office/powerpoint/2010/main" val="5045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611560" y="971550"/>
            <a:ext cx="7931150" cy="74726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.3 Performance </a:t>
            </a:r>
            <a:r>
              <a:rPr lang="en-US" altLang="en-US" sz="190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leadership change between Intel and AMD achieved by the Core </a:t>
            </a:r>
            <a:r>
              <a:rPr lang="en-US" altLang="en-US" sz="1900" smtClean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</a:t>
            </a:r>
            <a:endParaRPr lang="en-US" altLang="en-US" sz="190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2280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Text Box 3"/>
          <p:cNvSpPr txBox="1">
            <a:spLocks noChangeArrowheads="1"/>
          </p:cNvSpPr>
          <p:nvPr/>
        </p:nvSpPr>
        <p:spPr bwMode="auto">
          <a:xfrm>
            <a:off x="261938" y="2819400"/>
            <a:ext cx="8529637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AMD’s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K8-based processors became the performance leader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,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first of all on the DP and MP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    server market,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where the 64-bit direct connect architecture has clear benefits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vs Intel’s 32-bit Pentium 4 based processors using shared FSBs to connect processors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to north bridges.</a:t>
            </a:r>
          </a:p>
        </p:txBody>
      </p:sp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1303338" y="1854200"/>
            <a:ext cx="7234237" cy="92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integrated memory controllers and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high speed point-to-point serial buses (the HyperTransport bus)</a:t>
            </a:r>
          </a:p>
          <a:p>
            <a:pPr eaLnBrk="1" fontAlgn="base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used to connect processors to processors and processors to south bridges.</a:t>
            </a:r>
          </a:p>
        </p:txBody>
      </p:sp>
      <p:sp>
        <p:nvSpPr>
          <p:cNvPr id="79876" name="Text Box 5"/>
          <p:cNvSpPr txBox="1">
            <a:spLocks noChangeArrowheads="1"/>
          </p:cNvSpPr>
          <p:nvPr/>
        </p:nvSpPr>
        <p:spPr bwMode="auto">
          <a:xfrm>
            <a:off x="165100" y="611188"/>
            <a:ext cx="84337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Performance leadership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change 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between Intel and </a:t>
            </a:r>
            <a:r>
              <a:rPr lang="en-US" altLang="en-US" sz="1400" b="1" smtClean="0">
                <a:solidFill>
                  <a:srgbClr val="333399"/>
                </a:solidFill>
                <a:latin typeface="Verdana" pitchFamily="34" charset="0"/>
                <a:cs typeface="Arial" charset="0"/>
              </a:rPr>
              <a:t>AMD achieved by the Core 2</a:t>
            </a:r>
            <a:endParaRPr lang="en-US" altLang="en-US" sz="1400" b="1">
              <a:solidFill>
                <a:srgbClr val="333399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268288" y="1030288"/>
            <a:ext cx="6332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In 2003 AMD introduced their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K8-based processors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implementing </a:t>
            </a:r>
          </a:p>
        </p:txBody>
      </p:sp>
      <p:sp>
        <p:nvSpPr>
          <p:cNvPr id="32775" name="Text Box 7"/>
          <p:cNvSpPr txBox="1">
            <a:spLocks noChangeArrowheads="1"/>
          </p:cNvSpPr>
          <p:nvPr/>
        </p:nvSpPr>
        <p:spPr bwMode="auto">
          <a:xfrm>
            <a:off x="844550" y="1308100"/>
            <a:ext cx="5224507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the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64-bit x86 ISA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and</a:t>
            </a:r>
          </a:p>
          <a:p>
            <a:pPr eaLnBrk="1" fontAlgn="base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the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direct connect architecture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concept, that includes</a:t>
            </a:r>
          </a:p>
        </p:txBody>
      </p:sp>
      <p:sp>
        <p:nvSpPr>
          <p:cNvPr id="798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2.3 </a:t>
            </a:r>
            <a:r>
              <a:rPr lang="en-US" altLang="en-US"/>
              <a:t>Performance leadership change between Intel and </a:t>
            </a:r>
            <a:r>
              <a:rPr lang="en-US" altLang="en-US" smtClean="0"/>
              <a:t>AMD (1)</a:t>
            </a:r>
          </a:p>
        </p:txBody>
      </p:sp>
    </p:spTree>
    <p:extLst>
      <p:ext uri="{BB962C8B-B14F-4D97-AF65-F5344CB8AC3E}">
        <p14:creationId xmlns:p14="http://schemas.microsoft.com/office/powerpoint/2010/main" val="3288021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27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7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7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1" grpId="0"/>
      <p:bldP spid="32772" grpId="0"/>
      <p:bldP spid="32774" grpId="0"/>
      <p:bldP spid="32775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3"/>
          <p:cNvSpPr>
            <a:spLocks noChangeArrowheads="1"/>
          </p:cNvSpPr>
          <p:nvPr/>
        </p:nvSpPr>
        <p:spPr bwMode="auto">
          <a:xfrm>
            <a:off x="88900" y="6283325"/>
            <a:ext cx="89630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1415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2.3.1</a:t>
            </a:r>
            <a:r>
              <a:rPr lang="en-US" altLang="en-US" sz="1400" smtClean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DP web server performance comparison: AMD Opteron 248 vs. Intel Xeon 2.8 [6]</a:t>
            </a:r>
          </a:p>
        </p:txBody>
      </p:sp>
      <p:sp>
        <p:nvSpPr>
          <p:cNvPr id="80899" name="Text Box 4"/>
          <p:cNvSpPr txBox="1">
            <a:spLocks noChangeArrowheads="1"/>
          </p:cNvSpPr>
          <p:nvPr/>
        </p:nvSpPr>
        <p:spPr bwMode="auto">
          <a:xfrm>
            <a:off x="160338" y="609600"/>
            <a:ext cx="60563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Example 1: DP web-server performance comparison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(2003)</a:t>
            </a:r>
          </a:p>
        </p:txBody>
      </p:sp>
      <p:sp>
        <p:nvSpPr>
          <p:cNvPr id="80900" name="Rectangle 5"/>
          <p:cNvSpPr>
            <a:spLocks noChangeArrowheads="1"/>
          </p:cNvSpPr>
          <p:nvPr/>
        </p:nvSpPr>
        <p:spPr bwMode="auto">
          <a:xfrm>
            <a:off x="6572250" y="1423988"/>
            <a:ext cx="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cs typeface="Arial" charset="0"/>
              </a:rPr>
              <a:t/>
            </a:r>
            <a:br>
              <a:rPr lang="en-US" altLang="en-US" sz="1800">
                <a:solidFill>
                  <a:srgbClr val="000000"/>
                </a:solidFill>
                <a:cs typeface="Arial" charset="0"/>
              </a:rPr>
            </a:br>
            <a:r>
              <a:rPr lang="en-US" altLang="en-US" sz="1800">
                <a:solidFill>
                  <a:srgbClr val="000000"/>
                </a:solidFill>
                <a:cs typeface="Arial" charset="0"/>
              </a:rPr>
              <a:t/>
            </a:r>
            <a:br>
              <a:rPr lang="en-US" altLang="en-US" sz="1800">
                <a:solidFill>
                  <a:srgbClr val="000000"/>
                </a:solidFill>
                <a:cs typeface="Arial" charset="0"/>
              </a:rPr>
            </a:br>
            <a:endParaRPr lang="en-US" altLang="en-US" sz="1800">
              <a:solidFill>
                <a:srgbClr val="000000"/>
              </a:solidFill>
              <a:cs typeface="Arial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cs typeface="Arial" charset="0"/>
              </a:rPr>
              <a:t/>
            </a:r>
            <a:br>
              <a:rPr lang="en-US" altLang="en-US" sz="1800">
                <a:solidFill>
                  <a:srgbClr val="000000"/>
                </a:solidFill>
                <a:cs typeface="Arial" charset="0"/>
              </a:rPr>
            </a:br>
            <a:endParaRPr lang="en-US" altLang="en-US" sz="1800">
              <a:solidFill>
                <a:srgbClr val="000000"/>
              </a:solidFill>
              <a:cs typeface="Arial" charset="0"/>
            </a:endParaRPr>
          </a:p>
        </p:txBody>
      </p:sp>
      <p:pic>
        <p:nvPicPr>
          <p:cNvPr id="80901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1401763"/>
            <a:ext cx="6264275" cy="4684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2.3 </a:t>
            </a:r>
            <a:r>
              <a:rPr lang="en-US" altLang="en-US"/>
              <a:t>Performance leadership change between Intel and AMD </a:t>
            </a:r>
            <a:r>
              <a:rPr lang="en-US" altLang="en-US" smtClean="0"/>
              <a:t>(2)</a:t>
            </a:r>
          </a:p>
        </p:txBody>
      </p:sp>
      <p:sp>
        <p:nvSpPr>
          <p:cNvPr id="80903" name="Rounded Rectangle 2"/>
          <p:cNvSpPr>
            <a:spLocks noChangeArrowheads="1"/>
          </p:cNvSpPr>
          <p:nvPr/>
        </p:nvSpPr>
        <p:spPr bwMode="auto">
          <a:xfrm>
            <a:off x="1403350" y="2214563"/>
            <a:ext cx="3889375" cy="1123950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0904" name="Rounded Rectangle 3"/>
          <p:cNvSpPr>
            <a:spLocks noChangeArrowheads="1"/>
          </p:cNvSpPr>
          <p:nvPr/>
        </p:nvSpPr>
        <p:spPr bwMode="auto">
          <a:xfrm>
            <a:off x="1403350" y="3429000"/>
            <a:ext cx="6094413" cy="2249488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n-US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230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3"/>
          <p:cNvSpPr>
            <a:spLocks noChangeArrowheads="1"/>
          </p:cNvSpPr>
          <p:nvPr/>
        </p:nvSpPr>
        <p:spPr bwMode="auto">
          <a:xfrm>
            <a:off x="628650" y="1317625"/>
            <a:ext cx="8277225" cy="1028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“In the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extensive benchmark tests under Linux Enterprise Server 8 (32 bit as well as 64 bit),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</a:t>
            </a: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AMD Opteron made a good impression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 </a:t>
            </a:r>
          </a:p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Especially in the server disciplines,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benchmarks (MySQL, Whetstone, ARC 2D, NPB, etc.) show quite clearly that the </a:t>
            </a:r>
            <a:r>
              <a:rPr lang="en-US" altLang="en-US" sz="1400" b="1">
                <a:solidFill>
                  <a:srgbClr val="FF0000"/>
                </a:solidFill>
                <a:latin typeface="Verdana" pitchFamily="34" charset="0"/>
                <a:cs typeface="Arial" charset="0"/>
              </a:rPr>
              <a:t>Dual Opteron puts the Dual Xeon in its place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”.</a:t>
            </a:r>
          </a:p>
        </p:txBody>
      </p:sp>
      <p:sp>
        <p:nvSpPr>
          <p:cNvPr id="81923" name="Text Box 4"/>
          <p:cNvSpPr txBox="1">
            <a:spLocks noChangeArrowheads="1"/>
          </p:cNvSpPr>
          <p:nvPr/>
        </p:nvSpPr>
        <p:spPr bwMode="auto">
          <a:xfrm>
            <a:off x="146050" y="598488"/>
            <a:ext cx="78184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Example 2: Summary assessment of extensive benchmark tests contrasting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    dual </a:t>
            </a:r>
            <a:r>
              <a:rPr lang="en-US" altLang="en-US" sz="1400" b="1" err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Opterons</a:t>
            </a: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 vs dual Xeons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(2003) [7]</a:t>
            </a:r>
          </a:p>
        </p:txBody>
      </p:sp>
      <p:sp>
        <p:nvSpPr>
          <p:cNvPr id="8192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2.3 </a:t>
            </a:r>
            <a:r>
              <a:rPr lang="en-US" altLang="en-US"/>
              <a:t>Performance leadership change between Intel and AMD </a:t>
            </a:r>
            <a:r>
              <a:rPr lang="en-US" altLang="en-US" smtClean="0"/>
              <a:t>(3)</a:t>
            </a:r>
          </a:p>
        </p:txBody>
      </p:sp>
    </p:spTree>
    <p:extLst>
      <p:ext uri="{BB962C8B-B14F-4D97-AF65-F5344CB8AC3E}">
        <p14:creationId xmlns:p14="http://schemas.microsoft.com/office/powerpoint/2010/main" val="3265349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6"/>
          <p:cNvSpPr>
            <a:spLocks noChangeArrowheads="1"/>
          </p:cNvSpPr>
          <p:nvPr/>
        </p:nvSpPr>
        <p:spPr bwMode="auto">
          <a:xfrm>
            <a:off x="319088" y="1350964"/>
            <a:ext cx="8785225" cy="1672992"/>
          </a:xfrm>
          <a:prstGeom prst="rect">
            <a:avLst/>
          </a:prstGeom>
          <a:solidFill>
            <a:srgbClr val="0000FF">
              <a:alpha val="9019"/>
            </a:srgbClr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2947" name="Text Box 10"/>
          <p:cNvSpPr txBox="1">
            <a:spLocks noChangeArrowheads="1"/>
          </p:cNvSpPr>
          <p:nvPr/>
        </p:nvSpPr>
        <p:spPr bwMode="auto">
          <a:xfrm>
            <a:off x="1030288" y="2143125"/>
            <a:ext cx="8221662" cy="299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Ø"/>
            </a:pPr>
            <a:r>
              <a:rPr lang="en-US" altLang="en-US" sz="140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 smtClean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two 128-bit FP units and three 128-bit SSE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units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compared to</a:t>
            </a:r>
          </a:p>
        </p:txBody>
      </p:sp>
      <p:sp>
        <p:nvSpPr>
          <p:cNvPr id="35844" name="Rectangle 11"/>
          <p:cNvSpPr>
            <a:spLocks noChangeArrowheads="1"/>
          </p:cNvSpPr>
          <p:nvPr/>
        </p:nvSpPr>
        <p:spPr bwMode="auto">
          <a:xfrm>
            <a:off x="319088" y="3113965"/>
            <a:ext cx="8785225" cy="1223962"/>
          </a:xfrm>
          <a:prstGeom prst="rect">
            <a:avLst/>
          </a:prstGeom>
          <a:solidFill>
            <a:srgbClr val="0000FF">
              <a:alpha val="9019"/>
            </a:srgbClr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2949" name="Text Box 3"/>
          <p:cNvSpPr txBox="1">
            <a:spLocks noChangeArrowheads="1"/>
          </p:cNvSpPr>
          <p:nvPr/>
        </p:nvSpPr>
        <p:spPr bwMode="auto">
          <a:xfrm>
            <a:off x="357188" y="684213"/>
            <a:ext cx="7783512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This situation has completely changed in 2006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when Intel introduced their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Core 2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microarchitecture,  </a:t>
            </a:r>
          </a:p>
        </p:txBody>
      </p:sp>
      <p:sp>
        <p:nvSpPr>
          <p:cNvPr id="35847" name="Line 4"/>
          <p:cNvSpPr>
            <a:spLocks noChangeShapeType="1"/>
          </p:cNvSpPr>
          <p:nvPr/>
        </p:nvSpPr>
        <p:spPr bwMode="auto">
          <a:xfrm>
            <a:off x="895350" y="4041065"/>
            <a:ext cx="504825" cy="0"/>
          </a:xfrm>
          <a:prstGeom prst="line">
            <a:avLst/>
          </a:prstGeom>
          <a:noFill/>
          <a:ln w="158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35848" name="Text Box 5"/>
          <p:cNvSpPr txBox="1">
            <a:spLocks noChangeArrowheads="1"/>
          </p:cNvSpPr>
          <p:nvPr/>
        </p:nvSpPr>
        <p:spPr bwMode="auto">
          <a:xfrm>
            <a:off x="1471613" y="3890252"/>
            <a:ext cx="4406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Intel regained performance leadership vs AMD.</a:t>
            </a:r>
          </a:p>
        </p:txBody>
      </p:sp>
      <p:sp>
        <p:nvSpPr>
          <p:cNvPr id="35849" name="Text Box 7"/>
          <p:cNvSpPr txBox="1">
            <a:spLocks noChangeArrowheads="1"/>
          </p:cNvSpPr>
          <p:nvPr/>
        </p:nvSpPr>
        <p:spPr bwMode="auto">
          <a:xfrm>
            <a:off x="382588" y="3242552"/>
            <a:ext cx="80978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This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and further enhancements of the Core microarchitecture,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detailed subsequently,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resulted in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record breaking performance figures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</p:txBody>
      </p:sp>
      <p:sp>
        <p:nvSpPr>
          <p:cNvPr id="82953" name="Text Box 8"/>
          <p:cNvSpPr txBox="1">
            <a:spLocks noChangeArrowheads="1"/>
          </p:cNvSpPr>
          <p:nvPr/>
        </p:nvSpPr>
        <p:spPr bwMode="auto">
          <a:xfrm>
            <a:off x="1019175" y="1782763"/>
            <a:ext cx="6036653" cy="299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Ø"/>
            </a:pPr>
            <a:r>
              <a:rPr lang="en-US" altLang="en-US" sz="1400">
                <a:solidFill>
                  <a:srgbClr val="FF33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a 4-wide front-end and retire unit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compared to the 3-wide K8,</a:t>
            </a:r>
          </a:p>
        </p:txBody>
      </p:sp>
      <p:sp>
        <p:nvSpPr>
          <p:cNvPr id="82954" name="Text Box 9"/>
          <p:cNvSpPr txBox="1">
            <a:spLocks noChangeArrowheads="1"/>
          </p:cNvSpPr>
          <p:nvPr/>
        </p:nvSpPr>
        <p:spPr bwMode="auto">
          <a:xfrm>
            <a:off x="390525" y="1406525"/>
            <a:ext cx="1819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The </a:t>
            </a:r>
            <a:r>
              <a:rPr lang="en-US" altLang="en-US" sz="1400">
                <a:solidFill>
                  <a:srgbClr val="FF0000"/>
                </a:solidFill>
                <a:latin typeface="Verdana" pitchFamily="34" charset="0"/>
                <a:cs typeface="Arial" charset="0"/>
              </a:rPr>
              <a:t>Core 2</a:t>
            </a:r>
            <a:r>
              <a:rPr lang="en-US" altLang="en-US" sz="1400">
                <a:solidFill>
                  <a:srgbClr val="FF3505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has </a:t>
            </a:r>
          </a:p>
        </p:txBody>
      </p:sp>
      <p:sp>
        <p:nvSpPr>
          <p:cNvPr id="8295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2.3 </a:t>
            </a:r>
            <a:r>
              <a:rPr lang="en-US" altLang="en-US"/>
              <a:t>Performance leadership change between Intel and AMD </a:t>
            </a:r>
            <a:r>
              <a:rPr lang="en-US" altLang="en-US" smtClean="0"/>
              <a:t>(4)</a:t>
            </a:r>
          </a:p>
        </p:txBody>
      </p:sp>
      <p:sp>
        <p:nvSpPr>
          <p:cNvPr id="82956" name="Szövegdoboz 1"/>
          <p:cNvSpPr txBox="1">
            <a:spLocks noChangeArrowheads="1"/>
          </p:cNvSpPr>
          <p:nvPr/>
        </p:nvSpPr>
        <p:spPr bwMode="auto">
          <a:xfrm>
            <a:off x="1381125" y="2522538"/>
            <a:ext cx="7727885" cy="299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lnSpc>
                <a:spcPct val="105000"/>
              </a:lnSpc>
              <a:spcBef>
                <a:spcPct val="0"/>
              </a:spcBef>
              <a:spcAft>
                <a:spcPts val="300"/>
              </a:spcAft>
              <a:buFont typeface="Wingdings" pitchFamily="2" charset="2"/>
              <a:buChar char="Ø"/>
            </a:pPr>
            <a:r>
              <a:rPr lang="en-US" altLang="en-US" sz="1400">
                <a:solidFill>
                  <a:srgbClr val="0000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two 64-bit FP/SSE units and a single 64-bit FP/SSE move unit available in the K8.</a:t>
            </a:r>
          </a:p>
        </p:txBody>
      </p:sp>
    </p:spTree>
    <p:extLst>
      <p:ext uri="{BB962C8B-B14F-4D97-AF65-F5344CB8AC3E}">
        <p14:creationId xmlns:p14="http://schemas.microsoft.com/office/powerpoint/2010/main" val="3341411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8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8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4" grpId="0" animBg="1"/>
      <p:bldP spid="35847" grpId="0" animBg="1"/>
      <p:bldP spid="35848" grpId="0"/>
      <p:bldP spid="35849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2227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291501"/>
              </p:ext>
            </p:extLst>
          </p:nvPr>
        </p:nvGraphicFramePr>
        <p:xfrm>
          <a:off x="563563" y="1313765"/>
          <a:ext cx="8027987" cy="1800225"/>
        </p:xfrm>
        <a:graphic>
          <a:graphicData uri="http://schemas.openxmlformats.org/drawingml/2006/table">
            <a:tbl>
              <a:tblPr/>
              <a:tblGrid>
                <a:gridCol w="1096962"/>
                <a:gridCol w="1457325"/>
                <a:gridCol w="1460500"/>
                <a:gridCol w="1458913"/>
                <a:gridCol w="1457325"/>
                <a:gridCol w="1096962"/>
              </a:tblGrid>
              <a:tr h="371475">
                <a:tc gridSpan="6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Webserver Performance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16A9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</a:tr>
              <a:tr h="635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MSI K2-102A2M   Opteron 275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MSI K2-102A2M    Opteron 280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Opteron 280 vs.</a:t>
                      </a:r>
                      <a:b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Opteron 275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Extrapolated Opteron 3 GHz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Xeon 5160</a:t>
                      </a:r>
                      <a:b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3 GHz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CCCC"/>
                    </a:solidFill>
                  </a:tcPr>
                </a:tc>
              </a:tr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Jsp - Peak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144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 154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    7%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  182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230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7F7F7"/>
                    </a:solidFill>
                  </a:tcPr>
                </a:tc>
              </a:tr>
              <a:tr h="396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AMP - Peak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984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1042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    6%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  1178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1828</a:t>
                      </a:r>
                      <a:endParaRPr kumimoji="0" lang="en-US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EEEE"/>
                    </a:solidFill>
                  </a:tcPr>
                </a:tc>
              </a:tr>
            </a:tbl>
          </a:graphicData>
        </a:graphic>
      </p:graphicFrame>
      <p:sp>
        <p:nvSpPr>
          <p:cNvPr id="84002" name="Text Box 35"/>
          <p:cNvSpPr txBox="1">
            <a:spLocks noChangeArrowheads="1"/>
          </p:cNvSpPr>
          <p:nvPr/>
        </p:nvSpPr>
        <p:spPr bwMode="auto">
          <a:xfrm>
            <a:off x="503238" y="3306078"/>
            <a:ext cx="2957512" cy="48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1500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Jsp:  Java Server Page performance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AMP: Apache/MySQL/PHP</a:t>
            </a:r>
          </a:p>
        </p:txBody>
      </p:sp>
      <p:sp>
        <p:nvSpPr>
          <p:cNvPr id="84003" name="Text Box 36"/>
          <p:cNvSpPr txBox="1">
            <a:spLocks noChangeArrowheads="1"/>
          </p:cNvSpPr>
          <p:nvPr/>
        </p:nvSpPr>
        <p:spPr bwMode="auto">
          <a:xfrm>
            <a:off x="136525" y="596900"/>
            <a:ext cx="58689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>
                <a:solidFill>
                  <a:srgbClr val="333399"/>
                </a:solidFill>
                <a:latin typeface="Verdana" pitchFamily="34" charset="0"/>
                <a:cs typeface="Arial" charset="0"/>
              </a:rPr>
              <a:t>Example: DP web-server performance comparison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(2006)</a:t>
            </a:r>
          </a:p>
        </p:txBody>
      </p:sp>
      <p:sp>
        <p:nvSpPr>
          <p:cNvPr id="84004" name="Rectangle 37"/>
          <p:cNvSpPr>
            <a:spLocks noChangeArrowheads="1"/>
          </p:cNvSpPr>
          <p:nvPr/>
        </p:nvSpPr>
        <p:spPr bwMode="auto">
          <a:xfrm>
            <a:off x="1897063" y="3941078"/>
            <a:ext cx="53403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1415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Figure</a:t>
            </a: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2.2.1.8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: DP web server performance comparison: </a:t>
            </a:r>
            <a:endParaRPr lang="hu-HU" altLang="en-US" sz="1400">
              <a:solidFill>
                <a:srgbClr val="000000"/>
              </a:solidFill>
              <a:latin typeface="Verdana" pitchFamily="34" charset="0"/>
              <a:cs typeface="Arial" charset="0"/>
            </a:endParaRPr>
          </a:p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AMD Opteron 275/280 vs. Intel Xeon 5160 [8]</a:t>
            </a:r>
          </a:p>
        </p:txBody>
      </p:sp>
      <p:sp>
        <p:nvSpPr>
          <p:cNvPr id="84005" name="Oval 38"/>
          <p:cNvSpPr>
            <a:spLocks noChangeArrowheads="1"/>
          </p:cNvSpPr>
          <p:nvPr/>
        </p:nvSpPr>
        <p:spPr bwMode="auto">
          <a:xfrm>
            <a:off x="3394075" y="2220228"/>
            <a:ext cx="647700" cy="100806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4006" name="Oval 39"/>
          <p:cNvSpPr>
            <a:spLocks noChangeArrowheads="1"/>
          </p:cNvSpPr>
          <p:nvPr/>
        </p:nvSpPr>
        <p:spPr bwMode="auto">
          <a:xfrm>
            <a:off x="7656513" y="2250390"/>
            <a:ext cx="647700" cy="1008063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3333CC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4007" name="Text Box 40"/>
          <p:cNvSpPr txBox="1">
            <a:spLocks noChangeArrowheads="1"/>
          </p:cNvSpPr>
          <p:nvPr/>
        </p:nvSpPr>
        <p:spPr bwMode="auto">
          <a:xfrm>
            <a:off x="601663" y="4553853"/>
            <a:ext cx="874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70C0"/>
                </a:solidFill>
                <a:latin typeface="Verdana" pitchFamily="34" charset="0"/>
                <a:cs typeface="Arial" charset="0"/>
              </a:rPr>
              <a:t>Remark</a:t>
            </a:r>
          </a:p>
        </p:txBody>
      </p:sp>
      <p:sp>
        <p:nvSpPr>
          <p:cNvPr id="84008" name="Text Box 41"/>
          <p:cNvSpPr txBox="1">
            <a:spLocks noChangeArrowheads="1"/>
          </p:cNvSpPr>
          <p:nvPr/>
        </p:nvSpPr>
        <p:spPr bwMode="auto">
          <a:xfrm>
            <a:off x="712788" y="4847540"/>
            <a:ext cx="8027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Verdana" pitchFamily="34" charset="0"/>
                <a:cs typeface="Arial" charset="0"/>
              </a:rPr>
              <a:t>Both web-server benchmark results were published from the same source (AnandTech)</a:t>
            </a:r>
          </a:p>
        </p:txBody>
      </p:sp>
      <p:sp>
        <p:nvSpPr>
          <p:cNvPr id="840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2.3 </a:t>
            </a:r>
            <a:r>
              <a:rPr lang="en-US" altLang="en-US"/>
              <a:t>Performance leadership change between Intel and AMD </a:t>
            </a:r>
            <a:r>
              <a:rPr lang="en-US" altLang="en-US" smtClean="0"/>
              <a:t>(5)</a:t>
            </a:r>
          </a:p>
        </p:txBody>
      </p:sp>
    </p:spTree>
    <p:extLst>
      <p:ext uri="{BB962C8B-B14F-4D97-AF65-F5344CB8AC3E}">
        <p14:creationId xmlns:p14="http://schemas.microsoft.com/office/powerpoint/2010/main" val="3238865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rgbClr val="3333CC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rgbClr val="3333CC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6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Level">
  <a:themeElements>
    <a:clrScheme name="Custom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000000"/>
      </a:accent3>
      <a:accent4>
        <a:srgbClr val="FFFFFF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Level 1">
        <a:dk1>
          <a:srgbClr val="006699"/>
        </a:dk1>
        <a:lt1>
          <a:srgbClr val="FFFFFF"/>
        </a:lt1>
        <a:dk2>
          <a:srgbClr val="000000"/>
        </a:dk2>
        <a:lt2>
          <a:srgbClr val="99FF99"/>
        </a:lt2>
        <a:accent1>
          <a:srgbClr val="00CC99"/>
        </a:accent1>
        <a:accent2>
          <a:srgbClr val="009999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008A8A"/>
        </a:accent6>
        <a:hlink>
          <a:srgbClr val="0066FF"/>
        </a:hlink>
        <a:folHlink>
          <a:srgbClr val="989CB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2">
        <a:dk1>
          <a:srgbClr val="808000"/>
        </a:dk1>
        <a:lt1>
          <a:srgbClr val="FFFFFF"/>
        </a:lt1>
        <a:dk2>
          <a:srgbClr val="5C271E"/>
        </a:dk2>
        <a:lt2>
          <a:srgbClr val="FFDD89"/>
        </a:lt2>
        <a:accent1>
          <a:srgbClr val="CC6600"/>
        </a:accent1>
        <a:accent2>
          <a:srgbClr val="CC9900"/>
        </a:accent2>
        <a:accent3>
          <a:srgbClr val="B5ACAB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3">
        <a:dk1>
          <a:srgbClr val="763B00"/>
        </a:dk1>
        <a:lt1>
          <a:srgbClr val="FFFFFF"/>
        </a:lt1>
        <a:dk2>
          <a:srgbClr val="330000"/>
        </a:dk2>
        <a:lt2>
          <a:srgbClr val="CC9900"/>
        </a:lt2>
        <a:accent1>
          <a:srgbClr val="FFCC00"/>
        </a:accent1>
        <a:accent2>
          <a:srgbClr val="CC3300"/>
        </a:accent2>
        <a:accent3>
          <a:srgbClr val="ADAAAA"/>
        </a:accent3>
        <a:accent4>
          <a:srgbClr val="DADADA"/>
        </a:accent4>
        <a:accent5>
          <a:srgbClr val="FFE2AA"/>
        </a:accent5>
        <a:accent6>
          <a:srgbClr val="B92D00"/>
        </a:accent6>
        <a:hlink>
          <a:srgbClr val="666699"/>
        </a:hlink>
        <a:folHlink>
          <a:srgbClr val="99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4">
        <a:dk1>
          <a:srgbClr val="6D3696"/>
        </a:dk1>
        <a:lt1>
          <a:srgbClr val="FFFFFF"/>
        </a:lt1>
        <a:dk2>
          <a:srgbClr val="51255D"/>
        </a:dk2>
        <a:lt2>
          <a:srgbClr val="FFFFCC"/>
        </a:lt2>
        <a:accent1>
          <a:srgbClr val="666699"/>
        </a:accent1>
        <a:accent2>
          <a:srgbClr val="800080"/>
        </a:accent2>
        <a:accent3>
          <a:srgbClr val="B3ACB6"/>
        </a:accent3>
        <a:accent4>
          <a:srgbClr val="DADADA"/>
        </a:accent4>
        <a:accent5>
          <a:srgbClr val="B8B8CA"/>
        </a:accent5>
        <a:accent6>
          <a:srgbClr val="730073"/>
        </a:accent6>
        <a:hlink>
          <a:srgbClr val="CCCC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5">
        <a:dk1>
          <a:srgbClr val="CC6600"/>
        </a:dk1>
        <a:lt1>
          <a:srgbClr val="FFFFFF"/>
        </a:lt1>
        <a:dk2>
          <a:srgbClr val="4A553B"/>
        </a:dk2>
        <a:lt2>
          <a:srgbClr val="FFBF1F"/>
        </a:lt2>
        <a:accent1>
          <a:srgbClr val="FFCC00"/>
        </a:accent1>
        <a:accent2>
          <a:srgbClr val="CC9900"/>
        </a:accent2>
        <a:accent3>
          <a:srgbClr val="B1B4AF"/>
        </a:accent3>
        <a:accent4>
          <a:srgbClr val="DADADA"/>
        </a:accent4>
        <a:accent5>
          <a:srgbClr val="FFE2AA"/>
        </a:accent5>
        <a:accent6>
          <a:srgbClr val="B98A00"/>
        </a:accent6>
        <a:hlink>
          <a:srgbClr val="669900"/>
        </a:hlink>
        <a:folHlink>
          <a:srgbClr val="A3A27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vel 6">
        <a:dk1>
          <a:srgbClr val="000000"/>
        </a:dk1>
        <a:lt1>
          <a:srgbClr val="FFFFFF"/>
        </a:lt1>
        <a:dk2>
          <a:srgbClr val="666699"/>
        </a:dk2>
        <a:lt2>
          <a:srgbClr val="FFCC00"/>
        </a:lt2>
        <a:accent1>
          <a:srgbClr val="FF9900"/>
        </a:accent1>
        <a:accent2>
          <a:srgbClr val="FF0000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0000"/>
        </a:accent6>
        <a:hlink>
          <a:srgbClr val="666699"/>
        </a:hlink>
        <a:folHlink>
          <a:srgbClr val="9999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Level 7">
        <a:dk1>
          <a:srgbClr val="000000"/>
        </a:dk1>
        <a:lt1>
          <a:srgbClr val="FFFFFF"/>
        </a:lt1>
        <a:dk2>
          <a:srgbClr val="CC3300"/>
        </a:dk2>
        <a:lt2>
          <a:srgbClr val="663300"/>
        </a:lt2>
        <a:accent1>
          <a:srgbClr val="FFCC00"/>
        </a:accent1>
        <a:accent2>
          <a:srgbClr val="CC6600"/>
        </a:accent2>
        <a:accent3>
          <a:srgbClr val="FFFFFF"/>
        </a:accent3>
        <a:accent4>
          <a:srgbClr val="000000"/>
        </a:accent4>
        <a:accent5>
          <a:srgbClr val="FFE2AA"/>
        </a:accent5>
        <a:accent6>
          <a:srgbClr val="B95C00"/>
        </a:accent6>
        <a:hlink>
          <a:srgbClr val="CC9900"/>
        </a:hlink>
        <a:folHlink>
          <a:srgbClr val="99663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Level 8">
        <a:dk1>
          <a:srgbClr val="000000"/>
        </a:dk1>
        <a:lt1>
          <a:srgbClr val="FFFFFF"/>
        </a:lt1>
        <a:dk2>
          <a:srgbClr val="999900"/>
        </a:dk2>
        <a:lt2>
          <a:srgbClr val="666600"/>
        </a:lt2>
        <a:accent1>
          <a:srgbClr val="99CC00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CAE2AA"/>
        </a:accent5>
        <a:accent6>
          <a:srgbClr val="B9B95C"/>
        </a:accent6>
        <a:hlink>
          <a:srgbClr val="FFCC00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7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110692</TotalTime>
  <Words>32470</Words>
  <Application>Microsoft Office PowerPoint</Application>
  <PresentationFormat>Diavetítés a képernyőre (4:3 oldalarány)</PresentationFormat>
  <Paragraphs>7130</Paragraphs>
  <Slides>355</Slides>
  <Notes>32</Notes>
  <HiddenSlides>0</HiddenSlides>
  <MMClips>0</MMClips>
  <ScaleCrop>false</ScaleCrop>
  <HeadingPairs>
    <vt:vector size="6" baseType="variant">
      <vt:variant>
        <vt:lpstr>Téma</vt:lpstr>
      </vt:variant>
      <vt:variant>
        <vt:i4>5</vt:i4>
      </vt:variant>
      <vt:variant>
        <vt:lpstr>Beágyazott OLE kiszolgálók</vt:lpstr>
      </vt:variant>
      <vt:variant>
        <vt:i4>1</vt:i4>
      </vt:variant>
      <vt:variant>
        <vt:lpstr>Diacímek</vt:lpstr>
      </vt:variant>
      <vt:variant>
        <vt:i4>355</vt:i4>
      </vt:variant>
    </vt:vector>
  </HeadingPairs>
  <TitlesOfParts>
    <vt:vector size="361" baseType="lpstr">
      <vt:lpstr>3_Default Design</vt:lpstr>
      <vt:lpstr>1_Default Design</vt:lpstr>
      <vt:lpstr>6_Default Design</vt:lpstr>
      <vt:lpstr>2_Level</vt:lpstr>
      <vt:lpstr>7_Default Design</vt:lpstr>
      <vt:lpstr>Microsoft Drawing</vt:lpstr>
      <vt:lpstr>PowerPoint bemutató</vt:lpstr>
      <vt:lpstr>PowerPoint bemutató</vt:lpstr>
      <vt:lpstr>PowerPoint bemutató</vt:lpstr>
      <vt:lpstr>1. Introduction (1)</vt:lpstr>
      <vt:lpstr>PowerPoint bemutató</vt:lpstr>
      <vt:lpstr>1. Introduction (3a)</vt:lpstr>
      <vt:lpstr>1. Introduction (3b)</vt:lpstr>
      <vt:lpstr>1. Introduction (3c)</vt:lpstr>
      <vt:lpstr>1. Introduction (3d)</vt:lpstr>
      <vt:lpstr>PowerPoint bemutató</vt:lpstr>
      <vt:lpstr>PowerPoint bemutató</vt:lpstr>
      <vt:lpstr>1. Introduction (5)</vt:lpstr>
      <vt:lpstr>1. Introduction (6)</vt:lpstr>
      <vt:lpstr>1. Introduction (7)</vt:lpstr>
      <vt:lpstr>1. Introduction (8)</vt:lpstr>
      <vt:lpstr>1. Introduction (9a)</vt:lpstr>
      <vt:lpstr>1. Introduction (9b)</vt:lpstr>
      <vt:lpstr>1. Introduction (9c)</vt:lpstr>
      <vt:lpstr>1. Introduction (9d)</vt:lpstr>
      <vt:lpstr>1. Introduction (9e)</vt:lpstr>
      <vt:lpstr>PowerPoint bemutató</vt:lpstr>
      <vt:lpstr>PowerPoint bemutató</vt:lpstr>
      <vt:lpstr>1. Introduction (12)</vt:lpstr>
      <vt:lpstr>1. Introduction (12b)</vt:lpstr>
      <vt:lpstr>1. Introduction (12c)</vt:lpstr>
      <vt:lpstr>1. Introduction (13)</vt:lpstr>
      <vt:lpstr>1. Introduction (14)</vt:lpstr>
      <vt:lpstr>PowerPoint bemutató</vt:lpstr>
      <vt:lpstr>PowerPoint bemutató</vt:lpstr>
      <vt:lpstr>PowerPoint bemutató</vt:lpstr>
      <vt:lpstr>PowerPoint bemutató</vt:lpstr>
      <vt:lpstr>PowerPoint bemutató</vt:lpstr>
      <vt:lpstr>1. Introduction (16)</vt:lpstr>
      <vt:lpstr>1. Introduction (17a)</vt:lpstr>
      <vt:lpstr>PowerPoint bemutató</vt:lpstr>
      <vt:lpstr>PowerPoint bemutató</vt:lpstr>
      <vt:lpstr>PowerPoint bemutató</vt:lpstr>
      <vt:lpstr>PowerPoint bemutató</vt:lpstr>
      <vt:lpstr>1. Introduction (18)</vt:lpstr>
      <vt:lpstr>1. Introduction (19)</vt:lpstr>
      <vt:lpstr>PowerPoint bemutató</vt:lpstr>
      <vt:lpstr>PowerPoint bemutató</vt:lpstr>
      <vt:lpstr>1. Introduction (22)</vt:lpstr>
      <vt:lpstr>1. Introduction (23)</vt:lpstr>
      <vt:lpstr>1. Introduction (24)</vt:lpstr>
      <vt:lpstr>PowerPoint bemutató</vt:lpstr>
      <vt:lpstr>PowerPoint bemutató</vt:lpstr>
      <vt:lpstr>1. Introduction (27)</vt:lpstr>
      <vt:lpstr>1. Introduction (28)</vt:lpstr>
      <vt:lpstr>1. Introduction (29)</vt:lpstr>
      <vt:lpstr>PowerPoint bemutató</vt:lpstr>
      <vt:lpstr>1. Introduction (31)</vt:lpstr>
      <vt:lpstr>1. Introduction (32)</vt:lpstr>
      <vt:lpstr>PowerPoint bemutató</vt:lpstr>
      <vt:lpstr>PowerPoint bemutató</vt:lpstr>
      <vt:lpstr>PowerPoint bemutató</vt:lpstr>
      <vt:lpstr>PowerPoint bemutató</vt:lpstr>
      <vt:lpstr>1. Introduction (37)</vt:lpstr>
      <vt:lpstr>PowerPoint bemutató</vt:lpstr>
      <vt:lpstr>PowerPoint bemutató</vt:lpstr>
      <vt:lpstr>PowerPoint bemutató</vt:lpstr>
      <vt:lpstr>1. Introduction (41)</vt:lpstr>
      <vt:lpstr>1. Introduction (42)  </vt:lpstr>
      <vt:lpstr>PowerPoint bemutató</vt:lpstr>
      <vt:lpstr>PowerPoint bemutató</vt:lpstr>
      <vt:lpstr>2.1 Introduction (1)</vt:lpstr>
      <vt:lpstr>2.1 Introduction (2)</vt:lpstr>
      <vt:lpstr>1. Introduction (12)</vt:lpstr>
      <vt:lpstr>PowerPoint bemutató</vt:lpstr>
      <vt:lpstr>2.2.1 4-wide core (1)</vt:lpstr>
      <vt:lpstr>2.2.1 4-wide core (2)</vt:lpstr>
      <vt:lpstr>2.2.1 4-wide core (3)</vt:lpstr>
      <vt:lpstr>2.2.1 4-wide core (4)</vt:lpstr>
      <vt:lpstr>2.2.2 128-bit wide SIMD and FP units (1)</vt:lpstr>
      <vt:lpstr>2.2.2 128-bit wide SIMD and FP units (2)</vt:lpstr>
      <vt:lpstr>2.2.2 128-bit wide SIMD and FP units (3)</vt:lpstr>
      <vt:lpstr>2.2.2 128-bit wide SIMD and FP units (4)</vt:lpstr>
      <vt:lpstr>2.2.2 128-bit wide SIMD and FP units (5)</vt:lpstr>
      <vt:lpstr>2.2.2 128-bit wide SIMD and FP units (6)</vt:lpstr>
      <vt:lpstr>2.2.2 128-bit wide SIMD and FP units (7)</vt:lpstr>
      <vt:lpstr>2.2.2 128-bit wide SIMD and FP units (8)</vt:lpstr>
      <vt:lpstr>2.2.2 128-bit wide SIMD and FP units (9)</vt:lpstr>
      <vt:lpstr>2.2.2 128-bit wide SIMD and FP units (10)</vt:lpstr>
      <vt:lpstr>2.2.3 Shared L2 cache (1)</vt:lpstr>
      <vt:lpstr>2.2.3 Shared L2 cache (2)</vt:lpstr>
      <vt:lpstr>2.2.3 Shared L2 cache (3)</vt:lpstr>
      <vt:lpstr>2.2.3 Shared L2 cache (4)</vt:lpstr>
      <vt:lpstr>2.2.3 Shared L2 cache (5)</vt:lpstr>
      <vt:lpstr>2.2.3 Shared L2 cache (6)</vt:lpstr>
      <vt:lpstr>2.2.4 Innovations in power management (1)</vt:lpstr>
      <vt:lpstr>2.2.4 Innovations in power management (2)</vt:lpstr>
      <vt:lpstr>2.2.4 Innovations in power management (3)</vt:lpstr>
      <vt:lpstr>2.2.4 Innovations in power management (4)</vt:lpstr>
      <vt:lpstr>PowerPoint bemutató</vt:lpstr>
      <vt:lpstr>2.3 Performance leadership change between Intel and AMD (1)</vt:lpstr>
      <vt:lpstr>2.3 Performance leadership change between Intel and AMD (2)</vt:lpstr>
      <vt:lpstr>2.3 Performance leadership change between Intel and AMD (3)</vt:lpstr>
      <vt:lpstr>2.3 Performance leadership change between Intel and AMD (4)</vt:lpstr>
      <vt:lpstr>2.3 Performance leadership change between Intel and AMD (5)</vt:lpstr>
      <vt:lpstr>PowerPoint bemutató</vt:lpstr>
      <vt:lpstr>2.4 Die plot of the Core 2 (1)</vt:lpstr>
      <vt:lpstr>PowerPoint bemutató</vt:lpstr>
      <vt:lpstr>2.5 Overview of Core 2 based processor lines (1)</vt:lpstr>
      <vt:lpstr>PowerPoint bemutató</vt:lpstr>
      <vt:lpstr>PowerPoint bemutató</vt:lpstr>
      <vt:lpstr>3.1 Introduction to the 1. generation Nehalem line (Bloomfield) (1)</vt:lpstr>
      <vt:lpstr>1. Introduction (12)</vt:lpstr>
      <vt:lpstr>3.1 Introduction to the 1. generation Nehalem line (Bloomfield) (3)</vt:lpstr>
      <vt:lpstr>3.1 Introduction to the 1. generation Nehalem line (Bloomfield) (4)</vt:lpstr>
      <vt:lpstr>PowerPoint bemutató</vt:lpstr>
      <vt:lpstr>3.2 Major innovations of the 1. generation Nehalem line (1)</vt:lpstr>
      <vt:lpstr>3.2.1 Integrated memory controller (1)</vt:lpstr>
      <vt:lpstr>3.2.1 Integrated memory controller (2)</vt:lpstr>
      <vt:lpstr>3.2.1 Integrated memory controller (3)</vt:lpstr>
      <vt:lpstr>3.2.1 Integrated memory controller (4)</vt:lpstr>
      <vt:lpstr>3.2.1 Integrated memory controller (5)</vt:lpstr>
      <vt:lpstr>3.2.1 Integrated memory controller (6)</vt:lpstr>
      <vt:lpstr>3.2.1 Integrated memory controller (7)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3.2.3 New cache architecture (1)</vt:lpstr>
      <vt:lpstr>3.2.3 New cache architecture (2)</vt:lpstr>
      <vt:lpstr>3.2.3 New cache architecture (3)</vt:lpstr>
      <vt:lpstr>3.2.3 New cache architecture (4)</vt:lpstr>
      <vt:lpstr>3.2.3 New cache architecture (5)</vt:lpstr>
      <vt:lpstr>3.2.3 New cache architecture (6)</vt:lpstr>
      <vt:lpstr>3.2.3 New cache architecture (7)</vt:lpstr>
      <vt:lpstr>PowerPoint bemutató</vt:lpstr>
      <vt:lpstr>3.2.4 Simultaneous Multithreading (SMT) (1)</vt:lpstr>
      <vt:lpstr>3.2.4 Simultaneous Multithreading (SMT) (2)</vt:lpstr>
      <vt:lpstr>3.2.5 Enhanced power management (1)</vt:lpstr>
      <vt:lpstr>3.2.5 Enhanced power management (2)</vt:lpstr>
      <vt:lpstr>3.2.5 Enhanced power management (3)</vt:lpstr>
      <vt:lpstr>3.2.5 Enhanced power management (4)</vt:lpstr>
      <vt:lpstr>3.2.5 Enhanced power management (5)</vt:lpstr>
      <vt:lpstr>3.2.5 Enhanced power management (6)</vt:lpstr>
      <vt:lpstr>3.2.5 Enhanced power management (7)</vt:lpstr>
      <vt:lpstr>3.2.5 Enhanced power management (8)</vt:lpstr>
      <vt:lpstr>3.2.5 Enhanced power management (9)</vt:lpstr>
      <vt:lpstr>3.2.5 Enhanced power management (10)</vt:lpstr>
      <vt:lpstr>3.2.5 Enhanced power management (11)</vt:lpstr>
      <vt:lpstr>3.2.6 New sockets (1)</vt:lpstr>
      <vt:lpstr>PowerPoint bemutató</vt:lpstr>
      <vt:lpstr>3.3 Major innovations of the 2. generation Nehalem line (Lynnfield) (1)</vt:lpstr>
      <vt:lpstr>3.3 Major innovations of the 2. generation Nehalem line (Lynnfield) (2)</vt:lpstr>
      <vt:lpstr>PowerPoint bemutató</vt:lpstr>
      <vt:lpstr>3.3 Major innovations of the 2. generation Nehalem line (Lynnfield) (4)</vt:lpstr>
      <vt:lpstr>PowerPoint bemutató</vt:lpstr>
      <vt:lpstr>3.3 Major innovations of the 2. generation Nehalem line (Lynnfield) (6)</vt:lpstr>
      <vt:lpstr>PowerPoint bemutató</vt:lpstr>
      <vt:lpstr>PowerPoint bemutató</vt:lpstr>
      <vt:lpstr>PowerPoint bemutató</vt:lpstr>
      <vt:lpstr>PowerPoint bemutató</vt:lpstr>
      <vt:lpstr>PowerPoint bemutató</vt:lpstr>
      <vt:lpstr>4.1 Introduction (1)</vt:lpstr>
      <vt:lpstr>1. Introduction (12)</vt:lpstr>
      <vt:lpstr>4.1 Introduction (3)</vt:lpstr>
      <vt:lpstr>4.1 Introduction (4)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4.2.3 New microarchitectures of the cores (2)</vt:lpstr>
      <vt:lpstr>4.2.3 New microarchitectures of the cores (3)</vt:lpstr>
      <vt:lpstr>PowerPoint bemutató</vt:lpstr>
      <vt:lpstr>4.2.4 On-die ring interconnect bus (1)</vt:lpstr>
      <vt:lpstr>4.2.4 On-die ring interconnect bus (2)</vt:lpstr>
      <vt:lpstr>4.2.5 On die graphics unit (1)</vt:lpstr>
      <vt:lpstr>4.2.5 On die graphics unit (2)</vt:lpstr>
      <vt:lpstr>4.2.5 On die graphics unit (3)</vt:lpstr>
      <vt:lpstr>4.2.5 On die graphics unit (4)</vt:lpstr>
      <vt:lpstr>4.2.5 On die graphics unit (5)</vt:lpstr>
      <vt:lpstr>4.2.5 On die graphics unit (9)</vt:lpstr>
      <vt:lpstr>4.2.6 Turbo Boost technology 2.0 (1)</vt:lpstr>
      <vt:lpstr>4.2.6 Turbo Boost technology 2.0 (2)</vt:lpstr>
      <vt:lpstr>PowerPoint bemutató</vt:lpstr>
      <vt:lpstr>PowerPoint bemutató</vt:lpstr>
      <vt:lpstr>PowerPoint bemutató</vt:lpstr>
      <vt:lpstr>PowerPoint bemutató</vt:lpstr>
      <vt:lpstr>PowerPoint bemutató</vt:lpstr>
      <vt:lpstr>4.3 Example for a Sandy Bridge based desktop platform with the H67 chipset (1)</vt:lpstr>
      <vt:lpstr>PowerPoint bemutató</vt:lpstr>
      <vt:lpstr>PowerPoint bemutató</vt:lpstr>
      <vt:lpstr>5.1 Introduction (1)</vt:lpstr>
      <vt:lpstr>1. Introduction (12)</vt:lpstr>
      <vt:lpstr>5.1 Introduction (3)</vt:lpstr>
      <vt:lpstr>5.1 Introduction (4)</vt:lpstr>
      <vt:lpstr>5.1 Introduction (5)</vt:lpstr>
      <vt:lpstr>5.1 Introduction (6)</vt:lpstr>
      <vt:lpstr>5.1 Introduction (7)</vt:lpstr>
      <vt:lpstr>5.1 Introduction (7)</vt:lpstr>
      <vt:lpstr>5.1 Introduction (9)</vt:lpstr>
      <vt:lpstr>5.1 Introduction (10)</vt:lpstr>
      <vt:lpstr>5.1 Introduction (11)</vt:lpstr>
      <vt:lpstr>PowerPoint bemutató</vt:lpstr>
      <vt:lpstr>5.2.1 Overview (1)</vt:lpstr>
      <vt:lpstr>5.2.2 ISA extension by the AVX2 instruction set (1)</vt:lpstr>
      <vt:lpstr>5.2.2 ISA extension by the AVX2 instruction set (2)</vt:lpstr>
      <vt:lpstr>5.2.2 ISA extension by the AVX2 instruction set (3)</vt:lpstr>
      <vt:lpstr>5.2.2 ISA extension by the AVX2 instruction set (4)</vt:lpstr>
      <vt:lpstr>5.2.2 ISA extension by the AVX2 instruction set (5)</vt:lpstr>
      <vt:lpstr>5.2.2 ISA extension by the AVX2 instruction set (6)</vt:lpstr>
      <vt:lpstr>5.2.2 ISA extension by the AVX2 instruction set (7)</vt:lpstr>
      <vt:lpstr>5.2.3 Enhanced microarchitecture for the cores (1)</vt:lpstr>
      <vt:lpstr>5.2.3 Enhanced microarchitecture for the cores (2)</vt:lpstr>
      <vt:lpstr>5.2.3 Enhanced microarchitecture for the cores (3)</vt:lpstr>
      <vt:lpstr>5.2.3 Enhanced microarchitecture for the cores (4)</vt:lpstr>
      <vt:lpstr>PowerPoint bemutató</vt:lpstr>
      <vt:lpstr>5.2.4 Enhanced graphics (2)</vt:lpstr>
      <vt:lpstr>5.2.4 Enhanced graphics (3)</vt:lpstr>
      <vt:lpstr>5.2.4 Enhanced graphics (4)</vt:lpstr>
      <vt:lpstr>5.2.4 Enhanced graphics (5)</vt:lpstr>
      <vt:lpstr>5.2.4 Enhanced graphics (6)</vt:lpstr>
      <vt:lpstr>5.2.4 Enhanced graphics (7)</vt:lpstr>
      <vt:lpstr>5.2.4 Enhanced graphics (8)</vt:lpstr>
      <vt:lpstr>5.2.4 Enhanced graphics (9)</vt:lpstr>
      <vt:lpstr>5.2.4 Enhanced graphics (10)</vt:lpstr>
      <vt:lpstr>5.2.4 Enhanced graphics (11)</vt:lpstr>
      <vt:lpstr>PowerPoint bemutató</vt:lpstr>
      <vt:lpstr>5.3 Major innovations of the Haswell line (1)</vt:lpstr>
      <vt:lpstr>5.3.1 On-package eDRAM cache (1)</vt:lpstr>
      <vt:lpstr>5.3.1 On-package eDRAM cache (2)</vt:lpstr>
      <vt:lpstr>5.3.1 On-package eDRAM cache (3)</vt:lpstr>
      <vt:lpstr>5.3.1 On-package eDRAM cache (4)</vt:lpstr>
      <vt:lpstr>5.3.2 FIVR (Fully Integrated Voltage Regulator) (1)</vt:lpstr>
      <vt:lpstr>5.3.2 FIVR (Fully Integrated Voltage Regulator) (2)</vt:lpstr>
      <vt:lpstr> 5.3.2 FIVR (Fully Integrated Voltage Regulator) (3) </vt:lpstr>
      <vt:lpstr> 5.3.2 FIVR (Fully Integrated Voltage Regulator) (4) </vt:lpstr>
      <vt:lpstr> 5.3.2 FIVR (Fully Integrated Voltage Regulator) (5) </vt:lpstr>
      <vt:lpstr> 5.3.2 FIVR (Fully Integrated Voltage Regulator) (6) </vt:lpstr>
      <vt:lpstr> 5.3.2 FIVR (Fully Integrated Voltage Regulator) (7) </vt:lpstr>
      <vt:lpstr> 5.3.2 FIVR (Fully Integrated Voltage Regulator) (8) </vt:lpstr>
      <vt:lpstr> 5.3.2 FIVR (Fully Integrated Voltage Regulator) (9) </vt:lpstr>
      <vt:lpstr> 5.3.2 FIVR (Fully Integrated Voltage Regulator) (10) </vt:lpstr>
      <vt:lpstr>5.3.2 FIVR (Fully Integrated Voltage Regulator) (11)</vt:lpstr>
      <vt:lpstr> 5.3.2 FIVR (Fully Integrated Voltage Regulator) (12) </vt:lpstr>
      <vt:lpstr> 5.3.2 FIVR (Fully Integrated Voltage Regulator) (13) </vt:lpstr>
      <vt:lpstr> 5.3.2 FIVR (Fully Integrated Voltage Regulator) (14) </vt:lpstr>
      <vt:lpstr> 5.3.2 FIVR (Fully Integrated Voltage Regulator) (15) </vt:lpstr>
      <vt:lpstr>5.3.2 FIVR (Fully Integrated Voltage Regulator) (16)</vt:lpstr>
      <vt:lpstr>5.3.3 TSX (Transactional Synchronization Extensions) </vt:lpstr>
      <vt:lpstr>PowerPoint bemutató</vt:lpstr>
      <vt:lpstr>5.4 Haswell based mobile and desktop processors (1) 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6.1 Introduction (1)</vt:lpstr>
      <vt:lpstr>1. Introduction (12)</vt:lpstr>
      <vt:lpstr>6.1 Introduction (3)</vt:lpstr>
      <vt:lpstr>6.1 Introduction (4)</vt:lpstr>
      <vt:lpstr>6.1 Introduction (5)</vt:lpstr>
      <vt:lpstr>6.1 Introduction (6)</vt:lpstr>
      <vt:lpstr>6.1 Introduction (7)</vt:lpstr>
      <vt:lpstr>6.1 Introduction (8)</vt:lpstr>
      <vt:lpstr>PowerPoint bemutató</vt:lpstr>
      <vt:lpstr>6.2 Major enhancements of the Skylake line</vt:lpstr>
      <vt:lpstr>6.2.1 More advanced microarchitecture of the cores (1) </vt:lpstr>
      <vt:lpstr>6.2.2 Enhanced graphics (1)</vt:lpstr>
      <vt:lpstr>6.2.2 Enhanced graphics (2)</vt:lpstr>
      <vt:lpstr>6.2.2 Enhanced graphics (3)</vt:lpstr>
      <vt:lpstr>6.2.2 Enhanced graphics (4)</vt:lpstr>
      <vt:lpstr>6.2.2 Enhanced graphics (5)</vt:lpstr>
      <vt:lpstr>6.2.2 Enhanced graphics (6)</vt:lpstr>
      <vt:lpstr>6.2.2 Enhanced graphics (7)</vt:lpstr>
      <vt:lpstr>6.2.2 Enhanced graphics (8)</vt:lpstr>
      <vt:lpstr>6.2.2 Enhanced graphics (9)</vt:lpstr>
      <vt:lpstr>6.2.2 Enhanced graphics (10)</vt:lpstr>
      <vt:lpstr>PowerPoint bemutató</vt:lpstr>
      <vt:lpstr>6.3.1 Integrated ISP (Image Signal Processing) (1)</vt:lpstr>
      <vt:lpstr>6.3.2 Memory Side Cache (MSC) (1)</vt:lpstr>
      <vt:lpstr>6.3.2 Memory Side Cache (MSC) (2)</vt:lpstr>
      <vt:lpstr>6.3.2 Memory Side Cache (MSC) (3)</vt:lpstr>
      <vt:lpstr>6.3.3 Innovations in power management</vt:lpstr>
      <vt:lpstr>6.3.3.1 Speed Shift Technology (1)</vt:lpstr>
      <vt:lpstr>6.3.3.1 Speed Shift Technology (2)</vt:lpstr>
      <vt:lpstr>6.3.3.1 Speed Shift Technology (3)</vt:lpstr>
      <vt:lpstr>6.3.3.1 Speed Shift Technology (4)</vt:lpstr>
      <vt:lpstr>6.3.3.1 Speed Shift Technology (5)</vt:lpstr>
      <vt:lpstr>6.3.3.1 Speed Shift Technology (6)</vt:lpstr>
      <vt:lpstr>6.3.3.1 Speed Shift Technology (7)</vt:lpstr>
      <vt:lpstr>6.3.3.1 Speed Shift Technology (8)</vt:lpstr>
      <vt:lpstr>6.3.3.1 Speed Shift Technology (9)</vt:lpstr>
      <vt:lpstr>6.3.3.1 Speed Shift Technology (10)</vt:lpstr>
      <vt:lpstr>6.3.3.1 Speed Shift Technology (11)</vt:lpstr>
      <vt:lpstr>6.3.3.1 Speed Shift Technology (12)</vt:lpstr>
      <vt:lpstr>6.3.3.1 Speed Shift Technology (13)</vt:lpstr>
      <vt:lpstr>6.3.3.1 Speed Shift Technology (14)</vt:lpstr>
      <vt:lpstr>6.3.3.1 Speed Shift Technology (15)</vt:lpstr>
      <vt:lpstr>6.3.3.2 Duty cycle control (1)</vt:lpstr>
      <vt:lpstr>6.3.3.2 Duty cycle control (2)</vt:lpstr>
      <vt:lpstr>6.3.3.2 Duty cycle control (3)</vt:lpstr>
      <vt:lpstr>6.3.3.2 Duty cycle control (4)</vt:lpstr>
      <vt:lpstr>6.3.3.2 Duty cycle control (5)</vt:lpstr>
      <vt:lpstr>PowerPoint bemutató</vt:lpstr>
      <vt:lpstr>6.4 The Skylake-based processor lines (1)</vt:lpstr>
      <vt:lpstr>6.4 The Skylake-based processor lines (2)</vt:lpstr>
      <vt:lpstr>6.4 The Skylake-based processor lines (3)</vt:lpstr>
      <vt:lpstr>6.4 The Skylake-based processor lines (4)</vt:lpstr>
      <vt:lpstr>6.4 The Skylake-based processor lines (5)</vt:lpstr>
      <vt:lpstr>6.4 The Skylake-based processor lines (6)</vt:lpstr>
      <vt:lpstr>6.4 The Skylake-based processor lines (7)</vt:lpstr>
      <vt:lpstr>6.4 The Skylake-based processor lines (8)</vt:lpstr>
      <vt:lpstr>6.4 The Skylake-based processor lines (9)</vt:lpstr>
      <vt:lpstr>PowerPoint bemutató</vt:lpstr>
      <vt:lpstr>7. The Kaby Lake line (1)</vt:lpstr>
      <vt:lpstr>7. The Kaby Lake line (2)</vt:lpstr>
      <vt:lpstr>7. The Kaby Lake line (3)</vt:lpstr>
      <vt:lpstr>PowerPoint bemutató</vt:lpstr>
      <vt:lpstr>References (1)</vt:lpstr>
      <vt:lpstr>References (2)</vt:lpstr>
      <vt:lpstr>References (3)</vt:lpstr>
      <vt:lpstr>References (4)</vt:lpstr>
      <vt:lpstr>References (5)</vt:lpstr>
      <vt:lpstr>References (6)</vt:lpstr>
      <vt:lpstr>References (7)</vt:lpstr>
      <vt:lpstr>References (8)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PowerPoint bemutató</vt:lpstr>
      <vt:lpstr>References (25)</vt:lpstr>
      <vt:lpstr>References (25)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Sima Dezső</dc:creator>
  <cp:lastModifiedBy>cserfalvi_a</cp:lastModifiedBy>
  <cp:revision>1260</cp:revision>
  <cp:lastPrinted>2016-10-17T06:17:09Z</cp:lastPrinted>
  <dcterms:created xsi:type="dcterms:W3CDTF">2014-10-25T02:34:30Z</dcterms:created>
  <dcterms:modified xsi:type="dcterms:W3CDTF">2016-11-14T11:25:52Z</dcterms:modified>
</cp:coreProperties>
</file>