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5158" r:id="rId2"/>
    <p:sldMasterId id="2147485588" r:id="rId3"/>
  </p:sldMasterIdLst>
  <p:notesMasterIdLst>
    <p:notesMasterId r:id="rId77"/>
  </p:notesMasterIdLst>
  <p:sldIdLst>
    <p:sldId id="259" r:id="rId4"/>
    <p:sldId id="840" r:id="rId5"/>
    <p:sldId id="261" r:id="rId6"/>
    <p:sldId id="792" r:id="rId7"/>
    <p:sldId id="793" r:id="rId8"/>
    <p:sldId id="1154" r:id="rId9"/>
    <p:sldId id="1155" r:id="rId10"/>
    <p:sldId id="1156" r:id="rId11"/>
    <p:sldId id="1157" r:id="rId12"/>
    <p:sldId id="794" r:id="rId13"/>
    <p:sldId id="795" r:id="rId14"/>
    <p:sldId id="764" r:id="rId15"/>
    <p:sldId id="1150" r:id="rId16"/>
    <p:sldId id="1148" r:id="rId17"/>
    <p:sldId id="265" r:id="rId18"/>
    <p:sldId id="1151" r:id="rId19"/>
    <p:sldId id="1152" r:id="rId20"/>
    <p:sldId id="1153" r:id="rId21"/>
    <p:sldId id="270" r:id="rId22"/>
    <p:sldId id="1089" r:id="rId23"/>
    <p:sldId id="1034" r:id="rId24"/>
    <p:sldId id="1092" r:id="rId25"/>
    <p:sldId id="1039" r:id="rId26"/>
    <p:sldId id="1038" r:id="rId27"/>
    <p:sldId id="1040" r:id="rId28"/>
    <p:sldId id="1042" r:id="rId29"/>
    <p:sldId id="1132" r:id="rId30"/>
    <p:sldId id="1133" r:id="rId31"/>
    <p:sldId id="1095" r:id="rId32"/>
    <p:sldId id="1134" r:id="rId33"/>
    <p:sldId id="1091" r:id="rId34"/>
    <p:sldId id="1045" r:id="rId35"/>
    <p:sldId id="1075" r:id="rId36"/>
    <p:sldId id="1077" r:id="rId37"/>
    <p:sldId id="1078" r:id="rId38"/>
    <p:sldId id="1079" r:id="rId39"/>
    <p:sldId id="1080" r:id="rId40"/>
    <p:sldId id="1046" r:id="rId41"/>
    <p:sldId id="1081" r:id="rId42"/>
    <p:sldId id="1097" r:id="rId43"/>
    <p:sldId id="1054" r:id="rId44"/>
    <p:sldId id="1055" r:id="rId45"/>
    <p:sldId id="1047" r:id="rId46"/>
    <p:sldId id="1048" r:id="rId47"/>
    <p:sldId id="1094" r:id="rId48"/>
    <p:sldId id="1052" r:id="rId49"/>
    <p:sldId id="1100" r:id="rId50"/>
    <p:sldId id="1122" r:id="rId51"/>
    <p:sldId id="1159" r:id="rId52"/>
    <p:sldId id="1101" r:id="rId53"/>
    <p:sldId id="1141" r:id="rId54"/>
    <p:sldId id="1125" r:id="rId55"/>
    <p:sldId id="1136" r:id="rId56"/>
    <p:sldId id="1103" r:id="rId57"/>
    <p:sldId id="1105" r:id="rId58"/>
    <p:sldId id="1106" r:id="rId59"/>
    <p:sldId id="1107" r:id="rId60"/>
    <p:sldId id="1108" r:id="rId61"/>
    <p:sldId id="1109" r:id="rId62"/>
    <p:sldId id="1110" r:id="rId63"/>
    <p:sldId id="1111" r:id="rId64"/>
    <p:sldId id="1121" r:id="rId65"/>
    <p:sldId id="1113" r:id="rId66"/>
    <p:sldId id="1137" r:id="rId67"/>
    <p:sldId id="1129" r:id="rId68"/>
    <p:sldId id="1130" r:id="rId69"/>
    <p:sldId id="1131" r:id="rId70"/>
    <p:sldId id="1104" r:id="rId71"/>
    <p:sldId id="1142" r:id="rId72"/>
    <p:sldId id="1143" r:id="rId73"/>
    <p:sldId id="1144" r:id="rId74"/>
    <p:sldId id="1138" r:id="rId75"/>
    <p:sldId id="1145" r:id="rId76"/>
  </p:sldIdLst>
  <p:sldSz cx="9144000" cy="6858000" type="screen4x3"/>
  <p:notesSz cx="6797675" cy="9874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orient="horz" pos="2772" userDrawn="1">
          <p15:clr>
            <a:srgbClr val="A4A3A4"/>
          </p15:clr>
        </p15:guide>
        <p15:guide id="3" orient="horz" pos="1230" userDrawn="1">
          <p15:clr>
            <a:srgbClr val="A4A3A4"/>
          </p15:clr>
        </p15:guide>
        <p15:guide id="4" pos="5329" userDrawn="1">
          <p15:clr>
            <a:srgbClr val="A4A3A4"/>
          </p15:clr>
        </p15:guide>
        <p15:guide id="5" pos="181" userDrawn="1">
          <p15:clr>
            <a:srgbClr val="A4A3A4"/>
          </p15:clr>
        </p15:guide>
        <p15:guide id="6" pos="1224" userDrawn="1">
          <p15:clr>
            <a:srgbClr val="A4A3A4"/>
          </p15:clr>
        </p15:guide>
        <p15:guide id="7" pos="4082" userDrawn="1">
          <p15:clr>
            <a:srgbClr val="A4A3A4"/>
          </p15:clr>
        </p15:guide>
        <p15:guide id="8" orient="horz" pos="1706" userDrawn="1">
          <p15:clr>
            <a:srgbClr val="A4A3A4"/>
          </p15:clr>
        </p15:guide>
        <p15:guide id="9" orient="horz" pos="442">
          <p15:clr>
            <a:srgbClr val="A4A3A4"/>
          </p15:clr>
        </p15:guide>
        <p15:guide id="10" pos="444">
          <p15:clr>
            <a:srgbClr val="A4A3A4"/>
          </p15:clr>
        </p15:guide>
        <p15:guide id="11" pos="5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EC1E"/>
    <a:srgbClr val="FFCC99"/>
    <a:srgbClr val="C4C4C4"/>
    <a:srgbClr val="000000"/>
    <a:srgbClr val="B2B2B2"/>
    <a:srgbClr val="CCFFFF"/>
    <a:srgbClr val="CC9900"/>
    <a:srgbClr val="FFEFBD"/>
    <a:srgbClr val="FFFF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9328" autoAdjust="0"/>
  </p:normalViewPr>
  <p:slideViewPr>
    <p:cSldViewPr snapToGrid="0" showGuides="1">
      <p:cViewPr varScale="1">
        <p:scale>
          <a:sx n="74" d="100"/>
          <a:sy n="74" d="100"/>
        </p:scale>
        <p:origin x="1206" y="72"/>
      </p:cViewPr>
      <p:guideLst>
        <p:guide orient="horz" pos="436"/>
        <p:guide orient="horz" pos="2772"/>
        <p:guide orient="horz" pos="1230"/>
        <p:guide pos="5329"/>
        <p:guide pos="181"/>
        <p:guide pos="1224"/>
        <p:guide pos="4082"/>
        <p:guide orient="horz" pos="1706"/>
        <p:guide orient="horz" pos="442"/>
        <p:guide pos="444"/>
        <p:guide pos="5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799" cy="4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323" y="2"/>
            <a:ext cx="2946799" cy="4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8188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90" y="4690610"/>
            <a:ext cx="5438451" cy="444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819"/>
            <a:ext cx="2946799" cy="4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323" y="9377819"/>
            <a:ext cx="2946799" cy="4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0B89FE0B-1346-4993-9891-50CD206C3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97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1A281D-D7D7-4922-A646-C5F7646AB594}" type="slidenum">
              <a:rPr lang="en-US" altLang="en-US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123510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  <p:sp>
        <p:nvSpPr>
          <p:cNvPr id="18330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C7447E-5541-4CBE-A32C-1B63FAF085B4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8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AD272B-D9DD-4730-99EA-C38FB2728F7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15043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87761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77608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78914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81980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27107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288316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0" y="4688909"/>
            <a:ext cx="5438451" cy="4444093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51491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B6A4-DAD3-4FD0-A2FB-6270EE34F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3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6738-9CDC-47A4-A941-88CB42C0D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DF869-4799-4B33-9577-8346A6A45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1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FE59C-B390-4481-9763-350526CC9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44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5A94-DCA6-45AD-A05E-C65A032F6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7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6367-1AE3-488A-B80D-10B660AEF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9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AFCD-30C3-4383-9398-1ED561405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53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FBEE-A308-46C1-9E46-CA9870178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5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D8561-BFCF-4FD3-BE10-2EE4AD054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22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BFB29-EC98-460F-AC8C-4FCADE519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F933E-4315-4B32-A903-B0E85A5D5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3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8C35-FB64-462B-9486-611B2A49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56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D68A7-F4A4-40BC-95E1-C5BA01F57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65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E229C-6D19-409A-8164-CD582B6B5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700AA-A55E-4605-93A7-CB944C8ED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9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AB0E3-3B43-4B27-8B27-7A6978D52BB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38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1CA1-C138-49F4-8A04-29CDA1DDAA6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51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8B4BA-D6E9-4A76-B382-F1866F52F1C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46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8B00-E45F-4DAC-A321-DD06E0C3A5A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40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D5F35-A67F-4A86-AC4C-A82F5AB4C3B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64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5D36E-0EF8-484B-BE41-9C99FBCE89D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81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08D6-CE8A-4A95-9887-6F8173F83B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0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A0E9-DF09-4809-BA0C-E0D841574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2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35602-A24C-4855-B681-BD30C7D769D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78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5DC85-1B8A-43B3-B800-8F7963AA71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45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B898-4B3F-433A-81C4-1213845E38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8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9438A-E02F-4755-9091-AA6D58995F7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7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ED5F3-29A2-45B7-A774-0165310BB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DFCE8-A263-4B9B-9181-D0393579C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00FD-46E5-4A83-B47F-38ABFA83F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5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B4E1-F40C-4E22-A484-026E42D58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8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E4F87-4604-4491-9DF3-43C00F39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B2E2F-7CDF-4D69-B976-394A6A3AC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7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49064EF-0A1A-484C-BC23-FD6DAA3A0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  <p:sldLayoutId id="2147485470" r:id="rId4"/>
    <p:sldLayoutId id="2147485471" r:id="rId5"/>
    <p:sldLayoutId id="2147485472" r:id="rId6"/>
    <p:sldLayoutId id="2147485473" r:id="rId7"/>
    <p:sldLayoutId id="2147485474" r:id="rId8"/>
    <p:sldLayoutId id="2147485475" r:id="rId9"/>
    <p:sldLayoutId id="2147485476" r:id="rId10"/>
    <p:sldLayoutId id="2147485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6C2F4C7-7AD2-454D-99C3-08FEC099C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7" r:id="rId1"/>
    <p:sldLayoutId id="2147485578" r:id="rId2"/>
    <p:sldLayoutId id="2147485579" r:id="rId3"/>
    <p:sldLayoutId id="2147485580" r:id="rId4"/>
    <p:sldLayoutId id="2147485581" r:id="rId5"/>
    <p:sldLayoutId id="2147485582" r:id="rId6"/>
    <p:sldLayoutId id="2147485583" r:id="rId7"/>
    <p:sldLayoutId id="2147485584" r:id="rId8"/>
    <p:sldLayoutId id="2147485585" r:id="rId9"/>
    <p:sldLayoutId id="2147485586" r:id="rId10"/>
    <p:sldLayoutId id="21474855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4371EF6-BD44-448E-B447-64B26641F318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9" r:id="rId1"/>
    <p:sldLayoutId id="2147485590" r:id="rId2"/>
    <p:sldLayoutId id="2147485591" r:id="rId3"/>
    <p:sldLayoutId id="2147485592" r:id="rId4"/>
    <p:sldLayoutId id="2147485593" r:id="rId5"/>
    <p:sldLayoutId id="2147485594" r:id="rId6"/>
    <p:sldLayoutId id="2147485595" r:id="rId7"/>
    <p:sldLayoutId id="2147485596" r:id="rId8"/>
    <p:sldLayoutId id="2147485597" r:id="rId9"/>
    <p:sldLayoutId id="2147485598" r:id="rId10"/>
    <p:sldLayoutId id="21474855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extplatform.com/wp-content/uploads/2015/05/intel-xeon-e7-v3-block-diagram-2.jp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images.anandtech.com/doci/6768/Screen%20Shot%202013-02-20%20at%2012.42.41%20PM.png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www.metalghost.ro/images/stories/hardware/4186_large_torrenzafusion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8350" y="3498850"/>
            <a:ext cx="7632700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sz="3600" dirty="0" err="1" smtClean="0">
                <a:solidFill>
                  <a:schemeClr val="bg1"/>
                </a:solidFill>
                <a:latin typeface="Verdana" pitchFamily="34" charset="0"/>
              </a:rPr>
              <a:t>Sima</a:t>
            </a:r>
            <a:r>
              <a:rPr lang="en-US" altLang="en-US" sz="3600" smtClean="0">
                <a:solidFill>
                  <a:schemeClr val="bg1"/>
                </a:solidFill>
                <a:latin typeface="Verdana" pitchFamily="34" charset="0"/>
              </a:rPr>
              <a:t> Dezső</a:t>
            </a:r>
          </a:p>
          <a:p>
            <a:pPr eaLnBrk="1" hangingPunct="1">
              <a:spcAft>
                <a:spcPct val="50000"/>
              </a:spcAft>
            </a:pPr>
            <a:endParaRPr lang="hu-HU" altLang="en-US" sz="4000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79425" y="1092200"/>
            <a:ext cx="8134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u-HU" altLang="en-US" sz="3600" dirty="0" smtClean="0">
                <a:solidFill>
                  <a:srgbClr val="FF0000"/>
                </a:solidFill>
                <a:latin typeface="Verdana" pitchFamily="34" charset="0"/>
              </a:rPr>
              <a:t>Introduction to multicores</a:t>
            </a:r>
            <a:endParaRPr lang="hu-HU" altLang="en-US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170169" y="4887913"/>
            <a:ext cx="277191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hu-HU" altLang="en-US" sz="2400" dirty="0" smtClean="0">
                <a:solidFill>
                  <a:schemeClr val="bg1"/>
                </a:solidFill>
                <a:latin typeface="Verdana" pitchFamily="34" charset="0"/>
              </a:rPr>
              <a:t>September 20</a:t>
            </a:r>
            <a: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r>
              <a:rPr lang="hu-HU" altLang="en-US" sz="2400" dirty="0" smtClean="0">
                <a:solidFill>
                  <a:schemeClr val="bg1"/>
                </a:solidFill>
                <a:latin typeface="Verdana" pitchFamily="34" charset="0"/>
              </a:rPr>
              <a:t>6</a:t>
            </a:r>
            <a:endParaRPr lang="en-US" altLang="en-US" sz="1600" dirty="0">
              <a:latin typeface="Verdana" pitchFamily="34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786736" y="6254750"/>
            <a:ext cx="1330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Verdana" pitchFamily="34" charset="0"/>
              </a:rPr>
              <a:t>Version </a:t>
            </a:r>
            <a:r>
              <a:rPr lang="hu-HU" altLang="en-US" sz="1400" b="1" dirty="0" smtClean="0">
                <a:solidFill>
                  <a:schemeClr val="bg1"/>
                </a:solidFill>
                <a:latin typeface="Verdana" pitchFamily="34" charset="0"/>
              </a:rPr>
              <a:t>2.1</a:t>
            </a:r>
            <a:endParaRPr lang="en-US" alt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4988" y="2934930"/>
            <a:ext cx="8137525" cy="2206625"/>
          </a:xfrm>
          <a:prstGeom prst="rect">
            <a:avLst/>
          </a:prstGeom>
          <a:solidFill>
            <a:srgbClr val="EAF5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latin typeface="Verdana" pitchFamily="34" charset="0"/>
            </a:endParaRPr>
          </a:p>
        </p:txBody>
      </p:sp>
      <p:sp>
        <p:nvSpPr>
          <p:cNvPr id="393224" name="Text Box 8"/>
          <p:cNvSpPr txBox="1">
            <a:spLocks noChangeArrowheads="1"/>
          </p:cNvSpPr>
          <p:nvPr/>
        </p:nvSpPr>
        <p:spPr bwMode="auto">
          <a:xfrm>
            <a:off x="1606550" y="4450992"/>
            <a:ext cx="107497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Superscalar</a:t>
            </a:r>
            <a:endParaRPr lang="en-US" altLang="en-US" sz="1300" dirty="0">
              <a:latin typeface="Verdana" pitchFamily="34" charset="0"/>
            </a:endParaRPr>
          </a:p>
        </p:txBody>
      </p:sp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3890963" y="3320692"/>
            <a:ext cx="200644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en-US" sz="1300" dirty="0">
                <a:latin typeface="Verdana" pitchFamily="34" charset="0"/>
              </a:rPr>
              <a:t>  </a:t>
            </a:r>
            <a:r>
              <a:rPr lang="en-US" altLang="en-US" sz="1300" dirty="0" smtClean="0">
                <a:latin typeface="Verdana" pitchFamily="34" charset="0"/>
              </a:rPr>
              <a:t>Branch prediction</a:t>
            </a:r>
            <a:endParaRPr lang="hu-HU" altLang="en-US" sz="13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en-US" sz="1300" dirty="0">
                <a:latin typeface="Verdana" pitchFamily="34" charset="0"/>
              </a:rPr>
              <a:t>  </a:t>
            </a:r>
            <a:r>
              <a:rPr lang="en-US" altLang="en-US" sz="1300" dirty="0" smtClean="0">
                <a:latin typeface="Verdana" pitchFamily="34" charset="0"/>
              </a:rPr>
              <a:t>Speculative loads </a:t>
            </a:r>
            <a:r>
              <a:rPr lang="hu-HU" altLang="en-US" sz="1300" dirty="0" smtClean="0">
                <a:latin typeface="Verdana" pitchFamily="34" charset="0"/>
              </a:rPr>
              <a:t>...</a:t>
            </a:r>
            <a:endParaRPr lang="en-US" altLang="en-US" sz="1300" dirty="0">
              <a:latin typeface="Verdana" pitchFamily="34" charset="0"/>
            </a:endParaRPr>
          </a:p>
        </p:txBody>
      </p:sp>
      <p:sp>
        <p:nvSpPr>
          <p:cNvPr id="393229" name="Text Box 13"/>
          <p:cNvSpPr txBox="1">
            <a:spLocks noChangeArrowheads="1"/>
          </p:cNvSpPr>
          <p:nvPr/>
        </p:nvSpPr>
        <p:spPr bwMode="auto">
          <a:xfrm>
            <a:off x="6484959" y="3249255"/>
            <a:ext cx="196688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Increasing the size 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the associativity 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L2/L3</a:t>
            </a:r>
            <a:r>
              <a:rPr lang="hu-HU" altLang="en-US" sz="1300" dirty="0" smtClean="0">
                <a:latin typeface="Verdana" pitchFamily="34" charset="0"/>
              </a:rPr>
              <a:t>...) </a:t>
            </a:r>
            <a:endParaRPr lang="en-US" altLang="en-US" sz="1300" dirty="0">
              <a:latin typeface="Verdana" pitchFamily="34" charset="0"/>
            </a:endParaRPr>
          </a:p>
        </p:txBody>
      </p:sp>
      <p:sp>
        <p:nvSpPr>
          <p:cNvPr id="393230" name="Text Box 14"/>
          <p:cNvSpPr txBox="1">
            <a:spLocks noChangeArrowheads="1"/>
          </p:cNvSpPr>
          <p:nvPr/>
        </p:nvSpPr>
        <p:spPr bwMode="auto">
          <a:xfrm>
            <a:off x="1282700" y="4708167"/>
            <a:ext cx="71429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300">
                <a:latin typeface="Verdana" pitchFamily="34" charset="0"/>
              </a:rPr>
              <a:t>1. Gen.</a:t>
            </a:r>
            <a:endParaRPr lang="en-US" altLang="en-US" sz="1300">
              <a:latin typeface="Verdana" pitchFamily="34" charset="0"/>
            </a:endParaRPr>
          </a:p>
        </p:txBody>
      </p:sp>
      <p:sp>
        <p:nvSpPr>
          <p:cNvPr id="393231" name="Text Box 15"/>
          <p:cNvSpPr txBox="1">
            <a:spLocks noChangeArrowheads="1"/>
          </p:cNvSpPr>
          <p:nvPr/>
        </p:nvSpPr>
        <p:spPr bwMode="auto">
          <a:xfrm>
            <a:off x="2212975" y="4708167"/>
            <a:ext cx="71429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300">
                <a:latin typeface="Verdana" pitchFamily="34" charset="0"/>
              </a:rPr>
              <a:t>2. Gen.</a:t>
            </a:r>
            <a:endParaRPr lang="en-US" altLang="en-US" sz="1300">
              <a:latin typeface="Verdana" pitchFamily="34" charset="0"/>
            </a:endParaRPr>
          </a:p>
        </p:txBody>
      </p:sp>
      <p:grpSp>
        <p:nvGrpSpPr>
          <p:cNvPr id="393232" name="Group 16"/>
          <p:cNvGrpSpPr>
            <a:grpSpLocks/>
          </p:cNvGrpSpPr>
          <p:nvPr/>
        </p:nvGrpSpPr>
        <p:grpSpPr bwMode="auto">
          <a:xfrm>
            <a:off x="844550" y="3176230"/>
            <a:ext cx="2232025" cy="1274762"/>
            <a:chOff x="444" y="1751"/>
            <a:chExt cx="1406" cy="803"/>
          </a:xfrm>
        </p:grpSpPr>
        <p:sp>
          <p:nvSpPr>
            <p:cNvPr id="29732" name="AutoShape 17"/>
            <p:cNvSpPr>
              <a:spLocks noChangeArrowheads="1"/>
            </p:cNvSpPr>
            <p:nvPr/>
          </p:nvSpPr>
          <p:spPr bwMode="auto">
            <a:xfrm>
              <a:off x="1261" y="1933"/>
              <a:ext cx="576" cy="365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300">
                <a:latin typeface="Verdana" pitchFamily="34" charset="0"/>
              </a:endParaRPr>
            </a:p>
          </p:txBody>
        </p:sp>
        <p:sp>
          <p:nvSpPr>
            <p:cNvPr id="29733" name="Line 18"/>
            <p:cNvSpPr>
              <a:spLocks noChangeShapeType="1"/>
            </p:cNvSpPr>
            <p:nvPr/>
          </p:nvSpPr>
          <p:spPr bwMode="auto">
            <a:xfrm>
              <a:off x="1541" y="1751"/>
              <a:ext cx="7" cy="23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4" name="Line 19"/>
            <p:cNvSpPr>
              <a:spLocks noChangeShapeType="1"/>
            </p:cNvSpPr>
            <p:nvPr/>
          </p:nvSpPr>
          <p:spPr bwMode="auto">
            <a:xfrm>
              <a:off x="1549" y="2319"/>
              <a:ext cx="0" cy="23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5" name="AutoShape 20"/>
            <p:cNvSpPr>
              <a:spLocks noChangeArrowheads="1"/>
            </p:cNvSpPr>
            <p:nvPr/>
          </p:nvSpPr>
          <p:spPr bwMode="auto">
            <a:xfrm>
              <a:off x="444" y="1933"/>
              <a:ext cx="182" cy="365"/>
            </a:xfrm>
            <a:prstGeom prst="can">
              <a:avLst>
                <a:gd name="adj" fmla="val 5013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300">
                <a:latin typeface="Verdana" pitchFamily="34" charset="0"/>
              </a:endParaRPr>
            </a:p>
          </p:txBody>
        </p:sp>
        <p:sp>
          <p:nvSpPr>
            <p:cNvPr id="29736" name="Line 21"/>
            <p:cNvSpPr>
              <a:spLocks noChangeShapeType="1"/>
            </p:cNvSpPr>
            <p:nvPr/>
          </p:nvSpPr>
          <p:spPr bwMode="auto">
            <a:xfrm>
              <a:off x="532" y="1751"/>
              <a:ext cx="3" cy="23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7" name="Line 22"/>
            <p:cNvSpPr>
              <a:spLocks noChangeShapeType="1"/>
            </p:cNvSpPr>
            <p:nvPr/>
          </p:nvSpPr>
          <p:spPr bwMode="auto">
            <a:xfrm>
              <a:off x="535" y="2319"/>
              <a:ext cx="0" cy="23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8" name="AutoShape 23"/>
            <p:cNvSpPr>
              <a:spLocks noChangeArrowheads="1"/>
            </p:cNvSpPr>
            <p:nvPr/>
          </p:nvSpPr>
          <p:spPr bwMode="auto">
            <a:xfrm>
              <a:off x="807" y="1933"/>
              <a:ext cx="318" cy="365"/>
            </a:xfrm>
            <a:prstGeom prst="can">
              <a:avLst>
                <a:gd name="adj" fmla="val 28695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300">
                <a:latin typeface="Verdana" pitchFamily="34" charset="0"/>
              </a:endParaRPr>
            </a:p>
          </p:txBody>
        </p:sp>
        <p:sp>
          <p:nvSpPr>
            <p:cNvPr id="29739" name="Line 24"/>
            <p:cNvSpPr>
              <a:spLocks noChangeShapeType="1"/>
            </p:cNvSpPr>
            <p:nvPr/>
          </p:nvSpPr>
          <p:spPr bwMode="auto">
            <a:xfrm>
              <a:off x="962" y="1751"/>
              <a:ext cx="3" cy="23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40" name="Line 25"/>
            <p:cNvSpPr>
              <a:spLocks noChangeShapeType="1"/>
            </p:cNvSpPr>
            <p:nvPr/>
          </p:nvSpPr>
          <p:spPr bwMode="auto">
            <a:xfrm>
              <a:off x="966" y="2319"/>
              <a:ext cx="0" cy="23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41" name="Line 26"/>
            <p:cNvSpPr>
              <a:spLocks noChangeShapeType="1"/>
            </p:cNvSpPr>
            <p:nvPr/>
          </p:nvSpPr>
          <p:spPr bwMode="auto">
            <a:xfrm>
              <a:off x="444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2" name="Line 27"/>
            <p:cNvSpPr>
              <a:spLocks noChangeShapeType="1"/>
            </p:cNvSpPr>
            <p:nvPr/>
          </p:nvSpPr>
          <p:spPr bwMode="auto">
            <a:xfrm>
              <a:off x="625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3" name="Line 28"/>
            <p:cNvSpPr>
              <a:spLocks noChangeShapeType="1"/>
            </p:cNvSpPr>
            <p:nvPr/>
          </p:nvSpPr>
          <p:spPr bwMode="auto">
            <a:xfrm>
              <a:off x="444" y="2357"/>
              <a:ext cx="181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4" name="Line 29"/>
            <p:cNvSpPr>
              <a:spLocks noChangeShapeType="1"/>
            </p:cNvSpPr>
            <p:nvPr/>
          </p:nvSpPr>
          <p:spPr bwMode="auto">
            <a:xfrm>
              <a:off x="807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5" name="Line 30"/>
            <p:cNvSpPr>
              <a:spLocks noChangeShapeType="1"/>
            </p:cNvSpPr>
            <p:nvPr/>
          </p:nvSpPr>
          <p:spPr bwMode="auto">
            <a:xfrm>
              <a:off x="1126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6" name="Line 31"/>
            <p:cNvSpPr>
              <a:spLocks noChangeShapeType="1"/>
            </p:cNvSpPr>
            <p:nvPr/>
          </p:nvSpPr>
          <p:spPr bwMode="auto">
            <a:xfrm>
              <a:off x="807" y="2359"/>
              <a:ext cx="327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7" name="Line 32"/>
            <p:cNvSpPr>
              <a:spLocks noChangeShapeType="1"/>
            </p:cNvSpPr>
            <p:nvPr/>
          </p:nvSpPr>
          <p:spPr bwMode="auto">
            <a:xfrm>
              <a:off x="1261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8" name="Line 33"/>
            <p:cNvSpPr>
              <a:spLocks noChangeShapeType="1"/>
            </p:cNvSpPr>
            <p:nvPr/>
          </p:nvSpPr>
          <p:spPr bwMode="auto">
            <a:xfrm>
              <a:off x="1838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9" name="Line 34"/>
            <p:cNvSpPr>
              <a:spLocks noChangeShapeType="1"/>
            </p:cNvSpPr>
            <p:nvPr/>
          </p:nvSpPr>
          <p:spPr bwMode="auto">
            <a:xfrm>
              <a:off x="1261" y="2363"/>
              <a:ext cx="589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50" name="Text Box 35"/>
            <p:cNvSpPr txBox="1">
              <a:spLocks noChangeArrowheads="1"/>
            </p:cNvSpPr>
            <p:nvPr/>
          </p:nvSpPr>
          <p:spPr bwMode="auto">
            <a:xfrm>
              <a:off x="446" y="2090"/>
              <a:ext cx="18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300">
                  <a:latin typeface="Verdana" pitchFamily="34" charset="0"/>
                </a:rPr>
                <a:t>1</a:t>
              </a:r>
              <a:endParaRPr lang="en-US" altLang="en-US" sz="1300">
                <a:latin typeface="Verdana" pitchFamily="34" charset="0"/>
              </a:endParaRPr>
            </a:p>
          </p:txBody>
        </p:sp>
        <p:sp>
          <p:nvSpPr>
            <p:cNvPr id="29751" name="Text Box 36"/>
            <p:cNvSpPr txBox="1">
              <a:spLocks noChangeArrowheads="1"/>
            </p:cNvSpPr>
            <p:nvPr/>
          </p:nvSpPr>
          <p:spPr bwMode="auto">
            <a:xfrm>
              <a:off x="875" y="2088"/>
              <a:ext cx="18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300">
                  <a:latin typeface="Verdana" pitchFamily="34" charset="0"/>
                </a:rPr>
                <a:t>2</a:t>
              </a:r>
              <a:endParaRPr lang="en-US" altLang="en-US" sz="1300">
                <a:latin typeface="Verdana" pitchFamily="34" charset="0"/>
              </a:endParaRPr>
            </a:p>
          </p:txBody>
        </p:sp>
        <p:sp>
          <p:nvSpPr>
            <p:cNvPr id="29752" name="Text Box 37"/>
            <p:cNvSpPr txBox="1">
              <a:spLocks noChangeArrowheads="1"/>
            </p:cNvSpPr>
            <p:nvPr/>
          </p:nvSpPr>
          <p:spPr bwMode="auto">
            <a:xfrm>
              <a:off x="1456" y="2082"/>
              <a:ext cx="18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300">
                  <a:latin typeface="Verdana" pitchFamily="34" charset="0"/>
                </a:rPr>
                <a:t>4</a:t>
              </a:r>
              <a:endParaRPr lang="en-US" altLang="en-US" sz="1300">
                <a:latin typeface="Verdana" pitchFamily="34" charset="0"/>
              </a:endParaRPr>
            </a:p>
          </p:txBody>
        </p:sp>
      </p:grpSp>
      <p:sp>
        <p:nvSpPr>
          <p:cNvPr id="393254" name="Rectangle 38"/>
          <p:cNvSpPr>
            <a:spLocks noChangeArrowheads="1"/>
          </p:cNvSpPr>
          <p:nvPr/>
        </p:nvSpPr>
        <p:spPr bwMode="auto">
          <a:xfrm>
            <a:off x="501649" y="4450992"/>
            <a:ext cx="95250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dirty="0">
                <a:latin typeface="Verdana" pitchFamily="34" charset="0"/>
              </a:rPr>
              <a:t> </a:t>
            </a:r>
            <a:r>
              <a:rPr lang="en-US" altLang="en-US" sz="1300" dirty="0" smtClean="0">
                <a:latin typeface="Verdana" pitchFamily="34" charset="0"/>
              </a:rPr>
              <a:t>Pipeline</a:t>
            </a:r>
            <a:r>
              <a:rPr lang="hu-HU" altLang="en-US" sz="1300" dirty="0" smtClean="0">
                <a:latin typeface="Verdana" pitchFamily="34" charset="0"/>
              </a:rPr>
              <a:t> </a:t>
            </a:r>
            <a:endParaRPr lang="en-US" altLang="en-US" sz="1300" dirty="0">
              <a:latin typeface="Verdana" pitchFamily="34" charset="0"/>
            </a:endParaRPr>
          </a:p>
        </p:txBody>
      </p:sp>
      <p:grpSp>
        <p:nvGrpSpPr>
          <p:cNvPr id="393258" name="Group 42"/>
          <p:cNvGrpSpPr>
            <a:grpSpLocks/>
          </p:cNvGrpSpPr>
          <p:nvPr/>
        </p:nvGrpSpPr>
        <p:grpSpPr bwMode="auto">
          <a:xfrm>
            <a:off x="683527" y="3100030"/>
            <a:ext cx="2414587" cy="1860550"/>
            <a:chOff x="327" y="1682"/>
            <a:chExt cx="1521" cy="1172"/>
          </a:xfrm>
        </p:grpSpPr>
        <p:sp>
          <p:nvSpPr>
            <p:cNvPr id="29730" name="Line 43"/>
            <p:cNvSpPr>
              <a:spLocks noChangeShapeType="1"/>
            </p:cNvSpPr>
            <p:nvPr/>
          </p:nvSpPr>
          <p:spPr bwMode="auto">
            <a:xfrm>
              <a:off x="327" y="1712"/>
              <a:ext cx="1519" cy="114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31" name="Line 44"/>
            <p:cNvSpPr>
              <a:spLocks noChangeShapeType="1"/>
            </p:cNvSpPr>
            <p:nvPr/>
          </p:nvSpPr>
          <p:spPr bwMode="auto">
            <a:xfrm flipV="1">
              <a:off x="327" y="1682"/>
              <a:ext cx="1521" cy="1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</p:grpSp>
      <p:grpSp>
        <p:nvGrpSpPr>
          <p:cNvPr id="393268" name="Group 52"/>
          <p:cNvGrpSpPr>
            <a:grpSpLocks/>
          </p:cNvGrpSpPr>
          <p:nvPr/>
        </p:nvGrpSpPr>
        <p:grpSpPr bwMode="auto">
          <a:xfrm>
            <a:off x="3989133" y="3168291"/>
            <a:ext cx="1697037" cy="855663"/>
            <a:chOff x="524" y="2885"/>
            <a:chExt cx="1521" cy="1144"/>
          </a:xfrm>
        </p:grpSpPr>
        <p:sp>
          <p:nvSpPr>
            <p:cNvPr id="29728" name="Line 53"/>
            <p:cNvSpPr>
              <a:spLocks noChangeShapeType="1"/>
            </p:cNvSpPr>
            <p:nvPr/>
          </p:nvSpPr>
          <p:spPr bwMode="auto">
            <a:xfrm>
              <a:off x="524" y="2887"/>
              <a:ext cx="1519" cy="114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29" name="Line 54"/>
            <p:cNvSpPr>
              <a:spLocks noChangeShapeType="1"/>
            </p:cNvSpPr>
            <p:nvPr/>
          </p:nvSpPr>
          <p:spPr bwMode="auto">
            <a:xfrm flipV="1">
              <a:off x="524" y="2885"/>
              <a:ext cx="1521" cy="1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</p:grpSp>
      <p:grpSp>
        <p:nvGrpSpPr>
          <p:cNvPr id="393271" name="Group 55"/>
          <p:cNvGrpSpPr>
            <a:grpSpLocks/>
          </p:cNvGrpSpPr>
          <p:nvPr/>
        </p:nvGrpSpPr>
        <p:grpSpPr bwMode="auto">
          <a:xfrm>
            <a:off x="6609752" y="3211155"/>
            <a:ext cx="1698625" cy="800100"/>
            <a:chOff x="524" y="2885"/>
            <a:chExt cx="1521" cy="1144"/>
          </a:xfrm>
        </p:grpSpPr>
        <p:sp>
          <p:nvSpPr>
            <p:cNvPr id="29726" name="Line 56"/>
            <p:cNvSpPr>
              <a:spLocks noChangeShapeType="1"/>
            </p:cNvSpPr>
            <p:nvPr/>
          </p:nvSpPr>
          <p:spPr bwMode="auto">
            <a:xfrm>
              <a:off x="524" y="2887"/>
              <a:ext cx="1519" cy="114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27" name="Line 57"/>
            <p:cNvSpPr>
              <a:spLocks noChangeShapeType="1"/>
            </p:cNvSpPr>
            <p:nvPr/>
          </p:nvSpPr>
          <p:spPr bwMode="auto">
            <a:xfrm flipV="1">
              <a:off x="524" y="2885"/>
              <a:ext cx="1521" cy="1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192335" y="606839"/>
            <a:ext cx="546014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en-US" b="1" dirty="0" smtClean="0">
                <a:solidFill>
                  <a:schemeClr val="accent6"/>
                </a:solidFill>
              </a:rPr>
              <a:t>Utilization of the surplus transistors (~</a:t>
            </a:r>
            <a:r>
              <a:rPr lang="en-US" altLang="en-US" b="1" dirty="0">
                <a:solidFill>
                  <a:schemeClr val="accent6"/>
                </a:solidFill>
              </a:rPr>
              <a:t>2x/2 </a:t>
            </a:r>
            <a:r>
              <a:rPr lang="hu-HU" altLang="en-US" b="1" dirty="0" smtClean="0">
                <a:solidFill>
                  <a:schemeClr val="accent6"/>
                </a:solidFill>
              </a:rPr>
              <a:t>years</a:t>
            </a:r>
            <a:r>
              <a:rPr lang="en-US" altLang="en-US" b="1" dirty="0" smtClean="0">
                <a:solidFill>
                  <a:schemeClr val="accent6"/>
                </a:solidFill>
              </a:rPr>
              <a:t>)?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 bwMode="auto">
          <a:xfrm>
            <a:off x="159222" y="5400318"/>
            <a:ext cx="851226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hu-HU" dirty="0" smtClean="0">
                <a:solidFill>
                  <a:srgbClr val="0070C0"/>
                </a:solidFill>
                <a:latin typeface="+mj-lt"/>
              </a:rPr>
              <a:t>Summing up: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About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2005 the microarchitecture of the processors </a:t>
            </a:r>
            <a:r>
              <a:rPr lang="hu-HU" dirty="0" smtClean="0">
                <a:solidFill>
                  <a:srgbClr val="0070C0"/>
                </a:solidFill>
                <a:latin typeface="+mj-lt"/>
              </a:rPr>
              <a:t>became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already high</a:t>
            </a:r>
            <a:r>
              <a:rPr lang="hu-HU" dirty="0" smtClean="0">
                <a:solidFill>
                  <a:srgbClr val="0070C0"/>
                </a:solidFill>
                <a:latin typeface="+mj-lt"/>
              </a:rPr>
              <a:t>ly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algn="l"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efficient by </a:t>
            </a:r>
            <a:r>
              <a:rPr lang="en-US" dirty="0" smtClean="0">
                <a:latin typeface="+mj-lt"/>
              </a:rPr>
              <a:t>utilizing hundred</a:t>
            </a:r>
            <a:r>
              <a:rPr lang="hu-HU" dirty="0" smtClean="0">
                <a:latin typeface="+mj-lt"/>
              </a:rPr>
              <a:t>s of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millions </a:t>
            </a:r>
            <a:r>
              <a:rPr lang="hu-HU" dirty="0" smtClean="0">
                <a:latin typeface="+mj-lt"/>
              </a:rPr>
              <a:t>of </a:t>
            </a:r>
            <a:r>
              <a:rPr lang="en-US" dirty="0" smtClean="0">
                <a:latin typeface="+mj-lt"/>
              </a:rPr>
              <a:t>transistors </a:t>
            </a:r>
            <a:r>
              <a:rPr lang="en-US" dirty="0" smtClean="0">
                <a:latin typeface="+mj-lt"/>
              </a:rPr>
              <a:t>per die.</a:t>
            </a:r>
            <a:endParaRPr lang="en-US" dirty="0">
              <a:latin typeface="+mj-lt"/>
            </a:endParaRPr>
          </a:p>
        </p:txBody>
      </p:sp>
      <p:sp>
        <p:nvSpPr>
          <p:cNvPr id="61" name="Lefelé nyíl 60"/>
          <p:cNvSpPr/>
          <p:nvPr/>
        </p:nvSpPr>
        <p:spPr bwMode="auto">
          <a:xfrm>
            <a:off x="4530765" y="5907626"/>
            <a:ext cx="107950" cy="3968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725" name="Szövegdoboz 3"/>
          <p:cNvSpPr txBox="1">
            <a:spLocks noChangeArrowheads="1"/>
          </p:cNvSpPr>
          <p:nvPr/>
        </p:nvSpPr>
        <p:spPr bwMode="auto">
          <a:xfrm>
            <a:off x="167080" y="6309724"/>
            <a:ext cx="8977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Further </a:t>
            </a: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hundred millions of transistors per die would result only in a marginal (a few %)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  performance increase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500063" y="1282342"/>
            <a:ext cx="8235950" cy="165576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 dirty="0">
              <a:latin typeface="Verdana" pitchFamily="34" charset="0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1646238" y="1404580"/>
            <a:ext cx="63500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Utilization of the surplus transistors in the processor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033200" y="2347555"/>
            <a:ext cx="16975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For increasing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 processing width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320775" y="2347555"/>
            <a:ext cx="30120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For increasing IPC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(i.e. efficiency of the processor)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6658880" y="2347555"/>
            <a:ext cx="16190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For larger caches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 rot="-5400000" flipH="1" flipV="1">
            <a:off x="3130550" y="531455"/>
            <a:ext cx="503237" cy="2916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 dirty="0"/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rot="5400000" flipV="1">
            <a:off x="5975350" y="602893"/>
            <a:ext cx="503237" cy="2773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 dirty="0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rot="5400000" flipV="1">
            <a:off x="4577557" y="2003861"/>
            <a:ext cx="5254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 dirty="0"/>
          </a:p>
        </p:txBody>
      </p:sp>
      <p:sp>
        <p:nvSpPr>
          <p:cNvPr id="66" name="Oval 39"/>
          <p:cNvSpPr>
            <a:spLocks noChangeArrowheads="1"/>
          </p:cNvSpPr>
          <p:nvPr/>
        </p:nvSpPr>
        <p:spPr bwMode="auto">
          <a:xfrm>
            <a:off x="1866900" y="222690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 dirty="0">
              <a:latin typeface="Verdana" pitchFamily="34" charset="0"/>
            </a:endParaRPr>
          </a:p>
        </p:txBody>
      </p:sp>
      <p:sp>
        <p:nvSpPr>
          <p:cNvPr id="67" name="Oval 40"/>
          <p:cNvSpPr>
            <a:spLocks noChangeArrowheads="1"/>
          </p:cNvSpPr>
          <p:nvPr/>
        </p:nvSpPr>
        <p:spPr bwMode="auto">
          <a:xfrm>
            <a:off x="4810125" y="225389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 dirty="0">
              <a:latin typeface="Verdana" pitchFamily="34" charset="0"/>
            </a:endParaRPr>
          </a:p>
        </p:txBody>
      </p:sp>
      <p:sp>
        <p:nvSpPr>
          <p:cNvPr id="68" name="Oval 41"/>
          <p:cNvSpPr>
            <a:spLocks noChangeArrowheads="1"/>
          </p:cNvSpPr>
          <p:nvPr/>
        </p:nvSpPr>
        <p:spPr bwMode="auto">
          <a:xfrm>
            <a:off x="7589838" y="221579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 dirty="0">
              <a:latin typeface="Verdana" pitchFamily="34" charset="0"/>
            </a:endParaRPr>
          </a:p>
        </p:txBody>
      </p:sp>
      <p:sp>
        <p:nvSpPr>
          <p:cNvPr id="69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393224" grpId="0"/>
      <p:bldP spid="393228" grpId="0"/>
      <p:bldP spid="393229" grpId="0"/>
      <p:bldP spid="393230" grpId="0"/>
      <p:bldP spid="393231" grpId="0"/>
      <p:bldP spid="393254" grpId="0"/>
      <p:bldP spid="3" grpId="0"/>
      <p:bldP spid="61" grpId="0" animBg="1"/>
      <p:bldP spid="29725" grpId="0"/>
      <p:bldP spid="57" grpId="0" animBg="1"/>
      <p:bldP spid="58" grpId="0"/>
      <p:bldP spid="59" grpId="0"/>
      <p:bldP spid="60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5" name="AutoShape 7"/>
          <p:cNvSpPr>
            <a:spLocks noChangeArrowheads="1"/>
          </p:cNvSpPr>
          <p:nvPr/>
        </p:nvSpPr>
        <p:spPr bwMode="auto">
          <a:xfrm>
            <a:off x="1943100" y="3770313"/>
            <a:ext cx="5435600" cy="661987"/>
          </a:xfrm>
          <a:prstGeom prst="roundRect">
            <a:avLst>
              <a:gd name="adj" fmla="val 16667"/>
            </a:avLst>
          </a:prstGeom>
          <a:solidFill>
            <a:srgbClr val="FF66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latin typeface="Verdana" pitchFamily="34" charset="0"/>
            </a:endParaRPr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2042858" y="3952875"/>
            <a:ext cx="519642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FF0000"/>
                </a:solidFill>
                <a:latin typeface="Verdana" pitchFamily="34" charset="0"/>
              </a:rPr>
              <a:t>T</a:t>
            </a:r>
            <a:r>
              <a:rPr lang="en-US" altLang="en-US" sz="1300" dirty="0" smtClean="0">
                <a:solidFill>
                  <a:srgbClr val="FF0000"/>
                </a:solidFill>
                <a:latin typeface="Verdana" pitchFamily="34" charset="0"/>
              </a:rPr>
              <a:t>he emergence of multicore processors became a necessity</a:t>
            </a:r>
            <a:endParaRPr lang="en-US" altLang="en-US" sz="13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522288" y="2190750"/>
            <a:ext cx="8099425" cy="6842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00">
              <a:latin typeface="Verdana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02666" y="988742"/>
            <a:ext cx="84092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smtClean="0">
                <a:solidFill>
                  <a:srgbClr val="0000CC"/>
                </a:solidFill>
                <a:latin typeface="+mj-lt"/>
              </a:rPr>
              <a:t>After achieving highly efficient microarchitectures in the beginning of the 2000 by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utilizing </a:t>
            </a:r>
          </a:p>
          <a:p>
            <a:pPr algn="l">
              <a:defRPr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  n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x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10</a:t>
            </a:r>
            <a:r>
              <a:rPr lang="en-US" baseline="30000" dirty="0" smtClean="0">
                <a:solidFill>
                  <a:srgbClr val="0070C0"/>
                </a:solidFill>
                <a:latin typeface="+mj-lt"/>
              </a:rPr>
              <a:t>8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transistors/die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4406" y="613873"/>
            <a:ext cx="16209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Consequences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4" name="Lefelé nyíl 13"/>
          <p:cNvSpPr/>
          <p:nvPr/>
        </p:nvSpPr>
        <p:spPr>
          <a:xfrm>
            <a:off x="4572000" y="1609725"/>
            <a:ext cx="71438" cy="4730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97612" y="2338388"/>
            <a:ext cx="789568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300" dirty="0" smtClean="0">
                <a:solidFill>
                  <a:schemeClr val="accent6"/>
                </a:solidFill>
                <a:latin typeface="Verdana" pitchFamily="34" charset="0"/>
              </a:rPr>
              <a:t>The most efficient way of utilizing the  surplus transistors is to design </a:t>
            </a:r>
            <a:r>
              <a:rPr lang="en-US" altLang="en-US" sz="1300" dirty="0" smtClean="0">
                <a:solidFill>
                  <a:srgbClr val="FF0000"/>
                </a:solidFill>
                <a:latin typeface="Verdana" pitchFamily="34" charset="0"/>
              </a:rPr>
              <a:t>multicore processors </a:t>
            </a:r>
            <a:endParaRPr lang="en-US" altLang="en-US" sz="13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9" name="Lefelé nyíl 18"/>
          <p:cNvSpPr/>
          <p:nvPr/>
        </p:nvSpPr>
        <p:spPr>
          <a:xfrm>
            <a:off x="4572000" y="3051175"/>
            <a:ext cx="71438" cy="4730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00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sz="1800" kern="0" dirty="0" smtClean="0"/>
              <a:t>1. </a:t>
            </a:r>
            <a:r>
              <a:rPr lang="en-US" sz="1800" kern="0" dirty="0" smtClean="0"/>
              <a:t>The necessity of emerging multicore processors </a:t>
            </a:r>
            <a:r>
              <a:rPr lang="hu-HU" sz="1800" kern="0" dirty="0" smtClean="0"/>
              <a:t>(1)</a:t>
            </a:r>
            <a:endParaRPr lang="en-US" sz="1800" kern="0" dirty="0"/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0" y="-9525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5" grpId="0" animBg="1"/>
      <p:bldP spid="375817" grpId="0"/>
      <p:bldP spid="375818" grpId="0" animBg="1"/>
      <p:bldP spid="14" grpId="0" animBg="1"/>
      <p:bldP spid="16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17376"/>
              </p:ext>
            </p:extLst>
          </p:nvPr>
        </p:nvGraphicFramePr>
        <p:xfrm>
          <a:off x="812419" y="1259594"/>
          <a:ext cx="7342024" cy="446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942"/>
                <a:gridCol w="5427082"/>
              </a:tblGrid>
              <a:tr h="62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 of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launching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Dual core design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hu-HU" sz="13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sz="13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/2001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POWER4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11/2002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POWER4+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05/2004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announces the availability of the </a:t>
                      </a:r>
                      <a:r>
                        <a:rPr lang="en-US" sz="13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synthetisable</a:t>
                      </a: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ARM11 </a:t>
                      </a:r>
                      <a:r>
                        <a:rPr lang="en-US" sz="13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MPCore</a:t>
                      </a: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quad core processor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05/2004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POWER5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08/2004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AMD demonstrates first x86 dual core (Opteron) processor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demonstrates the ARM11 MPCore quad core test chip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cooperation with NEC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 launches dual core Pentium processors (Pentium D)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AMD launches dual core Opteron server processors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06/2006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 launches the dual core </a:t>
                      </a:r>
                      <a:r>
                        <a:rPr lang="en-US" sz="130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 family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155" y="606066"/>
            <a:ext cx="3772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Emergence of dual core processors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</a:t>
            </a:r>
            <a:r>
              <a:rPr lang="en-US" dirty="0"/>
              <a:t>The necessity of emerging multicore processors </a:t>
            </a:r>
            <a:r>
              <a:rPr lang="hu-HU" dirty="0" smtClean="0"/>
              <a:t>(10)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9011" r="7079"/>
          <a:stretch/>
        </p:blipFill>
        <p:spPr>
          <a:xfrm>
            <a:off x="120185" y="143635"/>
            <a:ext cx="8862305" cy="6652031"/>
          </a:xfrm>
          <a:prstGeom prst="rect">
            <a:avLst/>
          </a:prstGeom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120185" y="548680"/>
            <a:ext cx="8924548" cy="5850650"/>
            <a:chOff x="120185" y="548680"/>
            <a:chExt cx="8924548" cy="5850650"/>
          </a:xfrm>
        </p:grpSpPr>
        <p:grpSp>
          <p:nvGrpSpPr>
            <p:cNvPr id="9" name="Group 8"/>
            <p:cNvGrpSpPr/>
            <p:nvPr/>
          </p:nvGrpSpPr>
          <p:grpSpPr>
            <a:xfrm>
              <a:off x="120185" y="548680"/>
              <a:ext cx="8924548" cy="1575175"/>
              <a:chOff x="120185" y="548680"/>
              <a:chExt cx="8924548" cy="1575175"/>
            </a:xfrm>
          </p:grpSpPr>
          <p:sp>
            <p:nvSpPr>
              <p:cNvPr id="4" name="Rectangle 3"/>
              <p:cNvSpPr/>
              <p:nvPr/>
            </p:nvSpPr>
            <p:spPr>
              <a:xfrm rot="751099">
                <a:off x="8689779" y="725777"/>
                <a:ext cx="315035" cy="1800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 rot="627716">
                <a:off x="8954723" y="950491"/>
                <a:ext cx="90010" cy="2182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27100" y="1583795"/>
                <a:ext cx="3014830" cy="5400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20185" y="548680"/>
                <a:ext cx="625940" cy="54006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41" t="58767" r="3048" b="5311"/>
            <a:stretch/>
          </p:blipFill>
          <p:spPr bwMode="auto">
            <a:xfrm>
              <a:off x="5262887" y="4189851"/>
              <a:ext cx="3539583" cy="2209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0" y="5516070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/>
                <a:t>http://openpowerfoundation.org/wp-content/uploads/2016/04/5_Brad-McCredie.IBM_.pdf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87338" y="1175134"/>
              <a:ext cx="4052842" cy="4086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20185" y="1134994"/>
              <a:ext cx="7884000" cy="1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0452" y="634649"/>
            <a:ext cx="5883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en-US" b="1" dirty="0">
                <a:solidFill>
                  <a:schemeClr val="accent6"/>
                </a:solidFill>
              </a:rPr>
              <a:t>The evolution of IBM’s major </a:t>
            </a:r>
            <a:r>
              <a:rPr lang="hu-HU" altLang="en-US" b="1" dirty="0" smtClean="0">
                <a:solidFill>
                  <a:schemeClr val="accent6"/>
                </a:solidFill>
              </a:rPr>
              <a:t>processor lines -1 </a:t>
            </a:r>
            <a:r>
              <a:rPr lang="hu-HU" altLang="en-US" dirty="0" smtClean="0"/>
              <a:t>[9], [30]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3774502" y="2820473"/>
            <a:ext cx="1119469" cy="12492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</a:t>
            </a:r>
            <a:r>
              <a:rPr lang="en-US" dirty="0"/>
              <a:t>The necessity of emerging multicore processors </a:t>
            </a:r>
            <a:r>
              <a:rPr lang="hu-HU" dirty="0" smtClean="0"/>
              <a:t>(11)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1052736"/>
            <a:ext cx="9068629" cy="5805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454" y="615925"/>
            <a:ext cx="5024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en-US" b="1" dirty="0">
                <a:solidFill>
                  <a:schemeClr val="accent6"/>
                </a:solidFill>
              </a:rPr>
              <a:t>The evolution of IBM’s major </a:t>
            </a:r>
            <a:r>
              <a:rPr lang="hu-HU" altLang="en-US" b="1" dirty="0" smtClean="0">
                <a:solidFill>
                  <a:schemeClr val="accent6"/>
                </a:solidFill>
              </a:rPr>
              <a:t>processor lines -2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480175" y="3374265"/>
            <a:ext cx="731994" cy="24469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883422"/>
              </p:ext>
            </p:extLst>
          </p:nvPr>
        </p:nvGraphicFramePr>
        <p:xfrm>
          <a:off x="1193801" y="1250419"/>
          <a:ext cx="6743700" cy="5084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7" name="Bitmap Image" r:id="rId3" imgW="8802329" imgH="6638095" progId="Paint.Picture">
                  <p:embed/>
                </p:oleObj>
              </mc:Choice>
              <mc:Fallback>
                <p:oleObj name="Bitmap Image" r:id="rId3" imgW="8802329" imgH="66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1" y="1250419"/>
                        <a:ext cx="6743700" cy="5084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3287" y="612750"/>
            <a:ext cx="6288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Spreading of multicores in Intel’s processor categories </a:t>
            </a:r>
            <a:r>
              <a:rPr lang="en-US" dirty="0" smtClean="0"/>
              <a:t>[</a:t>
            </a:r>
            <a:r>
              <a:rPr lang="hu-HU" dirty="0" smtClean="0"/>
              <a:t>2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6576" y="1411259"/>
            <a:ext cx="8251682" cy="2223376"/>
            <a:chOff x="746576" y="1411259"/>
            <a:chExt cx="8251682" cy="22233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4534205" y="1487513"/>
              <a:ext cx="2243040" cy="190938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9862" r="-132"/>
            <a:stretch/>
          </p:blipFill>
          <p:spPr>
            <a:xfrm>
              <a:off x="6732240" y="1487513"/>
              <a:ext cx="2205245" cy="190938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732241" y="1487514"/>
              <a:ext cx="2205244" cy="8509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607116" y="1487514"/>
              <a:ext cx="1170130" cy="53984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746576" y="1411259"/>
              <a:ext cx="3811679" cy="1998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839831" y="3090231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1571365" y="1605017"/>
              <a:ext cx="987406" cy="132735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619" y="1612519"/>
              <a:ext cx="1310346" cy="10839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971600" y="3064473"/>
              <a:ext cx="7965885" cy="54429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59411" y="313405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04306" y="3134057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61596" y="3142087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86981" y="3134057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21947" y="3142087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86348" y="3147180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71600" y="1474635"/>
              <a:ext cx="315035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</a:t>
            </a:r>
            <a:r>
              <a:rPr lang="en-US" dirty="0"/>
              <a:t>The necessity of emerging multicore processors </a:t>
            </a:r>
            <a:r>
              <a:rPr lang="hu-HU" dirty="0"/>
              <a:t>(</a:t>
            </a:r>
            <a:r>
              <a:rPr lang="hu-HU" dirty="0" smtClean="0"/>
              <a:t>13)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00539" y="642044"/>
            <a:ext cx="3573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2D2D8A"/>
                </a:solidFill>
                <a:latin typeface="Verdana"/>
              </a:rPr>
              <a:t>Core counts in computing devices</a:t>
            </a:r>
            <a:endParaRPr lang="en-US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7761751" y="2913017"/>
            <a:ext cx="155448" cy="2016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3945501" y="1349480"/>
            <a:ext cx="155448" cy="5148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72300" y="4182452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FF0000"/>
                </a:solidFill>
                <a:latin typeface="Verdana"/>
              </a:rPr>
              <a:t>Mobiles</a:t>
            </a:r>
            <a:endParaRPr lang="en-US" b="1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06128" y="4182452"/>
            <a:ext cx="2408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FF0000"/>
                </a:solidFill>
                <a:latin typeface="Verdana"/>
              </a:rPr>
              <a:t>Traditional computers</a:t>
            </a:r>
            <a:endParaRPr lang="en-US" b="1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451" y="4734145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2D2D8A"/>
                </a:solidFill>
                <a:latin typeface="Verdana"/>
              </a:rPr>
              <a:t>Typical no.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2D2D8A"/>
                </a:solidFill>
                <a:latin typeface="Verdana"/>
              </a:rPr>
              <a:t>of CPU cores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71365" y="4874678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latin typeface="Verdana"/>
              </a:rPr>
              <a:t>Up to 28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79314" y="4874678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latin typeface="Verdana"/>
              </a:rPr>
              <a:t>Up to 10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7015" y="4874678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latin typeface="Verdana"/>
              </a:rPr>
              <a:t>2 to 4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80613" y="4874678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latin typeface="Verdana"/>
              </a:rPr>
              <a:t>2 to 4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95748" y="4874678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latin typeface="Verdana"/>
              </a:rPr>
              <a:t>4 to 8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75868" y="4874678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latin typeface="Verdana"/>
              </a:rPr>
              <a:t>4 to 8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844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3967" y="1255194"/>
            <a:ext cx="7903478" cy="5189141"/>
            <a:chOff x="116505" y="1144253"/>
            <a:chExt cx="7903478" cy="5189141"/>
          </a:xfrm>
        </p:grpSpPr>
        <p:grpSp>
          <p:nvGrpSpPr>
            <p:cNvPr id="4" name="Group 3"/>
            <p:cNvGrpSpPr/>
            <p:nvPr/>
          </p:nvGrpSpPr>
          <p:grpSpPr>
            <a:xfrm>
              <a:off x="116505" y="1144253"/>
              <a:ext cx="7903478" cy="5189141"/>
              <a:chOff x="116505" y="1144253"/>
              <a:chExt cx="7903478" cy="5189141"/>
            </a:xfrm>
          </p:grpSpPr>
          <p:cxnSp>
            <p:nvCxnSpPr>
              <p:cNvPr id="16" name="Egyenes összekötő nyíllal 4"/>
              <p:cNvCxnSpPr>
                <a:endCxn id="30" idx="2"/>
              </p:cNvCxnSpPr>
              <p:nvPr/>
            </p:nvCxnSpPr>
            <p:spPr>
              <a:xfrm flipH="1" flipV="1">
                <a:off x="603904" y="1518714"/>
                <a:ext cx="76" cy="45999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gyenes összekötő nyíllal 6"/>
              <p:cNvCxnSpPr/>
              <p:nvPr/>
            </p:nvCxnSpPr>
            <p:spPr>
              <a:xfrm flipV="1">
                <a:off x="544790" y="5978825"/>
                <a:ext cx="7020000" cy="335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11"/>
              <p:cNvCxnSpPr/>
              <p:nvPr/>
            </p:nvCxnSpPr>
            <p:spPr>
              <a:xfrm>
                <a:off x="1155886" y="5916137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12"/>
              <p:cNvCxnSpPr/>
              <p:nvPr/>
            </p:nvCxnSpPr>
            <p:spPr>
              <a:xfrm>
                <a:off x="1703881" y="591484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gyenes összekötő 13"/>
              <p:cNvCxnSpPr/>
              <p:nvPr/>
            </p:nvCxnSpPr>
            <p:spPr>
              <a:xfrm>
                <a:off x="2253087" y="5914238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gyenes összekötő 14"/>
              <p:cNvCxnSpPr/>
              <p:nvPr/>
            </p:nvCxnSpPr>
            <p:spPr>
              <a:xfrm>
                <a:off x="2801082" y="591294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gyenes összekötő 15"/>
              <p:cNvCxnSpPr/>
              <p:nvPr/>
            </p:nvCxnSpPr>
            <p:spPr>
              <a:xfrm>
                <a:off x="3355131" y="5920570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gyenes összekötő 16"/>
              <p:cNvCxnSpPr/>
              <p:nvPr/>
            </p:nvCxnSpPr>
            <p:spPr>
              <a:xfrm>
                <a:off x="3903126" y="59192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17"/>
              <p:cNvCxnSpPr/>
              <p:nvPr/>
            </p:nvCxnSpPr>
            <p:spPr>
              <a:xfrm>
                <a:off x="4452332" y="5918671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gyenes összekötő 18"/>
              <p:cNvCxnSpPr/>
              <p:nvPr/>
            </p:nvCxnSpPr>
            <p:spPr>
              <a:xfrm>
                <a:off x="5000327" y="59173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gyenes összekötő 19"/>
              <p:cNvCxnSpPr/>
              <p:nvPr/>
            </p:nvCxnSpPr>
            <p:spPr>
              <a:xfrm>
                <a:off x="5550501" y="5920570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0"/>
              <p:cNvCxnSpPr/>
              <p:nvPr/>
            </p:nvCxnSpPr>
            <p:spPr>
              <a:xfrm>
                <a:off x="6098496" y="59192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1"/>
              <p:cNvCxnSpPr/>
              <p:nvPr/>
            </p:nvCxnSpPr>
            <p:spPr>
              <a:xfrm>
                <a:off x="6647702" y="5918671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2"/>
              <p:cNvCxnSpPr/>
              <p:nvPr/>
            </p:nvCxnSpPr>
            <p:spPr>
              <a:xfrm>
                <a:off x="7195697" y="59173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Szövegdoboz 27"/>
              <p:cNvSpPr txBox="1"/>
              <p:nvPr/>
            </p:nvSpPr>
            <p:spPr>
              <a:xfrm>
                <a:off x="258296" y="1144253"/>
                <a:ext cx="691215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Core</a:t>
                </a:r>
                <a:br>
                  <a:rPr lang="hu-HU" sz="125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hu-HU" sz="125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count</a:t>
                </a:r>
                <a:endParaRPr lang="hu-HU" sz="125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1" name="Szövegdoboz 28"/>
              <p:cNvSpPr txBox="1"/>
              <p:nvPr/>
            </p:nvSpPr>
            <p:spPr>
              <a:xfrm>
                <a:off x="1132028" y="6041006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2006</a:t>
                </a:r>
                <a:endParaRPr lang="hu-HU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2" name="Szövegdoboz 29"/>
              <p:cNvSpPr txBox="1"/>
              <p:nvPr/>
            </p:nvSpPr>
            <p:spPr>
              <a:xfrm>
                <a:off x="2232959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2008</a:t>
                </a:r>
                <a:endParaRPr lang="hu-HU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3" name="Szövegdoboz 30"/>
              <p:cNvSpPr txBox="1"/>
              <p:nvPr/>
            </p:nvSpPr>
            <p:spPr>
              <a:xfrm>
                <a:off x="3341046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2010</a:t>
                </a:r>
                <a:endParaRPr lang="hu-HU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4" name="Szövegdoboz 31"/>
              <p:cNvSpPr txBox="1"/>
              <p:nvPr/>
            </p:nvSpPr>
            <p:spPr>
              <a:xfrm>
                <a:off x="4429442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2012</a:t>
                </a:r>
                <a:endParaRPr lang="hu-HU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5" name="Szövegdoboz 32"/>
              <p:cNvSpPr txBox="1"/>
              <p:nvPr/>
            </p:nvSpPr>
            <p:spPr>
              <a:xfrm>
                <a:off x="5532051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2014</a:t>
                </a:r>
                <a:endParaRPr lang="hu-HU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6" name="Szövegdoboz 33"/>
              <p:cNvSpPr txBox="1"/>
              <p:nvPr/>
            </p:nvSpPr>
            <p:spPr>
              <a:xfrm>
                <a:off x="6630135" y="6041006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2016</a:t>
                </a:r>
                <a:endParaRPr lang="hu-HU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7" name="Szövegdoboz 34"/>
              <p:cNvSpPr txBox="1"/>
              <p:nvPr/>
            </p:nvSpPr>
            <p:spPr>
              <a:xfrm>
                <a:off x="7407315" y="6017571"/>
                <a:ext cx="61266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Year</a:t>
                </a:r>
                <a:endParaRPr lang="hu-HU" sz="125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8" name="Szövegdoboz 46"/>
              <p:cNvSpPr txBox="1"/>
              <p:nvPr/>
            </p:nvSpPr>
            <p:spPr>
              <a:xfrm>
                <a:off x="654039" y="4377879"/>
                <a:ext cx="740907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7000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(90 nm)</a:t>
                </a:r>
              </a:p>
            </p:txBody>
          </p:sp>
          <p:sp>
            <p:nvSpPr>
              <p:cNvPr id="39" name="Szövegdoboz 56"/>
              <p:cNvSpPr txBox="1"/>
              <p:nvPr/>
            </p:nvSpPr>
            <p:spPr>
              <a:xfrm>
                <a:off x="1691680" y="3789040"/>
                <a:ext cx="769763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7300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(65 nm)</a:t>
                </a:r>
              </a:p>
            </p:txBody>
          </p:sp>
          <p:sp>
            <p:nvSpPr>
              <p:cNvPr id="40" name="Szövegdoboz 57"/>
              <p:cNvSpPr txBox="1"/>
              <p:nvPr/>
            </p:nvSpPr>
            <p:spPr>
              <a:xfrm>
                <a:off x="2276745" y="3474005"/>
                <a:ext cx="769763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7400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(45 nm)</a:t>
                </a:r>
              </a:p>
            </p:txBody>
          </p:sp>
          <p:sp>
            <p:nvSpPr>
              <p:cNvPr id="41" name="Szövegdoboz 58"/>
              <p:cNvSpPr txBox="1"/>
              <p:nvPr/>
            </p:nvSpPr>
            <p:spPr>
              <a:xfrm>
                <a:off x="2861810" y="3110045"/>
                <a:ext cx="1176924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Nehalem-EX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(45 nm)</a:t>
                </a:r>
              </a:p>
            </p:txBody>
          </p:sp>
          <p:sp>
            <p:nvSpPr>
              <p:cNvPr id="42" name="Szövegdoboz 59"/>
              <p:cNvSpPr txBox="1"/>
              <p:nvPr/>
            </p:nvSpPr>
            <p:spPr>
              <a:xfrm>
                <a:off x="3473913" y="2753925"/>
                <a:ext cx="1278107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Westmere-EX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(32 nm)</a:t>
                </a:r>
              </a:p>
            </p:txBody>
          </p:sp>
          <p:sp>
            <p:nvSpPr>
              <p:cNvPr id="43" name="Szövegdoboz 60"/>
              <p:cNvSpPr txBox="1"/>
              <p:nvPr/>
            </p:nvSpPr>
            <p:spPr>
              <a:xfrm>
                <a:off x="4970549" y="2254950"/>
                <a:ext cx="1311641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Ivy-Bridge-EX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(22 nm)</a:t>
                </a:r>
              </a:p>
            </p:txBody>
          </p:sp>
          <p:sp>
            <p:nvSpPr>
              <p:cNvPr id="44" name="Szövegdoboz 61"/>
              <p:cNvSpPr txBox="1"/>
              <p:nvPr/>
            </p:nvSpPr>
            <p:spPr>
              <a:xfrm>
                <a:off x="6282190" y="1808820"/>
                <a:ext cx="1255472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Broadwell-EX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(14 nm)</a:t>
                </a: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4887644" y="2812271"/>
                <a:ext cx="44613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4060454" y="3330342"/>
                <a:ext cx="44613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3444447" y="3586766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2612884" y="3937454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2075886" y="4371770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1055176" y="5159773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1" name="Szövegdoboz 35"/>
              <p:cNvSpPr txBox="1"/>
              <p:nvPr/>
            </p:nvSpPr>
            <p:spPr>
              <a:xfrm>
                <a:off x="171937" y="5057605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52" name="Szövegdoboz 36"/>
              <p:cNvSpPr txBox="1"/>
              <p:nvPr/>
            </p:nvSpPr>
            <p:spPr>
              <a:xfrm>
                <a:off x="169444" y="4271697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53" name="Szövegdoboz 37"/>
              <p:cNvSpPr txBox="1"/>
              <p:nvPr/>
            </p:nvSpPr>
            <p:spPr>
              <a:xfrm>
                <a:off x="174783" y="3463659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54" name="Szövegdoboz 38"/>
              <p:cNvSpPr txBox="1"/>
              <p:nvPr/>
            </p:nvSpPr>
            <p:spPr>
              <a:xfrm>
                <a:off x="117853" y="2596552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16</a:t>
                </a:r>
              </a:p>
            </p:txBody>
          </p:sp>
          <p:sp>
            <p:nvSpPr>
              <p:cNvPr id="55" name="Szövegdoboz 39"/>
              <p:cNvSpPr txBox="1"/>
              <p:nvPr/>
            </p:nvSpPr>
            <p:spPr>
              <a:xfrm>
                <a:off x="119836" y="1847816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32</a:t>
                </a:r>
              </a:p>
            </p:txBody>
          </p:sp>
          <p:cxnSp>
            <p:nvCxnSpPr>
              <p:cNvPr id="56" name="Egyenes összekötő 40"/>
              <p:cNvCxnSpPr/>
              <p:nvPr/>
            </p:nvCxnSpPr>
            <p:spPr>
              <a:xfrm rot="5400000">
                <a:off x="589312" y="4318466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gyenes összekötő 41"/>
              <p:cNvCxnSpPr/>
              <p:nvPr/>
            </p:nvCxnSpPr>
            <p:spPr>
              <a:xfrm rot="5400000">
                <a:off x="596656" y="1910201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gyenes összekötő 43"/>
              <p:cNvCxnSpPr/>
              <p:nvPr/>
            </p:nvCxnSpPr>
            <p:spPr>
              <a:xfrm rot="5400000">
                <a:off x="603211" y="2679772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Szövegdoboz 47"/>
              <p:cNvSpPr txBox="1"/>
              <p:nvPr/>
            </p:nvSpPr>
            <p:spPr>
              <a:xfrm>
                <a:off x="117853" y="2163733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24</a:t>
                </a:r>
              </a:p>
            </p:txBody>
          </p:sp>
          <p:sp>
            <p:nvSpPr>
              <p:cNvPr id="60" name="Szövegdoboz 52"/>
              <p:cNvSpPr txBox="1"/>
              <p:nvPr/>
            </p:nvSpPr>
            <p:spPr>
              <a:xfrm>
                <a:off x="121760" y="3221542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</a:t>
                </a:r>
              </a:p>
            </p:txBody>
          </p:sp>
          <p:cxnSp>
            <p:nvCxnSpPr>
              <p:cNvPr id="61" name="Egyenes összekötő 53"/>
              <p:cNvCxnSpPr/>
              <p:nvPr/>
            </p:nvCxnSpPr>
            <p:spPr>
              <a:xfrm rot="5400000">
                <a:off x="589924" y="3540200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gyenes összekötő 54"/>
              <p:cNvCxnSpPr/>
              <p:nvPr/>
            </p:nvCxnSpPr>
            <p:spPr>
              <a:xfrm rot="5400000">
                <a:off x="590616" y="2225583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gyenes összekötő 55"/>
              <p:cNvCxnSpPr/>
              <p:nvPr/>
            </p:nvCxnSpPr>
            <p:spPr>
              <a:xfrm rot="5400000">
                <a:off x="587316" y="5114754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gyenes összekötő 71"/>
              <p:cNvCxnSpPr/>
              <p:nvPr/>
            </p:nvCxnSpPr>
            <p:spPr>
              <a:xfrm rot="5400000">
                <a:off x="589312" y="3289610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Egyenes összekötő 74"/>
              <p:cNvCxnSpPr/>
              <p:nvPr/>
            </p:nvCxnSpPr>
            <p:spPr>
              <a:xfrm rot="5400000">
                <a:off x="587351" y="3837143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Szövegdoboz 75"/>
              <p:cNvSpPr txBox="1"/>
              <p:nvPr/>
            </p:nvSpPr>
            <p:spPr>
              <a:xfrm>
                <a:off x="174783" y="3803841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  <a:endParaRPr lang="hu-HU" sz="125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67" name="Egyenes összekötő 76"/>
              <p:cNvCxnSpPr/>
              <p:nvPr/>
            </p:nvCxnSpPr>
            <p:spPr>
              <a:xfrm rot="5400000">
                <a:off x="594849" y="2769231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Szövegdoboz 77"/>
              <p:cNvSpPr txBox="1"/>
              <p:nvPr/>
            </p:nvSpPr>
            <p:spPr>
              <a:xfrm>
                <a:off x="116505" y="2776572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487503" y="27253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800" dirty="0" smtClean="0">
                  <a:solidFill>
                    <a:srgbClr val="000000"/>
                  </a:solidFill>
                  <a:latin typeface="Arial"/>
                </a:rPr>
                <a:t>*</a:t>
              </a: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6" name="Straight Connector 5"/>
            <p:cNvCxnSpPr>
              <a:endCxn id="47" idx="3"/>
            </p:cNvCxnSpPr>
            <p:nvPr/>
          </p:nvCxnSpPr>
          <p:spPr>
            <a:xfrm flipH="1">
              <a:off x="3477965" y="2311441"/>
              <a:ext cx="3456099" cy="13671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777245" y="216886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Arial"/>
                </a:rPr>
                <a:t>*</a:t>
              </a: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8" name="Straight Connector 7"/>
            <p:cNvCxnSpPr>
              <a:stCxn id="47" idx="3"/>
            </p:cNvCxnSpPr>
            <p:nvPr/>
          </p:nvCxnSpPr>
          <p:spPr>
            <a:xfrm flipH="1">
              <a:off x="910127" y="3678590"/>
              <a:ext cx="2567838" cy="13671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47" idx="3"/>
            </p:cNvCxnSpPr>
            <p:nvPr/>
          </p:nvCxnSpPr>
          <p:spPr>
            <a:xfrm flipV="1">
              <a:off x="3477965" y="1847816"/>
              <a:ext cx="3434010" cy="183077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5212929" y="2992063"/>
              <a:ext cx="1260000" cy="288000"/>
              <a:chOff x="5212929" y="3172543"/>
              <a:chExt cx="1260000" cy="288000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 rot="20383141">
                <a:off x="5212929" y="3172543"/>
                <a:ext cx="1260000" cy="28800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5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Szövegdoboz 69"/>
              <p:cNvSpPr txBox="1"/>
              <p:nvPr/>
            </p:nvSpPr>
            <p:spPr>
              <a:xfrm rot="20348621">
                <a:off x="5312369" y="3187920"/>
                <a:ext cx="113845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~2x/4 years</a:t>
                </a:r>
                <a:endParaRPr lang="hu-HU" sz="105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21136769">
              <a:off x="2007447" y="4377699"/>
              <a:ext cx="1260000" cy="288000"/>
              <a:chOff x="5212929" y="3172543"/>
              <a:chExt cx="1260000" cy="288000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 rot="20383141">
                <a:off x="5212929" y="3172543"/>
                <a:ext cx="1260000" cy="28800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5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Szövegdoboz 69"/>
              <p:cNvSpPr txBox="1"/>
              <p:nvPr/>
            </p:nvSpPr>
            <p:spPr>
              <a:xfrm rot="20348621">
                <a:off x="5277517" y="3191537"/>
                <a:ext cx="113845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5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~2x/2 years</a:t>
                </a:r>
                <a:endParaRPr lang="hu-HU" sz="105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204135" y="636423"/>
            <a:ext cx="5113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2D2D8A"/>
                </a:solidFill>
                <a:latin typeface="Verdana"/>
              </a:rPr>
              <a:t>The rate of rising core counts in Intel's servers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7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 </a:t>
            </a:r>
            <a:r>
              <a:rPr lang="en-US" dirty="0"/>
              <a:t>The necessity of emerging multicore processors </a:t>
            </a:r>
            <a:r>
              <a:rPr lang="hu-HU" dirty="0"/>
              <a:t>(</a:t>
            </a:r>
            <a:r>
              <a:rPr lang="hu-HU" dirty="0" smtClean="0"/>
              <a:t>14)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3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8057" y="1215070"/>
            <a:ext cx="7884363" cy="5184260"/>
            <a:chOff x="116505" y="1133745"/>
            <a:chExt cx="7884363" cy="5184260"/>
          </a:xfrm>
        </p:grpSpPr>
        <p:grpSp>
          <p:nvGrpSpPr>
            <p:cNvPr id="4" name="Group 3"/>
            <p:cNvGrpSpPr/>
            <p:nvPr/>
          </p:nvGrpSpPr>
          <p:grpSpPr>
            <a:xfrm>
              <a:off x="116505" y="1133745"/>
              <a:ext cx="7884363" cy="5184260"/>
              <a:chOff x="116505" y="1133745"/>
              <a:chExt cx="7884363" cy="5184260"/>
            </a:xfrm>
          </p:grpSpPr>
          <p:cxnSp>
            <p:nvCxnSpPr>
              <p:cNvPr id="18" name="Egyenes összekötő nyíllal 4"/>
              <p:cNvCxnSpPr>
                <a:endCxn id="32" idx="2"/>
              </p:cNvCxnSpPr>
              <p:nvPr/>
            </p:nvCxnSpPr>
            <p:spPr>
              <a:xfrm flipH="1" flipV="1">
                <a:off x="603904" y="1649271"/>
                <a:ext cx="76" cy="44588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nyíllal 6"/>
              <p:cNvCxnSpPr/>
              <p:nvPr/>
            </p:nvCxnSpPr>
            <p:spPr>
              <a:xfrm flipV="1">
                <a:off x="544790" y="5978825"/>
                <a:ext cx="7020000" cy="335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gyenes összekötő 11"/>
              <p:cNvCxnSpPr/>
              <p:nvPr/>
            </p:nvCxnSpPr>
            <p:spPr>
              <a:xfrm>
                <a:off x="1155886" y="5916137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gyenes összekötő 12"/>
              <p:cNvCxnSpPr/>
              <p:nvPr/>
            </p:nvCxnSpPr>
            <p:spPr>
              <a:xfrm>
                <a:off x="1703881" y="591484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gyenes összekötő 13"/>
              <p:cNvCxnSpPr/>
              <p:nvPr/>
            </p:nvCxnSpPr>
            <p:spPr>
              <a:xfrm>
                <a:off x="2253087" y="5914238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gyenes összekötő 14"/>
              <p:cNvCxnSpPr/>
              <p:nvPr/>
            </p:nvCxnSpPr>
            <p:spPr>
              <a:xfrm>
                <a:off x="2801082" y="591294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15"/>
              <p:cNvCxnSpPr/>
              <p:nvPr/>
            </p:nvCxnSpPr>
            <p:spPr>
              <a:xfrm>
                <a:off x="3355131" y="5920570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gyenes összekötő 16"/>
              <p:cNvCxnSpPr/>
              <p:nvPr/>
            </p:nvCxnSpPr>
            <p:spPr>
              <a:xfrm>
                <a:off x="3903126" y="59192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gyenes összekötő 17"/>
              <p:cNvCxnSpPr/>
              <p:nvPr/>
            </p:nvCxnSpPr>
            <p:spPr>
              <a:xfrm>
                <a:off x="4452332" y="5918671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18"/>
              <p:cNvCxnSpPr/>
              <p:nvPr/>
            </p:nvCxnSpPr>
            <p:spPr>
              <a:xfrm>
                <a:off x="5000327" y="59173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19"/>
              <p:cNvCxnSpPr/>
              <p:nvPr/>
            </p:nvCxnSpPr>
            <p:spPr>
              <a:xfrm>
                <a:off x="5550501" y="5920570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0"/>
              <p:cNvCxnSpPr/>
              <p:nvPr/>
            </p:nvCxnSpPr>
            <p:spPr>
              <a:xfrm>
                <a:off x="6098496" y="59192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1"/>
              <p:cNvCxnSpPr/>
              <p:nvPr/>
            </p:nvCxnSpPr>
            <p:spPr>
              <a:xfrm>
                <a:off x="6647702" y="5918671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22"/>
              <p:cNvCxnSpPr/>
              <p:nvPr/>
            </p:nvCxnSpPr>
            <p:spPr>
              <a:xfrm>
                <a:off x="7195697" y="59173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Szövegdoboz 27"/>
              <p:cNvSpPr txBox="1"/>
              <p:nvPr/>
            </p:nvSpPr>
            <p:spPr>
              <a:xfrm>
                <a:off x="269517" y="1133745"/>
                <a:ext cx="668773" cy="515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Core</a:t>
                </a:r>
                <a:br>
                  <a:rPr lang="hu-HU" sz="120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hu-HU" sz="120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count</a:t>
                </a:r>
              </a:p>
              <a:p>
                <a:pPr algn="ctr" fontAlgn="auto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hu-HU" sz="12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3" name="Szövegdoboz 28"/>
              <p:cNvSpPr txBox="1"/>
              <p:nvPr/>
            </p:nvSpPr>
            <p:spPr>
              <a:xfrm>
                <a:off x="1132028" y="6041006"/>
                <a:ext cx="5757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2006</a:t>
                </a:r>
                <a:endParaRPr lang="hu-HU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4" name="Szövegdoboz 29"/>
              <p:cNvSpPr txBox="1"/>
              <p:nvPr/>
            </p:nvSpPr>
            <p:spPr>
              <a:xfrm>
                <a:off x="2232959" y="6035813"/>
                <a:ext cx="5757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2008</a:t>
                </a:r>
                <a:endParaRPr lang="hu-HU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5" name="Szövegdoboz 30"/>
              <p:cNvSpPr txBox="1"/>
              <p:nvPr/>
            </p:nvSpPr>
            <p:spPr>
              <a:xfrm>
                <a:off x="3341046" y="6035813"/>
                <a:ext cx="5757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2010</a:t>
                </a:r>
                <a:endParaRPr lang="hu-HU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6" name="Szövegdoboz 31"/>
              <p:cNvSpPr txBox="1"/>
              <p:nvPr/>
            </p:nvSpPr>
            <p:spPr>
              <a:xfrm>
                <a:off x="4429442" y="6035813"/>
                <a:ext cx="5757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2012</a:t>
                </a:r>
                <a:endParaRPr lang="hu-HU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7" name="Szövegdoboz 32"/>
              <p:cNvSpPr txBox="1"/>
              <p:nvPr/>
            </p:nvSpPr>
            <p:spPr>
              <a:xfrm>
                <a:off x="5532051" y="6035813"/>
                <a:ext cx="5757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2014</a:t>
                </a:r>
                <a:endParaRPr lang="hu-HU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8" name="Szövegdoboz 33"/>
              <p:cNvSpPr txBox="1"/>
              <p:nvPr/>
            </p:nvSpPr>
            <p:spPr>
              <a:xfrm>
                <a:off x="6630135" y="6041006"/>
                <a:ext cx="5757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2016</a:t>
                </a:r>
                <a:endParaRPr lang="hu-HU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9" name="Szövegdoboz 34"/>
              <p:cNvSpPr txBox="1"/>
              <p:nvPr/>
            </p:nvSpPr>
            <p:spPr>
              <a:xfrm>
                <a:off x="7420260" y="6017571"/>
                <a:ext cx="5806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Year</a:t>
                </a:r>
                <a:endParaRPr lang="hu-HU" sz="12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0" name="Szövegdoboz 46"/>
              <p:cNvSpPr txBox="1"/>
              <p:nvPr/>
            </p:nvSpPr>
            <p:spPr>
              <a:xfrm>
                <a:off x="611001" y="4194085"/>
                <a:ext cx="8226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K8/800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Egypt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(90 nm)</a:t>
                </a:r>
              </a:p>
            </p:txBody>
          </p:sp>
          <p:sp>
            <p:nvSpPr>
              <p:cNvPr id="41" name="Szövegdoboz 56"/>
              <p:cNvSpPr txBox="1"/>
              <p:nvPr/>
            </p:nvSpPr>
            <p:spPr>
              <a:xfrm>
                <a:off x="1571092" y="3654025"/>
                <a:ext cx="9492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K10/8300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Barcelona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(65 nm)</a:t>
                </a:r>
              </a:p>
            </p:txBody>
          </p:sp>
          <p:sp>
            <p:nvSpPr>
              <p:cNvPr id="42" name="Szövegdoboz 58"/>
              <p:cNvSpPr txBox="1"/>
              <p:nvPr/>
            </p:nvSpPr>
            <p:spPr>
              <a:xfrm>
                <a:off x="2483632" y="3203975"/>
                <a:ext cx="1143262" cy="669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K10.5/8400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Istambul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(45 nm)</a:t>
                </a:r>
              </a:p>
            </p:txBody>
          </p:sp>
          <p:sp>
            <p:nvSpPr>
              <p:cNvPr id="43" name="Szövegdoboz 59"/>
              <p:cNvSpPr txBox="1"/>
              <p:nvPr/>
            </p:nvSpPr>
            <p:spPr>
              <a:xfrm>
                <a:off x="3634688" y="2078850"/>
                <a:ext cx="1395574" cy="669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Bulldozer 6200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2xOrochi die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(32 nm)</a:t>
                </a:r>
              </a:p>
            </p:txBody>
          </p:sp>
          <p:sp>
            <p:nvSpPr>
              <p:cNvPr id="44" name="Szövegdoboz 61"/>
              <p:cNvSpPr txBox="1"/>
              <p:nvPr/>
            </p:nvSpPr>
            <p:spPr>
              <a:xfrm>
                <a:off x="4897407" y="1931782"/>
                <a:ext cx="13487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Piledriver 6300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2xWarsaw die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(32 nm)</a:t>
                </a: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4887644" y="2812271"/>
                <a:ext cx="44613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4346975" y="2695767"/>
                <a:ext cx="44613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3473022" y="3043841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3031984" y="3849467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2006715" y="4334997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709491" y="5113260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1" name="Szövegdoboz 35"/>
              <p:cNvSpPr txBox="1"/>
              <p:nvPr/>
            </p:nvSpPr>
            <p:spPr>
              <a:xfrm>
                <a:off x="171937" y="5057605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52" name="Szövegdoboz 36"/>
              <p:cNvSpPr txBox="1"/>
              <p:nvPr/>
            </p:nvSpPr>
            <p:spPr>
              <a:xfrm>
                <a:off x="169444" y="4271697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53" name="Szövegdoboz 37"/>
              <p:cNvSpPr txBox="1"/>
              <p:nvPr/>
            </p:nvSpPr>
            <p:spPr>
              <a:xfrm>
                <a:off x="174783" y="3463659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54" name="Szövegdoboz 38"/>
              <p:cNvSpPr txBox="1"/>
              <p:nvPr/>
            </p:nvSpPr>
            <p:spPr>
              <a:xfrm>
                <a:off x="117853" y="2596552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16</a:t>
                </a:r>
              </a:p>
            </p:txBody>
          </p:sp>
          <p:sp>
            <p:nvSpPr>
              <p:cNvPr id="55" name="Szövegdoboz 39"/>
              <p:cNvSpPr txBox="1"/>
              <p:nvPr/>
            </p:nvSpPr>
            <p:spPr>
              <a:xfrm>
                <a:off x="119836" y="1847816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32</a:t>
                </a:r>
              </a:p>
            </p:txBody>
          </p:sp>
          <p:cxnSp>
            <p:nvCxnSpPr>
              <p:cNvPr id="56" name="Egyenes összekötő 40"/>
              <p:cNvCxnSpPr/>
              <p:nvPr/>
            </p:nvCxnSpPr>
            <p:spPr>
              <a:xfrm rot="5400000">
                <a:off x="589312" y="4318466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gyenes összekötő 41"/>
              <p:cNvCxnSpPr/>
              <p:nvPr/>
            </p:nvCxnSpPr>
            <p:spPr>
              <a:xfrm rot="5400000">
                <a:off x="596656" y="1910201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gyenes összekötő 43"/>
              <p:cNvCxnSpPr/>
              <p:nvPr/>
            </p:nvCxnSpPr>
            <p:spPr>
              <a:xfrm rot="5400000">
                <a:off x="603211" y="2679772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Szövegdoboz 47"/>
              <p:cNvSpPr txBox="1"/>
              <p:nvPr/>
            </p:nvSpPr>
            <p:spPr>
              <a:xfrm>
                <a:off x="117853" y="2163733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24</a:t>
                </a:r>
              </a:p>
            </p:txBody>
          </p:sp>
          <p:sp>
            <p:nvSpPr>
              <p:cNvPr id="60" name="Szövegdoboz 52"/>
              <p:cNvSpPr txBox="1"/>
              <p:nvPr/>
            </p:nvSpPr>
            <p:spPr>
              <a:xfrm>
                <a:off x="121760" y="3221542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</a:t>
                </a:r>
              </a:p>
            </p:txBody>
          </p:sp>
          <p:cxnSp>
            <p:nvCxnSpPr>
              <p:cNvPr id="61" name="Egyenes összekötő 53"/>
              <p:cNvCxnSpPr/>
              <p:nvPr/>
            </p:nvCxnSpPr>
            <p:spPr>
              <a:xfrm rot="5400000">
                <a:off x="589924" y="3540200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gyenes összekötő 54"/>
              <p:cNvCxnSpPr/>
              <p:nvPr/>
            </p:nvCxnSpPr>
            <p:spPr>
              <a:xfrm rot="5400000">
                <a:off x="590616" y="2225583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gyenes összekötő 55"/>
              <p:cNvCxnSpPr/>
              <p:nvPr/>
            </p:nvCxnSpPr>
            <p:spPr>
              <a:xfrm rot="5400000">
                <a:off x="587316" y="5114754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gyenes összekötő 71"/>
              <p:cNvCxnSpPr/>
              <p:nvPr/>
            </p:nvCxnSpPr>
            <p:spPr>
              <a:xfrm rot="5400000">
                <a:off x="589312" y="3289610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Egyenes összekötő 74"/>
              <p:cNvCxnSpPr/>
              <p:nvPr/>
            </p:nvCxnSpPr>
            <p:spPr>
              <a:xfrm rot="5400000">
                <a:off x="587351" y="3837143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Szövegdoboz 75"/>
              <p:cNvSpPr txBox="1"/>
              <p:nvPr/>
            </p:nvSpPr>
            <p:spPr>
              <a:xfrm>
                <a:off x="174783" y="3803841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  <a:endPara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67" name="Egyenes összekötő 76"/>
              <p:cNvCxnSpPr/>
              <p:nvPr/>
            </p:nvCxnSpPr>
            <p:spPr>
              <a:xfrm rot="5400000">
                <a:off x="594849" y="2769231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Szövegdoboz 77"/>
              <p:cNvSpPr txBox="1"/>
              <p:nvPr/>
            </p:nvSpPr>
            <p:spPr>
              <a:xfrm>
                <a:off x="116505" y="2776572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</a:t>
                </a:r>
              </a:p>
            </p:txBody>
          </p:sp>
        </p:grpSp>
        <p:cxnSp>
          <p:nvCxnSpPr>
            <p:cNvPr id="5" name="Straight Connector 4"/>
            <p:cNvCxnSpPr>
              <a:endCxn id="47" idx="0"/>
            </p:cNvCxnSpPr>
            <p:nvPr/>
          </p:nvCxnSpPr>
          <p:spPr>
            <a:xfrm flipH="1">
              <a:off x="3489781" y="2690919"/>
              <a:ext cx="2160000" cy="3529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3009" y="3903191"/>
              <a:ext cx="2359241" cy="12733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 rot="753951">
              <a:off x="4443409" y="3663777"/>
              <a:ext cx="1476163" cy="326955"/>
              <a:chOff x="5215223" y="3330405"/>
              <a:chExt cx="1476163" cy="326955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 rot="20245226">
                <a:off x="5256798" y="3369360"/>
                <a:ext cx="1260000" cy="28800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Szövegdoboz 69"/>
              <p:cNvSpPr txBox="1"/>
              <p:nvPr/>
            </p:nvSpPr>
            <p:spPr>
              <a:xfrm rot="20275685">
                <a:off x="5215223" y="3330405"/>
                <a:ext cx="1476163" cy="28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&lt; 2x/4 years</a:t>
                </a:r>
                <a:endParaRPr lang="hu-HU" sz="12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21136769">
              <a:off x="1795742" y="4507150"/>
              <a:ext cx="1308551" cy="320571"/>
              <a:chOff x="5212929" y="3139972"/>
              <a:chExt cx="1308551" cy="320571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 rot="20383141">
                <a:off x="5212929" y="3172543"/>
                <a:ext cx="1260000" cy="28800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Szövegdoboz 69"/>
              <p:cNvSpPr txBox="1"/>
              <p:nvPr/>
            </p:nvSpPr>
            <p:spPr>
              <a:xfrm rot="20348621">
                <a:off x="5251581" y="3139972"/>
                <a:ext cx="12698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20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~2x/2 years</a:t>
                </a:r>
                <a:endParaRPr lang="hu-HU" sz="12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9" name="Egyenes összekötő 71"/>
            <p:cNvCxnSpPr/>
            <p:nvPr/>
          </p:nvCxnSpPr>
          <p:spPr>
            <a:xfrm rot="5400000">
              <a:off x="603939" y="3031577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övegdoboz 52"/>
            <p:cNvSpPr txBox="1"/>
            <p:nvPr/>
          </p:nvSpPr>
          <p:spPr>
            <a:xfrm>
              <a:off x="127656" y="2967799"/>
              <a:ext cx="389850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</a:t>
              </a:r>
            </a:p>
          </p:txBody>
        </p:sp>
        <p:sp>
          <p:nvSpPr>
            <p:cNvPr id="11" name="Szövegdoboz 59"/>
            <p:cNvSpPr txBox="1"/>
            <p:nvPr/>
          </p:nvSpPr>
          <p:spPr>
            <a:xfrm>
              <a:off x="4156560" y="2906941"/>
              <a:ext cx="1505540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Piledriver 6300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2xAbu Dhabi die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(32 nm)</a:t>
              </a:r>
            </a:p>
          </p:txBody>
        </p:sp>
        <p:sp>
          <p:nvSpPr>
            <p:cNvPr id="12" name="Szövegdoboz 59"/>
            <p:cNvSpPr txBox="1"/>
            <p:nvPr/>
          </p:nvSpPr>
          <p:spPr>
            <a:xfrm>
              <a:off x="2579056" y="2393885"/>
              <a:ext cx="13404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K10.5 6100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2xIstambul die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(45 nm)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97125" y="2528900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1200" b="1" dirty="0" smtClean="0">
                  <a:solidFill>
                    <a:srgbClr val="FF0000"/>
                  </a:solidFill>
                  <a:latin typeface="Arial"/>
                </a:rPr>
                <a:t>?</a:t>
              </a:r>
              <a:endParaRPr lang="en-US" sz="1200" b="1" dirty="0">
                <a:solidFill>
                  <a:srgbClr val="FF0000"/>
                </a:solidFill>
                <a:latin typeface="Arial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00025" y="643328"/>
            <a:ext cx="5065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2D2D8A"/>
                </a:solidFill>
                <a:latin typeface="Verdana"/>
              </a:rPr>
              <a:t>The rate of rising core counts in AMD's servers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71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 </a:t>
            </a:r>
            <a:r>
              <a:rPr lang="en-US" dirty="0"/>
              <a:t>The necessity of emerging multicore processors </a:t>
            </a:r>
            <a:r>
              <a:rPr lang="hu-HU" dirty="0"/>
              <a:t>(</a:t>
            </a:r>
            <a:r>
              <a:rPr lang="hu-HU" dirty="0" smtClean="0"/>
              <a:t>15)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3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5" y="1200151"/>
            <a:ext cx="7359650" cy="667286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2.</a:t>
            </a:r>
            <a:r>
              <a:rPr lang="hu-HU" altLang="en-US" sz="19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Classification of multicore processors</a:t>
            </a:r>
            <a:endParaRPr lang="hu-HU" altLang="en-US" sz="19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chemeClr val="bg1"/>
                </a:solidFill>
                <a:latin typeface="Verdana" pitchFamily="34" charset="0"/>
              </a:rPr>
              <a:t>according to the organization of their CPU cores</a:t>
            </a:r>
            <a:endParaRPr lang="hu-HU" altLang="en-US" sz="19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4360701" y="2074589"/>
            <a:ext cx="9239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841375" y="1263650"/>
            <a:ext cx="7359650" cy="4683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Introduction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to multicores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944563" y="2039938"/>
            <a:ext cx="7256463" cy="463550"/>
            <a:chOff x="691" y="1638"/>
            <a:chExt cx="4571" cy="292"/>
          </a:xfrm>
        </p:grpSpPr>
        <p:sp>
          <p:nvSpPr>
            <p:cNvPr id="82958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311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1.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The necessity for emerging multicore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processors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2959" name="Text Box 6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82949" name="Group 7"/>
          <p:cNvGrpSpPr>
            <a:grpSpLocks/>
          </p:cNvGrpSpPr>
          <p:nvPr/>
        </p:nvGrpSpPr>
        <p:grpSpPr bwMode="auto">
          <a:xfrm>
            <a:off x="941387" y="2581275"/>
            <a:ext cx="7259637" cy="702838"/>
            <a:chOff x="691" y="1638"/>
            <a:chExt cx="4456" cy="292"/>
          </a:xfrm>
        </p:grpSpPr>
        <p:sp>
          <p:nvSpPr>
            <p:cNvPr id="82956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2.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Classification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of multicore processors</a:t>
              </a:r>
              <a:endParaRPr lang="hu-HU" altLang="en-US" sz="1900" dirty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  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according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to the organization of their CPU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cores</a:t>
              </a:r>
              <a:endParaRPr lang="hu-HU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82957" name="Text Box 9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945870" y="3329134"/>
            <a:ext cx="7259637" cy="463550"/>
            <a:chOff x="691" y="1638"/>
            <a:chExt cx="4456" cy="292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3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Extending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microarchitecture 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956601" y="3842138"/>
            <a:ext cx="7259637" cy="463550"/>
            <a:chOff x="691" y="1638"/>
            <a:chExt cx="4456" cy="292"/>
          </a:xfrm>
        </p:grpSpPr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References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1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0425" y="4004858"/>
            <a:ext cx="1109251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Mobiles/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desktops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677509" y="4004858"/>
            <a:ext cx="1109251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Servers</a:t>
            </a:r>
            <a:endParaRPr lang="en-US" altLang="en-US" sz="1200" dirty="0">
              <a:latin typeface="Verdana" pitchFamily="34" charset="0"/>
            </a:endParaRPr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545781" y="4673195"/>
            <a:ext cx="365720" cy="576263"/>
            <a:chOff x="431" y="3339"/>
            <a:chExt cx="363" cy="545"/>
          </a:xfrm>
        </p:grpSpPr>
        <p:sp>
          <p:nvSpPr>
            <p:cNvPr id="106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7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8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3464668" y="3966758"/>
            <a:ext cx="701216" cy="2016125"/>
            <a:chOff x="2200" y="2387"/>
            <a:chExt cx="680" cy="1860"/>
          </a:xfrm>
        </p:grpSpPr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2200" y="2387"/>
              <a:ext cx="680" cy="18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2245" y="243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1" name="Rectangle 38"/>
            <p:cNvSpPr>
              <a:spLocks noChangeArrowheads="1"/>
            </p:cNvSpPr>
            <p:nvPr/>
          </p:nvSpPr>
          <p:spPr bwMode="auto">
            <a:xfrm>
              <a:off x="2245" y="266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2" name="Rectangle 39"/>
            <p:cNvSpPr>
              <a:spLocks noChangeArrowheads="1"/>
            </p:cNvSpPr>
            <p:nvPr/>
          </p:nvSpPr>
          <p:spPr bwMode="auto">
            <a:xfrm>
              <a:off x="2563" y="243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3" name="Rectangle 40"/>
            <p:cNvSpPr>
              <a:spLocks noChangeArrowheads="1"/>
            </p:cNvSpPr>
            <p:nvPr/>
          </p:nvSpPr>
          <p:spPr bwMode="auto">
            <a:xfrm>
              <a:off x="2563" y="265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4" name="Rectangle 41"/>
            <p:cNvSpPr>
              <a:spLocks noChangeArrowheads="1"/>
            </p:cNvSpPr>
            <p:nvPr/>
          </p:nvSpPr>
          <p:spPr bwMode="auto">
            <a:xfrm>
              <a:off x="2245" y="28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5" name="Rectangle 42"/>
            <p:cNvSpPr>
              <a:spLocks noChangeArrowheads="1"/>
            </p:cNvSpPr>
            <p:nvPr/>
          </p:nvSpPr>
          <p:spPr bwMode="auto">
            <a:xfrm>
              <a:off x="2245" y="31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6" name="Rectangle 43"/>
            <p:cNvSpPr>
              <a:spLocks noChangeArrowheads="1"/>
            </p:cNvSpPr>
            <p:nvPr/>
          </p:nvSpPr>
          <p:spPr bwMode="auto">
            <a:xfrm>
              <a:off x="2563" y="2884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7" name="Rectangle 44"/>
            <p:cNvSpPr>
              <a:spLocks noChangeArrowheads="1"/>
            </p:cNvSpPr>
            <p:nvPr/>
          </p:nvSpPr>
          <p:spPr bwMode="auto">
            <a:xfrm>
              <a:off x="2563" y="3111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8" name="Rectangle 45"/>
            <p:cNvSpPr>
              <a:spLocks noChangeArrowheads="1"/>
            </p:cNvSpPr>
            <p:nvPr/>
          </p:nvSpPr>
          <p:spPr bwMode="auto">
            <a:xfrm>
              <a:off x="2245" y="333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9" name="Rectangle 46"/>
            <p:cNvSpPr>
              <a:spLocks noChangeArrowheads="1"/>
            </p:cNvSpPr>
            <p:nvPr/>
          </p:nvSpPr>
          <p:spPr bwMode="auto">
            <a:xfrm>
              <a:off x="2245" y="3566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0" name="Rectangle 47"/>
            <p:cNvSpPr>
              <a:spLocks noChangeArrowheads="1"/>
            </p:cNvSpPr>
            <p:nvPr/>
          </p:nvSpPr>
          <p:spPr bwMode="auto">
            <a:xfrm>
              <a:off x="2563" y="3338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1" name="Rectangle 48"/>
            <p:cNvSpPr>
              <a:spLocks noChangeArrowheads="1"/>
            </p:cNvSpPr>
            <p:nvPr/>
          </p:nvSpPr>
          <p:spPr bwMode="auto">
            <a:xfrm>
              <a:off x="2563" y="356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2" name="Rectangle 49"/>
            <p:cNvSpPr>
              <a:spLocks noChangeArrowheads="1"/>
            </p:cNvSpPr>
            <p:nvPr/>
          </p:nvSpPr>
          <p:spPr bwMode="auto">
            <a:xfrm>
              <a:off x="2245" y="379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3" name="Rectangle 50"/>
            <p:cNvSpPr>
              <a:spLocks noChangeArrowheads="1"/>
            </p:cNvSpPr>
            <p:nvPr/>
          </p:nvSpPr>
          <p:spPr bwMode="auto">
            <a:xfrm>
              <a:off x="2245" y="402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4" name="Rectangle 51"/>
            <p:cNvSpPr>
              <a:spLocks noChangeArrowheads="1"/>
            </p:cNvSpPr>
            <p:nvPr/>
          </p:nvSpPr>
          <p:spPr bwMode="auto">
            <a:xfrm>
              <a:off x="2563" y="379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5" name="Rectangle 52"/>
            <p:cNvSpPr>
              <a:spLocks noChangeArrowheads="1"/>
            </p:cNvSpPr>
            <p:nvPr/>
          </p:nvSpPr>
          <p:spPr bwMode="auto">
            <a:xfrm>
              <a:off x="2563" y="401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920569" y="4673195"/>
            <a:ext cx="365720" cy="576263"/>
            <a:chOff x="431" y="3339"/>
            <a:chExt cx="363" cy="545"/>
          </a:xfrm>
        </p:grpSpPr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874" y="4673195"/>
            <a:ext cx="1385808" cy="1185863"/>
            <a:chOff x="3335338" y="4638675"/>
            <a:chExt cx="1455737" cy="1185863"/>
          </a:xfrm>
        </p:grpSpPr>
        <p:grpSp>
          <p:nvGrpSpPr>
            <p:cNvPr id="62" name="Group 76"/>
            <p:cNvGrpSpPr>
              <a:grpSpLocks/>
            </p:cNvGrpSpPr>
            <p:nvPr/>
          </p:nvGrpSpPr>
          <p:grpSpPr bwMode="auto">
            <a:xfrm>
              <a:off x="3335338" y="4638675"/>
              <a:ext cx="719137" cy="576263"/>
              <a:chOff x="1338" y="3339"/>
              <a:chExt cx="680" cy="545"/>
            </a:xfrm>
          </p:grpSpPr>
          <p:sp>
            <p:nvSpPr>
              <p:cNvPr id="81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2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3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4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5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63" name="Group 76"/>
            <p:cNvGrpSpPr>
              <a:grpSpLocks/>
            </p:cNvGrpSpPr>
            <p:nvPr/>
          </p:nvGrpSpPr>
          <p:grpSpPr bwMode="auto">
            <a:xfrm>
              <a:off x="4071938" y="4638675"/>
              <a:ext cx="719137" cy="576263"/>
              <a:chOff x="1338" y="3339"/>
              <a:chExt cx="680" cy="545"/>
            </a:xfrm>
          </p:grpSpPr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7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8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9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64" name="Group 76"/>
            <p:cNvGrpSpPr>
              <a:grpSpLocks/>
            </p:cNvGrpSpPr>
            <p:nvPr/>
          </p:nvGrpSpPr>
          <p:grpSpPr bwMode="auto">
            <a:xfrm>
              <a:off x="3335338" y="5248275"/>
              <a:ext cx="719137" cy="576263"/>
              <a:chOff x="1338" y="3339"/>
              <a:chExt cx="680" cy="545"/>
            </a:xfrm>
          </p:grpSpPr>
          <p:sp>
            <p:nvSpPr>
              <p:cNvPr id="71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2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3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4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5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65" name="Group 76"/>
            <p:cNvGrpSpPr>
              <a:grpSpLocks/>
            </p:cNvGrpSpPr>
            <p:nvPr/>
          </p:nvGrpSpPr>
          <p:grpSpPr bwMode="auto">
            <a:xfrm>
              <a:off x="4071938" y="5248275"/>
              <a:ext cx="719137" cy="576263"/>
              <a:chOff x="1338" y="3339"/>
              <a:chExt cx="680" cy="545"/>
            </a:xfrm>
          </p:grpSpPr>
          <p:sp>
            <p:nvSpPr>
              <p:cNvPr id="66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67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68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69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0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4419773" y="3972200"/>
            <a:ext cx="701216" cy="2016125"/>
            <a:chOff x="2200" y="2387"/>
            <a:chExt cx="680" cy="1860"/>
          </a:xfrm>
        </p:grpSpPr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200" y="2387"/>
              <a:ext cx="680" cy="18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>
              <a:off x="2245" y="243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2245" y="266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2563" y="243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9" name="Rectangle 40"/>
            <p:cNvSpPr>
              <a:spLocks noChangeArrowheads="1"/>
            </p:cNvSpPr>
            <p:nvPr/>
          </p:nvSpPr>
          <p:spPr bwMode="auto">
            <a:xfrm>
              <a:off x="2563" y="265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0" name="Rectangle 41"/>
            <p:cNvSpPr>
              <a:spLocks noChangeArrowheads="1"/>
            </p:cNvSpPr>
            <p:nvPr/>
          </p:nvSpPr>
          <p:spPr bwMode="auto">
            <a:xfrm>
              <a:off x="2245" y="28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1" name="Rectangle 42"/>
            <p:cNvSpPr>
              <a:spLocks noChangeArrowheads="1"/>
            </p:cNvSpPr>
            <p:nvPr/>
          </p:nvSpPr>
          <p:spPr bwMode="auto">
            <a:xfrm>
              <a:off x="2245" y="31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2563" y="2884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3" name="Rectangle 44"/>
            <p:cNvSpPr>
              <a:spLocks noChangeArrowheads="1"/>
            </p:cNvSpPr>
            <p:nvPr/>
          </p:nvSpPr>
          <p:spPr bwMode="auto">
            <a:xfrm>
              <a:off x="2563" y="3111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4" name="Rectangle 45"/>
            <p:cNvSpPr>
              <a:spLocks noChangeArrowheads="1"/>
            </p:cNvSpPr>
            <p:nvPr/>
          </p:nvSpPr>
          <p:spPr bwMode="auto">
            <a:xfrm>
              <a:off x="2245" y="333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2245" y="3566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2563" y="3338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7" name="Rectangle 48"/>
            <p:cNvSpPr>
              <a:spLocks noChangeArrowheads="1"/>
            </p:cNvSpPr>
            <p:nvPr/>
          </p:nvSpPr>
          <p:spPr bwMode="auto">
            <a:xfrm>
              <a:off x="2563" y="356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8" name="Rectangle 49"/>
            <p:cNvSpPr>
              <a:spLocks noChangeArrowheads="1"/>
            </p:cNvSpPr>
            <p:nvPr/>
          </p:nvSpPr>
          <p:spPr bwMode="auto">
            <a:xfrm>
              <a:off x="2245" y="379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9" name="Rectangle 50"/>
            <p:cNvSpPr>
              <a:spLocks noChangeArrowheads="1"/>
            </p:cNvSpPr>
            <p:nvPr/>
          </p:nvSpPr>
          <p:spPr bwMode="auto">
            <a:xfrm>
              <a:off x="2245" y="402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60" name="Rectangle 51"/>
            <p:cNvSpPr>
              <a:spLocks noChangeArrowheads="1"/>
            </p:cNvSpPr>
            <p:nvPr/>
          </p:nvSpPr>
          <p:spPr bwMode="auto">
            <a:xfrm>
              <a:off x="2563" y="379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61" name="Rectangle 52"/>
            <p:cNvSpPr>
              <a:spLocks noChangeArrowheads="1"/>
            </p:cNvSpPr>
            <p:nvPr/>
          </p:nvSpPr>
          <p:spPr bwMode="auto">
            <a:xfrm>
              <a:off x="2563" y="401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4199587" y="4962079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73494" y="4962831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55615" y="4962831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01037" y="4099495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74945" y="4100247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57066" y="4100247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201037" y="5823139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74945" y="5823891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357066" y="5823891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28666" y="4019421"/>
            <a:ext cx="2165328" cy="2006599"/>
            <a:chOff x="5435104" y="2843935"/>
            <a:chExt cx="2395672" cy="2580882"/>
          </a:xfrm>
        </p:grpSpPr>
        <p:sp>
          <p:nvSpPr>
            <p:cNvPr id="21" name="Téglalap 21"/>
            <p:cNvSpPr/>
            <p:nvPr/>
          </p:nvSpPr>
          <p:spPr bwMode="auto">
            <a:xfrm>
              <a:off x="5481753" y="2843935"/>
              <a:ext cx="2349023" cy="25808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2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4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5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6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27" name="Szövegdoboz 23"/>
            <p:cNvSpPr txBox="1">
              <a:spLocks noChangeArrowheads="1"/>
            </p:cNvSpPr>
            <p:nvPr/>
          </p:nvSpPr>
          <p:spPr bwMode="auto">
            <a:xfrm>
              <a:off x="5435104" y="3313863"/>
              <a:ext cx="1222690" cy="42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5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Cluster of </a:t>
              </a:r>
            </a:p>
            <a:p>
              <a:r>
                <a:rPr lang="en-US" altLang="en-US" sz="105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LITTLE cores</a:t>
              </a:r>
              <a:endParaRPr lang="hu-HU" altLang="en-US" sz="1050" b="1" dirty="0">
                <a:solidFill>
                  <a:srgbClr val="000000"/>
                </a:solidFill>
                <a:latin typeface="+mj-lt"/>
                <a:ea typeface="Verdana" pitchFamily="34" charset="0"/>
              </a:endParaRPr>
            </a:p>
          </p:txBody>
        </p:sp>
        <p:sp>
          <p:nvSpPr>
            <p:cNvPr id="28" name="Szövegdoboz 22"/>
            <p:cNvSpPr txBox="1">
              <a:spLocks noChangeArrowheads="1"/>
            </p:cNvSpPr>
            <p:nvPr/>
          </p:nvSpPr>
          <p:spPr bwMode="auto">
            <a:xfrm>
              <a:off x="6699259" y="2859984"/>
              <a:ext cx="998991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big cores</a:t>
              </a:r>
              <a:endParaRPr lang="hu-HU" altLang="en-US" sz="1100" b="1" dirty="0">
                <a:solidFill>
                  <a:srgbClr val="000000"/>
                </a:solidFill>
                <a:latin typeface="+mj-lt"/>
                <a:ea typeface="Verdana" pitchFamily="34" charset="0"/>
              </a:endParaRPr>
            </a:p>
          </p:txBody>
        </p:sp>
        <p:sp>
          <p:nvSpPr>
            <p:cNvPr id="29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 smtClean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  <a:endParaRPr lang="hu-HU" sz="11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33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34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</p:grp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5983329" y="2065704"/>
            <a:ext cx="2448000" cy="50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Multicores with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 heterogeneous CPU cores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1938399" y="2067056"/>
            <a:ext cx="2448000" cy="50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Multicores with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>
                <a:latin typeface="Verdana" pitchFamily="34" charset="0"/>
              </a:rPr>
              <a:t>h</a:t>
            </a:r>
            <a:r>
              <a:rPr lang="en-US" altLang="en-US" sz="1300" b="1" dirty="0" err="1" smtClean="0">
                <a:latin typeface="Verdana" pitchFamily="34" charset="0"/>
              </a:rPr>
              <a:t>omogeneous</a:t>
            </a:r>
            <a:r>
              <a:rPr lang="hu-HU" altLang="en-US" sz="1300" b="1" dirty="0" smtClean="0">
                <a:latin typeface="Verdana" pitchFamily="34" charset="0"/>
              </a:rPr>
              <a:t> </a:t>
            </a:r>
            <a:r>
              <a:rPr lang="hu-HU" altLang="en-US" sz="1200" b="1" dirty="0" smtClean="0">
                <a:latin typeface="Verdana" pitchFamily="34" charset="0"/>
              </a:rPr>
              <a:t>CPU cores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11" name="Rectangle 8"/>
          <p:cNvSpPr>
            <a:spLocks noChangeArrowheads="1"/>
          </p:cNvSpPr>
          <p:nvPr/>
        </p:nvSpPr>
        <p:spPr bwMode="auto">
          <a:xfrm>
            <a:off x="3076889" y="1191964"/>
            <a:ext cx="4248000" cy="5040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latin typeface="Verdana" pitchFamily="34" charset="0"/>
              </a:rPr>
              <a:t>Classification of multicore </a:t>
            </a:r>
            <a:r>
              <a:rPr lang="en-US" altLang="en-US" sz="1300" b="1" dirty="0" smtClean="0">
                <a:latin typeface="Verdana" pitchFamily="34" charset="0"/>
              </a:rPr>
              <a:t>processors</a:t>
            </a:r>
            <a:endParaRPr lang="hu-HU" altLang="en-US" sz="1300" b="1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latin typeface="Verdana" pitchFamily="34" charset="0"/>
              </a:rPr>
              <a:t> </a:t>
            </a:r>
            <a:r>
              <a:rPr lang="en-US" altLang="en-US" sz="1300" b="1" dirty="0">
                <a:latin typeface="Verdana" pitchFamily="34" charset="0"/>
              </a:rPr>
              <a:t>according to the </a:t>
            </a:r>
            <a:r>
              <a:rPr lang="hu-HU" altLang="en-US" sz="1300" b="1" dirty="0" smtClean="0">
                <a:latin typeface="Verdana" pitchFamily="34" charset="0"/>
              </a:rPr>
              <a:t>layout</a:t>
            </a:r>
            <a:r>
              <a:rPr lang="en-US" altLang="en-US" sz="1300" b="1" dirty="0" smtClean="0">
                <a:latin typeface="Verdana" pitchFamily="34" charset="0"/>
              </a:rPr>
              <a:t> </a:t>
            </a:r>
            <a:r>
              <a:rPr lang="en-US" altLang="en-US" sz="1300" b="1" dirty="0">
                <a:latin typeface="Verdana" pitchFamily="34" charset="0"/>
              </a:rPr>
              <a:t>of their CPU cores</a:t>
            </a:r>
          </a:p>
        </p:txBody>
      </p:sp>
      <p:sp>
        <p:nvSpPr>
          <p:cNvPr id="112" name="Line 9"/>
          <p:cNvSpPr>
            <a:spLocks noChangeShapeType="1"/>
          </p:cNvSpPr>
          <p:nvPr/>
        </p:nvSpPr>
        <p:spPr bwMode="auto">
          <a:xfrm flipV="1">
            <a:off x="1584325" y="2576703"/>
            <a:ext cx="1582738" cy="331976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0"/>
          <p:cNvSpPr>
            <a:spLocks noChangeShapeType="1"/>
          </p:cNvSpPr>
          <p:nvPr/>
        </p:nvSpPr>
        <p:spPr bwMode="auto">
          <a:xfrm flipV="1">
            <a:off x="3167063" y="1701610"/>
            <a:ext cx="2017712" cy="364093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Rectangle 16"/>
          <p:cNvSpPr>
            <a:spLocks noChangeArrowheads="1"/>
          </p:cNvSpPr>
          <p:nvPr/>
        </p:nvSpPr>
        <p:spPr bwMode="auto">
          <a:xfrm>
            <a:off x="3600204" y="2909506"/>
            <a:ext cx="1440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Manycore </a:t>
            </a:r>
            <a:br>
              <a:rPr lang="hu-HU" altLang="en-US" sz="1200" b="1" dirty="0">
                <a:latin typeface="Verdana" pitchFamily="34" charset="0"/>
              </a:rPr>
            </a:br>
            <a:r>
              <a:rPr lang="hu-HU" altLang="en-US" sz="1200" b="1" dirty="0">
                <a:latin typeface="Verdana" pitchFamily="34" charset="0"/>
              </a:rPr>
              <a:t>processors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3452265" y="3471481"/>
            <a:ext cx="16866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 err="1" smtClean="0">
                <a:latin typeface="Verdana" pitchFamily="34" charset="0"/>
              </a:rPr>
              <a:t>with</a:t>
            </a:r>
            <a:r>
              <a:rPr lang="en-US" altLang="en-US" sz="1200" dirty="0" smtClean="0">
                <a:latin typeface="Verdana" pitchFamily="34" charset="0"/>
              </a:rPr>
              <a:t> n</a:t>
            </a:r>
            <a:r>
              <a:rPr lang="hu-HU" altLang="en-US" sz="1200" dirty="0" smtClean="0">
                <a:latin typeface="Verdana" pitchFamily="34" charset="0"/>
              </a:rPr>
              <a:t> ≈&gt;</a:t>
            </a:r>
            <a:r>
              <a:rPr lang="en-US" altLang="en-US" sz="1200" dirty="0" smtClean="0">
                <a:latin typeface="Verdana" pitchFamily="34" charset="0"/>
              </a:rPr>
              <a:t> </a:t>
            </a:r>
            <a:r>
              <a:rPr lang="hu-HU" altLang="en-US" sz="1200" dirty="0" smtClean="0">
                <a:latin typeface="Verdana" pitchFamily="34" charset="0"/>
              </a:rPr>
              <a:t>32 </a:t>
            </a:r>
            <a:r>
              <a:rPr lang="hu-HU" altLang="en-US" sz="1200" dirty="0">
                <a:latin typeface="Verdana" pitchFamily="34" charset="0"/>
              </a:rPr>
              <a:t>cores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16" name="Rectangle 25"/>
          <p:cNvSpPr>
            <a:spLocks noChangeArrowheads="1"/>
          </p:cNvSpPr>
          <p:nvPr/>
        </p:nvSpPr>
        <p:spPr bwMode="auto">
          <a:xfrm>
            <a:off x="846484" y="2909506"/>
            <a:ext cx="1440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Traditional</a:t>
            </a:r>
            <a:endParaRPr lang="hu-HU" altLang="en-US" sz="1200" b="1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MC </a:t>
            </a:r>
            <a:r>
              <a:rPr lang="hu-HU" altLang="en-US" sz="1200" b="1" dirty="0" err="1">
                <a:latin typeface="Verdana" pitchFamily="34" charset="0"/>
              </a:rPr>
              <a:t>processors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117" name="Line 80"/>
          <p:cNvSpPr>
            <a:spLocks noChangeShapeType="1"/>
          </p:cNvSpPr>
          <p:nvPr/>
        </p:nvSpPr>
        <p:spPr bwMode="auto">
          <a:xfrm flipH="1" flipV="1">
            <a:off x="5184773" y="1700212"/>
            <a:ext cx="1984280" cy="361113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81"/>
          <p:cNvSpPr>
            <a:spLocks noChangeShapeType="1"/>
          </p:cNvSpPr>
          <p:nvPr/>
        </p:nvSpPr>
        <p:spPr bwMode="auto">
          <a:xfrm flipH="1" flipV="1">
            <a:off x="3167062" y="2576703"/>
            <a:ext cx="1115051" cy="33279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Rectangle 82"/>
          <p:cNvSpPr>
            <a:spLocks noChangeArrowheads="1"/>
          </p:cNvSpPr>
          <p:nvPr/>
        </p:nvSpPr>
        <p:spPr bwMode="auto">
          <a:xfrm>
            <a:off x="637205" y="3471481"/>
            <a:ext cx="19111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Verdana" pitchFamily="34" charset="0"/>
              </a:rPr>
              <a:t>2 ≤   </a:t>
            </a:r>
            <a:r>
              <a:rPr lang="hu-HU" altLang="en-US" sz="1200" dirty="0" smtClean="0">
                <a:latin typeface="Verdana" pitchFamily="34" charset="0"/>
              </a:rPr>
              <a:t>n</a:t>
            </a:r>
            <a:r>
              <a:rPr lang="en-US" altLang="en-US" sz="1200" dirty="0" smtClean="0">
                <a:latin typeface="Verdana" pitchFamily="34" charset="0"/>
              </a:rPr>
              <a:t> </a:t>
            </a:r>
            <a:r>
              <a:rPr lang="hu-HU" altLang="en-US" sz="1200" dirty="0" smtClean="0">
                <a:latin typeface="Verdana" pitchFamily="34" charset="0"/>
              </a:rPr>
              <a:t> ≈≤ 32   </a:t>
            </a:r>
            <a:r>
              <a:rPr lang="hu-HU" altLang="en-US" sz="1200" dirty="0">
                <a:latin typeface="Verdana" pitchFamily="34" charset="0"/>
              </a:rPr>
              <a:t>cores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20" name="Line 90"/>
          <p:cNvSpPr>
            <a:spLocks noChangeShapeType="1"/>
          </p:cNvSpPr>
          <p:nvPr/>
        </p:nvSpPr>
        <p:spPr bwMode="auto">
          <a:xfrm flipV="1">
            <a:off x="989597" y="3784194"/>
            <a:ext cx="649287" cy="21983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91"/>
          <p:cNvSpPr>
            <a:spLocks noChangeShapeType="1"/>
          </p:cNvSpPr>
          <p:nvPr/>
        </p:nvSpPr>
        <p:spPr bwMode="auto">
          <a:xfrm>
            <a:off x="1638884" y="3784194"/>
            <a:ext cx="632510" cy="21983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76641" y="614799"/>
            <a:ext cx="9451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2. Classification of multicore processors</a:t>
            </a:r>
            <a:r>
              <a:rPr lang="hu-HU" b="1" dirty="0" smtClean="0">
                <a:solidFill>
                  <a:schemeClr val="accent6"/>
                </a:solidFill>
              </a:rPr>
              <a:t> according to the organization of their CPU cores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3" name="Rectangle 7"/>
          <p:cNvSpPr>
            <a:spLocks noChangeArrowheads="1"/>
          </p:cNvSpPr>
          <p:nvPr/>
        </p:nvSpPr>
        <p:spPr bwMode="auto">
          <a:xfrm>
            <a:off x="6471614" y="2872885"/>
            <a:ext cx="1440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big.LITTLE </a:t>
            </a:r>
            <a:r>
              <a:rPr lang="hu-HU" altLang="en-US" sz="1200" b="1" dirty="0">
                <a:latin typeface="Verdana" pitchFamily="34" charset="0"/>
              </a:rPr>
              <a:t/>
            </a:r>
            <a:br>
              <a:rPr lang="hu-HU" altLang="en-US" sz="1200" b="1" dirty="0">
                <a:latin typeface="Verdana" pitchFamily="34" charset="0"/>
              </a:rPr>
            </a:br>
            <a:r>
              <a:rPr lang="en-US" altLang="en-US" sz="1200" b="1" dirty="0" smtClean="0">
                <a:latin typeface="Verdana" pitchFamily="34" charset="0"/>
              </a:rPr>
              <a:t>processors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27" name="Line 81"/>
          <p:cNvSpPr>
            <a:spLocks noChangeShapeType="1"/>
          </p:cNvSpPr>
          <p:nvPr/>
        </p:nvSpPr>
        <p:spPr bwMode="auto">
          <a:xfrm flipH="1" flipV="1">
            <a:off x="7200899" y="2570252"/>
            <a:ext cx="1" cy="29534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700" dirty="0" smtClean="0"/>
              <a:t>2. </a:t>
            </a:r>
            <a:r>
              <a:rPr lang="en-US" sz="1700" dirty="0" smtClean="0"/>
              <a:t>Classification </a:t>
            </a:r>
            <a:r>
              <a:rPr lang="en-US" sz="1700" dirty="0"/>
              <a:t>of </a:t>
            </a:r>
            <a:r>
              <a:rPr lang="en-US" sz="1700" dirty="0" smtClean="0"/>
              <a:t>multicore</a:t>
            </a:r>
            <a:r>
              <a:rPr lang="hu-HU" sz="1700" dirty="0" smtClean="0"/>
              <a:t>s</a:t>
            </a:r>
            <a:r>
              <a:rPr lang="en-US" sz="1700" dirty="0" smtClean="0"/>
              <a:t> </a:t>
            </a:r>
            <a:r>
              <a:rPr lang="en-US" sz="1700" dirty="0"/>
              <a:t>according to the organization of </a:t>
            </a:r>
            <a:r>
              <a:rPr lang="en-US" sz="1700" dirty="0" smtClean="0"/>
              <a:t>the </a:t>
            </a:r>
            <a:r>
              <a:rPr lang="en-US" sz="1700" dirty="0"/>
              <a:t>CPU </a:t>
            </a:r>
            <a:r>
              <a:rPr lang="en-US" sz="1700" dirty="0" smtClean="0"/>
              <a:t>cores</a:t>
            </a:r>
            <a:r>
              <a:rPr lang="hu-HU" sz="1700" dirty="0" smtClean="0"/>
              <a:t> (1)</a:t>
            </a:r>
            <a:endParaRPr lang="en-US" sz="1700" dirty="0"/>
          </a:p>
        </p:txBody>
      </p:sp>
      <p:sp>
        <p:nvSpPr>
          <p:cNvPr id="128" name="Rectangle 84"/>
          <p:cNvSpPr>
            <a:spLocks noChangeArrowheads="1"/>
          </p:cNvSpPr>
          <p:nvPr/>
        </p:nvSpPr>
        <p:spPr bwMode="auto">
          <a:xfrm>
            <a:off x="598139" y="6111121"/>
            <a:ext cx="1954381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i="1" dirty="0" smtClean="0">
                <a:latin typeface="Verdana" pitchFamily="34" charset="0"/>
              </a:rPr>
              <a:t>Mainstream computing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hu-HU" altLang="en-US" sz="1200" i="1" dirty="0" smtClean="0">
                <a:latin typeface="Verdana" pitchFamily="34" charset="0"/>
              </a:rPr>
              <a:t>(since 2001-2006)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i="1" dirty="0" smtClean="0">
                <a:latin typeface="Verdana" pitchFamily="34" charset="0"/>
              </a:rPr>
              <a:t>Mobiles (2006)</a:t>
            </a:r>
            <a:endParaRPr lang="en-US" altLang="en-US" sz="1200" i="1" dirty="0">
              <a:latin typeface="Verdana" pitchFamily="34" charset="0"/>
            </a:endParaRPr>
          </a:p>
        </p:txBody>
      </p:sp>
      <p:sp>
        <p:nvSpPr>
          <p:cNvPr id="129" name="Rectangle 85"/>
          <p:cNvSpPr>
            <a:spLocks noChangeArrowheads="1"/>
          </p:cNvSpPr>
          <p:nvPr/>
        </p:nvSpPr>
        <p:spPr bwMode="auto">
          <a:xfrm>
            <a:off x="3150590" y="6110241"/>
            <a:ext cx="2250937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Experimental</a:t>
            </a:r>
            <a:r>
              <a:rPr lang="hu-HU" altLang="en-US" sz="1200" i="1" dirty="0" smtClean="0">
                <a:latin typeface="Verdana" pitchFamily="34" charset="0"/>
              </a:rPr>
              <a:t> (2007-2010)</a:t>
            </a:r>
            <a:endParaRPr lang="en-US" altLang="en-US" sz="1200" i="1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production systems</a:t>
            </a:r>
            <a:r>
              <a:rPr lang="hu-HU" altLang="en-US" sz="1200" i="1" dirty="0" smtClean="0">
                <a:latin typeface="Verdana" pitchFamily="34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hu-HU" altLang="en-US" sz="1200" i="1" dirty="0" smtClean="0">
                <a:latin typeface="Verdana" pitchFamily="34" charset="0"/>
              </a:rPr>
              <a:t>Intel's Xeon Phi (2012)</a:t>
            </a:r>
            <a:endParaRPr lang="en-US" altLang="en-US" sz="1200" i="1" dirty="0">
              <a:latin typeface="Verdana" pitchFamily="34" charset="0"/>
            </a:endParaRPr>
          </a:p>
        </p:txBody>
      </p:sp>
      <p:sp>
        <p:nvSpPr>
          <p:cNvPr id="131" name="Rectangle 84"/>
          <p:cNvSpPr>
            <a:spLocks noChangeArrowheads="1"/>
          </p:cNvSpPr>
          <p:nvPr/>
        </p:nvSpPr>
        <p:spPr bwMode="auto">
          <a:xfrm>
            <a:off x="6316548" y="6111466"/>
            <a:ext cx="17908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i="1" dirty="0" smtClean="0">
                <a:latin typeface="Verdana" pitchFamily="34" charset="0"/>
              </a:rPr>
              <a:t>Mobiles (since 2011)</a:t>
            </a:r>
            <a:endParaRPr lang="en-US" altLang="en-US" sz="1200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/>
      <p:bldP spid="116" grpId="0" animBg="1"/>
      <p:bldP spid="117" grpId="0" animBg="1"/>
      <p:bldP spid="118" grpId="0" animBg="1"/>
      <p:bldP spid="119" grpId="0"/>
      <p:bldP spid="120" grpId="0" animBg="1"/>
      <p:bldP spid="121" grpId="0" animBg="1"/>
      <p:bldP spid="123" grpId="0" animBg="1"/>
      <p:bldP spid="127" grpId="0" animBg="1"/>
      <p:bldP spid="128" grpId="0"/>
      <p:bldP spid="129" grpId="0"/>
      <p:bldP spid="1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67" y="990600"/>
            <a:ext cx="853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With core counts exceeding certain limits</a:t>
            </a:r>
            <a:r>
              <a:rPr lang="en-US" dirty="0" smtClean="0"/>
              <a:t>, </a:t>
            </a:r>
            <a:r>
              <a:rPr lang="hu-HU" dirty="0" smtClean="0"/>
              <a:t>e.g. recently 16 or 32 </a:t>
            </a:r>
            <a:r>
              <a:rPr lang="en-US" dirty="0" smtClean="0"/>
              <a:t>cores, </a:t>
            </a:r>
            <a:r>
              <a:rPr lang="en-US" dirty="0" smtClean="0">
                <a:solidFill>
                  <a:srgbClr val="0070C0"/>
                </a:solidFill>
              </a:rPr>
              <a:t>some architectural 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hu-HU" dirty="0" smtClean="0">
                <a:solidFill>
                  <a:srgbClr val="0070C0"/>
                </a:solidFill>
              </a:rPr>
              <a:t>subsystems become incapable</a:t>
            </a:r>
            <a:r>
              <a:rPr lang="en-US" dirty="0" smtClean="0">
                <a:solidFill>
                  <a:srgbClr val="0070C0"/>
                </a:solidFill>
              </a:rPr>
              <a:t> to </a:t>
            </a:r>
            <a:r>
              <a:rPr lang="hu-HU" dirty="0" smtClean="0">
                <a:solidFill>
                  <a:srgbClr val="0070C0"/>
                </a:solidFill>
              </a:rPr>
              <a:t>suitable</a:t>
            </a:r>
            <a:r>
              <a:rPr lang="en-US" dirty="0" smtClean="0">
                <a:solidFill>
                  <a:srgbClr val="0070C0"/>
                </a:solidFill>
              </a:rPr>
              <a:t> support the </a:t>
            </a:r>
            <a:r>
              <a:rPr lang="hu-HU" dirty="0" smtClean="0">
                <a:solidFill>
                  <a:srgbClr val="0070C0"/>
                </a:solidFill>
              </a:rPr>
              <a:t>increased</a:t>
            </a:r>
            <a:r>
              <a:rPr lang="en-US" dirty="0" smtClean="0">
                <a:solidFill>
                  <a:srgbClr val="0070C0"/>
                </a:solidFill>
              </a:rPr>
              <a:t> number of cores</a:t>
            </a:r>
            <a:r>
              <a:rPr lang="en-US" dirty="0" smtClean="0"/>
              <a:t>, e.g.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6425" y="1524000"/>
            <a:ext cx="867727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provide high enough memory bandwidth 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provide a fast enough core to core communication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141" y="2082800"/>
            <a:ext cx="8100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Therefore, such </a:t>
            </a:r>
            <a:r>
              <a:rPr lang="en-US" dirty="0" smtClean="0"/>
              <a:t>processors </a:t>
            </a:r>
            <a:r>
              <a:rPr lang="en-US" dirty="0">
                <a:solidFill>
                  <a:srgbClr val="0070C0"/>
                </a:solidFill>
              </a:rPr>
              <a:t>need a novel microarchitectures </a:t>
            </a:r>
            <a:r>
              <a:rPr lang="en-US" dirty="0"/>
              <a:t>and will be typically called</a:t>
            </a:r>
          </a:p>
          <a:p>
            <a:pPr algn="l"/>
            <a:r>
              <a:rPr lang="en-US" dirty="0"/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manycore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processors </a:t>
            </a:r>
            <a:r>
              <a:rPr lang="en-US" dirty="0"/>
              <a:t>to distinguish them from traditional built multicore processors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252" y="614884"/>
            <a:ext cx="8766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dirty="0">
                <a:solidFill>
                  <a:schemeClr val="accent6"/>
                </a:solidFill>
              </a:rPr>
              <a:t>The reason for distinguishing between multicore and </a:t>
            </a:r>
            <a:r>
              <a:rPr lang="en-US" b="1" dirty="0" err="1">
                <a:solidFill>
                  <a:schemeClr val="accent6"/>
                </a:solidFill>
              </a:rPr>
              <a:t>manycore</a:t>
            </a:r>
            <a:r>
              <a:rPr lang="en-US" b="1" dirty="0">
                <a:solidFill>
                  <a:schemeClr val="accent6"/>
                </a:solidFill>
              </a:rPr>
              <a:t> processors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sz="1700" dirty="0" smtClean="0"/>
              <a:t>2. </a:t>
            </a:r>
            <a:r>
              <a:rPr lang="en-US" sz="1700" dirty="0" smtClean="0"/>
              <a:t>Classification </a:t>
            </a:r>
            <a:r>
              <a:rPr lang="en-US" sz="1700" dirty="0"/>
              <a:t>of multicore</a:t>
            </a:r>
            <a:r>
              <a:rPr lang="hu-HU" sz="1700" dirty="0"/>
              <a:t>s</a:t>
            </a:r>
            <a:r>
              <a:rPr lang="en-US" sz="1700" dirty="0"/>
              <a:t> according to the organization of the CPU cores</a:t>
            </a:r>
            <a:r>
              <a:rPr lang="hu-HU" sz="1700" dirty="0"/>
              <a:t> </a:t>
            </a:r>
            <a:r>
              <a:rPr lang="hu-HU" sz="1700" dirty="0" smtClean="0"/>
              <a:t>(2)</a:t>
            </a:r>
            <a:endParaRPr lang="en-US" alt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19317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0425" y="3682883"/>
            <a:ext cx="1109251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Mobiles/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desktops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677509" y="3682883"/>
            <a:ext cx="1109251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Servers</a:t>
            </a:r>
            <a:endParaRPr lang="en-US" altLang="en-US" sz="1200" dirty="0">
              <a:latin typeface="Verdana" pitchFamily="34" charset="0"/>
            </a:endParaRPr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545781" y="4351220"/>
            <a:ext cx="365720" cy="576263"/>
            <a:chOff x="431" y="3339"/>
            <a:chExt cx="363" cy="545"/>
          </a:xfrm>
        </p:grpSpPr>
        <p:sp>
          <p:nvSpPr>
            <p:cNvPr id="106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7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8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3464668" y="3644783"/>
            <a:ext cx="701216" cy="2016125"/>
            <a:chOff x="2200" y="2387"/>
            <a:chExt cx="680" cy="1860"/>
          </a:xfrm>
        </p:grpSpPr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2200" y="2387"/>
              <a:ext cx="680" cy="18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2245" y="243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1" name="Rectangle 38"/>
            <p:cNvSpPr>
              <a:spLocks noChangeArrowheads="1"/>
            </p:cNvSpPr>
            <p:nvPr/>
          </p:nvSpPr>
          <p:spPr bwMode="auto">
            <a:xfrm>
              <a:off x="2245" y="266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2" name="Rectangle 39"/>
            <p:cNvSpPr>
              <a:spLocks noChangeArrowheads="1"/>
            </p:cNvSpPr>
            <p:nvPr/>
          </p:nvSpPr>
          <p:spPr bwMode="auto">
            <a:xfrm>
              <a:off x="2563" y="243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3" name="Rectangle 40"/>
            <p:cNvSpPr>
              <a:spLocks noChangeArrowheads="1"/>
            </p:cNvSpPr>
            <p:nvPr/>
          </p:nvSpPr>
          <p:spPr bwMode="auto">
            <a:xfrm>
              <a:off x="2563" y="265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4" name="Rectangle 41"/>
            <p:cNvSpPr>
              <a:spLocks noChangeArrowheads="1"/>
            </p:cNvSpPr>
            <p:nvPr/>
          </p:nvSpPr>
          <p:spPr bwMode="auto">
            <a:xfrm>
              <a:off x="2245" y="28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5" name="Rectangle 42"/>
            <p:cNvSpPr>
              <a:spLocks noChangeArrowheads="1"/>
            </p:cNvSpPr>
            <p:nvPr/>
          </p:nvSpPr>
          <p:spPr bwMode="auto">
            <a:xfrm>
              <a:off x="2245" y="31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6" name="Rectangle 43"/>
            <p:cNvSpPr>
              <a:spLocks noChangeArrowheads="1"/>
            </p:cNvSpPr>
            <p:nvPr/>
          </p:nvSpPr>
          <p:spPr bwMode="auto">
            <a:xfrm>
              <a:off x="2563" y="2884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7" name="Rectangle 44"/>
            <p:cNvSpPr>
              <a:spLocks noChangeArrowheads="1"/>
            </p:cNvSpPr>
            <p:nvPr/>
          </p:nvSpPr>
          <p:spPr bwMode="auto">
            <a:xfrm>
              <a:off x="2563" y="3111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8" name="Rectangle 45"/>
            <p:cNvSpPr>
              <a:spLocks noChangeArrowheads="1"/>
            </p:cNvSpPr>
            <p:nvPr/>
          </p:nvSpPr>
          <p:spPr bwMode="auto">
            <a:xfrm>
              <a:off x="2245" y="333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99" name="Rectangle 46"/>
            <p:cNvSpPr>
              <a:spLocks noChangeArrowheads="1"/>
            </p:cNvSpPr>
            <p:nvPr/>
          </p:nvSpPr>
          <p:spPr bwMode="auto">
            <a:xfrm>
              <a:off x="2245" y="3566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0" name="Rectangle 47"/>
            <p:cNvSpPr>
              <a:spLocks noChangeArrowheads="1"/>
            </p:cNvSpPr>
            <p:nvPr/>
          </p:nvSpPr>
          <p:spPr bwMode="auto">
            <a:xfrm>
              <a:off x="2563" y="3338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1" name="Rectangle 48"/>
            <p:cNvSpPr>
              <a:spLocks noChangeArrowheads="1"/>
            </p:cNvSpPr>
            <p:nvPr/>
          </p:nvSpPr>
          <p:spPr bwMode="auto">
            <a:xfrm>
              <a:off x="2563" y="356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2" name="Rectangle 49"/>
            <p:cNvSpPr>
              <a:spLocks noChangeArrowheads="1"/>
            </p:cNvSpPr>
            <p:nvPr/>
          </p:nvSpPr>
          <p:spPr bwMode="auto">
            <a:xfrm>
              <a:off x="2245" y="379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3" name="Rectangle 50"/>
            <p:cNvSpPr>
              <a:spLocks noChangeArrowheads="1"/>
            </p:cNvSpPr>
            <p:nvPr/>
          </p:nvSpPr>
          <p:spPr bwMode="auto">
            <a:xfrm>
              <a:off x="2245" y="402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4" name="Rectangle 51"/>
            <p:cNvSpPr>
              <a:spLocks noChangeArrowheads="1"/>
            </p:cNvSpPr>
            <p:nvPr/>
          </p:nvSpPr>
          <p:spPr bwMode="auto">
            <a:xfrm>
              <a:off x="2563" y="379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5" name="Rectangle 52"/>
            <p:cNvSpPr>
              <a:spLocks noChangeArrowheads="1"/>
            </p:cNvSpPr>
            <p:nvPr/>
          </p:nvSpPr>
          <p:spPr bwMode="auto">
            <a:xfrm>
              <a:off x="2563" y="401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920569" y="4351220"/>
            <a:ext cx="365720" cy="576263"/>
            <a:chOff x="431" y="3339"/>
            <a:chExt cx="363" cy="545"/>
          </a:xfrm>
        </p:grpSpPr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87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874" y="4351220"/>
            <a:ext cx="1385808" cy="1185863"/>
            <a:chOff x="3335338" y="4638675"/>
            <a:chExt cx="1455737" cy="1185863"/>
          </a:xfrm>
        </p:grpSpPr>
        <p:grpSp>
          <p:nvGrpSpPr>
            <p:cNvPr id="62" name="Group 76"/>
            <p:cNvGrpSpPr>
              <a:grpSpLocks/>
            </p:cNvGrpSpPr>
            <p:nvPr/>
          </p:nvGrpSpPr>
          <p:grpSpPr bwMode="auto">
            <a:xfrm>
              <a:off x="3335338" y="4638675"/>
              <a:ext cx="719137" cy="576263"/>
              <a:chOff x="1338" y="3339"/>
              <a:chExt cx="680" cy="545"/>
            </a:xfrm>
          </p:grpSpPr>
          <p:sp>
            <p:nvSpPr>
              <p:cNvPr id="81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2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3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4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5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63" name="Group 76"/>
            <p:cNvGrpSpPr>
              <a:grpSpLocks/>
            </p:cNvGrpSpPr>
            <p:nvPr/>
          </p:nvGrpSpPr>
          <p:grpSpPr bwMode="auto">
            <a:xfrm>
              <a:off x="4071938" y="4638675"/>
              <a:ext cx="719137" cy="576263"/>
              <a:chOff x="1338" y="3339"/>
              <a:chExt cx="680" cy="545"/>
            </a:xfrm>
          </p:grpSpPr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7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8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9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64" name="Group 76"/>
            <p:cNvGrpSpPr>
              <a:grpSpLocks/>
            </p:cNvGrpSpPr>
            <p:nvPr/>
          </p:nvGrpSpPr>
          <p:grpSpPr bwMode="auto">
            <a:xfrm>
              <a:off x="3335338" y="5248275"/>
              <a:ext cx="719137" cy="576263"/>
              <a:chOff x="1338" y="3339"/>
              <a:chExt cx="680" cy="545"/>
            </a:xfrm>
          </p:grpSpPr>
          <p:sp>
            <p:nvSpPr>
              <p:cNvPr id="71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2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3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4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5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65" name="Group 76"/>
            <p:cNvGrpSpPr>
              <a:grpSpLocks/>
            </p:cNvGrpSpPr>
            <p:nvPr/>
          </p:nvGrpSpPr>
          <p:grpSpPr bwMode="auto">
            <a:xfrm>
              <a:off x="4071938" y="5248275"/>
              <a:ext cx="719137" cy="576263"/>
              <a:chOff x="1338" y="3339"/>
              <a:chExt cx="680" cy="545"/>
            </a:xfrm>
          </p:grpSpPr>
          <p:sp>
            <p:nvSpPr>
              <p:cNvPr id="66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67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68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69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70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4419773" y="3650225"/>
            <a:ext cx="701216" cy="2016125"/>
            <a:chOff x="2200" y="2387"/>
            <a:chExt cx="680" cy="1860"/>
          </a:xfrm>
        </p:grpSpPr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200" y="2387"/>
              <a:ext cx="680" cy="18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>
              <a:off x="2245" y="243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2245" y="266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2563" y="243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49" name="Rectangle 40"/>
            <p:cNvSpPr>
              <a:spLocks noChangeArrowheads="1"/>
            </p:cNvSpPr>
            <p:nvPr/>
          </p:nvSpPr>
          <p:spPr bwMode="auto">
            <a:xfrm>
              <a:off x="2563" y="265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0" name="Rectangle 41"/>
            <p:cNvSpPr>
              <a:spLocks noChangeArrowheads="1"/>
            </p:cNvSpPr>
            <p:nvPr/>
          </p:nvSpPr>
          <p:spPr bwMode="auto">
            <a:xfrm>
              <a:off x="2245" y="28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1" name="Rectangle 42"/>
            <p:cNvSpPr>
              <a:spLocks noChangeArrowheads="1"/>
            </p:cNvSpPr>
            <p:nvPr/>
          </p:nvSpPr>
          <p:spPr bwMode="auto">
            <a:xfrm>
              <a:off x="2245" y="31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2563" y="2884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3" name="Rectangle 44"/>
            <p:cNvSpPr>
              <a:spLocks noChangeArrowheads="1"/>
            </p:cNvSpPr>
            <p:nvPr/>
          </p:nvSpPr>
          <p:spPr bwMode="auto">
            <a:xfrm>
              <a:off x="2563" y="3111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4" name="Rectangle 45"/>
            <p:cNvSpPr>
              <a:spLocks noChangeArrowheads="1"/>
            </p:cNvSpPr>
            <p:nvPr/>
          </p:nvSpPr>
          <p:spPr bwMode="auto">
            <a:xfrm>
              <a:off x="2245" y="333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2245" y="3566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2563" y="3338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7" name="Rectangle 48"/>
            <p:cNvSpPr>
              <a:spLocks noChangeArrowheads="1"/>
            </p:cNvSpPr>
            <p:nvPr/>
          </p:nvSpPr>
          <p:spPr bwMode="auto">
            <a:xfrm>
              <a:off x="2563" y="356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8" name="Rectangle 49"/>
            <p:cNvSpPr>
              <a:spLocks noChangeArrowheads="1"/>
            </p:cNvSpPr>
            <p:nvPr/>
          </p:nvSpPr>
          <p:spPr bwMode="auto">
            <a:xfrm>
              <a:off x="2245" y="379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59" name="Rectangle 50"/>
            <p:cNvSpPr>
              <a:spLocks noChangeArrowheads="1"/>
            </p:cNvSpPr>
            <p:nvPr/>
          </p:nvSpPr>
          <p:spPr bwMode="auto">
            <a:xfrm>
              <a:off x="2245" y="402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60" name="Rectangle 51"/>
            <p:cNvSpPr>
              <a:spLocks noChangeArrowheads="1"/>
            </p:cNvSpPr>
            <p:nvPr/>
          </p:nvSpPr>
          <p:spPr bwMode="auto">
            <a:xfrm>
              <a:off x="2563" y="379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61" name="Rectangle 52"/>
            <p:cNvSpPr>
              <a:spLocks noChangeArrowheads="1"/>
            </p:cNvSpPr>
            <p:nvPr/>
          </p:nvSpPr>
          <p:spPr bwMode="auto">
            <a:xfrm>
              <a:off x="2563" y="401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4199587" y="4640104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73494" y="4640856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55615" y="4640856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01037" y="3777520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74945" y="3778272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57066" y="3778272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201037" y="5501164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74945" y="5501916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357066" y="5501916"/>
            <a:ext cx="34271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28666" y="3697446"/>
            <a:ext cx="2165328" cy="2006599"/>
            <a:chOff x="5435104" y="2843935"/>
            <a:chExt cx="2395672" cy="2580882"/>
          </a:xfrm>
        </p:grpSpPr>
        <p:sp>
          <p:nvSpPr>
            <p:cNvPr id="21" name="Téglalap 21"/>
            <p:cNvSpPr/>
            <p:nvPr/>
          </p:nvSpPr>
          <p:spPr bwMode="auto">
            <a:xfrm>
              <a:off x="5481753" y="2843935"/>
              <a:ext cx="2349023" cy="25808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2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4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5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6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27" name="Szövegdoboz 23"/>
            <p:cNvSpPr txBox="1">
              <a:spLocks noChangeArrowheads="1"/>
            </p:cNvSpPr>
            <p:nvPr/>
          </p:nvSpPr>
          <p:spPr bwMode="auto">
            <a:xfrm>
              <a:off x="5435104" y="3313863"/>
              <a:ext cx="1222690" cy="42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5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Cluster of </a:t>
              </a:r>
            </a:p>
            <a:p>
              <a:r>
                <a:rPr lang="en-US" altLang="en-US" sz="105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LITTLE cores</a:t>
              </a:r>
              <a:endParaRPr lang="hu-HU" altLang="en-US" sz="1050" b="1" dirty="0">
                <a:solidFill>
                  <a:srgbClr val="000000"/>
                </a:solidFill>
                <a:latin typeface="+mj-lt"/>
                <a:ea typeface="Verdana" pitchFamily="34" charset="0"/>
              </a:endParaRPr>
            </a:p>
          </p:txBody>
        </p:sp>
        <p:sp>
          <p:nvSpPr>
            <p:cNvPr id="28" name="Szövegdoboz 22"/>
            <p:cNvSpPr txBox="1">
              <a:spLocks noChangeArrowheads="1"/>
            </p:cNvSpPr>
            <p:nvPr/>
          </p:nvSpPr>
          <p:spPr bwMode="auto">
            <a:xfrm>
              <a:off x="6699259" y="2859984"/>
              <a:ext cx="998991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big cores</a:t>
              </a:r>
              <a:endParaRPr lang="hu-HU" altLang="en-US" sz="1100" b="1" dirty="0">
                <a:solidFill>
                  <a:srgbClr val="000000"/>
                </a:solidFill>
                <a:latin typeface="+mj-lt"/>
                <a:ea typeface="Verdana" pitchFamily="34" charset="0"/>
              </a:endParaRPr>
            </a:p>
          </p:txBody>
        </p:sp>
        <p:sp>
          <p:nvSpPr>
            <p:cNvPr id="29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 smtClean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  <a:endParaRPr lang="hu-HU" sz="11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33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34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</p:grp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5983329" y="2065704"/>
            <a:ext cx="2448000" cy="50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Multicores with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 heterogeneous CPU cores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1938399" y="2067056"/>
            <a:ext cx="2448000" cy="50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Multicores with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>
                <a:latin typeface="Verdana" pitchFamily="34" charset="0"/>
              </a:rPr>
              <a:t>h</a:t>
            </a:r>
            <a:r>
              <a:rPr lang="en-US" altLang="en-US" sz="1300" b="1" dirty="0" err="1" smtClean="0">
                <a:latin typeface="Verdana" pitchFamily="34" charset="0"/>
              </a:rPr>
              <a:t>omogeneous</a:t>
            </a:r>
            <a:r>
              <a:rPr lang="hu-HU" altLang="en-US" sz="1300" b="1" dirty="0" smtClean="0">
                <a:latin typeface="Verdana" pitchFamily="34" charset="0"/>
              </a:rPr>
              <a:t> </a:t>
            </a:r>
            <a:r>
              <a:rPr lang="hu-HU" altLang="en-US" sz="1200" b="1" dirty="0" smtClean="0">
                <a:latin typeface="Verdana" pitchFamily="34" charset="0"/>
              </a:rPr>
              <a:t>CPU cores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11" name="Rectangle 8"/>
          <p:cNvSpPr>
            <a:spLocks noChangeArrowheads="1"/>
          </p:cNvSpPr>
          <p:nvPr/>
        </p:nvSpPr>
        <p:spPr bwMode="auto">
          <a:xfrm>
            <a:off x="3076889" y="1191964"/>
            <a:ext cx="4248000" cy="5040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latin typeface="Verdana" pitchFamily="34" charset="0"/>
              </a:rPr>
              <a:t>Classification of multicore </a:t>
            </a:r>
            <a:r>
              <a:rPr lang="en-US" altLang="en-US" sz="1300" b="1" dirty="0" smtClean="0">
                <a:latin typeface="Verdana" pitchFamily="34" charset="0"/>
              </a:rPr>
              <a:t>processors</a:t>
            </a:r>
            <a:endParaRPr lang="hu-HU" altLang="en-US" sz="1300" b="1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latin typeface="Verdana" pitchFamily="34" charset="0"/>
              </a:rPr>
              <a:t> </a:t>
            </a:r>
            <a:r>
              <a:rPr lang="en-US" altLang="en-US" sz="1300" b="1" dirty="0">
                <a:latin typeface="Verdana" pitchFamily="34" charset="0"/>
              </a:rPr>
              <a:t>according to the </a:t>
            </a:r>
            <a:r>
              <a:rPr lang="hu-HU" altLang="en-US" sz="1300" b="1" dirty="0" smtClean="0">
                <a:latin typeface="Verdana" pitchFamily="34" charset="0"/>
              </a:rPr>
              <a:t>layout</a:t>
            </a:r>
            <a:r>
              <a:rPr lang="en-US" altLang="en-US" sz="1300" b="1" dirty="0" smtClean="0">
                <a:latin typeface="Verdana" pitchFamily="34" charset="0"/>
              </a:rPr>
              <a:t> </a:t>
            </a:r>
            <a:r>
              <a:rPr lang="en-US" altLang="en-US" sz="1300" b="1" dirty="0">
                <a:latin typeface="Verdana" pitchFamily="34" charset="0"/>
              </a:rPr>
              <a:t>of their CPU cores</a:t>
            </a:r>
          </a:p>
        </p:txBody>
      </p:sp>
      <p:sp>
        <p:nvSpPr>
          <p:cNvPr id="112" name="Line 9"/>
          <p:cNvSpPr>
            <a:spLocks noChangeShapeType="1"/>
          </p:cNvSpPr>
          <p:nvPr/>
        </p:nvSpPr>
        <p:spPr bwMode="auto">
          <a:xfrm flipV="1">
            <a:off x="1584325" y="2576703"/>
            <a:ext cx="1582738" cy="331976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0"/>
          <p:cNvSpPr>
            <a:spLocks noChangeShapeType="1"/>
          </p:cNvSpPr>
          <p:nvPr/>
        </p:nvSpPr>
        <p:spPr bwMode="auto">
          <a:xfrm flipV="1">
            <a:off x="3167063" y="1701610"/>
            <a:ext cx="2017712" cy="364093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Rectangle 16"/>
          <p:cNvSpPr>
            <a:spLocks noChangeArrowheads="1"/>
          </p:cNvSpPr>
          <p:nvPr/>
        </p:nvSpPr>
        <p:spPr bwMode="auto">
          <a:xfrm>
            <a:off x="3600204" y="2909506"/>
            <a:ext cx="1440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Manycore </a:t>
            </a:r>
            <a:br>
              <a:rPr lang="hu-HU" altLang="en-US" sz="1200" b="1" dirty="0">
                <a:latin typeface="Verdana" pitchFamily="34" charset="0"/>
              </a:rPr>
            </a:br>
            <a:r>
              <a:rPr lang="hu-HU" altLang="en-US" sz="1200" b="1" dirty="0">
                <a:latin typeface="Verdana" pitchFamily="34" charset="0"/>
              </a:rPr>
              <a:t>processors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116" name="Rectangle 25"/>
          <p:cNvSpPr>
            <a:spLocks noChangeArrowheads="1"/>
          </p:cNvSpPr>
          <p:nvPr/>
        </p:nvSpPr>
        <p:spPr bwMode="auto">
          <a:xfrm>
            <a:off x="846484" y="2909506"/>
            <a:ext cx="1440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Traditional</a:t>
            </a:r>
            <a:endParaRPr lang="hu-HU" altLang="en-US" sz="1200" b="1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MC </a:t>
            </a:r>
            <a:r>
              <a:rPr lang="hu-HU" altLang="en-US" sz="1200" b="1" dirty="0" err="1">
                <a:latin typeface="Verdana" pitchFamily="34" charset="0"/>
              </a:rPr>
              <a:t>processors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117" name="Line 80"/>
          <p:cNvSpPr>
            <a:spLocks noChangeShapeType="1"/>
          </p:cNvSpPr>
          <p:nvPr/>
        </p:nvSpPr>
        <p:spPr bwMode="auto">
          <a:xfrm flipH="1" flipV="1">
            <a:off x="5184773" y="1700212"/>
            <a:ext cx="1984280" cy="361113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81"/>
          <p:cNvSpPr>
            <a:spLocks noChangeShapeType="1"/>
          </p:cNvSpPr>
          <p:nvPr/>
        </p:nvSpPr>
        <p:spPr bwMode="auto">
          <a:xfrm flipH="1" flipV="1">
            <a:off x="3167062" y="2576703"/>
            <a:ext cx="1115051" cy="33279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90"/>
          <p:cNvSpPr>
            <a:spLocks noChangeShapeType="1"/>
          </p:cNvSpPr>
          <p:nvPr/>
        </p:nvSpPr>
        <p:spPr bwMode="auto">
          <a:xfrm flipV="1">
            <a:off x="989597" y="3462219"/>
            <a:ext cx="649287" cy="21983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91"/>
          <p:cNvSpPr>
            <a:spLocks noChangeShapeType="1"/>
          </p:cNvSpPr>
          <p:nvPr/>
        </p:nvSpPr>
        <p:spPr bwMode="auto">
          <a:xfrm>
            <a:off x="1638884" y="3462219"/>
            <a:ext cx="632510" cy="21983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7"/>
          <p:cNvSpPr>
            <a:spLocks noChangeArrowheads="1"/>
          </p:cNvSpPr>
          <p:nvPr/>
        </p:nvSpPr>
        <p:spPr bwMode="auto">
          <a:xfrm>
            <a:off x="6471614" y="2872885"/>
            <a:ext cx="1440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big.LITTLE </a:t>
            </a:r>
            <a:r>
              <a:rPr lang="hu-HU" altLang="en-US" sz="1200" b="1" dirty="0">
                <a:latin typeface="Verdana" pitchFamily="34" charset="0"/>
              </a:rPr>
              <a:t/>
            </a:r>
            <a:br>
              <a:rPr lang="hu-HU" altLang="en-US" sz="1200" b="1" dirty="0">
                <a:latin typeface="Verdana" pitchFamily="34" charset="0"/>
              </a:rPr>
            </a:br>
            <a:r>
              <a:rPr lang="en-US" altLang="en-US" sz="1200" b="1" dirty="0" smtClean="0">
                <a:latin typeface="Verdana" pitchFamily="34" charset="0"/>
              </a:rPr>
              <a:t>processors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27" name="Line 81"/>
          <p:cNvSpPr>
            <a:spLocks noChangeShapeType="1"/>
          </p:cNvSpPr>
          <p:nvPr/>
        </p:nvSpPr>
        <p:spPr bwMode="auto">
          <a:xfrm flipH="1" flipV="1">
            <a:off x="7200899" y="2570252"/>
            <a:ext cx="1" cy="29534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700" dirty="0">
                <a:solidFill>
                  <a:srgbClr val="FFFFFF"/>
                </a:solidFill>
              </a:rPr>
              <a:t>2. </a:t>
            </a:r>
            <a:r>
              <a:rPr lang="en-US" sz="1700" dirty="0">
                <a:solidFill>
                  <a:srgbClr val="FFFFFF"/>
                </a:solidFill>
              </a:rPr>
              <a:t>Classification of multicore</a:t>
            </a:r>
            <a:r>
              <a:rPr lang="hu-HU" sz="1700" dirty="0">
                <a:solidFill>
                  <a:srgbClr val="FFFFFF"/>
                </a:solidFill>
              </a:rPr>
              <a:t>s</a:t>
            </a:r>
            <a:r>
              <a:rPr lang="en-US" sz="1700" dirty="0">
                <a:solidFill>
                  <a:srgbClr val="FFFFFF"/>
                </a:solidFill>
              </a:rPr>
              <a:t> according to the organization of the CPU cores</a:t>
            </a:r>
            <a:r>
              <a:rPr lang="hu-HU" sz="1700" dirty="0">
                <a:solidFill>
                  <a:srgbClr val="FFFFFF"/>
                </a:solidFill>
              </a:rPr>
              <a:t> </a:t>
            </a:r>
            <a:r>
              <a:rPr lang="hu-HU" sz="1700" dirty="0" smtClean="0">
                <a:solidFill>
                  <a:srgbClr val="FFFFFF"/>
                </a:solidFill>
              </a:rPr>
              <a:t>(3)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150540" y="618285"/>
            <a:ext cx="5194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solidFill>
                  <a:schemeClr val="accent6"/>
                </a:solidFill>
              </a:rPr>
              <a:t>Task distribution policies </a:t>
            </a:r>
            <a:r>
              <a:rPr lang="hu-HU" b="1" dirty="0">
                <a:solidFill>
                  <a:schemeClr val="accent6"/>
                </a:solidFill>
              </a:rPr>
              <a:t>in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hu-HU" b="1" dirty="0" smtClean="0">
                <a:solidFill>
                  <a:schemeClr val="accent6"/>
                </a:solidFill>
              </a:rPr>
              <a:t>multicore</a:t>
            </a:r>
            <a:r>
              <a:rPr lang="en-US" b="1" dirty="0" smtClean="0">
                <a:solidFill>
                  <a:schemeClr val="accent6"/>
                </a:solidFill>
              </a:rPr>
              <a:t> processors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21347" y="6091706"/>
            <a:ext cx="47339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The task scheduler of the OS allocates the tasks</a:t>
            </a:r>
          </a:p>
          <a:p>
            <a:r>
              <a:rPr lang="hu-HU" sz="1300" dirty="0" smtClean="0"/>
              <a:t>to the cores according to a selected scheduling policy. </a:t>
            </a:r>
            <a:endParaRPr lang="en-US" sz="13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892064" y="5769731"/>
            <a:ext cx="25243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/>
              <a:t>More demanding tasks are</a:t>
            </a:r>
          </a:p>
          <a:p>
            <a:r>
              <a:rPr lang="hu-HU" sz="1300" dirty="0" smtClean="0"/>
              <a:t>allocated to the big cores,</a:t>
            </a:r>
          </a:p>
          <a:p>
            <a:r>
              <a:rPr lang="hu-HU" sz="1300" dirty="0" smtClean="0"/>
              <a:t>less demnding tasks to the</a:t>
            </a:r>
          </a:p>
          <a:p>
            <a:r>
              <a:rPr lang="hu-HU" sz="1300" dirty="0" smtClean="0"/>
              <a:t>LITTLE cores to reduce</a:t>
            </a:r>
          </a:p>
          <a:p>
            <a:r>
              <a:rPr lang="hu-HU" sz="1300" dirty="0" smtClean="0"/>
              <a:t>power consumption.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800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20" grpId="0" animBg="1"/>
      <p:bldP spid="121" grpId="0" animBg="1"/>
      <p:bldP spid="123" grpId="0" animBg="1"/>
      <p:bldP spid="127" grpId="0" animBg="1"/>
      <p:bldP spid="125" grpId="0"/>
      <p:bldP spid="1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http://www.techpowerup.com/img/15-08-18/7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0" y="1281639"/>
            <a:ext cx="6300700" cy="43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1790" y="5827144"/>
            <a:ext cx="4506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latin typeface="+mj-lt"/>
              </a:rPr>
              <a:t>14 </a:t>
            </a:r>
            <a:r>
              <a:rPr lang="en-US" sz="1400" b="1" dirty="0" smtClean="0">
                <a:latin typeface="+mj-lt"/>
              </a:rPr>
              <a:t>nm, </a:t>
            </a:r>
            <a:r>
              <a:rPr lang="hu-HU" sz="1400" b="1" dirty="0" smtClean="0">
                <a:latin typeface="+mj-lt"/>
              </a:rPr>
              <a:t>1.7</a:t>
            </a:r>
            <a:r>
              <a:rPr lang="en-US" sz="1400" b="1" dirty="0" smtClean="0">
                <a:latin typeface="+mj-lt"/>
              </a:rPr>
              <a:t> billion transistors</a:t>
            </a:r>
            <a:r>
              <a:rPr lang="hu-HU" sz="1400" b="1" dirty="0" smtClean="0">
                <a:latin typeface="+mj-lt"/>
              </a:rPr>
              <a:t> (?)</a:t>
            </a:r>
            <a:r>
              <a:rPr lang="en-US" sz="1400" b="1" dirty="0" smtClean="0">
                <a:latin typeface="+mj-lt"/>
              </a:rPr>
              <a:t>, </a:t>
            </a:r>
            <a:r>
              <a:rPr lang="hu-HU" sz="1400" b="1" dirty="0" smtClean="0">
                <a:latin typeface="+mj-lt"/>
              </a:rPr>
              <a:t>122</a:t>
            </a:r>
            <a:r>
              <a:rPr lang="en-US" sz="1400" b="1" dirty="0" smtClean="0">
                <a:latin typeface="+mj-lt"/>
              </a:rPr>
              <a:t> mm</a:t>
            </a:r>
            <a:r>
              <a:rPr lang="en-US" sz="1400" b="1" baseline="30000" dirty="0" smtClean="0">
                <a:latin typeface="+mj-lt"/>
              </a:rPr>
              <a:t>2</a:t>
            </a:r>
            <a:endParaRPr lang="en-US" sz="1400" b="1" baseline="30000" dirty="0">
              <a:latin typeface="+mj-lt"/>
            </a:endParaRPr>
          </a:p>
        </p:txBody>
      </p:sp>
      <p:sp>
        <p:nvSpPr>
          <p:cNvPr id="8" name="Title 2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700" dirty="0">
                <a:solidFill>
                  <a:srgbClr val="FFFFFF"/>
                </a:solidFill>
              </a:rPr>
              <a:t>2. </a:t>
            </a:r>
            <a:r>
              <a:rPr lang="en-US" sz="1700" dirty="0">
                <a:solidFill>
                  <a:srgbClr val="FFFFFF"/>
                </a:solidFill>
              </a:rPr>
              <a:t>Classification of multicore</a:t>
            </a:r>
            <a:r>
              <a:rPr lang="hu-HU" sz="1700" dirty="0">
                <a:solidFill>
                  <a:srgbClr val="FFFFFF"/>
                </a:solidFill>
              </a:rPr>
              <a:t>s</a:t>
            </a:r>
            <a:r>
              <a:rPr lang="en-US" sz="1700" dirty="0">
                <a:solidFill>
                  <a:srgbClr val="FFFFFF"/>
                </a:solidFill>
              </a:rPr>
              <a:t> according to the organization of the CPU cores</a:t>
            </a:r>
            <a:r>
              <a:rPr lang="hu-HU" sz="1700" dirty="0">
                <a:solidFill>
                  <a:srgbClr val="FFFFFF"/>
                </a:solidFill>
              </a:rPr>
              <a:t> </a:t>
            </a:r>
            <a:r>
              <a:rPr lang="hu-HU" sz="1700" dirty="0" smtClean="0">
                <a:solidFill>
                  <a:srgbClr val="FFFFFF"/>
                </a:solidFill>
              </a:rPr>
              <a:t>(4)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0754" y="605405"/>
            <a:ext cx="8759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</a:t>
            </a:r>
            <a:r>
              <a:rPr lang="hu-HU" b="1" dirty="0" smtClean="0">
                <a:solidFill>
                  <a:schemeClr val="accent6"/>
                </a:solidFill>
              </a:rPr>
              <a:t>1. </a:t>
            </a:r>
            <a:r>
              <a:rPr lang="hu-HU" b="1" dirty="0" smtClean="0">
                <a:solidFill>
                  <a:schemeClr val="accent6"/>
                </a:solidFill>
              </a:rPr>
              <a:t>Desktop with homogeneous CPU cores: Intel's 4-core Skylake processor</a:t>
            </a:r>
          </a:p>
          <a:p>
            <a:pPr algn="l"/>
            <a:r>
              <a:rPr lang="hu-HU" b="1" dirty="0">
                <a:solidFill>
                  <a:schemeClr val="accent6"/>
                </a:solidFill>
              </a:rPr>
              <a:t> </a:t>
            </a:r>
            <a:r>
              <a:rPr lang="hu-HU" b="1" dirty="0" smtClean="0">
                <a:solidFill>
                  <a:schemeClr val="accent6"/>
                </a:solidFill>
              </a:rPr>
              <a:t>(2015) </a:t>
            </a:r>
            <a:r>
              <a:rPr lang="hu-HU" dirty="0" smtClean="0"/>
              <a:t>[11]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700" dirty="0">
                <a:solidFill>
                  <a:srgbClr val="FFFFFF"/>
                </a:solidFill>
              </a:rPr>
              <a:t>2. </a:t>
            </a:r>
            <a:r>
              <a:rPr lang="en-US" sz="1700" dirty="0">
                <a:solidFill>
                  <a:srgbClr val="FFFFFF"/>
                </a:solidFill>
              </a:rPr>
              <a:t>Classification of multicore</a:t>
            </a:r>
            <a:r>
              <a:rPr lang="hu-HU" sz="1700" dirty="0">
                <a:solidFill>
                  <a:srgbClr val="FFFFFF"/>
                </a:solidFill>
              </a:rPr>
              <a:t>s</a:t>
            </a:r>
            <a:r>
              <a:rPr lang="en-US" sz="1700" dirty="0">
                <a:solidFill>
                  <a:srgbClr val="FFFFFF"/>
                </a:solidFill>
              </a:rPr>
              <a:t> according to the organization of the CPU cores</a:t>
            </a:r>
            <a:r>
              <a:rPr lang="hu-HU" sz="1700" dirty="0">
                <a:solidFill>
                  <a:srgbClr val="FFFFFF"/>
                </a:solidFill>
              </a:rPr>
              <a:t> </a:t>
            </a:r>
            <a:r>
              <a:rPr lang="hu-HU" sz="1700" dirty="0" smtClean="0">
                <a:solidFill>
                  <a:srgbClr val="FFFFFF"/>
                </a:solidFill>
              </a:rPr>
              <a:t>(5)</a:t>
            </a:r>
            <a:endParaRPr lang="en-US" dirty="0"/>
          </a:p>
        </p:txBody>
      </p:sp>
      <p:pic>
        <p:nvPicPr>
          <p:cNvPr id="33794" name="Picture 2" descr="intel-xeon-e7-v3-block-diagram-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9" y="1205068"/>
            <a:ext cx="7738749" cy="47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555" y="612439"/>
            <a:ext cx="908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</a:t>
            </a:r>
            <a:r>
              <a:rPr lang="hu-HU" b="1" dirty="0" smtClean="0">
                <a:solidFill>
                  <a:schemeClr val="accent6"/>
                </a:solidFill>
              </a:rPr>
              <a:t>2. </a:t>
            </a:r>
            <a:r>
              <a:rPr lang="hu-HU" b="1" dirty="0" smtClean="0">
                <a:solidFill>
                  <a:schemeClr val="accent6"/>
                </a:solidFill>
              </a:rPr>
              <a:t>Server with homogeneous CPU cores: Intel's 18-core Haswell-EX processor</a:t>
            </a:r>
          </a:p>
          <a:p>
            <a:pPr algn="l"/>
            <a:r>
              <a:rPr lang="hu-HU" b="1" dirty="0">
                <a:solidFill>
                  <a:schemeClr val="accent6"/>
                </a:solidFill>
              </a:rPr>
              <a:t> </a:t>
            </a:r>
            <a:r>
              <a:rPr lang="hu-HU" b="1" dirty="0" smtClean="0">
                <a:solidFill>
                  <a:schemeClr val="accent6"/>
                </a:solidFill>
              </a:rPr>
              <a:t> (2015) </a:t>
            </a:r>
            <a:r>
              <a:rPr lang="hu-HU" dirty="0" smtClean="0"/>
              <a:t>[10]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extremetech.com/wp-content/uploads/2013/11/KNL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522" r="44319"/>
          <a:stretch/>
        </p:blipFill>
        <p:spPr bwMode="auto">
          <a:xfrm>
            <a:off x="190500" y="1141285"/>
            <a:ext cx="4851057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894" y="605255"/>
            <a:ext cx="897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3.  Manycore processor with homogeneous CPU cores: Intel’s</a:t>
            </a:r>
            <a:r>
              <a:rPr lang="en-US" b="1" dirty="0" smtClean="0">
                <a:solidFill>
                  <a:schemeClr val="accent6"/>
                </a:solidFill>
              </a:rPr>
              <a:t> Knights Landing</a:t>
            </a:r>
            <a:endParaRPr lang="hu-HU" b="1" dirty="0" smtClean="0">
              <a:solidFill>
                <a:schemeClr val="accent6"/>
              </a:solidFill>
            </a:endParaRPr>
          </a:p>
          <a:p>
            <a:pPr algn="l"/>
            <a:r>
              <a:rPr lang="hu-HU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processor </a:t>
            </a:r>
            <a:r>
              <a:rPr lang="hu-HU" b="1" dirty="0" smtClean="0">
                <a:solidFill>
                  <a:schemeClr val="accent6"/>
                </a:solidFill>
              </a:rPr>
              <a:t>of the Xeon Phi line (2015) </a:t>
            </a:r>
            <a:r>
              <a:rPr lang="en-US" dirty="0" smtClean="0"/>
              <a:t>[</a:t>
            </a:r>
            <a:r>
              <a:rPr lang="hu-HU" dirty="0" smtClean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3869" y="2088289"/>
            <a:ext cx="3894015" cy="273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Up to </a:t>
            </a:r>
            <a:r>
              <a:rPr lang="hu-HU" dirty="0" smtClean="0"/>
              <a:t>36 tiles  with </a:t>
            </a:r>
          </a:p>
          <a:p>
            <a:pPr algn="l">
              <a:spcAft>
                <a:spcPts val="300"/>
              </a:spcAft>
            </a:pPr>
            <a:r>
              <a:rPr lang="hu-HU" dirty="0"/>
              <a:t> </a:t>
            </a:r>
            <a:r>
              <a:rPr lang="hu-HU" dirty="0" smtClean="0"/>
              <a:t>      </a:t>
            </a:r>
            <a:r>
              <a:rPr lang="en-US" dirty="0" smtClean="0"/>
              <a:t>72 </a:t>
            </a:r>
            <a:r>
              <a:rPr lang="en-US" dirty="0" err="1" smtClean="0"/>
              <a:t>Silvermont</a:t>
            </a:r>
            <a:r>
              <a:rPr lang="en-US" dirty="0" smtClean="0"/>
              <a:t> (Atom) cores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4 threads/core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2 512 bit vector units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2D mesh architecture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6 channels DDR4-2400,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  up to 384 GB,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8</a:t>
            </a:r>
            <a:r>
              <a:rPr lang="hu-HU" dirty="0" smtClean="0"/>
              <a:t>x</a:t>
            </a:r>
            <a:r>
              <a:rPr lang="en-US" dirty="0" smtClean="0"/>
              <a:t>16 </a:t>
            </a:r>
            <a:r>
              <a:rPr lang="en-US" dirty="0" smtClean="0"/>
              <a:t>GB high bandwidth on-package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MCDRAM memory, &gt;500 GB/s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36 lanes </a:t>
            </a:r>
            <a:r>
              <a:rPr lang="en-US" dirty="0" err="1" smtClean="0"/>
              <a:t>PCIe</a:t>
            </a:r>
            <a:r>
              <a:rPr lang="en-US" dirty="0" smtClean="0"/>
              <a:t> 3.0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200 W TDP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sz="1700" kern="0" dirty="0">
                <a:solidFill>
                  <a:srgbClr val="FFFFFF"/>
                </a:solidFill>
                <a:latin typeface="Verdana"/>
                <a:ea typeface="+mj-ea"/>
                <a:cs typeface="+mj-cs"/>
              </a:rPr>
              <a:t>2. </a:t>
            </a:r>
            <a:r>
              <a:rPr lang="en-US" sz="1700" kern="0" dirty="0">
                <a:solidFill>
                  <a:srgbClr val="FFFFFF"/>
                </a:solidFill>
                <a:latin typeface="Verdana"/>
                <a:ea typeface="+mj-ea"/>
                <a:cs typeface="+mj-cs"/>
              </a:rPr>
              <a:t>Classification of multicore</a:t>
            </a:r>
            <a:r>
              <a:rPr lang="hu-HU" sz="1700" kern="0" dirty="0">
                <a:solidFill>
                  <a:srgbClr val="FFFFFF"/>
                </a:solidFill>
                <a:latin typeface="Verdana"/>
                <a:ea typeface="+mj-ea"/>
                <a:cs typeface="+mj-cs"/>
              </a:rPr>
              <a:t>s</a:t>
            </a:r>
            <a:r>
              <a:rPr lang="en-US" sz="1700" kern="0" dirty="0">
                <a:solidFill>
                  <a:srgbClr val="FFFFFF"/>
                </a:solidFill>
                <a:latin typeface="Verdana"/>
                <a:ea typeface="+mj-ea"/>
                <a:cs typeface="+mj-cs"/>
              </a:rPr>
              <a:t> according to the organization of the CPU cores</a:t>
            </a:r>
            <a:r>
              <a:rPr lang="hu-HU" sz="1700" kern="0" dirty="0">
                <a:solidFill>
                  <a:srgbClr val="FFFFFF"/>
                </a:solidFill>
                <a:latin typeface="Verdana"/>
                <a:ea typeface="+mj-ea"/>
                <a:cs typeface="+mj-cs"/>
              </a:rPr>
              <a:t> </a:t>
            </a:r>
            <a:r>
              <a:rPr lang="hu-HU" sz="1700" kern="0" dirty="0" smtClean="0">
                <a:solidFill>
                  <a:srgbClr val="FFFFFF"/>
                </a:solidFill>
                <a:latin typeface="Verdana"/>
                <a:ea typeface="+mj-ea"/>
                <a:cs typeface="+mj-cs"/>
              </a:rPr>
              <a:t>(6)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9453" y="5756856"/>
            <a:ext cx="298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MCDRAM: </a:t>
            </a:r>
            <a:r>
              <a:rPr lang="en-US" dirty="0"/>
              <a:t>Multi-Channel </a:t>
            </a:r>
            <a:r>
              <a:rPr lang="en-US" dirty="0" smtClean="0"/>
              <a:t>DRAM</a:t>
            </a:r>
            <a:endParaRPr lang="hu-HU" dirty="0" smtClean="0"/>
          </a:p>
          <a:p>
            <a:r>
              <a:rPr lang="hu-HU" dirty="0" smtClean="0"/>
              <a:t>(3D DRAM)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ages.anandtech.com/doci/6768/Screen%20Shot%202013-02-20%20at%2012.42.41%20PM_575px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5" b="3213"/>
          <a:stretch/>
        </p:blipFill>
        <p:spPr bwMode="auto">
          <a:xfrm>
            <a:off x="1241425" y="1278419"/>
            <a:ext cx="7201005" cy="33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289" y="4723876"/>
            <a:ext cx="2177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Principle of o</a:t>
            </a:r>
            <a:r>
              <a:rPr lang="en-US" dirty="0" err="1" smtClean="0">
                <a:solidFill>
                  <a:srgbClr val="FF0000"/>
                </a:solidFill>
              </a:rPr>
              <a:t>peration</a:t>
            </a:r>
            <a:r>
              <a:rPr lang="hu-HU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700" dirty="0">
                <a:solidFill>
                  <a:srgbClr val="FFFFFF"/>
                </a:solidFill>
              </a:rPr>
              <a:t>2. </a:t>
            </a:r>
            <a:r>
              <a:rPr lang="en-US" sz="1700" dirty="0">
                <a:solidFill>
                  <a:srgbClr val="FFFFFF"/>
                </a:solidFill>
              </a:rPr>
              <a:t>Classification of multicore</a:t>
            </a:r>
            <a:r>
              <a:rPr lang="hu-HU" sz="1700" dirty="0">
                <a:solidFill>
                  <a:srgbClr val="FFFFFF"/>
                </a:solidFill>
              </a:rPr>
              <a:t>s</a:t>
            </a:r>
            <a:r>
              <a:rPr lang="en-US" sz="1700" dirty="0">
                <a:solidFill>
                  <a:srgbClr val="FFFFFF"/>
                </a:solidFill>
              </a:rPr>
              <a:t> according to the organization of the CPU cores</a:t>
            </a:r>
            <a:r>
              <a:rPr lang="hu-HU" sz="1700" dirty="0">
                <a:solidFill>
                  <a:srgbClr val="FFFFFF"/>
                </a:solidFill>
              </a:rPr>
              <a:t> </a:t>
            </a:r>
            <a:r>
              <a:rPr lang="hu-HU" sz="1700" dirty="0" smtClean="0">
                <a:solidFill>
                  <a:srgbClr val="FFFFFF"/>
                </a:solidFill>
              </a:rPr>
              <a:t>(7)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6894" y="605255"/>
            <a:ext cx="863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4.  A mobile with heterogeneous CPU cores: Samsung Exynos 5 Octa 5410 </a:t>
            </a:r>
          </a:p>
          <a:p>
            <a:pPr algn="l"/>
            <a:r>
              <a:rPr lang="hu-HU" b="1" dirty="0">
                <a:solidFill>
                  <a:schemeClr val="accent6"/>
                </a:solidFill>
              </a:rPr>
              <a:t> </a:t>
            </a:r>
            <a:r>
              <a:rPr lang="hu-HU" b="1" dirty="0" smtClean="0">
                <a:solidFill>
                  <a:schemeClr val="accent6"/>
                </a:solidFill>
              </a:rPr>
              <a:t> in big.LITTLE configuration (2013 revealed) </a:t>
            </a:r>
            <a:r>
              <a:rPr lang="hu-HU" dirty="0" smtClean="0"/>
              <a:t>[12]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5511" y="5009879"/>
            <a:ext cx="87385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/>
              <a:t>The big or the LITTLE core cluster is allocated for a task according to its performance demand,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 the cluster of big cores is allocated to compute intensive tasks whereas the cluster of LITTLE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 cores to less demanding tasks.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4" y="1200151"/>
            <a:ext cx="7618413" cy="48895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Extending the microarchitecture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60701" y="2074589"/>
            <a:ext cx="9239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44563" y="2039938"/>
            <a:ext cx="7515224" cy="463550"/>
            <a:chOff x="691" y="1638"/>
            <a:chExt cx="4571" cy="292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311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3.1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Overview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41387" y="2581275"/>
            <a:ext cx="7518401" cy="463550"/>
            <a:chOff x="691" y="1638"/>
            <a:chExt cx="4456" cy="292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3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2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Extending the microarchitecture by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accelerators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945870" y="3110191"/>
            <a:ext cx="7513918" cy="463550"/>
            <a:chOff x="691" y="1638"/>
            <a:chExt cx="4456" cy="292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3.3 Extending the microarchitecture by dedicated units 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365767" y="3613348"/>
            <a:ext cx="7094020" cy="662437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3.4 Principle of extending a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microarchitecture</a:t>
            </a:r>
            <a:endParaRPr lang="hu-HU" altLang="en-US" sz="1900" dirty="0" smtClean="0">
              <a:solidFill>
                <a:srgbClr val="FFFFFF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 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by accelerators or further dedicated units 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42180" y="3623155"/>
            <a:ext cx="425217" cy="57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5" y="1200151"/>
            <a:ext cx="7359650" cy="48895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1 Overview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Extending the microarchitecture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- 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1547" y="611248"/>
            <a:ext cx="370005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hu-HU" b="1" dirty="0" smtClean="0">
                <a:solidFill>
                  <a:schemeClr val="accent6"/>
                </a:solidFill>
              </a:rPr>
              <a:t>3. Extending the microarchitecture</a:t>
            </a:r>
          </a:p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3.1 Overview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76532" y="2162156"/>
            <a:ext cx="30873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  <a:cs typeface="Arial" charset="0"/>
              </a:rPr>
              <a:t>Extending the microarchitecture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  <a:cs typeface="Arial" charset="0"/>
              </a:rPr>
              <a:t>by accelerators</a:t>
            </a:r>
            <a:endParaRPr lang="en-US" altLang="en-US" sz="13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507615" y="2149456"/>
            <a:ext cx="3029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  <a:cs typeface="Arial" charset="0"/>
              </a:rPr>
              <a:t>Extending the microarchitecture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  <a:cs typeface="Arial" charset="0"/>
              </a:rPr>
              <a:t>by dedicated units</a:t>
            </a:r>
            <a:endParaRPr lang="hu-HU" altLang="en-US" sz="13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728514" y="1644631"/>
            <a:ext cx="2087562" cy="3603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4816076" y="1644631"/>
            <a:ext cx="2160588" cy="3603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73013" y="1389449"/>
            <a:ext cx="308738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hu-HU" altLang="en-US" sz="13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300" b="1" dirty="0" smtClean="0">
                <a:solidFill>
                  <a:srgbClr val="000000"/>
                </a:solidFill>
                <a:cs typeface="Arial" charset="0"/>
              </a:rPr>
              <a:t>Extending the microarchitecture</a:t>
            </a:r>
            <a:endParaRPr lang="hu-HU" altLang="en-US" sz="13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944914" y="1978006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96764" y="1979594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277591" y="2659557"/>
            <a:ext cx="34892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300" dirty="0" smtClean="0">
                <a:solidFill>
                  <a:srgbClr val="000000"/>
                </a:solidFill>
                <a:cs typeface="Arial" charset="0"/>
              </a:rPr>
              <a:t>Extensions needed typically in mobiles,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3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hu-HU" sz="1300" dirty="0" smtClean="0">
                <a:solidFill>
                  <a:srgbClr val="000000"/>
                </a:solidFill>
                <a:cs typeface="Arial" charset="0"/>
              </a:rPr>
              <a:t> like a </a:t>
            </a:r>
            <a:r>
              <a:rPr lang="hu-HU" altLang="hu-HU" sz="1300" dirty="0" smtClean="0">
                <a:solidFill>
                  <a:srgbClr val="000000"/>
                </a:solidFill>
                <a:cs typeface="Arial" charset="0"/>
              </a:rPr>
              <a:t>modem</a:t>
            </a:r>
            <a:endParaRPr lang="en-US" altLang="hu-HU" sz="13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226677" y="2664927"/>
            <a:ext cx="48443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300" dirty="0" smtClean="0">
                <a:solidFill>
                  <a:srgbClr val="000000"/>
                </a:solidFill>
                <a:cs typeface="Arial" charset="0"/>
              </a:rPr>
              <a:t>Typical extensions: GPU, ISP (Image Signal Processor),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300" dirty="0" smtClean="0">
                <a:solidFill>
                  <a:srgbClr val="000000"/>
                </a:solidFill>
                <a:cs typeface="Arial" charset="0"/>
              </a:rPr>
              <a:t>DSP (Digital Signal processor) etc.</a:t>
            </a:r>
            <a:endParaRPr lang="en-US" altLang="hu-HU" sz="13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latin typeface="Verdana" pitchFamily="34" charset="0"/>
            </a:endParaRP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841375" y="1263651"/>
            <a:ext cx="7359650" cy="501649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 smtClean="0">
                <a:solidFill>
                  <a:schemeClr val="bg1"/>
                </a:solidFill>
                <a:latin typeface="Verdana" pitchFamily="34" charset="0"/>
              </a:rPr>
              <a:t>1. </a:t>
            </a: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The necessity of emerging multicore processors</a:t>
            </a:r>
            <a:endParaRPr lang="en-US" altLang="en-US" sz="19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5" y="1200151"/>
            <a:ext cx="7359650" cy="48895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2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Extending the microarchitecture by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accelerators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2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Extending the microarchitecture by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accelerators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 - Overview (1)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687112" y="4087686"/>
            <a:ext cx="2448000" cy="50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Heterogeneous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 muticores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61881" y="4089038"/>
            <a:ext cx="2448000" cy="50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H</a:t>
            </a:r>
            <a:r>
              <a:rPr lang="en-US" altLang="en-US" sz="1300" b="1" dirty="0" err="1" smtClean="0">
                <a:latin typeface="Verdana" pitchFamily="34" charset="0"/>
              </a:rPr>
              <a:t>omogeneous</a:t>
            </a:r>
            <a:endParaRPr lang="hu-HU" altLang="en-US" sz="1300" b="1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multicores</a:t>
            </a:r>
            <a:endParaRPr lang="en-US" altLang="en-US" sz="1300" dirty="0">
              <a:latin typeface="Verdana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613247" y="3213946"/>
            <a:ext cx="4248000" cy="504000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Classidficaton of multicore processors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according to the kind of the cores included</a:t>
            </a:r>
            <a:endParaRPr lang="en-US" altLang="en-US" sz="1300" b="1" dirty="0">
              <a:latin typeface="Verdana" pitchFamily="34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2627313" y="3800137"/>
            <a:ext cx="2124075" cy="278166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0"/>
          <p:cNvSpPr>
            <a:spLocks noChangeShapeType="1"/>
          </p:cNvSpPr>
          <p:nvPr/>
        </p:nvSpPr>
        <p:spPr bwMode="auto">
          <a:xfrm flipH="1" flipV="1">
            <a:off x="4751388" y="3800137"/>
            <a:ext cx="2171776" cy="27817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67636" y="4803816"/>
            <a:ext cx="3509550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/>
              <a:t>The processor includes</a:t>
            </a:r>
          </a:p>
          <a:p>
            <a:r>
              <a:rPr lang="hu-HU" sz="1300" dirty="0" smtClean="0"/>
              <a:t> both CPU cores and accelerators,</a:t>
            </a:r>
          </a:p>
          <a:p>
            <a:pPr>
              <a:spcAft>
                <a:spcPts val="400"/>
              </a:spcAft>
            </a:pPr>
            <a:r>
              <a:rPr lang="hu-HU" sz="1300" dirty="0" smtClean="0"/>
              <a:t> like GPUs, modems, DSPs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/>
              <a:t>The CPU cores and the accelerators </a:t>
            </a:r>
          </a:p>
          <a:p>
            <a:r>
              <a:rPr lang="hu-HU" sz="1300" dirty="0" smtClean="0"/>
              <a:t>are executing different ISAs.</a:t>
            </a:r>
            <a:endParaRPr lang="en-US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657" y="4827426"/>
            <a:ext cx="3821880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/>
              <a:t>The processor includes only CPU cores, </a:t>
            </a:r>
          </a:p>
          <a:p>
            <a:r>
              <a:rPr lang="hu-HU" sz="1300" dirty="0" smtClean="0"/>
              <a:t>but does not include</a:t>
            </a:r>
          </a:p>
          <a:p>
            <a:pPr>
              <a:spcAft>
                <a:spcPts val="400"/>
              </a:spcAft>
            </a:pPr>
            <a:r>
              <a:rPr lang="hu-HU" sz="1300" dirty="0" smtClean="0"/>
              <a:t>any accelerator.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300" dirty="0" smtClean="0"/>
              <a:t>All CPU cores are executing</a:t>
            </a:r>
          </a:p>
          <a:p>
            <a:r>
              <a:rPr lang="hu-HU" sz="1300" dirty="0" smtClean="0"/>
              <a:t>  the same ISA.</a:t>
            </a:r>
            <a:endParaRPr lang="en-US" sz="1300" dirty="0"/>
          </a:p>
        </p:txBody>
      </p:sp>
      <p:sp>
        <p:nvSpPr>
          <p:cNvPr id="3" name="TextBox 2"/>
          <p:cNvSpPr txBox="1"/>
          <p:nvPr/>
        </p:nvSpPr>
        <p:spPr>
          <a:xfrm>
            <a:off x="188581" y="611248"/>
            <a:ext cx="5432898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hu-HU" b="1" dirty="0" smtClean="0">
                <a:solidFill>
                  <a:schemeClr val="accent6"/>
                </a:solidFill>
              </a:rPr>
              <a:t>3.2 Extending the microarchitecture by accelerators</a:t>
            </a:r>
          </a:p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3.2.1 Overview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406" y="1390916"/>
            <a:ext cx="90152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>
                <a:solidFill>
                  <a:srgbClr val="0070C0"/>
                </a:solidFill>
              </a:rPr>
              <a:t>To speed up processing the microarchitecture of a processor may be extended by </a:t>
            </a:r>
            <a:r>
              <a:rPr lang="hu-HU" dirty="0" smtClean="0">
                <a:solidFill>
                  <a:srgbClr val="FF0000"/>
                </a:solidFill>
              </a:rPr>
              <a:t>dedicated cores</a:t>
            </a:r>
            <a:endParaRPr lang="hu-HU" dirty="0" smtClean="0"/>
          </a:p>
          <a:p>
            <a:pPr algn="l"/>
            <a:r>
              <a:rPr lang="hu-HU" dirty="0"/>
              <a:t> </a:t>
            </a:r>
            <a:r>
              <a:rPr lang="hu-HU" dirty="0" smtClean="0"/>
              <a:t>  executing special tasks, such as graphics processing, DSP, image processing etc. faster than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 the host processor.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317" y="115444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Aim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648" y="2411685"/>
            <a:ext cx="833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/>
              <a:t>Multicore </a:t>
            </a:r>
            <a:r>
              <a:rPr lang="hu-HU" dirty="0"/>
              <a:t>processors </a:t>
            </a:r>
            <a:r>
              <a:rPr lang="hu-HU" dirty="0" smtClean="0">
                <a:solidFill>
                  <a:srgbClr val="0070C0"/>
                </a:solidFill>
              </a:rPr>
              <a:t>including also accelerators </a:t>
            </a:r>
            <a:r>
              <a:rPr lang="hu-HU" dirty="0" smtClean="0"/>
              <a:t>are </a:t>
            </a:r>
            <a:r>
              <a:rPr lang="hu-HU" dirty="0"/>
              <a:t>called </a:t>
            </a:r>
            <a:r>
              <a:rPr lang="hu-HU" dirty="0">
                <a:solidFill>
                  <a:srgbClr val="FF0000"/>
                </a:solidFill>
              </a:rPr>
              <a:t>heterogeneous </a:t>
            </a:r>
            <a:r>
              <a:rPr lang="hu-HU" dirty="0" smtClean="0">
                <a:solidFill>
                  <a:srgbClr val="FF0000"/>
                </a:solidFill>
              </a:rPr>
              <a:t>multicores</a:t>
            </a:r>
            <a:r>
              <a:rPr lang="hu-HU" dirty="0" smtClean="0"/>
              <a:t> since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they are </a:t>
            </a:r>
            <a:r>
              <a:rPr lang="hu-HU" dirty="0"/>
              <a:t>built of </a:t>
            </a:r>
            <a:r>
              <a:rPr lang="hu-HU" dirty="0" smtClean="0"/>
              <a:t>cores with different </a:t>
            </a:r>
            <a:r>
              <a:rPr lang="hu-HU" dirty="0"/>
              <a:t>ISAs</a:t>
            </a:r>
            <a:r>
              <a:rPr lang="hu-HU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6936" y="2147685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>
                <a:solidFill>
                  <a:srgbClr val="FF0000"/>
                </a:solidFill>
              </a:rPr>
              <a:t>Designation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4" grpId="0"/>
      <p:bldP spid="5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2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Extending the microarchitecture by accelerators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 - Overview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555" y="609669"/>
            <a:ext cx="826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AMD's early approach to accelerated processing (computing) (2006/2007) </a:t>
            </a:r>
            <a:r>
              <a:rPr lang="hu-HU" dirty="0" smtClean="0"/>
              <a:t>[13]</a:t>
            </a:r>
            <a:endParaRPr lang="en-US" dirty="0"/>
          </a:p>
        </p:txBody>
      </p:sp>
      <p:pic>
        <p:nvPicPr>
          <p:cNvPr id="5" name="Picture 4" descr="Image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63" y="1287321"/>
            <a:ext cx="7034213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7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2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Extending the microarchitecture by accelerators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 - Overview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(3)</a:t>
            </a:r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1395664" y="2250090"/>
            <a:ext cx="3176336" cy="28998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7" name="Line 81"/>
          <p:cNvSpPr>
            <a:spLocks noChangeShapeType="1"/>
          </p:cNvSpPr>
          <p:nvPr/>
        </p:nvSpPr>
        <p:spPr bwMode="auto">
          <a:xfrm flipH="1" flipV="1">
            <a:off x="4571999" y="2250089"/>
            <a:ext cx="3024187" cy="302812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22" name="TextBox 21"/>
          <p:cNvSpPr txBox="1"/>
          <p:nvPr/>
        </p:nvSpPr>
        <p:spPr>
          <a:xfrm>
            <a:off x="1347460" y="1747725"/>
            <a:ext cx="6396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It is based on one or more CPU cores  and one or more </a:t>
            </a:r>
            <a:r>
              <a:rPr lang="en-US" sz="1200" dirty="0" smtClean="0"/>
              <a:t>a</a:t>
            </a:r>
            <a:r>
              <a:rPr lang="hu-HU" sz="1200" dirty="0" smtClean="0"/>
              <a:t>ccelerators (like a GPU)</a:t>
            </a:r>
          </a:p>
          <a:p>
            <a:r>
              <a:rPr lang="hu-HU" sz="1200" dirty="0" smtClean="0"/>
              <a:t>for speeding-up computations</a:t>
            </a:r>
            <a:endParaRPr lang="en-US" sz="1200" dirty="0"/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2689408" y="1172615"/>
            <a:ext cx="3744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Heterogeneous processing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by means of using accelerators</a:t>
            </a:r>
            <a:endParaRPr lang="en-US" altLang="en-US" sz="1300" b="1" dirty="0">
              <a:latin typeface="Verdan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917151" y="2574679"/>
            <a:ext cx="1990218" cy="4194183"/>
            <a:chOff x="6917151" y="2574679"/>
            <a:chExt cx="1990218" cy="419418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925861" y="2574679"/>
              <a:ext cx="1944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both off-chip and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on-chip accelerators 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997570" y="5937865"/>
              <a:ext cx="1909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i="1" dirty="0" smtClean="0"/>
                <a:t>Processors with </a:t>
              </a:r>
            </a:p>
            <a:p>
              <a:r>
                <a:rPr lang="hu-HU" sz="1200" i="1" dirty="0" smtClean="0"/>
                <a:t>hybrid graphics or</a:t>
              </a:r>
            </a:p>
            <a:p>
              <a:r>
                <a:rPr lang="hu-HU" sz="1200" i="1" dirty="0" smtClean="0"/>
                <a:t>upcoming servers (e.g. IBM's POWER9)</a:t>
              </a:r>
              <a:endParaRPr lang="en-US" sz="1200" i="1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034258" y="3553211"/>
              <a:ext cx="1728000" cy="1368000"/>
              <a:chOff x="6849065" y="3851842"/>
              <a:chExt cx="1728000" cy="1368000"/>
            </a:xfrm>
          </p:grpSpPr>
          <p:sp>
            <p:nvSpPr>
              <p:cNvPr id="24" name="Rectangle 56"/>
              <p:cNvSpPr>
                <a:spLocks noChangeArrowheads="1"/>
              </p:cNvSpPr>
              <p:nvPr/>
            </p:nvSpPr>
            <p:spPr bwMode="auto">
              <a:xfrm>
                <a:off x="6849065" y="3851842"/>
                <a:ext cx="1728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25" name="Rectangle 57"/>
              <p:cNvSpPr>
                <a:spLocks noChangeArrowheads="1"/>
              </p:cNvSpPr>
              <p:nvPr/>
            </p:nvSpPr>
            <p:spPr bwMode="auto">
              <a:xfrm>
                <a:off x="6945313" y="4337509"/>
                <a:ext cx="720000" cy="432000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7774640" y="3994006"/>
                <a:ext cx="720000" cy="432000"/>
              </a:xfrm>
              <a:prstGeom prst="rect">
                <a:avLst/>
              </a:prstGeom>
              <a:solidFill>
                <a:srgbClr val="C4C4C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874309" y="4052584"/>
                <a:ext cx="5116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100" b="1" dirty="0" smtClean="0">
                    <a:solidFill>
                      <a:schemeClr val="bg1"/>
                    </a:solidFill>
                  </a:rPr>
                  <a:t>Acc.</a:t>
                </a:r>
                <a:endParaRPr lang="hu-HU" sz="1100" b="1" dirty="0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762690" y="4676811"/>
                <a:ext cx="720000" cy="432000"/>
              </a:xfrm>
              <a:prstGeom prst="rect">
                <a:avLst/>
              </a:prstGeom>
              <a:solidFill>
                <a:srgbClr val="C4C4C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892240" y="4735389"/>
                <a:ext cx="5116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100" b="1" dirty="0" smtClean="0">
                    <a:solidFill>
                      <a:schemeClr val="bg1"/>
                    </a:solidFill>
                  </a:rPr>
                  <a:t>Acc.</a:t>
                </a:r>
                <a:endParaRPr lang="hu-HU" sz="1100" b="1" dirty="0"/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8090536" y="4478850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8090536" y="4536374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8090536" y="4593150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 bwMode="auto">
            <a:xfrm>
              <a:off x="6917151" y="5180134"/>
              <a:ext cx="720000" cy="432000"/>
            </a:xfrm>
            <a:prstGeom prst="rect">
              <a:avLst/>
            </a:prstGeom>
            <a:solidFill>
              <a:srgbClr val="C4C4C4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6820" y="524992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8153430" y="5174037"/>
              <a:ext cx="720000" cy="432000"/>
            </a:xfrm>
            <a:prstGeom prst="rect">
              <a:avLst/>
            </a:prstGeom>
            <a:solidFill>
              <a:srgbClr val="C4C4C4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82980" y="5256696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65286" y="5024634"/>
              <a:ext cx="521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...</a:t>
              </a:r>
              <a:endParaRPr lang="en-US" sz="2400" dirty="0"/>
            </a:p>
          </p:txBody>
        </p:sp>
        <p:sp>
          <p:nvSpPr>
            <p:cNvPr id="90" name="Up-Down Arrow 89"/>
            <p:cNvSpPr/>
            <p:nvPr/>
          </p:nvSpPr>
          <p:spPr bwMode="auto">
            <a:xfrm>
              <a:off x="8429110" y="4915806"/>
              <a:ext cx="108000" cy="25200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1" name="Up-Down Arrow 90"/>
            <p:cNvSpPr/>
            <p:nvPr/>
          </p:nvSpPr>
          <p:spPr bwMode="auto">
            <a:xfrm>
              <a:off x="7203472" y="4913658"/>
              <a:ext cx="108000" cy="25200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88331" y="617857"/>
            <a:ext cx="3732112" cy="23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General view of using accelerators 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/>
          <p:cNvCxnSpPr>
            <a:stCxn id="7" idx="1"/>
            <a:endCxn id="8" idx="0"/>
          </p:cNvCxnSpPr>
          <p:nvPr/>
        </p:nvCxnSpPr>
        <p:spPr bwMode="auto">
          <a:xfrm>
            <a:off x="4571999" y="2250089"/>
            <a:ext cx="1176309" cy="341453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70347" y="2108420"/>
            <a:ext cx="1509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 smtClean="0"/>
              <a:t>Main alternatives</a:t>
            </a:r>
            <a:endParaRPr lang="en-US" sz="1200" i="1" dirty="0"/>
          </a:p>
        </p:txBody>
      </p:sp>
      <p:cxnSp>
        <p:nvCxnSpPr>
          <p:cNvPr id="76" name="Straight Connector 75"/>
          <p:cNvCxnSpPr>
            <a:stCxn id="7" idx="1"/>
            <a:endCxn id="75" idx="0"/>
          </p:cNvCxnSpPr>
          <p:nvPr/>
        </p:nvCxnSpPr>
        <p:spPr bwMode="auto">
          <a:xfrm flipH="1">
            <a:off x="3455975" y="2250089"/>
            <a:ext cx="1116024" cy="316429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4536154" y="2591542"/>
            <a:ext cx="2428870" cy="4174432"/>
            <a:chOff x="4536154" y="2591542"/>
            <a:chExt cx="2428870" cy="417443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812308" y="2591542"/>
              <a:ext cx="1872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on-chip accelerators </a:t>
              </a:r>
              <a:endParaRPr lang="en-US" altLang="en-US" sz="1200" dirty="0">
                <a:latin typeface="Verdana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891142" y="3551063"/>
              <a:ext cx="1728000" cy="1368000"/>
              <a:chOff x="6849065" y="3851842"/>
              <a:chExt cx="1728000" cy="1368000"/>
            </a:xfrm>
          </p:grpSpPr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6849065" y="3851842"/>
                <a:ext cx="1728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/>
            </p:nvSpPr>
            <p:spPr bwMode="auto">
              <a:xfrm>
                <a:off x="6945313" y="4317293"/>
                <a:ext cx="720000" cy="432000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774640" y="3960754"/>
                <a:ext cx="720000" cy="432000"/>
              </a:xfrm>
              <a:prstGeom prst="rect">
                <a:avLst/>
              </a:prstGeom>
              <a:solidFill>
                <a:srgbClr val="C4C4C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874309" y="4052584"/>
                <a:ext cx="5116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100" b="1" dirty="0" smtClean="0">
                    <a:solidFill>
                      <a:schemeClr val="bg1"/>
                    </a:solidFill>
                  </a:rPr>
                  <a:t>Acc.</a:t>
                </a:r>
                <a:endParaRPr lang="hu-HU" sz="1100" b="1" dirty="0"/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7762690" y="4665727"/>
                <a:ext cx="720000" cy="432000"/>
              </a:xfrm>
              <a:prstGeom prst="rect">
                <a:avLst/>
              </a:prstGeom>
              <a:solidFill>
                <a:srgbClr val="C4C4C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892240" y="4735389"/>
                <a:ext cx="5116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100" b="1" dirty="0" smtClean="0">
                    <a:solidFill>
                      <a:schemeClr val="bg1"/>
                    </a:solidFill>
                  </a:rPr>
                  <a:t>Acc.</a:t>
                </a:r>
                <a:endParaRPr lang="hu-HU" sz="1100" b="1" dirty="0"/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8090536" y="4478850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8090536" y="4536374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8090536" y="4593150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536154" y="5934977"/>
              <a:ext cx="24288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An increasing number of</a:t>
              </a:r>
            </a:p>
            <a:p>
              <a:r>
                <a:rPr lang="hu-HU" sz="1200" i="1" dirty="0" smtClean="0"/>
                <a:t>recent and upcoming </a:t>
              </a:r>
            </a:p>
            <a:p>
              <a:r>
                <a:rPr lang="hu-HU" sz="1200" i="1" dirty="0" smtClean="0"/>
                <a:t>processors with integrated</a:t>
              </a:r>
            </a:p>
            <a:p>
              <a:r>
                <a:rPr lang="hu-HU" sz="1200" i="1" dirty="0" smtClean="0"/>
                <a:t>GPU and further accelerators</a:t>
              </a:r>
              <a:endParaRPr lang="en-US" sz="1200" i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12" y="2567227"/>
            <a:ext cx="2383986" cy="4075180"/>
            <a:chOff x="16612" y="2567227"/>
            <a:chExt cx="2383986" cy="407518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55051" y="2567227"/>
              <a:ext cx="1944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i="1" dirty="0" smtClean="0">
                  <a:latin typeface="Verdana" pitchFamily="34" charset="0"/>
                </a:rPr>
                <a:t>Use of </a:t>
              </a:r>
              <a:r>
                <a:rPr lang="hu-HU" altLang="en-US" sz="1200" b="1" dirty="0" smtClean="0">
                  <a:latin typeface="Verdana" pitchFamily="34" charset="0"/>
                </a:rPr>
                <a:t> 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off-chip accelerator   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35" name="Rectangle 56"/>
            <p:cNvSpPr>
              <a:spLocks noChangeArrowheads="1"/>
            </p:cNvSpPr>
            <p:nvPr/>
          </p:nvSpPr>
          <p:spPr bwMode="auto">
            <a:xfrm>
              <a:off x="267928" y="3553211"/>
              <a:ext cx="1728000" cy="136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 dirty="0">
                <a:latin typeface="Verdana" panose="020B0604030504040204" pitchFamily="34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762400" y="4024768"/>
              <a:ext cx="720000" cy="4320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CPU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cores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6916" y="3228752"/>
              <a:ext cx="925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Examples</a:t>
              </a:r>
              <a:endParaRPr lang="en-US" sz="1200" i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31935" y="5709331"/>
              <a:ext cx="925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hu-HU" sz="1200" i="1" dirty="0" smtClean="0"/>
                <a:t>Examples</a:t>
              </a:r>
              <a:endParaRPr lang="en-US" sz="1200" i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612" y="5944780"/>
              <a:ext cx="2383986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Processors with a GPU card</a:t>
              </a:r>
            </a:p>
            <a:p>
              <a:pPr>
                <a:spcAft>
                  <a:spcPts val="400"/>
                </a:spcAft>
              </a:pPr>
              <a:r>
                <a:rPr lang="hu-HU" sz="1200" i="1" dirty="0" smtClean="0"/>
                <a:t> attached via the PCIe bus</a:t>
              </a:r>
            </a:p>
            <a:p>
              <a:r>
                <a:rPr lang="hu-HU" sz="1200" i="1" dirty="0" smtClean="0"/>
                <a:t>Desktops, HEDs </a:t>
              </a:r>
              <a:endParaRPr lang="en-US" sz="1200" i="1" dirty="0"/>
            </a:p>
          </p:txBody>
        </p:sp>
        <p:sp>
          <p:nvSpPr>
            <p:cNvPr id="89" name="Up-Down Arrow 88"/>
            <p:cNvSpPr/>
            <p:nvPr/>
          </p:nvSpPr>
          <p:spPr bwMode="auto">
            <a:xfrm>
              <a:off x="1055105" y="4917954"/>
              <a:ext cx="108000" cy="25200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745918" y="5171889"/>
              <a:ext cx="720000" cy="432000"/>
            </a:xfrm>
            <a:prstGeom prst="rect">
              <a:avLst/>
            </a:prstGeom>
            <a:solidFill>
              <a:srgbClr val="C4C4C4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49710" y="5228790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57975" y="2566518"/>
            <a:ext cx="2196000" cy="4200028"/>
            <a:chOff x="2357975" y="2566518"/>
            <a:chExt cx="2196000" cy="4200028"/>
          </a:xfrm>
        </p:grpSpPr>
        <p:sp>
          <p:nvSpPr>
            <p:cNvPr id="87" name="TextBox 86"/>
            <p:cNvSpPr txBox="1"/>
            <p:nvPr/>
          </p:nvSpPr>
          <p:spPr>
            <a:xfrm>
              <a:off x="2499953" y="5935549"/>
              <a:ext cx="19383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Intel's Westmere</a:t>
              </a:r>
            </a:p>
            <a:p>
              <a:r>
                <a:rPr lang="hu-HU" sz="1200" i="1" dirty="0" smtClean="0"/>
                <a:t>processors with an</a:t>
              </a:r>
            </a:p>
            <a:p>
              <a:r>
                <a:rPr lang="hu-HU" sz="1200" i="1" dirty="0" smtClean="0"/>
                <a:t> in-package integrated</a:t>
              </a:r>
            </a:p>
            <a:p>
              <a:r>
                <a:rPr lang="hu-HU" sz="1200" i="1" dirty="0" smtClean="0"/>
                <a:t> GPU</a:t>
              </a:r>
              <a:endParaRPr lang="en-US" sz="1200" i="1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583197" y="3533792"/>
              <a:ext cx="1728000" cy="1368000"/>
              <a:chOff x="2637785" y="3705064"/>
              <a:chExt cx="936000" cy="1368000"/>
            </a:xfrm>
          </p:grpSpPr>
          <p:sp>
            <p:nvSpPr>
              <p:cNvPr id="55" name="Rectangle 56"/>
              <p:cNvSpPr>
                <a:spLocks noChangeArrowheads="1"/>
              </p:cNvSpPr>
              <p:nvPr/>
            </p:nvSpPr>
            <p:spPr bwMode="auto">
              <a:xfrm>
                <a:off x="2637785" y="3705064"/>
                <a:ext cx="936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6" name="Rectangle 57"/>
              <p:cNvSpPr>
                <a:spLocks noChangeArrowheads="1"/>
              </p:cNvSpPr>
              <p:nvPr/>
            </p:nvSpPr>
            <p:spPr bwMode="auto">
              <a:xfrm>
                <a:off x="2913364" y="3913763"/>
                <a:ext cx="390000" cy="432000"/>
              </a:xfrm>
              <a:prstGeom prst="rect">
                <a:avLst/>
              </a:prstGeom>
              <a:solidFill>
                <a:srgbClr val="3366FF"/>
              </a:solidFill>
              <a:ln w="2857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2357975" y="2566518"/>
              <a:ext cx="2196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 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in package accelerator 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074846" y="4281103"/>
              <a:ext cx="720000" cy="432000"/>
            </a:xfrm>
            <a:prstGeom prst="rect">
              <a:avLst/>
            </a:prstGeom>
            <a:solidFill>
              <a:srgbClr val="C4C4C4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178638" y="433800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008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/>
      <p:bldP spid="83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2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Extending the microarchitecture by accelerators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 - Overview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(4)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772" y="615907"/>
            <a:ext cx="2834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Main types of accelerators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170" y="875761"/>
            <a:ext cx="328333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Slave cores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GPUs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Further dedicated accelerators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3.2.2 Use of slave cores leading to Master/slave </a:t>
            </a:r>
            <a:r>
              <a:rPr lang="en-US" dirty="0" smtClean="0"/>
              <a:t>processing</a:t>
            </a:r>
            <a:r>
              <a:rPr lang="hu-HU" dirty="0" smtClean="0"/>
              <a:t>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203" y="611251"/>
            <a:ext cx="6184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3.2.2 Use of slave cores leading to Master/slave processing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280" y="1270908"/>
            <a:ext cx="897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>
                <a:solidFill>
                  <a:srgbClr val="0070C0"/>
                </a:solidFill>
              </a:rPr>
              <a:t>One master core utilizes a number of slave cores for speeding up the execution of dedicatated</a:t>
            </a:r>
          </a:p>
          <a:p>
            <a:pPr algn="l"/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smtClean="0">
                <a:solidFill>
                  <a:srgbClr val="0070C0"/>
                </a:solidFill>
              </a:rPr>
              <a:t> tasks</a:t>
            </a:r>
            <a:r>
              <a:rPr lang="hu-HU" dirty="0" smtClean="0"/>
              <a:t>, such as executing algorithms on vector data (SIMD data).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359" y="961812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Principle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896" y="1824696"/>
            <a:ext cx="7893379" cy="574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400"/>
              </a:spcAft>
            </a:pPr>
            <a:r>
              <a:rPr lang="hu-HU" dirty="0"/>
              <a:t>Example: IBM/Sony/Toshiba: Cell BE (2006</a:t>
            </a:r>
            <a:r>
              <a:rPr lang="hu-HU" dirty="0" smtClean="0"/>
              <a:t>) designed for Sony's PS3 (Playstation 3).</a:t>
            </a:r>
          </a:p>
          <a:p>
            <a:pPr algn="l"/>
            <a:r>
              <a:rPr lang="hu-HU" dirty="0" smtClean="0"/>
              <a:t>The slave processors accelerate the execution of SIMD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/>
          <a:stretch>
            <a:fillRect/>
          </a:stretch>
        </p:blipFill>
        <p:spPr bwMode="auto">
          <a:xfrm>
            <a:off x="0" y="1159483"/>
            <a:ext cx="6402388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51600" y="2870403"/>
            <a:ext cx="23225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EIB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Element Interface Bus    </a:t>
            </a: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451600" y="1349578"/>
            <a:ext cx="2601913" cy="11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SPE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Synergistic Procesing Element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SPU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Synergistic Processor Unit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SXU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Synergistic Execution Unit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LS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  Local Store of 256 KB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SMF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Synergistic Mem. Flow Unit</a:t>
            </a: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451600" y="3538740"/>
            <a:ext cx="23352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PPE</a:t>
            </a:r>
            <a:r>
              <a:rPr lang="hu-HU" altLang="en-US" sz="1400">
                <a:latin typeface="Times New Roman" panose="02020603050405020304" pitchFamily="18" charset="0"/>
              </a:rPr>
              <a:t>: Power Processing Element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PPU</a:t>
            </a:r>
            <a:r>
              <a:rPr lang="hu-HU" altLang="en-US" sz="1400">
                <a:latin typeface="Times New Roman" panose="02020603050405020304" pitchFamily="18" charset="0"/>
              </a:rPr>
              <a:t>: Power Processing Unit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PXU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POWER Execution Unit</a:t>
            </a: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51600" y="4295978"/>
            <a:ext cx="22431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MIC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Memory Interface Contr.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BIC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Bus Interface Contr.</a:t>
            </a: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451600" y="5189740"/>
            <a:ext cx="1643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XDR</a:t>
            </a:r>
            <a:r>
              <a:rPr lang="hu-HU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: Rambus DRAM</a:t>
            </a: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3.2.2 Use of slave cores leading to Master/slave processing</a:t>
            </a:r>
            <a:r>
              <a:rPr lang="hu-HU" dirty="0"/>
              <a:t> (1)</a:t>
            </a:r>
            <a:endParaRPr lang="en-US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86894" y="612289"/>
            <a:ext cx="887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for using slave cores in Master/slave processing: IBM/Sony/Toshiba: Cell BE</a:t>
            </a:r>
          </a:p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 (2006)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14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3.2.2 Use of slave cores leading to Master/slave processing</a:t>
            </a:r>
            <a:r>
              <a:rPr lang="hu-HU" dirty="0"/>
              <a:t> 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441" y="855912"/>
            <a:ext cx="205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In the </a:t>
            </a:r>
            <a:r>
              <a:rPr lang="hu-HU" dirty="0" smtClean="0">
                <a:solidFill>
                  <a:srgbClr val="FF0000"/>
                </a:solidFill>
              </a:rPr>
              <a:t>Cell processor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441" y="1135959"/>
            <a:ext cx="8626272" cy="1005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hu-HU" dirty="0">
                <a:solidFill>
                  <a:srgbClr val="0070C0"/>
                </a:solidFill>
              </a:rPr>
              <a:t>ISA of the master processor </a:t>
            </a:r>
            <a:r>
              <a:rPr lang="hu-HU" dirty="0"/>
              <a:t>(termed </a:t>
            </a:r>
            <a:r>
              <a:rPr lang="en-US" dirty="0"/>
              <a:t>PPE</a:t>
            </a:r>
            <a:r>
              <a:rPr lang="hu-HU" dirty="0"/>
              <a:t>) </a:t>
            </a:r>
            <a:r>
              <a:rPr lang="en-US" dirty="0"/>
              <a:t>is compatible with </a:t>
            </a:r>
            <a:r>
              <a:rPr lang="hu-HU" dirty="0">
                <a:solidFill>
                  <a:srgbClr val="0070C0"/>
                </a:solidFill>
              </a:rPr>
              <a:t>IBM's </a:t>
            </a:r>
            <a:r>
              <a:rPr lang="en-US" i="1" dirty="0">
                <a:solidFill>
                  <a:srgbClr val="0070C0"/>
                </a:solidFill>
              </a:rPr>
              <a:t>PowerPC </a:t>
            </a:r>
            <a:endParaRPr lang="hu-HU" i="1" dirty="0" smtClean="0">
              <a:solidFill>
                <a:srgbClr val="0070C0"/>
              </a:solidFill>
            </a:endParaRPr>
          </a:p>
          <a:p>
            <a:pPr algn="l">
              <a:spcAft>
                <a:spcPts val="400"/>
              </a:spcAft>
            </a:pPr>
            <a:r>
              <a:rPr lang="hu-HU" i="1" dirty="0">
                <a:solidFill>
                  <a:srgbClr val="0070C0"/>
                </a:solidFill>
              </a:rPr>
              <a:t> </a:t>
            </a:r>
            <a:r>
              <a:rPr lang="hu-HU" i="1" dirty="0" smtClean="0">
                <a:solidFill>
                  <a:srgbClr val="0070C0"/>
                </a:solidFill>
              </a:rPr>
              <a:t>      ISA </a:t>
            </a:r>
            <a:r>
              <a:rPr lang="hu-HU" i="1" dirty="0">
                <a:solidFill>
                  <a:srgbClr val="0070C0"/>
                </a:solidFill>
              </a:rPr>
              <a:t>version </a:t>
            </a:r>
            <a:r>
              <a:rPr lang="hu-HU" i="1" dirty="0" smtClean="0">
                <a:solidFill>
                  <a:srgbClr val="0070C0"/>
                </a:solidFill>
              </a:rPr>
              <a:t>2.0.2 </a:t>
            </a:r>
            <a:r>
              <a:rPr lang="en-US" dirty="0" smtClean="0">
                <a:solidFill>
                  <a:srgbClr val="0070C0"/>
                </a:solidFill>
              </a:rPr>
              <a:t>with </a:t>
            </a:r>
            <a:r>
              <a:rPr lang="en-US" dirty="0">
                <a:solidFill>
                  <a:srgbClr val="0070C0"/>
                </a:solidFill>
              </a:rPr>
              <a:t>vector/SIMD multimedia extensions</a:t>
            </a:r>
            <a:r>
              <a:rPr lang="en-US" dirty="0"/>
              <a:t>,</a:t>
            </a:r>
            <a:endParaRPr lang="hu-H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hu-HU" dirty="0" smtClean="0">
                <a:solidFill>
                  <a:srgbClr val="0070C0"/>
                </a:solidFill>
              </a:rPr>
              <a:t>ISA of the </a:t>
            </a:r>
            <a:r>
              <a:rPr lang="en-US" dirty="0" smtClean="0">
                <a:solidFill>
                  <a:srgbClr val="0070C0"/>
                </a:solidFill>
              </a:rPr>
              <a:t>slave </a:t>
            </a:r>
            <a:r>
              <a:rPr lang="en-US" dirty="0">
                <a:solidFill>
                  <a:srgbClr val="0070C0"/>
                </a:solidFill>
              </a:rPr>
              <a:t>processors</a:t>
            </a:r>
            <a:r>
              <a:rPr lang="en-US" dirty="0"/>
              <a:t> (called SPE) </a:t>
            </a:r>
            <a:r>
              <a:rPr lang="en-US" dirty="0">
                <a:solidFill>
                  <a:srgbClr val="0070C0"/>
                </a:solidFill>
              </a:rPr>
              <a:t>operates </a:t>
            </a:r>
            <a:r>
              <a:rPr lang="en-US" dirty="0" smtClean="0">
                <a:solidFill>
                  <a:srgbClr val="0070C0"/>
                </a:solidFill>
              </a:rPr>
              <a:t>primarily </a:t>
            </a:r>
            <a:r>
              <a:rPr lang="en-US" dirty="0">
                <a:solidFill>
                  <a:srgbClr val="0070C0"/>
                </a:solidFill>
              </a:rPr>
              <a:t>on SIMD vector operands</a:t>
            </a:r>
            <a:r>
              <a:rPr lang="en-US" dirty="0"/>
              <a:t>, </a:t>
            </a:r>
            <a:endParaRPr lang="hu-HU" dirty="0" smtClean="0"/>
          </a:p>
          <a:p>
            <a:pPr algn="l"/>
            <a:r>
              <a:rPr lang="hu-HU" dirty="0" smtClean="0"/>
              <a:t>      </a:t>
            </a:r>
            <a:r>
              <a:rPr lang="en-US" dirty="0" smtClean="0"/>
              <a:t>both </a:t>
            </a:r>
            <a:r>
              <a:rPr lang="en-US" dirty="0"/>
              <a:t>fixed-point and floating-point,</a:t>
            </a:r>
            <a:r>
              <a:rPr lang="hu-HU" dirty="0"/>
              <a:t> </a:t>
            </a:r>
            <a:r>
              <a:rPr lang="en-US" dirty="0"/>
              <a:t>with support for some scalar operands</a:t>
            </a:r>
            <a:r>
              <a:rPr lang="hu-HU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045" y="605016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Remark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3.2.3 Use of GPUs to speed-up graphics or HPC </a:t>
            </a:r>
            <a:r>
              <a:rPr lang="en-US" dirty="0" smtClean="0"/>
              <a:t>processing</a:t>
            </a:r>
            <a:r>
              <a:rPr lang="hu-HU" dirty="0" smtClean="0"/>
              <a:t> (1)</a:t>
            </a:r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1395664" y="1837962"/>
            <a:ext cx="3176336" cy="28998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7" name="Line 81"/>
          <p:cNvSpPr>
            <a:spLocks noChangeShapeType="1"/>
          </p:cNvSpPr>
          <p:nvPr/>
        </p:nvSpPr>
        <p:spPr bwMode="auto">
          <a:xfrm flipH="1" flipV="1">
            <a:off x="4571999" y="1837961"/>
            <a:ext cx="3024187" cy="302812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2689408" y="1275647"/>
            <a:ext cx="3744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Use of GPUs to speed-up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graphics or HPC processing</a:t>
            </a:r>
            <a:endParaRPr lang="en-US" altLang="en-US" sz="1300" b="1" dirty="0">
              <a:latin typeface="Verdan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0350" y="2155099"/>
            <a:ext cx="2236510" cy="4192540"/>
            <a:chOff x="90350" y="2155099"/>
            <a:chExt cx="2236510" cy="419254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55051" y="2155099"/>
              <a:ext cx="1944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i="1" dirty="0" smtClean="0">
                  <a:latin typeface="Verdana" pitchFamily="34" charset="0"/>
                </a:rPr>
                <a:t>Use of an</a:t>
              </a:r>
              <a:r>
                <a:rPr lang="hu-HU" altLang="en-US" sz="1200" b="1" dirty="0" smtClean="0">
                  <a:latin typeface="Verdana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off-chip graphics card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35" name="Rectangle 56"/>
            <p:cNvSpPr>
              <a:spLocks noChangeArrowheads="1"/>
            </p:cNvSpPr>
            <p:nvPr/>
          </p:nvSpPr>
          <p:spPr bwMode="auto">
            <a:xfrm>
              <a:off x="267928" y="3141083"/>
              <a:ext cx="1728000" cy="136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 dirty="0">
                <a:latin typeface="Verdana" panose="020B0604030504040204" pitchFamily="34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762400" y="3612640"/>
              <a:ext cx="720000" cy="4320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CPU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cores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0" name="Rectangle 58"/>
            <p:cNvSpPr>
              <a:spLocks noChangeArrowheads="1"/>
            </p:cNvSpPr>
            <p:nvPr/>
          </p:nvSpPr>
          <p:spPr bwMode="auto">
            <a:xfrm>
              <a:off x="754013" y="4772456"/>
              <a:ext cx="720000" cy="432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GPU</a:t>
              </a:r>
              <a:endParaRPr lang="en-US" altLang="en-US" sz="11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6916" y="2816624"/>
              <a:ext cx="925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Examples</a:t>
              </a:r>
              <a:endParaRPr lang="en-US" sz="1200" i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31935" y="5387356"/>
              <a:ext cx="925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hu-HU" sz="1200" i="1" dirty="0" smtClean="0"/>
                <a:t>Examples</a:t>
              </a:r>
              <a:endParaRPr lang="en-US" sz="1200" i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0350" y="5650012"/>
              <a:ext cx="2236510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Processors with GPU cards</a:t>
              </a:r>
            </a:p>
            <a:p>
              <a:pPr>
                <a:spcAft>
                  <a:spcPts val="400"/>
                </a:spcAft>
              </a:pPr>
              <a:r>
                <a:rPr lang="hu-HU" sz="1200" i="1" dirty="0" smtClean="0"/>
                <a:t> attached via the PCIe bus</a:t>
              </a:r>
            </a:p>
            <a:p>
              <a:r>
                <a:rPr lang="hu-HU" sz="1200" i="1" dirty="0" smtClean="0"/>
                <a:t>Desktops, HEDs </a:t>
              </a:r>
              <a:endParaRPr lang="en-US" sz="1200" i="1" dirty="0"/>
            </a:p>
          </p:txBody>
        </p:sp>
        <p:sp>
          <p:nvSpPr>
            <p:cNvPr id="89" name="Up-Down Arrow 88"/>
            <p:cNvSpPr/>
            <p:nvPr/>
          </p:nvSpPr>
          <p:spPr bwMode="auto">
            <a:xfrm>
              <a:off x="1055105" y="4505826"/>
              <a:ext cx="108000" cy="25200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4176" y="616935"/>
            <a:ext cx="6154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3.2.3 Use of GPUs to speed-up graphics or HPC processing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/>
          <p:cNvCxnSpPr>
            <a:stCxn id="7" idx="1"/>
            <a:endCxn id="8" idx="0"/>
          </p:cNvCxnSpPr>
          <p:nvPr/>
        </p:nvCxnSpPr>
        <p:spPr bwMode="auto">
          <a:xfrm>
            <a:off x="4571999" y="1837961"/>
            <a:ext cx="1176309" cy="341453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70347" y="1696292"/>
            <a:ext cx="1509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 smtClean="0"/>
              <a:t>Main alternatives</a:t>
            </a:r>
            <a:endParaRPr lang="en-US" sz="1200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57975" y="2154390"/>
            <a:ext cx="2196000" cy="4126926"/>
            <a:chOff x="2357975" y="2154390"/>
            <a:chExt cx="2196000" cy="4126926"/>
          </a:xfrm>
        </p:grpSpPr>
        <p:sp>
          <p:nvSpPr>
            <p:cNvPr id="87" name="TextBox 86"/>
            <p:cNvSpPr txBox="1"/>
            <p:nvPr/>
          </p:nvSpPr>
          <p:spPr>
            <a:xfrm>
              <a:off x="2583304" y="5634985"/>
              <a:ext cx="17716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Intel's Westmere</a:t>
              </a:r>
            </a:p>
            <a:p>
              <a:r>
                <a:rPr lang="hu-HU" sz="1200" i="1" dirty="0" smtClean="0"/>
                <a:t>processors</a:t>
              </a:r>
            </a:p>
            <a:p>
              <a:r>
                <a:rPr lang="hu-HU" sz="1200" i="1" dirty="0" smtClean="0"/>
                <a:t>(desktops, mobiles) </a:t>
              </a:r>
              <a:endParaRPr lang="en-US" sz="1200" i="1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583197" y="3121664"/>
              <a:ext cx="1728000" cy="1368000"/>
              <a:chOff x="2637785" y="3705064"/>
              <a:chExt cx="936000" cy="1368000"/>
            </a:xfrm>
          </p:grpSpPr>
          <p:sp>
            <p:nvSpPr>
              <p:cNvPr id="55" name="Rectangle 56"/>
              <p:cNvSpPr>
                <a:spLocks noChangeArrowheads="1"/>
              </p:cNvSpPr>
              <p:nvPr/>
            </p:nvSpPr>
            <p:spPr bwMode="auto">
              <a:xfrm>
                <a:off x="2637785" y="3705064"/>
                <a:ext cx="936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6" name="Rectangle 57"/>
              <p:cNvSpPr>
                <a:spLocks noChangeArrowheads="1"/>
              </p:cNvSpPr>
              <p:nvPr/>
            </p:nvSpPr>
            <p:spPr bwMode="auto">
              <a:xfrm>
                <a:off x="2913364" y="3913763"/>
                <a:ext cx="390000" cy="432000"/>
              </a:xfrm>
              <a:prstGeom prst="rect">
                <a:avLst/>
              </a:prstGeom>
              <a:solidFill>
                <a:srgbClr val="3366FF"/>
              </a:solidFill>
              <a:ln w="2857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8" name="Rectangle 58"/>
              <p:cNvSpPr>
                <a:spLocks noChangeArrowheads="1"/>
              </p:cNvSpPr>
              <p:nvPr/>
            </p:nvSpPr>
            <p:spPr bwMode="auto">
              <a:xfrm>
                <a:off x="2906620" y="4408572"/>
                <a:ext cx="390000" cy="432000"/>
              </a:xfrm>
              <a:prstGeom prst="rect">
                <a:avLst/>
              </a:prstGeom>
              <a:solidFill>
                <a:srgbClr val="FF99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GPU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2357975" y="2154390"/>
              <a:ext cx="2196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 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in package GPU</a:t>
              </a:r>
              <a:endParaRPr lang="en-US" altLang="en-US" sz="1200" dirty="0">
                <a:latin typeface="Verdana" pitchFamily="34" charset="0"/>
              </a:endParaRPr>
            </a:p>
          </p:txBody>
        </p:sp>
      </p:grpSp>
      <p:cxnSp>
        <p:nvCxnSpPr>
          <p:cNvPr id="76" name="Straight Connector 75"/>
          <p:cNvCxnSpPr>
            <a:stCxn id="7" idx="1"/>
            <a:endCxn id="75" idx="0"/>
          </p:cNvCxnSpPr>
          <p:nvPr/>
        </p:nvCxnSpPr>
        <p:spPr bwMode="auto">
          <a:xfrm flipH="1">
            <a:off x="3455975" y="1837961"/>
            <a:ext cx="1116024" cy="316429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4812308" y="2179414"/>
            <a:ext cx="1872000" cy="3930080"/>
            <a:chOff x="4812308" y="2179414"/>
            <a:chExt cx="1872000" cy="393008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812308" y="2179414"/>
              <a:ext cx="1872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 an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on-chip GPU</a:t>
              </a:r>
              <a:endParaRPr lang="en-US" altLang="en-US" sz="1200" dirty="0">
                <a:latin typeface="Verdana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891142" y="3138935"/>
              <a:ext cx="1728000" cy="1368000"/>
              <a:chOff x="6849065" y="3851842"/>
              <a:chExt cx="1728000" cy="1368000"/>
            </a:xfrm>
          </p:grpSpPr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6849065" y="3851842"/>
                <a:ext cx="1728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/>
            </p:nvSpPr>
            <p:spPr bwMode="auto">
              <a:xfrm>
                <a:off x="7396077" y="4111229"/>
                <a:ext cx="720000" cy="432000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7389330" y="4580437"/>
                <a:ext cx="720000" cy="4320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GPU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855959" y="5647829"/>
              <a:ext cx="1789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Mainstream mobiles </a:t>
              </a:r>
            </a:p>
            <a:p>
              <a:r>
                <a:rPr lang="hu-HU" sz="1200" i="1" dirty="0" smtClean="0"/>
                <a:t>and desktopss</a:t>
              </a:r>
              <a:endParaRPr lang="en-US" sz="1200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07976" y="2162551"/>
            <a:ext cx="1999393" cy="3923161"/>
            <a:chOff x="6907976" y="2162551"/>
            <a:chExt cx="1999393" cy="3923161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925861" y="2162551"/>
              <a:ext cx="1944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 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on-chip GPU and one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or more graphics cards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997570" y="5624047"/>
              <a:ext cx="1909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i="1" dirty="0" smtClean="0"/>
                <a:t>Hybrid graphics</a:t>
              </a:r>
            </a:p>
            <a:p>
              <a:r>
                <a:rPr lang="hu-HU" sz="1200" i="1" dirty="0" smtClean="0"/>
                <a:t>on HEDs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034258" y="3141083"/>
              <a:ext cx="1728000" cy="1368000"/>
              <a:chOff x="6849065" y="3851842"/>
              <a:chExt cx="1728000" cy="1368000"/>
            </a:xfrm>
          </p:grpSpPr>
          <p:sp>
            <p:nvSpPr>
              <p:cNvPr id="24" name="Rectangle 56"/>
              <p:cNvSpPr>
                <a:spLocks noChangeArrowheads="1"/>
              </p:cNvSpPr>
              <p:nvPr/>
            </p:nvSpPr>
            <p:spPr bwMode="auto">
              <a:xfrm>
                <a:off x="6849065" y="3851842"/>
                <a:ext cx="1728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25" name="Rectangle 57"/>
              <p:cNvSpPr>
                <a:spLocks noChangeArrowheads="1"/>
              </p:cNvSpPr>
              <p:nvPr/>
            </p:nvSpPr>
            <p:spPr bwMode="auto">
              <a:xfrm>
                <a:off x="7358163" y="4105687"/>
                <a:ext cx="720000" cy="432000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Rectangle 58"/>
              <p:cNvSpPr>
                <a:spLocks noChangeArrowheads="1"/>
              </p:cNvSpPr>
              <p:nvPr/>
            </p:nvSpPr>
            <p:spPr bwMode="auto">
              <a:xfrm>
                <a:off x="7361651" y="4569353"/>
                <a:ext cx="720000" cy="4320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GPU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7016820" y="4837796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82980" y="4844568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65286" y="4612506"/>
              <a:ext cx="521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...</a:t>
              </a:r>
              <a:endParaRPr lang="en-US" sz="2400" dirty="0"/>
            </a:p>
          </p:txBody>
        </p:sp>
        <p:sp>
          <p:nvSpPr>
            <p:cNvPr id="90" name="Up-Down Arrow 89"/>
            <p:cNvSpPr/>
            <p:nvPr/>
          </p:nvSpPr>
          <p:spPr bwMode="auto">
            <a:xfrm>
              <a:off x="8429110" y="4503678"/>
              <a:ext cx="108000" cy="25200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1" name="Up-Down Arrow 90"/>
            <p:cNvSpPr/>
            <p:nvPr/>
          </p:nvSpPr>
          <p:spPr bwMode="auto">
            <a:xfrm>
              <a:off x="7203472" y="4501530"/>
              <a:ext cx="108000" cy="25200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6907976" y="4783187"/>
              <a:ext cx="720000" cy="432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GPU</a:t>
              </a:r>
              <a:endParaRPr lang="en-US" altLang="en-US" sz="11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8157229" y="4796066"/>
              <a:ext cx="720000" cy="432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GPU</a:t>
              </a:r>
              <a:endParaRPr lang="en-US" altLang="en-US" sz="11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10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3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8137" y="618285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Note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226" y="894586"/>
            <a:ext cx="8702190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GPUs</a:t>
            </a:r>
            <a:r>
              <a:rPr lang="hu-HU" dirty="0" smtClean="0"/>
              <a:t> include a large number of </a:t>
            </a:r>
            <a:r>
              <a:rPr lang="hu-HU" dirty="0" smtClean="0">
                <a:solidFill>
                  <a:srgbClr val="0070C0"/>
                </a:solidFill>
              </a:rPr>
              <a:t>SP FP execution units</a:t>
            </a:r>
            <a:r>
              <a:rPr lang="hu-HU" dirty="0" smtClean="0"/>
              <a:t>, so they can advantagesly be used to</a:t>
            </a:r>
          </a:p>
          <a:p>
            <a:pPr algn="l">
              <a:spcAft>
                <a:spcPts val="600"/>
              </a:spcAft>
            </a:pPr>
            <a:r>
              <a:rPr lang="hu-HU" dirty="0" smtClean="0"/>
              <a:t>       speed up FP intensive computations (called also HPC (High Performance Computing)).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smtClean="0"/>
              <a:t>Nevertheless, running HPC on GPUs needs software support, provided e.g. by OpenCL or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     CUDA.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586" y="6284890"/>
            <a:ext cx="3543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SP FP: Single Precision Floating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waferper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707113"/>
            <a:ext cx="700405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14450" y="1897063"/>
            <a:ext cx="3094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Verdana" pitchFamily="34" charset="0"/>
              </a:rPr>
              <a:t>Scaling</a:t>
            </a:r>
            <a:r>
              <a:rPr lang="hu-HU" altLang="en-US" sz="1800" b="1" dirty="0" smtClean="0">
                <a:solidFill>
                  <a:schemeClr val="bg1"/>
                </a:solidFill>
                <a:latin typeface="Verdana" pitchFamily="34" charset="0"/>
              </a:rPr>
              <a:t>: </a:t>
            </a:r>
            <a:r>
              <a:rPr lang="en-US" altLang="en-US" sz="1800" b="1" dirty="0">
                <a:solidFill>
                  <a:schemeClr val="bg1"/>
                </a:solidFill>
                <a:latin typeface="Verdana" pitchFamily="34" charset="0"/>
              </a:rPr>
              <a:t>~</a:t>
            </a:r>
            <a:r>
              <a:rPr lang="hu-HU" altLang="en-US" sz="1800" b="1" dirty="0">
                <a:solidFill>
                  <a:schemeClr val="bg1"/>
                </a:solidFill>
                <a:latin typeface="Verdana" pitchFamily="34" charset="0"/>
              </a:rPr>
              <a:t> 0.7/2 </a:t>
            </a:r>
            <a:r>
              <a:rPr lang="en-US" altLang="en-US" sz="1800" b="1" dirty="0" smtClean="0">
                <a:solidFill>
                  <a:schemeClr val="bg1"/>
                </a:solidFill>
                <a:latin typeface="Verdana" pitchFamily="34" charset="0"/>
              </a:rPr>
              <a:t>years</a:t>
            </a:r>
            <a:endParaRPr lang="en-US" altLang="en-US" sz="1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985838" y="1700213"/>
            <a:ext cx="3479800" cy="8001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6" name="Téglalap 2"/>
          <p:cNvSpPr/>
          <p:nvPr/>
        </p:nvSpPr>
        <p:spPr>
          <a:xfrm>
            <a:off x="183027" y="613973"/>
            <a:ext cx="659606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hu-HU" altLang="en-US" b="1" dirty="0" smtClean="0">
                <a:solidFill>
                  <a:schemeClr val="accent6"/>
                </a:solidFill>
              </a:rPr>
              <a:t>1. </a:t>
            </a:r>
            <a:r>
              <a:rPr lang="en-US" altLang="en-US" b="1" dirty="0">
                <a:solidFill>
                  <a:schemeClr val="accent6"/>
                </a:solidFill>
              </a:rPr>
              <a:t>The necessity of emerging multicore </a:t>
            </a:r>
            <a:r>
              <a:rPr lang="en-US" altLang="en-US" b="1" dirty="0" smtClean="0">
                <a:solidFill>
                  <a:schemeClr val="accent6"/>
                </a:solidFill>
              </a:rPr>
              <a:t>processors</a:t>
            </a:r>
            <a:endParaRPr lang="hu-HU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45" y="930968"/>
            <a:ext cx="7471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The evolution of Intel’s IC manufacturing between 1995 and 2006 -1 </a:t>
            </a:r>
            <a:r>
              <a:rPr lang="en-US" dirty="0" smtClean="0"/>
              <a:t>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099404" y="1094680"/>
            <a:ext cx="277992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300" b="1" dirty="0" smtClean="0">
                <a:solidFill>
                  <a:srgbClr val="000000"/>
                </a:solidFill>
              </a:rPr>
              <a:t>Kind of graphics processing</a:t>
            </a:r>
            <a:endParaRPr lang="en-US" sz="1300" b="1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48285" y="1352043"/>
            <a:ext cx="5929031" cy="580858"/>
            <a:chOff x="1448285" y="1352043"/>
            <a:chExt cx="5929031" cy="580858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4410193" y="1352043"/>
              <a:ext cx="0" cy="246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H="1">
              <a:off x="4409040" y="1598106"/>
              <a:ext cx="0" cy="2960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cxnSp>
          <p:nvCxnSpPr>
            <p:cNvPr id="9" name="Straight Connector 8"/>
            <p:cNvCxnSpPr>
              <a:stCxn id="5" idx="1"/>
            </p:cNvCxnSpPr>
            <p:nvPr/>
          </p:nvCxnSpPr>
          <p:spPr>
            <a:xfrm flipH="1">
              <a:off x="1472022" y="1598106"/>
              <a:ext cx="2938172" cy="3065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0"/>
            </p:cNvCxnSpPr>
            <p:nvPr/>
          </p:nvCxnSpPr>
          <p:spPr>
            <a:xfrm>
              <a:off x="4409040" y="1598106"/>
              <a:ext cx="2949284" cy="300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4376129" y="1867981"/>
              <a:ext cx="65088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13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1448285" y="1872576"/>
              <a:ext cx="65088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13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312229" y="1863218"/>
              <a:ext cx="65087" cy="619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13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845" y="1979106"/>
            <a:ext cx="2653547" cy="3274237"/>
            <a:chOff x="44845" y="1979106"/>
            <a:chExt cx="2653547" cy="3274237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36017" y="1979106"/>
              <a:ext cx="1816523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sz="1300" b="1" dirty="0" smtClean="0">
                  <a:solidFill>
                    <a:srgbClr val="000000"/>
                  </a:solidFill>
                </a:rPr>
                <a:t>Discrete graphics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1583" y="2717440"/>
              <a:ext cx="21030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dirty="0" smtClean="0"/>
                <a:t>Use of graphics cards</a:t>
              </a:r>
            </a:p>
            <a:p>
              <a:r>
                <a:rPr lang="hu-HU" sz="1300" dirty="0" smtClean="0"/>
                <a:t>attached via AGP, PCIe</a:t>
              </a:r>
              <a:endParaRPr lang="en-US" sz="13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845" y="3760627"/>
              <a:ext cx="2653547" cy="1492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dirty="0" smtClean="0"/>
                <a:t>Initially used</a:t>
              </a:r>
            </a:p>
            <a:p>
              <a:r>
                <a:rPr lang="hu-HU" sz="1300" dirty="0" smtClean="0"/>
                <a:t>to provide graphics at all,</a:t>
              </a:r>
            </a:p>
            <a:p>
              <a:r>
                <a:rPr lang="hu-HU" sz="1300" dirty="0" smtClean="0"/>
                <a:t>recently used to provide</a:t>
              </a:r>
            </a:p>
            <a:p>
              <a:r>
                <a:rPr lang="hu-HU" sz="1300" dirty="0" smtClean="0"/>
                <a:t> higher performance graphics</a:t>
              </a:r>
            </a:p>
            <a:p>
              <a:r>
                <a:rPr lang="hu-HU" sz="1300" dirty="0" smtClean="0"/>
                <a:t>than given by</a:t>
              </a:r>
            </a:p>
            <a:p>
              <a:r>
                <a:rPr lang="hu-HU" sz="1300" dirty="0" smtClean="0"/>
                <a:t> integrated graphics.</a:t>
              </a:r>
            </a:p>
            <a:p>
              <a:endParaRPr lang="en-US" sz="13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52338" y="1979106"/>
            <a:ext cx="2887329" cy="2297574"/>
            <a:chOff x="2952338" y="1979106"/>
            <a:chExt cx="2887329" cy="2297574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3349245" y="1979106"/>
              <a:ext cx="2053767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sz="1300" b="1" dirty="0" smtClean="0">
                  <a:solidFill>
                    <a:srgbClr val="000000"/>
                  </a:solidFill>
                </a:rPr>
                <a:t>Integrated graphics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52338" y="2728171"/>
              <a:ext cx="2887329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dirty="0" smtClean="0"/>
                <a:t>Use of GPUs integrated</a:t>
              </a:r>
            </a:p>
            <a:p>
              <a:r>
                <a:rPr lang="hu-HU" sz="1300" dirty="0" smtClean="0"/>
                <a:t>first into the north bridge,</a:t>
              </a:r>
            </a:p>
            <a:p>
              <a:r>
                <a:rPr lang="hu-HU" sz="1300" dirty="0" smtClean="0"/>
                <a:t>then into the processor package</a:t>
              </a:r>
            </a:p>
            <a:p>
              <a:r>
                <a:rPr lang="hu-HU" sz="1300" dirty="0" smtClean="0"/>
                <a:t>finally onto the processor die</a:t>
              </a:r>
              <a:endParaRPr lang="en-US" sz="13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60227" y="3784237"/>
              <a:ext cx="154882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dirty="0" smtClean="0"/>
                <a:t>Preferred for </a:t>
              </a:r>
            </a:p>
            <a:p>
              <a:r>
                <a:rPr lang="hu-HU" sz="1300" dirty="0" smtClean="0"/>
                <a:t>low cost devices</a:t>
              </a:r>
              <a:endParaRPr lang="en-US" sz="13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80192" y="1979106"/>
            <a:ext cx="2807435" cy="2284695"/>
            <a:chOff x="5980192" y="1979106"/>
            <a:chExt cx="2807435" cy="2284695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6480803" y="1979106"/>
              <a:ext cx="1667443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sz="1300" b="1" dirty="0" smtClean="0">
                  <a:solidFill>
                    <a:srgbClr val="000000"/>
                  </a:solidFill>
                </a:rPr>
                <a:t>Hybrid graphics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12158" y="2728171"/>
              <a:ext cx="241469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dirty="0" smtClean="0"/>
                <a:t>Use of both graphics cards</a:t>
              </a:r>
            </a:p>
            <a:p>
              <a:r>
                <a:rPr lang="hu-HU" sz="1300" dirty="0" smtClean="0"/>
                <a:t>and integrated graphics</a:t>
              </a:r>
              <a:endParaRPr lang="en-US" sz="13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80192" y="3771358"/>
              <a:ext cx="280743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dirty="0" smtClean="0"/>
                <a:t>Used only seldom </a:t>
              </a:r>
            </a:p>
            <a:p>
              <a:r>
                <a:rPr lang="hu-HU" sz="1300" dirty="0" smtClean="0"/>
                <a:t>to boost graphics performance.</a:t>
              </a:r>
              <a:endParaRPr lang="en-US" sz="13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00422" y="612440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Kind of graphics processing 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6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84238" y="3987800"/>
            <a:ext cx="2139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777777"/>
                </a:solidFill>
              </a:rPr>
              <a:t>Early discrete graphics</a:t>
            </a:r>
            <a:endParaRPr lang="en-US" altLang="en-US" sz="120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202238" y="5049838"/>
            <a:ext cx="18907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339966"/>
                </a:solidFill>
              </a:rPr>
              <a:t>Integrated graphics</a:t>
            </a:r>
            <a:endParaRPr lang="en-US" altLang="en-US" sz="1200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059113" y="6411913"/>
            <a:ext cx="59769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441700" y="6542088"/>
            <a:ext cx="625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 2000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779838" y="6342063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7302500" y="6342063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019925" y="65325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2010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4925" y="4449763"/>
            <a:ext cx="1236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Graphics card</a:t>
            </a:r>
          </a:p>
          <a:p>
            <a:pPr algn="ctr" eaLnBrk="1" hangingPunct="1"/>
            <a:r>
              <a:rPr lang="en-US" altLang="en-US" sz="1200"/>
              <a:t>via the SysB</a:t>
            </a:r>
          </a:p>
          <a:p>
            <a:pPr algn="ctr" eaLnBrk="1" hangingPunct="1"/>
            <a:r>
              <a:rPr lang="en-US" altLang="en-US" sz="1200"/>
              <a:t>(ISA bus)</a:t>
            </a:r>
          </a:p>
          <a:p>
            <a:pPr algn="ctr" eaLnBrk="1" hangingPunct="1"/>
            <a:r>
              <a:rPr lang="en-US" altLang="en-US" sz="1200"/>
              <a:t>(1981-)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243013" y="4456113"/>
            <a:ext cx="1236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Graphics card</a:t>
            </a:r>
          </a:p>
          <a:p>
            <a:pPr algn="ctr" eaLnBrk="1" hangingPunct="1"/>
            <a:r>
              <a:rPr lang="en-US" altLang="en-US" sz="1200"/>
              <a:t>via the SysB</a:t>
            </a:r>
          </a:p>
          <a:p>
            <a:pPr algn="ctr" eaLnBrk="1" hangingPunct="1"/>
            <a:r>
              <a:rPr lang="en-US" altLang="en-US" sz="1200"/>
              <a:t>(PCI bus)</a:t>
            </a:r>
          </a:p>
          <a:p>
            <a:pPr algn="ctr" eaLnBrk="1" hangingPunct="1"/>
            <a:r>
              <a:rPr lang="en-US" altLang="en-US" sz="1200"/>
              <a:t>(1994-)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-107950" y="6535738"/>
            <a:ext cx="625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 1981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898525" y="6537325"/>
            <a:ext cx="571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1990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1249363" y="6342063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832725" y="5497513"/>
            <a:ext cx="12033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IGP on the</a:t>
            </a:r>
          </a:p>
          <a:p>
            <a:pPr algn="ctr" eaLnBrk="1" hangingPunct="1"/>
            <a:r>
              <a:rPr lang="en-US" altLang="en-US" sz="1200"/>
              <a:t>processor die</a:t>
            </a:r>
          </a:p>
          <a:p>
            <a:pPr algn="ctr" eaLnBrk="1" hangingPunct="1"/>
            <a:r>
              <a:rPr lang="en-US" altLang="en-US" sz="1200"/>
              <a:t>(2011-)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018338" y="5497513"/>
            <a:ext cx="8921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IGP in an</a:t>
            </a:r>
          </a:p>
          <a:p>
            <a:pPr algn="ctr" eaLnBrk="1" hangingPunct="1"/>
            <a:r>
              <a:rPr lang="en-US" altLang="en-US" sz="1200"/>
              <a:t>MCP</a:t>
            </a:r>
          </a:p>
          <a:p>
            <a:pPr algn="ctr" eaLnBrk="1" hangingPunct="1"/>
            <a:r>
              <a:rPr lang="en-US" altLang="en-US" sz="1200"/>
              <a:t>(2009-)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67125" y="5507038"/>
            <a:ext cx="9509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IGP in the</a:t>
            </a:r>
          </a:p>
          <a:p>
            <a:pPr algn="ctr" eaLnBrk="1" hangingPunct="1"/>
            <a:r>
              <a:rPr lang="en-US" altLang="en-US" sz="1200"/>
              <a:t>NB</a:t>
            </a:r>
          </a:p>
          <a:p>
            <a:pPr algn="ctr" eaLnBrk="1" hangingPunct="1"/>
            <a:r>
              <a:rPr lang="en-US" altLang="en-US" sz="1200"/>
              <a:t>(1999-)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681413" y="4462463"/>
            <a:ext cx="1322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Graphics card</a:t>
            </a:r>
          </a:p>
          <a:p>
            <a:pPr algn="ctr" eaLnBrk="1" hangingPunct="1"/>
            <a:r>
              <a:rPr lang="en-US" altLang="en-US" sz="1200"/>
              <a:t>via the NB and</a:t>
            </a:r>
          </a:p>
          <a:p>
            <a:pPr algn="ctr" eaLnBrk="1" hangingPunct="1"/>
            <a:r>
              <a:rPr lang="en-US" altLang="en-US" sz="1200"/>
              <a:t>AGP 4x/8x bus</a:t>
            </a:r>
          </a:p>
          <a:p>
            <a:pPr algn="ctr" eaLnBrk="1" hangingPunct="1"/>
            <a:r>
              <a:rPr lang="en-US" altLang="en-US" sz="1200"/>
              <a:t>(1999-)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148263" y="3340100"/>
            <a:ext cx="1320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Graphics card</a:t>
            </a:r>
          </a:p>
          <a:p>
            <a:pPr algn="ctr" eaLnBrk="1" hangingPunct="1"/>
            <a:r>
              <a:rPr lang="en-US" altLang="en-US" sz="1200"/>
              <a:t>attached</a:t>
            </a:r>
          </a:p>
          <a:p>
            <a:pPr algn="ctr" eaLnBrk="1" hangingPunct="1"/>
            <a:r>
              <a:rPr lang="en-US" altLang="en-US" sz="1200"/>
              <a:t>via the NB and</a:t>
            </a:r>
          </a:p>
          <a:p>
            <a:pPr algn="ctr" eaLnBrk="1" hangingPunct="1"/>
            <a:r>
              <a:rPr lang="en-US" altLang="en-US" sz="1200"/>
              <a:t>the PCIe bus</a:t>
            </a:r>
          </a:p>
          <a:p>
            <a:pPr algn="ctr" eaLnBrk="1" hangingPunct="1"/>
            <a:r>
              <a:rPr lang="en-US" altLang="en-US" sz="1200"/>
              <a:t>(2004-)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548438" y="3340100"/>
            <a:ext cx="1839912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Graphics card</a:t>
            </a:r>
          </a:p>
          <a:p>
            <a:pPr algn="ctr" eaLnBrk="1" hangingPunct="1"/>
            <a:r>
              <a:rPr lang="en-US" altLang="en-US" sz="1200"/>
              <a:t>attached</a:t>
            </a:r>
          </a:p>
          <a:p>
            <a:pPr algn="ctr" eaLnBrk="1" hangingPunct="1"/>
            <a:r>
              <a:rPr lang="en-US" altLang="en-US" sz="1200"/>
              <a:t>via the processor and</a:t>
            </a:r>
          </a:p>
          <a:p>
            <a:pPr algn="ctr" eaLnBrk="1" hangingPunct="1"/>
            <a:r>
              <a:rPr lang="en-US" altLang="en-US" sz="1200"/>
              <a:t>the PCIe bus</a:t>
            </a:r>
          </a:p>
          <a:p>
            <a:pPr algn="ctr" eaLnBrk="1" hangingPunct="1"/>
            <a:r>
              <a:rPr lang="en-US" altLang="en-US" sz="1200"/>
              <a:t>(2009-)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107950" y="6342063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879475" y="619125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hu-HU" altLang="en-US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 rot="5400000">
            <a:off x="442913" y="6261100"/>
            <a:ext cx="33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≈</a:t>
            </a: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755650" y="6411913"/>
            <a:ext cx="1944688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 rot="5400000">
            <a:off x="2716213" y="6259513"/>
            <a:ext cx="33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≈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04800" y="5465763"/>
            <a:ext cx="3097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IGP</a:t>
            </a:r>
            <a:r>
              <a:rPr lang="en-US" altLang="en-US" sz="1200"/>
              <a:t>:   </a:t>
            </a:r>
            <a:r>
              <a:rPr lang="en-US" altLang="en-US" sz="1200" b="1"/>
              <a:t>I</a:t>
            </a:r>
            <a:r>
              <a:rPr lang="en-US" altLang="en-US" sz="1200"/>
              <a:t>ntegrated </a:t>
            </a:r>
            <a:r>
              <a:rPr lang="en-US" altLang="en-US" sz="1200" b="1"/>
              <a:t>G</a:t>
            </a:r>
            <a:r>
              <a:rPr lang="en-US" altLang="en-US" sz="1200"/>
              <a:t>raphics </a:t>
            </a:r>
            <a:r>
              <a:rPr lang="en-US" altLang="en-US" sz="1200" b="1"/>
              <a:t>P</a:t>
            </a:r>
            <a:r>
              <a:rPr lang="en-US" altLang="en-US" sz="1200"/>
              <a:t>rocessor</a:t>
            </a:r>
          </a:p>
          <a:p>
            <a:pPr eaLnBrk="1" hangingPunct="1"/>
            <a:r>
              <a:rPr lang="en-US" altLang="en-US" sz="1200" b="1"/>
              <a:t>NB</a:t>
            </a:r>
            <a:r>
              <a:rPr lang="en-US" altLang="en-US" sz="1200"/>
              <a:t>:    </a:t>
            </a:r>
            <a:r>
              <a:rPr lang="en-US" altLang="en-US" sz="1200" b="1"/>
              <a:t>N</a:t>
            </a:r>
            <a:r>
              <a:rPr lang="en-US" altLang="en-US" sz="1200"/>
              <a:t>orth </a:t>
            </a:r>
            <a:r>
              <a:rPr lang="en-US" altLang="en-US" sz="1200" b="1"/>
              <a:t>B</a:t>
            </a:r>
            <a:r>
              <a:rPr lang="en-US" altLang="en-US" sz="1200"/>
              <a:t>ridge</a:t>
            </a:r>
          </a:p>
          <a:p>
            <a:pPr eaLnBrk="1" hangingPunct="1"/>
            <a:r>
              <a:rPr lang="en-US" altLang="en-US" sz="1200" b="1"/>
              <a:t>MCP</a:t>
            </a:r>
            <a:r>
              <a:rPr lang="en-US" altLang="en-US" sz="1200"/>
              <a:t>:  </a:t>
            </a:r>
            <a:r>
              <a:rPr lang="en-US" altLang="en-US" sz="1200" b="1"/>
              <a:t>M</a:t>
            </a:r>
            <a:r>
              <a:rPr lang="en-US" altLang="en-US" sz="1200"/>
              <a:t>ulti-</a:t>
            </a:r>
            <a:r>
              <a:rPr lang="en-US" altLang="en-US" sz="1200" b="1"/>
              <a:t>C</a:t>
            </a:r>
            <a:r>
              <a:rPr lang="en-US" altLang="en-US" sz="1200"/>
              <a:t>hip </a:t>
            </a:r>
            <a:r>
              <a:rPr lang="en-US" altLang="en-US" sz="1200" b="1"/>
              <a:t>P</a:t>
            </a:r>
            <a:r>
              <a:rPr lang="en-US" altLang="en-US" sz="1200"/>
              <a:t>ackage</a:t>
            </a:r>
          </a:p>
          <a:p>
            <a:pPr eaLnBrk="1" hangingPunct="1"/>
            <a:r>
              <a:rPr lang="en-US" altLang="en-US" sz="1200" b="1"/>
              <a:t>SysB</a:t>
            </a:r>
            <a:r>
              <a:rPr lang="en-US" altLang="en-US" sz="1200"/>
              <a:t>: </a:t>
            </a:r>
            <a:r>
              <a:rPr lang="en-US" altLang="en-US" sz="1200" b="1"/>
              <a:t>Sy</a:t>
            </a:r>
            <a:r>
              <a:rPr lang="en-US" altLang="en-US" sz="1200"/>
              <a:t>stem </a:t>
            </a:r>
            <a:r>
              <a:rPr lang="en-US" altLang="en-US" sz="1200" b="1"/>
              <a:t>B</a:t>
            </a:r>
            <a:r>
              <a:rPr lang="en-US" altLang="en-US" sz="1200"/>
              <a:t>us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2411413" y="4454525"/>
            <a:ext cx="1322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Graphics card</a:t>
            </a:r>
          </a:p>
          <a:p>
            <a:pPr algn="ctr" eaLnBrk="1" hangingPunct="1"/>
            <a:r>
              <a:rPr lang="en-US" altLang="en-US" sz="1200"/>
              <a:t>via the NB and</a:t>
            </a:r>
          </a:p>
          <a:p>
            <a:pPr algn="ctr" eaLnBrk="1" hangingPunct="1"/>
            <a:r>
              <a:rPr lang="en-US" altLang="en-US" sz="1200"/>
              <a:t>AGP 1x/2x bus</a:t>
            </a:r>
          </a:p>
          <a:p>
            <a:pPr algn="ctr" eaLnBrk="1" hangingPunct="1"/>
            <a:r>
              <a:rPr lang="en-US" altLang="en-US" sz="1200"/>
              <a:t>(1997-)</a:t>
            </a:r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V="1">
            <a:off x="107950" y="6418263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3109913" y="3594100"/>
            <a:ext cx="1830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3366FF"/>
                </a:solidFill>
              </a:rPr>
              <a:t>Native single card  </a:t>
            </a:r>
          </a:p>
          <a:p>
            <a:pPr algn="ctr" eaLnBrk="1" hangingPunct="1"/>
            <a:r>
              <a:rPr lang="en-US" altLang="en-US" sz="1200" b="1">
                <a:solidFill>
                  <a:srgbClr val="3366FF"/>
                </a:solidFill>
              </a:rPr>
              <a:t>graphics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3279775" y="1679575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FF3399"/>
                </a:solidFill>
              </a:rPr>
              <a:t>Multi-card</a:t>
            </a:r>
          </a:p>
          <a:p>
            <a:pPr algn="ctr" eaLnBrk="1" hangingPunct="1"/>
            <a:r>
              <a:rPr lang="en-US" altLang="en-US" sz="1200" b="1">
                <a:solidFill>
                  <a:srgbClr val="FF3399"/>
                </a:solidFill>
              </a:rPr>
              <a:t> ready graphics </a:t>
            </a:r>
            <a:endParaRPr lang="en-US" altLang="en-US" sz="1200"/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5086350" y="1325563"/>
            <a:ext cx="1501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Multiple </a:t>
            </a:r>
          </a:p>
          <a:p>
            <a:pPr algn="ctr" eaLnBrk="1" hangingPunct="1"/>
            <a:r>
              <a:rPr lang="en-US" altLang="en-US" sz="1200"/>
              <a:t>graphics cards</a:t>
            </a:r>
          </a:p>
          <a:p>
            <a:pPr algn="ctr" eaLnBrk="1" hangingPunct="1"/>
            <a:r>
              <a:rPr lang="en-US" altLang="en-US" sz="1200"/>
              <a:t>attached</a:t>
            </a:r>
          </a:p>
          <a:p>
            <a:pPr algn="ctr" eaLnBrk="1" hangingPunct="1"/>
            <a:r>
              <a:rPr lang="en-US" altLang="en-US" sz="1200"/>
              <a:t>via the chipset</a:t>
            </a:r>
          </a:p>
          <a:p>
            <a:pPr algn="ctr" eaLnBrk="1" hangingPunct="1"/>
            <a:r>
              <a:rPr lang="en-US" altLang="en-US" sz="1200"/>
              <a:t>and the PCIe bus</a:t>
            </a:r>
          </a:p>
          <a:p>
            <a:pPr algn="ctr" eaLnBrk="1" hangingPunct="1"/>
            <a:r>
              <a:rPr lang="en-US" altLang="en-US" sz="1200"/>
              <a:t>(2004-)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688138" y="1325563"/>
            <a:ext cx="1501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Multiple</a:t>
            </a:r>
          </a:p>
          <a:p>
            <a:pPr algn="ctr" eaLnBrk="1" hangingPunct="1"/>
            <a:r>
              <a:rPr lang="en-US" altLang="en-US" sz="1200"/>
              <a:t>graphics cards</a:t>
            </a:r>
          </a:p>
          <a:p>
            <a:pPr algn="ctr" eaLnBrk="1" hangingPunct="1"/>
            <a:r>
              <a:rPr lang="en-US" altLang="en-US" sz="1200"/>
              <a:t>attached</a:t>
            </a:r>
          </a:p>
          <a:p>
            <a:pPr algn="ctr" eaLnBrk="1" hangingPunct="1"/>
            <a:r>
              <a:rPr lang="en-US" altLang="en-US" sz="1200"/>
              <a:t>via the processor</a:t>
            </a:r>
          </a:p>
          <a:p>
            <a:pPr algn="ctr" eaLnBrk="1" hangingPunct="1"/>
            <a:r>
              <a:rPr lang="en-US" altLang="en-US" sz="1200"/>
              <a:t>and the PCIe bus</a:t>
            </a:r>
          </a:p>
          <a:p>
            <a:pPr algn="ctr" eaLnBrk="1" hangingPunct="1"/>
            <a:r>
              <a:rPr lang="en-US" altLang="en-US" sz="1200"/>
              <a:t>(2009-)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6356350" y="2679700"/>
            <a:ext cx="138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Hybrid graphics</a:t>
            </a:r>
          </a:p>
          <a:p>
            <a:pPr algn="ctr" eaLnBrk="1" hangingPunct="1"/>
            <a:r>
              <a:rPr lang="en-US" altLang="en-US" sz="1200"/>
              <a:t>(2008-)</a:t>
            </a: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107950" y="4356100"/>
            <a:ext cx="4895850" cy="1030288"/>
          </a:xfrm>
          <a:prstGeom prst="rect">
            <a:avLst/>
          </a:prstGeom>
          <a:solidFill>
            <a:srgbClr val="777777">
              <a:alpha val="16078"/>
            </a:srgbClr>
          </a:solidFill>
          <a:ln w="19050">
            <a:solidFill>
              <a:srgbClr val="99CCFF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hu-HU" altLang="en-US"/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5003800" y="3306763"/>
            <a:ext cx="4032250" cy="1008062"/>
          </a:xfrm>
          <a:prstGeom prst="rect">
            <a:avLst/>
          </a:prstGeom>
          <a:solidFill>
            <a:srgbClr val="0000FF">
              <a:alpha val="14902"/>
            </a:srgbClr>
          </a:solidFill>
          <a:ln w="19050">
            <a:solidFill>
              <a:srgbClr val="CC99FF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en-US"/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(4)</a:t>
            </a:r>
            <a:endParaRPr lang="en-US" altLang="en-US" dirty="0" smtClean="0"/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6372225" y="2505075"/>
            <a:ext cx="2663825" cy="792163"/>
          </a:xfrm>
          <a:prstGeom prst="rect">
            <a:avLst/>
          </a:prstGeom>
          <a:solidFill>
            <a:srgbClr val="993300">
              <a:alpha val="20000"/>
            </a:srgbClr>
          </a:solidFill>
          <a:ln w="15875">
            <a:solidFill>
              <a:srgbClr val="993300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en-US"/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3305175" y="2667000"/>
            <a:ext cx="1533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990000"/>
                </a:solidFill>
              </a:rPr>
              <a:t>Hybrid graphics</a:t>
            </a: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5003800" y="1341438"/>
            <a:ext cx="4032250" cy="1152525"/>
          </a:xfrm>
          <a:prstGeom prst="rect">
            <a:avLst/>
          </a:prstGeom>
          <a:solidFill>
            <a:srgbClr val="FF0000">
              <a:alpha val="12157"/>
            </a:srgbClr>
          </a:solidFill>
          <a:ln w="19050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en-US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3635375" y="5402263"/>
            <a:ext cx="5400675" cy="792162"/>
          </a:xfrm>
          <a:prstGeom prst="rect">
            <a:avLst/>
          </a:prstGeom>
          <a:solidFill>
            <a:srgbClr val="008000">
              <a:alpha val="16862"/>
            </a:srgbClr>
          </a:solidFill>
          <a:ln w="19050">
            <a:solidFill>
              <a:srgbClr val="003300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en-US"/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193211" y="609110"/>
            <a:ext cx="89074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algn="l" eaLnBrk="1" hangingPunct="1">
              <a:spcAft>
                <a:spcPct val="25000"/>
              </a:spcAft>
            </a:pPr>
            <a:r>
              <a:rPr lang="en-US" altLang="en-US" b="1" dirty="0" smtClean="0">
                <a:solidFill>
                  <a:srgbClr val="333399"/>
                </a:solidFill>
              </a:rPr>
              <a:t>Overview </a:t>
            </a:r>
            <a:r>
              <a:rPr lang="en-US" altLang="en-US" b="1" dirty="0">
                <a:solidFill>
                  <a:srgbClr val="333399"/>
                </a:solidFill>
              </a:rPr>
              <a:t>of </a:t>
            </a:r>
            <a:r>
              <a:rPr lang="hu-HU" altLang="en-US" b="1" dirty="0" smtClean="0">
                <a:solidFill>
                  <a:srgbClr val="333399"/>
                </a:solidFill>
              </a:rPr>
              <a:t>the evolution of implementing graphics processing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4691063" y="6546850"/>
            <a:ext cx="625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 2004</a:t>
            </a:r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5029200" y="6346825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6059488" y="6546850"/>
            <a:ext cx="625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 2008</a:t>
            </a:r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6397625" y="6346825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90" y="1210613"/>
            <a:ext cx="7847619" cy="54972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3928056" y="3464421"/>
            <a:ext cx="1287888" cy="6181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614" y="605406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1: Integrating the graphics controller into the nort bridge </a:t>
            </a:r>
          </a:p>
          <a:p>
            <a:pPr algn="l"/>
            <a:r>
              <a:rPr lang="hu-HU" b="1" dirty="0">
                <a:solidFill>
                  <a:schemeClr val="accent6"/>
                </a:solidFill>
              </a:rPr>
              <a:t> </a:t>
            </a:r>
            <a:r>
              <a:rPr lang="hu-HU" b="1" dirty="0" smtClean="0">
                <a:solidFill>
                  <a:schemeClr val="accent6"/>
                </a:solidFill>
              </a:rPr>
              <a:t> (actually Intel's first    implementation in their 810 north bridge (GMCH)) (1999) </a:t>
            </a:r>
            <a:r>
              <a:rPr lang="hu-HU" dirty="0" smtClean="0"/>
              <a:t>[15]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4" descr="500x_p_intel_core_i5_rotate_ba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4" r="8611" b="249"/>
          <a:stretch>
            <a:fillRect/>
          </a:stretch>
        </p:blipFill>
        <p:spPr bwMode="auto">
          <a:xfrm>
            <a:off x="1376363" y="1206500"/>
            <a:ext cx="44354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ext Box 7"/>
          <p:cNvSpPr txBox="1">
            <a:spLocks noChangeArrowheads="1"/>
          </p:cNvSpPr>
          <p:nvPr/>
        </p:nvSpPr>
        <p:spPr bwMode="auto">
          <a:xfrm>
            <a:off x="181078" y="608510"/>
            <a:ext cx="9084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Example 2: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400" b="1" dirty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In-package integrated 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CPU/GPU</a:t>
            </a:r>
            <a:r>
              <a:rPr lang="hu-HU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 i(n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hu-HU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Intel's Westmere based </a:t>
            </a:r>
            <a:r>
              <a:rPr lang="en-US" altLang="en-US" sz="1400" b="1" dirty="0" err="1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Arrandale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 line</a:t>
            </a:r>
            <a:r>
              <a:rPr lang="hu-HU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)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400" b="1" dirty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hu-HU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  (2010)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16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]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74084" name="Text Box 7"/>
          <p:cNvSpPr txBox="1">
            <a:spLocks noChangeArrowheads="1"/>
          </p:cNvSpPr>
          <p:nvPr/>
        </p:nvSpPr>
        <p:spPr bwMode="auto">
          <a:xfrm>
            <a:off x="5538788" y="2501900"/>
            <a:ext cx="303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32 nm CPU/45 nm discrete GPU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(6)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8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4" descr="clarkdal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3413"/>
          <a:stretch>
            <a:fillRect/>
          </a:stretch>
        </p:blipFill>
        <p:spPr bwMode="auto">
          <a:xfrm>
            <a:off x="1016000" y="782638"/>
            <a:ext cx="322580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5" descr="clarkdal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r="48123"/>
          <a:stretch>
            <a:fillRect/>
          </a:stretch>
        </p:blipFill>
        <p:spPr bwMode="auto">
          <a:xfrm>
            <a:off x="4394200" y="1074738"/>
            <a:ext cx="359410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Text Box 6"/>
          <p:cNvSpPr txBox="1">
            <a:spLocks noChangeArrowheads="1"/>
          </p:cNvSpPr>
          <p:nvPr/>
        </p:nvSpPr>
        <p:spPr bwMode="auto">
          <a:xfrm>
            <a:off x="1656218" y="4857750"/>
            <a:ext cx="1350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32 nm CPU </a:t>
            </a:r>
          </a:p>
        </p:txBody>
      </p:sp>
      <p:sp>
        <p:nvSpPr>
          <p:cNvPr id="175109" name="Text Box 7"/>
          <p:cNvSpPr txBox="1">
            <a:spLocks noChangeArrowheads="1"/>
          </p:cNvSpPr>
          <p:nvPr/>
        </p:nvSpPr>
        <p:spPr bwMode="auto">
          <a:xfrm>
            <a:off x="301625" y="5149850"/>
            <a:ext cx="39385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</a:t>
            </a:r>
            <a:r>
              <a:rPr lang="en-US" altLang="en-US" sz="1400">
                <a:solidFill>
                  <a:srgbClr val="004AEB"/>
                </a:solidFill>
                <a:latin typeface="Verdana" pitchFamily="34" charset="0"/>
                <a:cs typeface="Arial" pitchFamily="34" charset="0"/>
              </a:rPr>
              <a:t>Mobile implementation of the </a:t>
            </a:r>
            <a:r>
              <a:rPr lang="en-US" altLang="en-US" sz="1400">
                <a:solidFill>
                  <a:srgbClr val="FF3505"/>
                </a:solidFill>
                <a:latin typeface="Verdana" pitchFamily="34" charset="0"/>
                <a:cs typeface="Arial" pitchFamily="34" charset="0"/>
              </a:rPr>
              <a:t>Westmere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basic architecture,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66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400">
                <a:solidFill>
                  <a:srgbClr val="004AEB"/>
                </a:solidFill>
                <a:latin typeface="Verdana" pitchFamily="34" charset="0"/>
                <a:cs typeface="Arial" pitchFamily="34" charset="0"/>
              </a:rPr>
              <a:t>which is the 32 nm shrink of 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4AEB"/>
                </a:solidFill>
                <a:latin typeface="Verdana" pitchFamily="34" charset="0"/>
                <a:cs typeface="Arial" pitchFamily="34" charset="0"/>
              </a:rPr>
              <a:t> 45 nm Nehalem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basic architecture)</a:t>
            </a:r>
          </a:p>
        </p:txBody>
      </p:sp>
      <p:sp>
        <p:nvSpPr>
          <p:cNvPr id="175110" name="Text Box 8"/>
          <p:cNvSpPr txBox="1">
            <a:spLocks noChangeArrowheads="1"/>
          </p:cNvSpPr>
          <p:nvPr/>
        </p:nvSpPr>
        <p:spPr bwMode="auto">
          <a:xfrm>
            <a:off x="5618835" y="6013450"/>
            <a:ext cx="1305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45 nm </a:t>
            </a:r>
            <a:r>
              <a:rPr lang="en-US" altLang="en-US" sz="14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GPU</a:t>
            </a:r>
            <a:endParaRPr lang="en-US" altLang="en-US" sz="14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75111" name="Text Box 9"/>
          <p:cNvSpPr txBox="1">
            <a:spLocks noChangeArrowheads="1"/>
          </p:cNvSpPr>
          <p:nvPr/>
        </p:nvSpPr>
        <p:spPr bwMode="auto">
          <a:xfrm>
            <a:off x="3595688" y="6280150"/>
            <a:ext cx="5459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Intel’s  </a:t>
            </a:r>
            <a:r>
              <a:rPr lang="en-US" altLang="en-US" sz="1400">
                <a:solidFill>
                  <a:srgbClr val="FF3505"/>
                </a:solidFill>
                <a:latin typeface="Verdana" pitchFamily="34" charset="0"/>
                <a:cs typeface="Arial" pitchFamily="34" charset="0"/>
              </a:rPr>
              <a:t>GMA HD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(Graphics Media Accelerator)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(12 Execution Units, Shader model 4, no OpenCL support)</a:t>
            </a:r>
          </a:p>
        </p:txBody>
      </p:sp>
      <p:sp>
        <p:nvSpPr>
          <p:cNvPr id="175112" name="Text Box 9"/>
          <p:cNvSpPr txBox="1">
            <a:spLocks noChangeArrowheads="1"/>
          </p:cNvSpPr>
          <p:nvPr/>
        </p:nvSpPr>
        <p:spPr bwMode="auto">
          <a:xfrm>
            <a:off x="193751" y="608510"/>
            <a:ext cx="73965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Basic components of </a:t>
            </a:r>
            <a:r>
              <a:rPr lang="hu-HU" altLang="en-US" sz="1400" b="1" dirty="0" smtClean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Intel's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hu-HU" altLang="en-US" sz="1400" b="1" dirty="0" smtClean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Westmere based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mobile </a:t>
            </a:r>
            <a:r>
              <a:rPr lang="en-US" altLang="en-US" sz="1400" b="1" dirty="0" err="1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Arrandale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 line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17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]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(7)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57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tel sets Haswell launch for June 4th, backs up claims about allday battery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53" y="1288007"/>
            <a:ext cx="6998832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(8)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1570" y="608163"/>
            <a:ext cx="894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>
                <a:solidFill>
                  <a:schemeClr val="accent6"/>
                </a:solidFill>
                <a:latin typeface="+mj-lt"/>
              </a:rPr>
              <a:t>Example </a:t>
            </a:r>
            <a:r>
              <a:rPr lang="hu-HU" b="1" dirty="0" smtClean="0">
                <a:solidFill>
                  <a:schemeClr val="accent6"/>
                </a:solidFill>
                <a:latin typeface="+mj-lt"/>
              </a:rPr>
              <a:t>3: Introduction of on-chip integrated graphics in Intel's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hu-HU" b="1" dirty="0" smtClean="0">
                <a:solidFill>
                  <a:schemeClr val="accent6"/>
                </a:solidFill>
                <a:latin typeface="+mj-lt"/>
              </a:rPr>
              <a:t>Sandy Bridge (2011) </a:t>
            </a:r>
          </a:p>
          <a:p>
            <a:pPr algn="l"/>
            <a:r>
              <a:rPr lang="en-US" dirty="0" smtClean="0">
                <a:latin typeface="+mj-lt"/>
              </a:rPr>
              <a:t>[</a:t>
            </a:r>
            <a:r>
              <a:rPr lang="hu-HU" dirty="0" smtClean="0">
                <a:latin typeface="+mj-lt"/>
              </a:rPr>
              <a:t>18</a:t>
            </a:r>
            <a:r>
              <a:rPr lang="en-US" dirty="0" smtClean="0">
                <a:latin typeface="+mj-lt"/>
              </a:rPr>
              <a:t>]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95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4" name="Rounded Rectangle 42"/>
          <p:cNvGrpSpPr>
            <a:grpSpLocks/>
          </p:cNvGrpSpPr>
          <p:nvPr/>
        </p:nvGrpSpPr>
        <p:grpSpPr bwMode="auto">
          <a:xfrm>
            <a:off x="5896850" y="1424792"/>
            <a:ext cx="2730500" cy="3103563"/>
            <a:chOff x="1997" y="649"/>
            <a:chExt cx="1720" cy="1955"/>
          </a:xfrm>
        </p:grpSpPr>
        <p:pic>
          <p:nvPicPr>
            <p:cNvPr id="19492" name="Rounded Rectangle 4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649"/>
              <a:ext cx="1720" cy="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3" name="Text Box 7"/>
            <p:cNvSpPr txBox="1">
              <a:spLocks noChangeArrowheads="1"/>
            </p:cNvSpPr>
            <p:nvPr/>
          </p:nvSpPr>
          <p:spPr bwMode="auto">
            <a:xfrm>
              <a:off x="2090" y="707"/>
              <a:ext cx="1572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endParaRPr lang="hu-HU" altLang="en-US" sz="1800"/>
            </a:p>
          </p:txBody>
        </p:sp>
      </p:grpSp>
      <p:grpSp>
        <p:nvGrpSpPr>
          <p:cNvPr id="19466" name="Rounded Rectangle 36"/>
          <p:cNvGrpSpPr>
            <a:grpSpLocks/>
          </p:cNvGrpSpPr>
          <p:nvPr/>
        </p:nvGrpSpPr>
        <p:grpSpPr bwMode="auto">
          <a:xfrm>
            <a:off x="395288" y="1424792"/>
            <a:ext cx="2730500" cy="3103563"/>
            <a:chOff x="227" y="649"/>
            <a:chExt cx="1720" cy="1955"/>
          </a:xfrm>
        </p:grpSpPr>
        <p:pic>
          <p:nvPicPr>
            <p:cNvPr id="19488" name="Rounded Rectangle 3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649"/>
              <a:ext cx="1720" cy="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9" name="Text Box 13"/>
            <p:cNvSpPr txBox="1">
              <a:spLocks noChangeArrowheads="1"/>
            </p:cNvSpPr>
            <p:nvPr/>
          </p:nvSpPr>
          <p:spPr bwMode="auto">
            <a:xfrm>
              <a:off x="319" y="707"/>
              <a:ext cx="1572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endParaRPr lang="hu-HU" altLang="en-US" sz="1800"/>
            </a:p>
          </p:txBody>
        </p:sp>
      </p:grpSp>
      <p:pic>
        <p:nvPicPr>
          <p:cNvPr id="19467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6" y="2791630"/>
            <a:ext cx="1042988" cy="89217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xt Box 42"/>
          <p:cNvSpPr txBox="1">
            <a:spLocks noChangeArrowheads="1"/>
          </p:cNvSpPr>
          <p:nvPr/>
        </p:nvSpPr>
        <p:spPr bwMode="auto">
          <a:xfrm>
            <a:off x="6496925" y="3928280"/>
            <a:ext cx="159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000" b="1"/>
              <a:t>Both graphics cores</a:t>
            </a:r>
          </a:p>
          <a:p>
            <a:pPr algn="ctr" eaLnBrk="1" hangingPunct="1"/>
            <a:r>
              <a:rPr lang="en-US" altLang="en-US" sz="1000" b="1"/>
              <a:t>Enabled</a:t>
            </a:r>
          </a:p>
        </p:txBody>
      </p:sp>
      <p:sp>
        <p:nvSpPr>
          <p:cNvPr id="19469" name="Text Box 49"/>
          <p:cNvSpPr txBox="1">
            <a:spLocks noChangeArrowheads="1"/>
          </p:cNvSpPr>
          <p:nvPr/>
        </p:nvSpPr>
        <p:spPr bwMode="auto">
          <a:xfrm>
            <a:off x="776288" y="3928280"/>
            <a:ext cx="750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000" b="1"/>
              <a:t>iGP</a:t>
            </a:r>
          </a:p>
          <a:p>
            <a:pPr eaLnBrk="1" hangingPunct="1"/>
            <a:r>
              <a:rPr lang="en-US" altLang="en-US" sz="1000" b="1"/>
              <a:t>Enabled</a:t>
            </a:r>
          </a:p>
        </p:txBody>
      </p:sp>
      <p:sp>
        <p:nvSpPr>
          <p:cNvPr id="19470" name="Text Box 50"/>
          <p:cNvSpPr txBox="1">
            <a:spLocks noChangeArrowheads="1"/>
          </p:cNvSpPr>
          <p:nvPr/>
        </p:nvSpPr>
        <p:spPr bwMode="auto">
          <a:xfrm>
            <a:off x="1990726" y="3928280"/>
            <a:ext cx="795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US" altLang="en-US" sz="1000" b="1"/>
              <a:t>Discrete</a:t>
            </a:r>
          </a:p>
          <a:p>
            <a:pPr algn="r" eaLnBrk="1" hangingPunct="1"/>
            <a:r>
              <a:rPr lang="en-US" altLang="en-US" sz="1000" b="1"/>
              <a:t>Disabled</a:t>
            </a:r>
          </a:p>
        </p:txBody>
      </p:sp>
      <p:sp>
        <p:nvSpPr>
          <p:cNvPr id="19473" name="Text Box 7"/>
          <p:cNvSpPr txBox="1">
            <a:spLocks noChangeArrowheads="1"/>
          </p:cNvSpPr>
          <p:nvPr/>
        </p:nvSpPr>
        <p:spPr bwMode="auto">
          <a:xfrm>
            <a:off x="1001713" y="1561317"/>
            <a:ext cx="157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/>
              <a:t>Integrated</a:t>
            </a:r>
            <a:br>
              <a:rPr lang="en-US" altLang="en-US" sz="1800" b="1" dirty="0"/>
            </a:br>
            <a:r>
              <a:rPr lang="en-US" altLang="en-US" sz="1800" b="1" u="sng" dirty="0"/>
              <a:t>graphics</a:t>
            </a:r>
          </a:p>
        </p:txBody>
      </p:sp>
      <p:sp>
        <p:nvSpPr>
          <p:cNvPr id="19474" name="Text Box 7"/>
          <p:cNvSpPr txBox="1">
            <a:spLocks noChangeArrowheads="1"/>
          </p:cNvSpPr>
          <p:nvPr/>
        </p:nvSpPr>
        <p:spPr bwMode="auto">
          <a:xfrm>
            <a:off x="6650913" y="1553380"/>
            <a:ext cx="128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Hybrid</a:t>
            </a:r>
          </a:p>
          <a:p>
            <a:pPr algn="ctr" eaLnBrk="1" hangingPunct="1"/>
            <a:r>
              <a:rPr lang="en-US" altLang="en-US" sz="1800" b="1" u="sng"/>
              <a:t>graphics</a:t>
            </a:r>
          </a:p>
        </p:txBody>
      </p:sp>
      <p:sp>
        <p:nvSpPr>
          <p:cNvPr id="19476" name="Text Box 7"/>
          <p:cNvSpPr txBox="1">
            <a:spLocks noChangeArrowheads="1"/>
          </p:cNvSpPr>
          <p:nvPr/>
        </p:nvSpPr>
        <p:spPr bwMode="auto">
          <a:xfrm>
            <a:off x="941388" y="2231242"/>
            <a:ext cx="1714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000" b="1"/>
              <a:t>AMD 7-Series Chipset</a:t>
            </a:r>
          </a:p>
        </p:txBody>
      </p:sp>
      <p:sp>
        <p:nvSpPr>
          <p:cNvPr id="19477" name="Text Box 7"/>
          <p:cNvSpPr txBox="1">
            <a:spLocks noChangeArrowheads="1"/>
          </p:cNvSpPr>
          <p:nvPr/>
        </p:nvSpPr>
        <p:spPr bwMode="auto">
          <a:xfrm>
            <a:off x="6039725" y="2231242"/>
            <a:ext cx="2506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/>
              <a:t>ATI Mobility Radeon™ HD 3400 Series w/ATI Hybrid Graphics Technology</a:t>
            </a:r>
          </a:p>
        </p:txBody>
      </p:sp>
      <p:pic>
        <p:nvPicPr>
          <p:cNvPr id="19479" name="Picture 44" descr="chi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6" y="2675742"/>
            <a:ext cx="8016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45" descr="graphics-connect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55"/>
          <a:stretch>
            <a:fillRect/>
          </a:stretch>
        </p:blipFill>
        <p:spPr bwMode="auto">
          <a:xfrm>
            <a:off x="801688" y="2704317"/>
            <a:ext cx="20050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50" y="2791630"/>
            <a:ext cx="1041400" cy="89217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47" descr="graphics-connect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4" r="34622"/>
          <a:stretch>
            <a:fillRect/>
          </a:stretch>
        </p:blipFill>
        <p:spPr bwMode="auto">
          <a:xfrm>
            <a:off x="6325475" y="2704317"/>
            <a:ext cx="19399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5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2607">
            <a:off x="7539913" y="2785280"/>
            <a:ext cx="10334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142865" y="1424792"/>
            <a:ext cx="2736850" cy="3103563"/>
            <a:chOff x="6027738" y="1824038"/>
            <a:chExt cx="2736850" cy="3103563"/>
          </a:xfrm>
        </p:grpSpPr>
        <p:grpSp>
          <p:nvGrpSpPr>
            <p:cNvPr id="19465" name="Rounded Rectangle 43"/>
            <p:cNvGrpSpPr>
              <a:grpSpLocks/>
            </p:cNvGrpSpPr>
            <p:nvPr/>
          </p:nvGrpSpPr>
          <p:grpSpPr bwMode="auto">
            <a:xfrm>
              <a:off x="6027738" y="1824038"/>
              <a:ext cx="2736850" cy="3103563"/>
              <a:chOff x="3775" y="649"/>
              <a:chExt cx="1724" cy="1955"/>
            </a:xfrm>
          </p:grpSpPr>
          <p:pic>
            <p:nvPicPr>
              <p:cNvPr id="19490" name="Rounded Rectangle 43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5" y="649"/>
                <a:ext cx="1724" cy="1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91" name="Text Box 10"/>
              <p:cNvSpPr txBox="1">
                <a:spLocks noChangeArrowheads="1"/>
              </p:cNvSpPr>
              <p:nvPr/>
            </p:nvSpPr>
            <p:spPr bwMode="auto">
              <a:xfrm>
                <a:off x="3870" y="707"/>
                <a:ext cx="1572" cy="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endParaRPr lang="hu-HU" altLang="en-US" sz="1800"/>
              </a:p>
            </p:txBody>
          </p:sp>
        </p:grpSp>
        <p:sp>
          <p:nvSpPr>
            <p:cNvPr id="19471" name="Text Box 49"/>
            <p:cNvSpPr txBox="1">
              <a:spLocks noChangeArrowheads="1"/>
            </p:cNvSpPr>
            <p:nvPr/>
          </p:nvSpPr>
          <p:spPr bwMode="auto">
            <a:xfrm>
              <a:off x="6435726" y="4327526"/>
              <a:ext cx="7953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000" b="1"/>
                <a:t>iGP</a:t>
              </a:r>
            </a:p>
            <a:p>
              <a:pPr eaLnBrk="1" hangingPunct="1"/>
              <a:r>
                <a:rPr lang="en-US" altLang="en-US" sz="1000" b="1"/>
                <a:t>Disabled</a:t>
              </a:r>
            </a:p>
          </p:txBody>
        </p:sp>
        <p:sp>
          <p:nvSpPr>
            <p:cNvPr id="19472" name="Text Box 50"/>
            <p:cNvSpPr txBox="1">
              <a:spLocks noChangeArrowheads="1"/>
            </p:cNvSpPr>
            <p:nvPr/>
          </p:nvSpPr>
          <p:spPr bwMode="auto">
            <a:xfrm>
              <a:off x="7645401" y="4327526"/>
              <a:ext cx="7699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 eaLnBrk="1" hangingPunct="1"/>
              <a:r>
                <a:rPr lang="en-US" altLang="en-US" sz="1000" b="1"/>
                <a:t>Discrete</a:t>
              </a:r>
            </a:p>
            <a:p>
              <a:pPr algn="r" eaLnBrk="1" hangingPunct="1"/>
              <a:r>
                <a:rPr lang="en-US" altLang="en-US" sz="1000" b="1"/>
                <a:t>Enabled</a:t>
              </a:r>
            </a:p>
          </p:txBody>
        </p:sp>
        <p:sp>
          <p:nvSpPr>
            <p:cNvPr id="19475" name="Text Box 7"/>
            <p:cNvSpPr txBox="1">
              <a:spLocks noChangeArrowheads="1"/>
            </p:cNvSpPr>
            <p:nvPr/>
          </p:nvSpPr>
          <p:spPr bwMode="auto">
            <a:xfrm>
              <a:off x="6784976" y="1960563"/>
              <a:ext cx="12827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/>
                <a:t>Discrete</a:t>
              </a:r>
            </a:p>
            <a:p>
              <a:pPr algn="ctr" eaLnBrk="1" hangingPunct="1"/>
              <a:r>
                <a:rPr lang="en-US" altLang="en-US" sz="1800" b="1" u="sng"/>
                <a:t>graphics</a:t>
              </a:r>
            </a:p>
          </p:txBody>
        </p:sp>
        <p:sp>
          <p:nvSpPr>
            <p:cNvPr id="19478" name="Text Box 7"/>
            <p:cNvSpPr txBox="1">
              <a:spLocks noChangeArrowheads="1"/>
            </p:cNvSpPr>
            <p:nvPr/>
          </p:nvSpPr>
          <p:spPr bwMode="auto">
            <a:xfrm>
              <a:off x="6181726" y="2630488"/>
              <a:ext cx="2489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/>
                <a:t>ATI Mobility Radeon™ HD 3600 Series or higher</a:t>
              </a:r>
            </a:p>
          </p:txBody>
        </p:sp>
        <p:pic>
          <p:nvPicPr>
            <p:cNvPr id="19484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951" y="3182938"/>
              <a:ext cx="1054100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49" descr="graphics-connect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86" r="369"/>
            <a:stretch>
              <a:fillRect/>
            </a:stretch>
          </p:blipFill>
          <p:spPr bwMode="auto">
            <a:xfrm>
              <a:off x="6451601" y="3103563"/>
              <a:ext cx="1985963" cy="126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5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22607">
              <a:off x="7677151" y="3184526"/>
              <a:ext cx="1033463" cy="81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AutoShape 49"/>
          <p:cNvSpPr>
            <a:spLocks noChangeArrowheads="1"/>
          </p:cNvSpPr>
          <p:nvPr/>
        </p:nvSpPr>
        <p:spPr bwMode="auto">
          <a:xfrm>
            <a:off x="823913" y="4687105"/>
            <a:ext cx="7900988" cy="290513"/>
          </a:xfrm>
          <a:prstGeom prst="rightArrow">
            <a:avLst>
              <a:gd name="adj1" fmla="val 67620"/>
              <a:gd name="adj2" fmla="val 81348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9459" name="Text Box 38"/>
          <p:cNvSpPr txBox="1">
            <a:spLocks noChangeArrowheads="1"/>
          </p:cNvSpPr>
          <p:nvPr/>
        </p:nvSpPr>
        <p:spPr bwMode="auto">
          <a:xfrm>
            <a:off x="181780" y="606427"/>
            <a:ext cx="8855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hu-HU" altLang="en-US" b="1" dirty="0" smtClean="0">
                <a:solidFill>
                  <a:schemeClr val="accent2"/>
                </a:solidFill>
              </a:rPr>
              <a:t>Example 4: Principle of hybrid graphics: using both integrated and discrete graphics </a:t>
            </a:r>
          </a:p>
          <a:p>
            <a:pPr algn="l" eaLnBrk="1" hangingPunct="1"/>
            <a:r>
              <a:rPr lang="hu-HU" altLang="en-US" b="1" dirty="0">
                <a:solidFill>
                  <a:schemeClr val="accent2"/>
                </a:solidFill>
              </a:rPr>
              <a:t> </a:t>
            </a:r>
            <a:r>
              <a:rPr lang="hu-HU" altLang="en-US" b="1" dirty="0" smtClean="0">
                <a:solidFill>
                  <a:schemeClr val="accent2"/>
                </a:solidFill>
              </a:rPr>
              <a:t>  (used first in 2008) </a:t>
            </a:r>
            <a:r>
              <a:rPr lang="hu-HU" altLang="en-US" dirty="0" smtClean="0"/>
              <a:t>[19]                </a:t>
            </a:r>
            <a:endParaRPr lang="en-US" altLang="en-US" dirty="0"/>
          </a:p>
        </p:txBody>
      </p:sp>
      <p:sp>
        <p:nvSpPr>
          <p:cNvPr id="19460" name="Text Box 39"/>
          <p:cNvSpPr txBox="1">
            <a:spLocks noChangeArrowheads="1"/>
          </p:cNvSpPr>
          <p:nvPr/>
        </p:nvSpPr>
        <p:spPr bwMode="auto">
          <a:xfrm>
            <a:off x="231775" y="109696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hu-HU" altLang="en-US"/>
          </a:p>
        </p:txBody>
      </p:sp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3.2.3 Use of GPUs to speed-up graphics or HPC processing</a:t>
            </a:r>
            <a:r>
              <a:rPr lang="hu-HU" dirty="0"/>
              <a:t> </a:t>
            </a:r>
            <a:r>
              <a:rPr lang="hu-HU" dirty="0" smtClean="0"/>
              <a:t>(9)</a:t>
            </a: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834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3.2.4 Using further dedicated accelerators - Main use cases </a:t>
            </a:r>
            <a:r>
              <a:rPr lang="hu-HU" dirty="0" smtClean="0"/>
              <a:t>(1) </a:t>
            </a:r>
            <a:endParaRPr lang="en-US" dirty="0"/>
          </a:p>
        </p:txBody>
      </p:sp>
      <p:sp>
        <p:nvSpPr>
          <p:cNvPr id="7" name="Line 81"/>
          <p:cNvSpPr>
            <a:spLocks noChangeShapeType="1"/>
          </p:cNvSpPr>
          <p:nvPr/>
        </p:nvSpPr>
        <p:spPr bwMode="auto">
          <a:xfrm flipH="1" flipV="1">
            <a:off x="4895848" y="1864335"/>
            <a:ext cx="1620839" cy="38073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0470" y="2269570"/>
            <a:ext cx="1872000" cy="612000"/>
          </a:xfrm>
          <a:prstGeom prst="rect">
            <a:avLst/>
          </a:prstGeom>
          <a:solidFill>
            <a:srgbClr val="FFEFBD"/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Use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on-chip accelerators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34942" y="2252707"/>
            <a:ext cx="1944000" cy="612000"/>
          </a:xfrm>
          <a:prstGeom prst="rect">
            <a:avLst/>
          </a:prstGeom>
          <a:solidFill>
            <a:srgbClr val="FFEFBD"/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Use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both on-chip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off-chip accelerators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3024257" y="1288527"/>
            <a:ext cx="3744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Using further dedicated accelerators</a:t>
            </a:r>
            <a:endParaRPr lang="en-US" altLang="en-US" sz="1300" b="1" dirty="0">
              <a:latin typeface="Verdana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606651" y="5598292"/>
            <a:ext cx="190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/>
              <a:t>Upcoming high-end servers</a:t>
            </a:r>
          </a:p>
          <a:p>
            <a:r>
              <a:rPr lang="hu-HU" sz="1200" i="1" dirty="0" smtClean="0"/>
              <a:t> (e.g. IBM's POWER9)</a:t>
            </a:r>
            <a:endParaRPr lang="en-US" sz="12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643339" y="3231239"/>
            <a:ext cx="1728000" cy="1368000"/>
            <a:chOff x="6849065" y="3851842"/>
            <a:chExt cx="1728000" cy="1368000"/>
          </a:xfrm>
        </p:grpSpPr>
        <p:sp>
          <p:nvSpPr>
            <p:cNvPr id="24" name="Rectangle 56"/>
            <p:cNvSpPr>
              <a:spLocks noChangeArrowheads="1"/>
            </p:cNvSpPr>
            <p:nvPr/>
          </p:nvSpPr>
          <p:spPr bwMode="auto">
            <a:xfrm>
              <a:off x="6849065" y="3851842"/>
              <a:ext cx="1728000" cy="136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 dirty="0">
                <a:latin typeface="Verdana" panose="020B0604030504040204" pitchFamily="34" charset="0"/>
              </a:endParaRPr>
            </a:p>
          </p:txBody>
        </p:sp>
        <p:sp>
          <p:nvSpPr>
            <p:cNvPr id="25" name="Rectangle 57"/>
            <p:cNvSpPr>
              <a:spLocks noChangeArrowheads="1"/>
            </p:cNvSpPr>
            <p:nvPr/>
          </p:nvSpPr>
          <p:spPr bwMode="auto">
            <a:xfrm>
              <a:off x="6945313" y="4337509"/>
              <a:ext cx="720000" cy="4320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CPU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cores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774640" y="3994006"/>
              <a:ext cx="720000" cy="432000"/>
            </a:xfrm>
            <a:prstGeom prst="rect">
              <a:avLst/>
            </a:prstGeom>
            <a:solidFill>
              <a:srgbClr val="C4C4C4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74309" y="405258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762690" y="4676811"/>
              <a:ext cx="720000" cy="432000"/>
            </a:xfrm>
            <a:prstGeom prst="rect">
              <a:avLst/>
            </a:prstGeom>
            <a:solidFill>
              <a:srgbClr val="C4C4C4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92240" y="4735389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8090536" y="4478850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8090536" y="4536374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090536" y="4593150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5526232" y="4858162"/>
            <a:ext cx="720000" cy="432000"/>
          </a:xfrm>
          <a:prstGeom prst="rect">
            <a:avLst/>
          </a:prstGeom>
          <a:solidFill>
            <a:srgbClr val="C4C4C4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25901" y="4927952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>
                <a:solidFill>
                  <a:schemeClr val="bg1"/>
                </a:solidFill>
              </a:rPr>
              <a:t>Acc.</a:t>
            </a:r>
            <a:endParaRPr lang="hu-HU" sz="1100" b="1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6762511" y="4852065"/>
            <a:ext cx="720000" cy="432000"/>
          </a:xfrm>
          <a:prstGeom prst="rect">
            <a:avLst/>
          </a:prstGeom>
          <a:solidFill>
            <a:srgbClr val="C4C4C4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92061" y="4934724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>
                <a:solidFill>
                  <a:schemeClr val="bg1"/>
                </a:solidFill>
              </a:rPr>
              <a:t>Acc.</a:t>
            </a:r>
            <a:endParaRPr lang="hu-HU" sz="11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274367" y="4702662"/>
            <a:ext cx="521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...</a:t>
            </a:r>
            <a:endParaRPr lang="en-US" sz="2400" dirty="0"/>
          </a:p>
        </p:txBody>
      </p:sp>
      <p:sp>
        <p:nvSpPr>
          <p:cNvPr id="90" name="Up-Down Arrow 89"/>
          <p:cNvSpPr/>
          <p:nvPr/>
        </p:nvSpPr>
        <p:spPr bwMode="auto">
          <a:xfrm>
            <a:off x="7038191" y="4593834"/>
            <a:ext cx="108000" cy="252000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1" name="Up-Down Arrow 90"/>
          <p:cNvSpPr/>
          <p:nvPr/>
        </p:nvSpPr>
        <p:spPr bwMode="auto">
          <a:xfrm>
            <a:off x="5812553" y="4591686"/>
            <a:ext cx="108000" cy="252000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4176" y="609901"/>
            <a:ext cx="6219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3.2.4 Using further dedicated accelerators - Main use cases 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/>
          <p:cNvCxnSpPr>
            <a:stCxn id="7" idx="1"/>
            <a:endCxn id="8" idx="0"/>
          </p:cNvCxnSpPr>
          <p:nvPr/>
        </p:nvCxnSpPr>
        <p:spPr bwMode="auto">
          <a:xfrm flipH="1">
            <a:off x="2966470" y="1864335"/>
            <a:ext cx="1929378" cy="405235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49825" y="1889480"/>
            <a:ext cx="1350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 smtClean="0"/>
              <a:t>Main use cases</a:t>
            </a:r>
            <a:endParaRPr lang="en-US" sz="1200" i="1" dirty="0"/>
          </a:p>
        </p:txBody>
      </p:sp>
      <p:grpSp>
        <p:nvGrpSpPr>
          <p:cNvPr id="60" name="Group 59"/>
          <p:cNvGrpSpPr/>
          <p:nvPr/>
        </p:nvGrpSpPr>
        <p:grpSpPr>
          <a:xfrm>
            <a:off x="2109304" y="3229091"/>
            <a:ext cx="1728000" cy="1368000"/>
            <a:chOff x="6849065" y="3851842"/>
            <a:chExt cx="1728000" cy="1368000"/>
          </a:xfrm>
        </p:grpSpPr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6849065" y="3851842"/>
              <a:ext cx="1728000" cy="136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 dirty="0">
                <a:latin typeface="Verdana" panose="020B0604030504040204" pitchFamily="34" charset="0"/>
              </a:endParaRPr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6945313" y="4317293"/>
              <a:ext cx="720000" cy="4320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CPU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cores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7774640" y="3960754"/>
              <a:ext cx="720000" cy="432000"/>
            </a:xfrm>
            <a:prstGeom prst="rect">
              <a:avLst/>
            </a:prstGeom>
            <a:solidFill>
              <a:srgbClr val="C4C4C4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874309" y="405258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7762690" y="4665727"/>
              <a:ext cx="720000" cy="432000"/>
            </a:xfrm>
            <a:prstGeom prst="rect">
              <a:avLst/>
            </a:prstGeom>
            <a:solidFill>
              <a:srgbClr val="C4C4C4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92240" y="4735389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8090536" y="4478850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8090536" y="4536374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090536" y="4593150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984879" y="5609195"/>
            <a:ext cx="3967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 smtClean="0"/>
              <a:t>An increasing number of</a:t>
            </a:r>
          </a:p>
          <a:p>
            <a:r>
              <a:rPr lang="hu-HU" sz="1200" i="1" dirty="0" smtClean="0"/>
              <a:t>recent processors include additonal accelerators,</a:t>
            </a:r>
          </a:p>
          <a:p>
            <a:r>
              <a:rPr lang="hu-HU" sz="1200" i="1" dirty="0" smtClean="0"/>
              <a:t>as demonstrated by examples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2259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83" grpId="0" animBg="1"/>
      <p:bldP spid="88" grpId="0"/>
      <p:bldP spid="49" grpId="0" animBg="1"/>
      <p:bldP spid="50" grpId="0"/>
      <p:bldP spid="51" grpId="0" animBg="1"/>
      <p:bldP spid="52" grpId="0"/>
      <p:bldP spid="57" grpId="0"/>
      <p:bldP spid="90" grpId="0" animBg="1"/>
      <p:bldP spid="91" grpId="0" animBg="1"/>
      <p:bldP spid="5" grpId="0"/>
      <p:bldP spid="7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3.2.4 Using further dedicated accelerators - Main use cases </a:t>
            </a:r>
            <a:r>
              <a:rPr lang="hu-HU" dirty="0" smtClean="0"/>
              <a:t>(2) </a:t>
            </a:r>
            <a:endParaRPr lang="en-US" dirty="0"/>
          </a:p>
        </p:txBody>
      </p:sp>
      <p:pic>
        <p:nvPicPr>
          <p:cNvPr id="3" name="Picture 3" descr="http://cdn.arstechnica.net/wp-content/uploads/2015/02/Screen-Shot-2015-02-28-at-19.08.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18876" r="1693" b="2554"/>
          <a:stretch/>
        </p:blipFill>
        <p:spPr bwMode="auto">
          <a:xfrm>
            <a:off x="118537" y="1202169"/>
            <a:ext cx="8935961" cy="55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477" y="600474"/>
            <a:ext cx="823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Example </a:t>
            </a:r>
            <a:r>
              <a:rPr lang="hu-HU" b="1" dirty="0" smtClean="0">
                <a:solidFill>
                  <a:srgbClr val="2D2D8A"/>
                </a:solidFill>
              </a:rPr>
              <a:t>1: On-chip accelerators (Intel's Atom X5 mobile platform) (2015) </a:t>
            </a:r>
            <a:r>
              <a:rPr lang="en-US" dirty="0" smtClean="0"/>
              <a:t>[</a:t>
            </a:r>
            <a:r>
              <a:rPr lang="hu-HU" dirty="0" smtClean="0"/>
              <a:t>20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206839" y="1326525"/>
            <a:ext cx="2060620" cy="130076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0456" y="4365939"/>
            <a:ext cx="1236372" cy="104318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06839" y="2717443"/>
            <a:ext cx="1401674" cy="113334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78062" y="2717443"/>
            <a:ext cx="1210614" cy="1133341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06839" y="3953815"/>
            <a:ext cx="1401674" cy="412124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06839" y="4481342"/>
            <a:ext cx="1401674" cy="489904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edia.bestofmicro.com/M/I/422010/original/MT6595_Block-Diagr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0" t="29693" r="33525" b="19629"/>
          <a:stretch/>
        </p:blipFill>
        <p:spPr bwMode="auto">
          <a:xfrm>
            <a:off x="2498501" y="2408349"/>
            <a:ext cx="3554569" cy="31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210" y="609793"/>
            <a:ext cx="768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Block diagram of MT6595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core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LTE platform </a:t>
            </a:r>
            <a:r>
              <a:rPr lang="en-US" dirty="0" smtClean="0"/>
              <a:t>[</a:t>
            </a:r>
            <a:r>
              <a:rPr lang="hu-HU" dirty="0" smtClean="0"/>
              <a:t>28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525" y="1152109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Corepilot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6221" y="2355266"/>
            <a:ext cx="157126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Quad-core ARM</a:t>
            </a:r>
          </a:p>
          <a:p>
            <a:r>
              <a:rPr lang="hu-HU" sz="1100" dirty="0" smtClean="0"/>
              <a:t>Cortex-A17 MPCore</a:t>
            </a:r>
          </a:p>
          <a:p>
            <a:r>
              <a:rPr lang="hu-HU" sz="1100" dirty="0" smtClean="0"/>
              <a:t>       plus</a:t>
            </a:r>
          </a:p>
          <a:p>
            <a:r>
              <a:rPr lang="hu-HU" sz="1100" dirty="0" smtClean="0"/>
              <a:t>quad-core ARM</a:t>
            </a:r>
          </a:p>
          <a:p>
            <a:r>
              <a:rPr lang="hu-HU" sz="1100" dirty="0" smtClean="0"/>
              <a:t>Cortex-A7 MPCore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998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611" y="608891"/>
            <a:ext cx="7229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The evolution of Intel’s IC manufacturing between 1995 and 2006-2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30650" y="4217093"/>
            <a:ext cx="12829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en-US" sz="1400" dirty="0" smtClean="0">
                <a:solidFill>
                  <a:srgbClr val="FF0000"/>
                </a:solidFill>
                <a:latin typeface="+mj-lt"/>
              </a:rPr>
              <a:t>Moore</a:t>
            </a:r>
            <a:r>
              <a:rPr lang="en-US" altLang="en-US" sz="1400" dirty="0" smtClean="0">
                <a:solidFill>
                  <a:srgbClr val="FF0000"/>
                </a:solidFill>
                <a:latin typeface="+mj-lt"/>
              </a:rPr>
              <a:t>’s rule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1475" y="2062855"/>
            <a:ext cx="8614922" cy="33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defRPr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In every two years the same number of transistors can be implemented on ~ </a:t>
            </a:r>
            <a:r>
              <a:rPr lang="en-US" altLang="en-US" sz="1400" dirty="0">
                <a:solidFill>
                  <a:srgbClr val="0070C0"/>
                </a:solidFill>
                <a:latin typeface="+mj-lt"/>
              </a:rPr>
              <a:t>½ Si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die area</a:t>
            </a:r>
            <a:endParaRPr lang="en-US" alt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8612" y="940493"/>
            <a:ext cx="23342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 smtClean="0">
                <a:solidFill>
                  <a:srgbClr val="FF0000"/>
                </a:solidFill>
                <a:latin typeface="+mj-lt"/>
              </a:rPr>
              <a:t>Scaling</a:t>
            </a:r>
            <a:r>
              <a:rPr lang="en-US" altLang="en-US" sz="1400" dirty="0" smtClean="0">
                <a:latin typeface="+mj-lt"/>
              </a:rPr>
              <a:t>: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~</a:t>
            </a:r>
            <a:r>
              <a:rPr lang="hu-HU" altLang="en-US" sz="1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hu-HU" altLang="en-US" sz="1400" dirty="0">
                <a:solidFill>
                  <a:srgbClr val="0070C0"/>
                </a:solidFill>
                <a:latin typeface="+mj-lt"/>
              </a:rPr>
              <a:t>0.7x/2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years</a:t>
            </a:r>
            <a:endParaRPr lang="en-US" alt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Lefelé nyíl 1"/>
          <p:cNvSpPr/>
          <p:nvPr/>
        </p:nvSpPr>
        <p:spPr>
          <a:xfrm>
            <a:off x="4521200" y="1340543"/>
            <a:ext cx="107950" cy="4746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01638" y="2918518"/>
            <a:ext cx="7954485" cy="33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defRPr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In every two years ~ 2x more transistors can be implemented on the same die area</a:t>
            </a:r>
            <a:endParaRPr lang="en-US" alt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Szövegdoboz 2"/>
          <p:cNvSpPr txBox="1">
            <a:spLocks noChangeArrowheads="1"/>
          </p:cNvSpPr>
          <p:nvPr/>
        </p:nvSpPr>
        <p:spPr bwMode="auto">
          <a:xfrm>
            <a:off x="4368800" y="2508943"/>
            <a:ext cx="3706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or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3" name="Lefelé nyíl 15"/>
          <p:cNvSpPr/>
          <p:nvPr/>
        </p:nvSpPr>
        <p:spPr>
          <a:xfrm>
            <a:off x="4514850" y="3540818"/>
            <a:ext cx="107950" cy="4746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1475" y="2880418"/>
            <a:ext cx="7984648" cy="495300"/>
          </a:xfrm>
          <a:prstGeom prst="rect">
            <a:avLst/>
          </a:prstGeom>
          <a:solidFill>
            <a:srgbClr val="000080">
              <a:alpha val="12941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u-HU" altLang="en-US" sz="1400">
              <a:latin typeface="+mj-lt"/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6595 Datasheet Brief_百度文库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t="35818" r="38928" b="23855"/>
          <a:stretch/>
        </p:blipFill>
        <p:spPr>
          <a:xfrm>
            <a:off x="723047" y="1240801"/>
            <a:ext cx="6545381" cy="5436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2310" y="2130795"/>
            <a:ext cx="17816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Quad-core ARM® Cortex-A17 </a:t>
            </a:r>
            <a:r>
              <a:rPr lang="en-US" sz="1100" dirty="0" err="1"/>
              <a:t>MPCore</a:t>
            </a:r>
            <a:endParaRPr lang="en-US" sz="1100" dirty="0"/>
          </a:p>
          <a:p>
            <a:r>
              <a:rPr lang="en-US" sz="1100" dirty="0" smtClean="0"/>
              <a:t> </a:t>
            </a:r>
            <a:endParaRPr lang="en-US" sz="1100" dirty="0"/>
          </a:p>
          <a:p>
            <a:r>
              <a:rPr lang="en-US" sz="1100" dirty="0"/>
              <a:t>  plus Quad-core ARM® Cortex-</a:t>
            </a:r>
          </a:p>
          <a:p>
            <a:r>
              <a:rPr lang="en-US" sz="1100" dirty="0"/>
              <a:t>A7 </a:t>
            </a:r>
            <a:r>
              <a:rPr lang="en-US" sz="1100" dirty="0" err="1"/>
              <a:t>MPCore</a:t>
            </a:r>
            <a:endParaRPr lang="en-US" sz="1100" dirty="0"/>
          </a:p>
          <a:p>
            <a:r>
              <a:rPr lang="en-US" sz="1100" dirty="0" smtClean="0"/>
              <a:t> </a:t>
            </a:r>
            <a:endParaRPr lang="en-US" sz="1100" dirty="0"/>
          </a:p>
          <a:p>
            <a:r>
              <a:rPr lang="en-US" sz="1100" dirty="0"/>
              <a:t> </a:t>
            </a:r>
          </a:p>
          <a:p>
            <a:endParaRPr lang="en-US" sz="11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3.2.4 Using further dedicated accelerators - Main use cases </a:t>
            </a:r>
            <a:r>
              <a:rPr lang="hu-HU" dirty="0" smtClean="0"/>
              <a:t>(3)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895850" y="2086379"/>
            <a:ext cx="2239046" cy="2112135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76541" y="4481849"/>
            <a:ext cx="3258355" cy="386366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75763" y="5357612"/>
            <a:ext cx="1815922" cy="592428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91685" y="5357612"/>
            <a:ext cx="1184856" cy="592428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75763" y="5950040"/>
            <a:ext cx="1365161" cy="64953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76541" y="4868215"/>
            <a:ext cx="1790163" cy="1081825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66704" y="4868215"/>
            <a:ext cx="1468192" cy="1731355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11" y="614542"/>
            <a:ext cx="6922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Example </a:t>
            </a:r>
            <a:r>
              <a:rPr lang="hu-HU" b="1" dirty="0" smtClean="0">
                <a:solidFill>
                  <a:srgbClr val="2D2D8A"/>
                </a:solidFill>
              </a:rPr>
              <a:t>2: On-chip accelerators (MEDIATEK MT6595) (2014) </a:t>
            </a:r>
            <a:r>
              <a:rPr lang="en-US" dirty="0" smtClean="0"/>
              <a:t>[</a:t>
            </a:r>
            <a:r>
              <a:rPr lang="hu-HU" dirty="0" smtClean="0"/>
              <a:t>21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3.2.4 Using further dedicated accelerators - Main use cases </a:t>
            </a:r>
            <a:r>
              <a:rPr lang="hu-HU" dirty="0" smtClean="0"/>
              <a:t>(4) </a:t>
            </a:r>
            <a:endParaRPr lang="en-US" dirty="0"/>
          </a:p>
        </p:txBody>
      </p:sp>
      <p:pic>
        <p:nvPicPr>
          <p:cNvPr id="33794" name="Picture 2" descr="http://media.bestofmicro.com/S/Y/572578/original/ibm-power5-power9-road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38" y="955609"/>
            <a:ext cx="68199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09" y="618184"/>
            <a:ext cx="8036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3: Evolution of IBM's POWER family by introducing </a:t>
            </a:r>
            <a:r>
              <a:rPr lang="hu-HU" b="1" dirty="0" err="1" smtClean="0">
                <a:solidFill>
                  <a:schemeClr val="accent6"/>
                </a:solidFill>
              </a:rPr>
              <a:t>accelerators</a:t>
            </a:r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[22]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89442" y="955609"/>
            <a:ext cx="1107583" cy="370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3.2.4 Using further dedicated accelerators - Main use cases </a:t>
            </a:r>
            <a:r>
              <a:rPr lang="hu-HU" dirty="0" smtClean="0"/>
              <a:t>(5)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11" y="607508"/>
            <a:ext cx="777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rgbClr val="2D2D8A"/>
                </a:solidFill>
              </a:rPr>
              <a:t>Using both on-chip and off-chip accelerators in Intel's POWER9 (2016) </a:t>
            </a:r>
            <a:r>
              <a:rPr lang="en-US" dirty="0" smtClean="0"/>
              <a:t>[</a:t>
            </a:r>
            <a:r>
              <a:rPr lang="hu-HU" dirty="0" smtClean="0"/>
              <a:t>23</a:t>
            </a:r>
            <a:r>
              <a:rPr lang="en-US" dirty="0" smtClean="0"/>
              <a:t>]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07449" y="1132660"/>
            <a:ext cx="6313158" cy="4191937"/>
            <a:chOff x="1739271" y="1184176"/>
            <a:chExt cx="6313158" cy="41919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271" y="1184176"/>
              <a:ext cx="6313158" cy="4191937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 bwMode="auto">
            <a:xfrm>
              <a:off x="6593982" y="1712889"/>
              <a:ext cx="1081826" cy="772733"/>
            </a:xfrm>
            <a:prstGeom prst="roundRect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831455" y="4571999"/>
              <a:ext cx="1028432" cy="750141"/>
            </a:xfrm>
            <a:prstGeom prst="roundRect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975797" y="4636394"/>
              <a:ext cx="850006" cy="652383"/>
            </a:xfrm>
            <a:prstGeom prst="roundRect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5098" y="5628066"/>
            <a:ext cx="8345683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hu-HU" b="1" dirty="0" smtClean="0"/>
              <a:t>CAPI</a:t>
            </a:r>
            <a:r>
              <a:rPr lang="hu-HU" dirty="0" smtClean="0"/>
              <a:t>: </a:t>
            </a:r>
            <a:r>
              <a:rPr lang="it-IT" dirty="0" smtClean="0"/>
              <a:t>Coherent </a:t>
            </a:r>
            <a:r>
              <a:rPr lang="it-IT" dirty="0"/>
              <a:t>Accelerator Processor Interface (</a:t>
            </a:r>
            <a:r>
              <a:rPr lang="it-IT" dirty="0" smtClean="0"/>
              <a:t>CAPI</a:t>
            </a:r>
            <a:r>
              <a:rPr lang="hu-HU" dirty="0" smtClean="0"/>
              <a:t>.     </a:t>
            </a:r>
          </a:p>
          <a:p>
            <a:pPr algn="l"/>
            <a:r>
              <a:rPr lang="hu-HU" dirty="0" smtClean="0"/>
              <a:t>           Provides a </a:t>
            </a:r>
            <a:r>
              <a:rPr lang="en-US" dirty="0" smtClean="0"/>
              <a:t>high-performance </a:t>
            </a:r>
            <a:r>
              <a:rPr lang="hu-HU" dirty="0" smtClean="0"/>
              <a:t>interface </a:t>
            </a:r>
            <a:r>
              <a:rPr lang="en-US" dirty="0" smtClean="0"/>
              <a:t>for </a:t>
            </a:r>
            <a:r>
              <a:rPr lang="en-US" dirty="0"/>
              <a:t>the implementation of software-specific</a:t>
            </a:r>
            <a:r>
              <a:rPr lang="en-US" dirty="0" smtClean="0"/>
              <a:t>,</a:t>
            </a:r>
            <a:endParaRPr lang="hu-HU" dirty="0" smtClean="0"/>
          </a:p>
          <a:p>
            <a:pPr algn="l"/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 </a:t>
            </a:r>
            <a:r>
              <a:rPr lang="en-US" dirty="0"/>
              <a:t>computation-heavy algorithms </a:t>
            </a:r>
            <a:r>
              <a:rPr lang="hu-HU" dirty="0" smtClean="0"/>
              <a:t>based on</a:t>
            </a:r>
            <a:r>
              <a:rPr lang="en-US" dirty="0" smtClean="0"/>
              <a:t> FPGA</a:t>
            </a:r>
            <a:r>
              <a:rPr lang="hu-HU" dirty="0" smtClean="0"/>
              <a:t>s</a:t>
            </a:r>
            <a:r>
              <a:rPr lang="en-US" dirty="0" smtClean="0"/>
              <a:t>.</a:t>
            </a:r>
            <a:endParaRPr lang="it-IT" dirty="0"/>
          </a:p>
          <a:p>
            <a:pPr algn="l"/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631841" y="4584878"/>
            <a:ext cx="890518" cy="685746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7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5" y="1200151"/>
            <a:ext cx="7359650" cy="48895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3.3 Extending the microarchitecture by dedicated units </a:t>
            </a:r>
          </a:p>
        </p:txBody>
      </p:sp>
    </p:spTree>
    <p:extLst>
      <p:ext uri="{BB962C8B-B14F-4D97-AF65-F5344CB8AC3E}">
        <p14:creationId xmlns:p14="http://schemas.microsoft.com/office/powerpoint/2010/main" val="14285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270" y="617094"/>
            <a:ext cx="5799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3.3 Extending the microarchitecture by dedicated units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405" y="940157"/>
            <a:ext cx="850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/>
              <a:t>Example: Extending the microarchitecture by modems to provide connectivity to broadband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communication networks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(2)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48432" y="1159100"/>
            <a:ext cx="6993978" cy="5242993"/>
            <a:chOff x="1782530" y="1004552"/>
            <a:chExt cx="6993978" cy="52429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8978"/>
            <a:stretch/>
          </p:blipFill>
          <p:spPr>
            <a:xfrm>
              <a:off x="1782530" y="1004552"/>
              <a:ext cx="6933662" cy="524299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4968" t="34914" b="38479"/>
            <a:stretch/>
          </p:blipFill>
          <p:spPr>
            <a:xfrm>
              <a:off x="6602976" y="1332520"/>
              <a:ext cx="2173532" cy="153258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75345" y="610062"/>
            <a:ext cx="3592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Main blocks of a </a:t>
            </a:r>
            <a:r>
              <a:rPr lang="hu-HU" b="1" dirty="0" err="1" smtClean="0">
                <a:solidFill>
                  <a:schemeClr val="accent6"/>
                </a:solidFill>
              </a:rPr>
              <a:t>smartphone</a:t>
            </a:r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[24]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7506" y="3528811"/>
            <a:ext cx="184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PMU: Power</a:t>
            </a:r>
          </a:p>
          <a:p>
            <a:r>
              <a:rPr lang="hu-HU" dirty="0" smtClean="0"/>
              <a:t> ManagementUnit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537138" y="3528811"/>
            <a:ext cx="1455313" cy="1094704"/>
          </a:xfrm>
          <a:prstGeom prst="rect">
            <a:avLst/>
          </a:prstGeom>
          <a:noFill/>
          <a:ln w="57150" cap="flat" cmpd="sng" algn="ctr">
            <a:solidFill>
              <a:srgbClr val="02EC1E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03820" y="4224270"/>
            <a:ext cx="1423686" cy="1017431"/>
          </a:xfrm>
          <a:prstGeom prst="rect">
            <a:avLst/>
          </a:prstGeom>
          <a:noFill/>
          <a:ln w="57150" cap="flat" cmpd="sng" algn="ctr">
            <a:solidFill>
              <a:srgbClr val="02EC1E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704" y="5718217"/>
            <a:ext cx="132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GPS/WiFi/BT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722" y="608063"/>
            <a:ext cx="8448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2D2D8A"/>
                </a:solidFill>
                <a:latin typeface="Verdana"/>
              </a:rPr>
              <a:t>Main blocks of the RF Transceiver and the RF Front-end with Antenna </a:t>
            </a:r>
            <a:r>
              <a:rPr lang="hu-HU" b="1" dirty="0" err="1" smtClean="0">
                <a:solidFill>
                  <a:srgbClr val="2D2D8A"/>
                </a:solidFill>
                <a:latin typeface="Verdana"/>
              </a:rPr>
              <a:t>switch</a:t>
            </a:r>
            <a:r>
              <a:rPr lang="hu-HU" b="1" dirty="0" smtClean="0">
                <a:solidFill>
                  <a:srgbClr val="2D2D8A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chemeClr val="accent6"/>
                </a:solidFill>
                <a:latin typeface="Verdana"/>
              </a:rPr>
              <a:t> </a:t>
            </a:r>
            <a:r>
              <a:rPr lang="en-US" dirty="0" smtClean="0">
                <a:latin typeface="Verdana"/>
              </a:rPr>
              <a:t>[</a:t>
            </a:r>
            <a:r>
              <a:rPr lang="hu-HU" dirty="0" smtClean="0">
                <a:latin typeface="Verdana"/>
              </a:rPr>
              <a:t>25</a:t>
            </a:r>
            <a:r>
              <a:rPr lang="en-US" dirty="0" smtClean="0">
                <a:latin typeface="Verdana"/>
              </a:rPr>
              <a:t>]</a:t>
            </a:r>
            <a:endParaRPr lang="en-US" dirty="0"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5286" y="6006878"/>
            <a:ext cx="1712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PA: Power Amplifier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1115037"/>
            <a:ext cx="9144000" cy="4806262"/>
            <a:chOff x="1" y="1284416"/>
            <a:chExt cx="9144000" cy="4806262"/>
          </a:xfrm>
        </p:grpSpPr>
        <p:grpSp>
          <p:nvGrpSpPr>
            <p:cNvPr id="9" name="Group 8"/>
            <p:cNvGrpSpPr/>
            <p:nvPr/>
          </p:nvGrpSpPr>
          <p:grpSpPr>
            <a:xfrm>
              <a:off x="1" y="1284416"/>
              <a:ext cx="9144000" cy="4806262"/>
              <a:chOff x="1" y="1284416"/>
              <a:chExt cx="9144000" cy="4806262"/>
            </a:xfrm>
          </p:grpSpPr>
          <p:pic>
            <p:nvPicPr>
              <p:cNvPr id="11266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" t="6227" r="2267" b="4058"/>
              <a:stretch/>
            </p:blipFill>
            <p:spPr bwMode="auto">
              <a:xfrm>
                <a:off x="1" y="1284416"/>
                <a:ext cx="9144000" cy="4806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096344" y="4155448"/>
                <a:ext cx="5261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smtClean="0">
                    <a:solidFill>
                      <a:srgbClr val="000000"/>
                    </a:solidFill>
                    <a:latin typeface="Arial"/>
                  </a:rPr>
                  <a:t>(DSP)</a:t>
                </a:r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7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52" t="28455" r="17364" b="62278"/>
              <a:stretch/>
            </p:blipFill>
            <p:spPr bwMode="auto">
              <a:xfrm>
                <a:off x="6024517" y="2438890"/>
                <a:ext cx="2925325" cy="2520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787135" y="2438890"/>
                <a:ext cx="332014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b="1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Modem + Application Processor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(assuming an integrated implementation)</a:t>
                </a:r>
                <a:endParaRPr lang="en-US" sz="1350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16505" y="1284416"/>
                <a:ext cx="2025225" cy="61441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153335" y="2419285"/>
              <a:ext cx="47947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 smtClean="0">
                  <a:solidFill>
                    <a:srgbClr val="000000"/>
                  </a:solidFill>
                  <a:latin typeface="Arial"/>
                </a:rPr>
                <a:t>RF</a:t>
              </a:r>
              <a:endParaRPr lang="en-US" sz="13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113" y="3175"/>
            <a:ext cx="9144001" cy="393700"/>
          </a:xfrm>
        </p:spPr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1738" y="2459862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Antenna</a:t>
            </a:r>
          </a:p>
          <a:p>
            <a:r>
              <a:rPr lang="hu-HU" dirty="0" smtClean="0"/>
              <a:t>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757" y="615097"/>
            <a:ext cx="2659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chemeClr val="accent6"/>
                </a:solidFill>
                <a:latin typeface="Verdana"/>
              </a:rPr>
              <a:t>3G/4G </a:t>
            </a:r>
            <a:r>
              <a:rPr lang="hu-HU" b="1" dirty="0" err="1" smtClean="0">
                <a:solidFill>
                  <a:schemeClr val="accent6"/>
                </a:solidFill>
                <a:latin typeface="Verdana"/>
              </a:rPr>
              <a:t>connectivity</a:t>
            </a:r>
            <a:r>
              <a:rPr lang="hu-HU" b="1" dirty="0" smtClean="0">
                <a:solidFill>
                  <a:schemeClr val="accent6"/>
                </a:solidFill>
                <a:latin typeface="Verdana"/>
              </a:rPr>
              <a:t> </a:t>
            </a:r>
            <a:r>
              <a:rPr lang="en-US" dirty="0" smtClean="0">
                <a:latin typeface="Verdana"/>
              </a:rPr>
              <a:t>[</a:t>
            </a:r>
            <a:r>
              <a:rPr lang="hu-HU" dirty="0" smtClean="0">
                <a:latin typeface="Verdana"/>
              </a:rPr>
              <a:t>25</a:t>
            </a:r>
            <a:r>
              <a:rPr lang="en-US" dirty="0" smtClean="0">
                <a:latin typeface="Verdana"/>
              </a:rPr>
              <a:t>]</a:t>
            </a:r>
            <a:endParaRPr lang="en-US" dirty="0"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3835" y="6006878"/>
            <a:ext cx="1712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PA: Power Amplifier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1112394"/>
            <a:ext cx="9144000" cy="4806262"/>
            <a:chOff x="1" y="1284416"/>
            <a:chExt cx="9144000" cy="4806262"/>
          </a:xfrm>
        </p:grpSpPr>
        <p:grpSp>
          <p:nvGrpSpPr>
            <p:cNvPr id="9" name="Group 8"/>
            <p:cNvGrpSpPr/>
            <p:nvPr/>
          </p:nvGrpSpPr>
          <p:grpSpPr>
            <a:xfrm>
              <a:off x="1" y="1284416"/>
              <a:ext cx="9144000" cy="4806262"/>
              <a:chOff x="1" y="1284416"/>
              <a:chExt cx="9144000" cy="4806262"/>
            </a:xfrm>
          </p:grpSpPr>
          <p:pic>
            <p:nvPicPr>
              <p:cNvPr id="11266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" t="6227" r="2267" b="4058"/>
              <a:stretch/>
            </p:blipFill>
            <p:spPr bwMode="auto">
              <a:xfrm>
                <a:off x="1" y="1284416"/>
                <a:ext cx="9144000" cy="4806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096344" y="4155448"/>
                <a:ext cx="5261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smtClean="0">
                    <a:solidFill>
                      <a:srgbClr val="000000"/>
                    </a:solidFill>
                    <a:latin typeface="Arial"/>
                  </a:rPr>
                  <a:t>(DSP)</a:t>
                </a:r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7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52" t="28455" r="17364" b="62278"/>
              <a:stretch/>
            </p:blipFill>
            <p:spPr bwMode="auto">
              <a:xfrm>
                <a:off x="6024517" y="2438890"/>
                <a:ext cx="2925325" cy="2520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787135" y="2438890"/>
                <a:ext cx="332014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b="1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Modem + Application Processor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(assuming an integrated implementation)</a:t>
                </a:r>
                <a:endParaRPr lang="en-US" sz="1350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16505" y="1284416"/>
                <a:ext cx="2025225" cy="61441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153335" y="2419285"/>
              <a:ext cx="47947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 smtClean="0">
                  <a:solidFill>
                    <a:srgbClr val="000000"/>
                  </a:solidFill>
                  <a:latin typeface="Arial"/>
                </a:rPr>
                <a:t>RF</a:t>
              </a:r>
              <a:endParaRPr lang="en-US" sz="13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113" y="3175"/>
            <a:ext cx="9144001" cy="393700"/>
          </a:xfrm>
        </p:spPr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851387" y="2161705"/>
            <a:ext cx="3230130" cy="37615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723" y="622131"/>
            <a:ext cx="2659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rgbClr val="2D2D8A"/>
                </a:solidFill>
                <a:latin typeface="Verdana"/>
              </a:rPr>
              <a:t>3G/4G </a:t>
            </a:r>
            <a:r>
              <a:rPr lang="hu-HU" b="1" dirty="0" err="1" smtClean="0">
                <a:solidFill>
                  <a:srgbClr val="2D2D8A"/>
                </a:solidFill>
                <a:latin typeface="Verdana"/>
              </a:rPr>
              <a:t>connectivity</a:t>
            </a:r>
            <a:r>
              <a:rPr lang="hu-HU" b="1" dirty="0" smtClean="0">
                <a:solidFill>
                  <a:srgbClr val="2D2D8A"/>
                </a:solidFill>
                <a:latin typeface="Verdana"/>
              </a:rPr>
              <a:t> </a:t>
            </a:r>
            <a:r>
              <a:rPr lang="en-US" dirty="0" smtClean="0">
                <a:latin typeface="Verdana"/>
              </a:rPr>
              <a:t>[</a:t>
            </a:r>
            <a:r>
              <a:rPr lang="hu-HU" dirty="0" smtClean="0">
                <a:latin typeface="Verdana"/>
              </a:rPr>
              <a:t>25</a:t>
            </a:r>
            <a:r>
              <a:rPr lang="en-US" dirty="0" smtClean="0">
                <a:latin typeface="Verdana"/>
              </a:rPr>
              <a:t>]</a:t>
            </a:r>
            <a:endParaRPr lang="en-US" dirty="0"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0938" y="6006878"/>
            <a:ext cx="1712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PA: Power Amplifier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1112394"/>
            <a:ext cx="9144000" cy="4806262"/>
            <a:chOff x="1" y="1284416"/>
            <a:chExt cx="9144000" cy="4806262"/>
          </a:xfrm>
        </p:grpSpPr>
        <p:grpSp>
          <p:nvGrpSpPr>
            <p:cNvPr id="9" name="Group 8"/>
            <p:cNvGrpSpPr/>
            <p:nvPr/>
          </p:nvGrpSpPr>
          <p:grpSpPr>
            <a:xfrm>
              <a:off x="1" y="1284416"/>
              <a:ext cx="9144000" cy="4806262"/>
              <a:chOff x="1" y="1284416"/>
              <a:chExt cx="9144000" cy="4806262"/>
            </a:xfrm>
          </p:grpSpPr>
          <p:pic>
            <p:nvPicPr>
              <p:cNvPr id="11266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" t="6227" r="2267" b="4058"/>
              <a:stretch/>
            </p:blipFill>
            <p:spPr bwMode="auto">
              <a:xfrm>
                <a:off x="1" y="1284416"/>
                <a:ext cx="9144000" cy="4806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096344" y="4155448"/>
                <a:ext cx="5261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smtClean="0">
                    <a:solidFill>
                      <a:srgbClr val="000000"/>
                    </a:solidFill>
                    <a:latin typeface="Arial"/>
                  </a:rPr>
                  <a:t>(DSP)</a:t>
                </a:r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7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52" t="28455" r="17364" b="62278"/>
              <a:stretch/>
            </p:blipFill>
            <p:spPr bwMode="auto">
              <a:xfrm>
                <a:off x="6024517" y="2438890"/>
                <a:ext cx="2925325" cy="2520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787135" y="2438890"/>
                <a:ext cx="332014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b="1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Modem + Application Processor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(assuming an integrated implementation)</a:t>
                </a:r>
                <a:endParaRPr lang="en-US" sz="1350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16505" y="1284416"/>
                <a:ext cx="2025225" cy="61441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153335" y="2419285"/>
              <a:ext cx="47947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 smtClean="0">
                  <a:solidFill>
                    <a:srgbClr val="000000"/>
                  </a:solidFill>
                  <a:latin typeface="Arial"/>
                </a:rPr>
                <a:t>RF</a:t>
              </a:r>
              <a:endParaRPr lang="en-US" sz="13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113" y="3175"/>
            <a:ext cx="9144001" cy="393700"/>
          </a:xfrm>
        </p:spPr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176845" y="2046438"/>
            <a:ext cx="2970330" cy="38768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723" y="608063"/>
            <a:ext cx="2659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schemeClr val="accent6"/>
                </a:solidFill>
                <a:latin typeface="Verdana"/>
              </a:rPr>
              <a:t>3G/4G </a:t>
            </a:r>
            <a:r>
              <a:rPr lang="hu-HU" b="1" dirty="0" err="1" smtClean="0">
                <a:solidFill>
                  <a:schemeClr val="accent6"/>
                </a:solidFill>
                <a:latin typeface="Verdana"/>
              </a:rPr>
              <a:t>connectivity</a:t>
            </a:r>
            <a:r>
              <a:rPr lang="hu-HU" b="1" dirty="0" smtClean="0">
                <a:solidFill>
                  <a:schemeClr val="accent6"/>
                </a:solidFill>
                <a:latin typeface="Verdana"/>
              </a:rPr>
              <a:t> </a:t>
            </a:r>
            <a:r>
              <a:rPr lang="en-US" dirty="0" smtClean="0">
                <a:latin typeface="Verdana"/>
              </a:rPr>
              <a:t>[</a:t>
            </a:r>
            <a:r>
              <a:rPr lang="hu-HU" dirty="0" smtClean="0">
                <a:latin typeface="Verdana"/>
              </a:rPr>
              <a:t>25</a:t>
            </a:r>
            <a:r>
              <a:rPr lang="en-US" dirty="0" smtClean="0">
                <a:latin typeface="Verdana"/>
              </a:rPr>
              <a:t>]</a:t>
            </a:r>
            <a:endParaRPr lang="en-US" dirty="0"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0022" y="6006878"/>
            <a:ext cx="1712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PA: Power Amplifier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1104110"/>
            <a:ext cx="9144000" cy="4806262"/>
            <a:chOff x="1" y="1284416"/>
            <a:chExt cx="9144000" cy="4806262"/>
          </a:xfrm>
        </p:grpSpPr>
        <p:grpSp>
          <p:nvGrpSpPr>
            <p:cNvPr id="9" name="Group 8"/>
            <p:cNvGrpSpPr/>
            <p:nvPr/>
          </p:nvGrpSpPr>
          <p:grpSpPr>
            <a:xfrm>
              <a:off x="1" y="1284416"/>
              <a:ext cx="9144000" cy="4806262"/>
              <a:chOff x="1" y="1284416"/>
              <a:chExt cx="9144000" cy="4806262"/>
            </a:xfrm>
          </p:grpSpPr>
          <p:pic>
            <p:nvPicPr>
              <p:cNvPr id="11266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" t="6227" r="2267" b="4058"/>
              <a:stretch/>
            </p:blipFill>
            <p:spPr bwMode="auto">
              <a:xfrm>
                <a:off x="1" y="1284416"/>
                <a:ext cx="9144000" cy="4806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096344" y="4155448"/>
                <a:ext cx="5261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smtClean="0">
                    <a:solidFill>
                      <a:srgbClr val="000000"/>
                    </a:solidFill>
                    <a:latin typeface="Arial"/>
                  </a:rPr>
                  <a:t>(DSP)</a:t>
                </a:r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7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52" t="28455" r="17364" b="62278"/>
              <a:stretch/>
            </p:blipFill>
            <p:spPr bwMode="auto">
              <a:xfrm>
                <a:off x="6024517" y="2438890"/>
                <a:ext cx="2925325" cy="2520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787135" y="2438890"/>
                <a:ext cx="332014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b="1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Modem + Application Processor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 smtClea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rPr>
                  <a:t>(assuming an integrated implementation)</a:t>
                </a:r>
                <a:endParaRPr lang="en-US" sz="1350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16505" y="1284416"/>
                <a:ext cx="2025225" cy="61441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153335" y="2419285"/>
              <a:ext cx="47947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 smtClean="0">
                  <a:solidFill>
                    <a:srgbClr val="000000"/>
                  </a:solidFill>
                  <a:latin typeface="Arial"/>
                </a:rPr>
                <a:t>RF</a:t>
              </a:r>
              <a:endParaRPr lang="en-US" sz="13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113" y="3175"/>
            <a:ext cx="9144001" cy="393700"/>
          </a:xfrm>
        </p:spPr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16505" y="1917791"/>
            <a:ext cx="3285365" cy="4050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596183"/>
            <a:ext cx="5189537" cy="511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989" y="897596"/>
            <a:ext cx="780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Gordon Moore’s projection for raising transistor counts/die from 1965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7812" y="1549400"/>
            <a:ext cx="25331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His projection 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doubling transistor counts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about every year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275" y="609794"/>
            <a:ext cx="1433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Moore’s rule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(7)</a:t>
            </a:r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1403350" y="2234472"/>
            <a:ext cx="3205163" cy="343071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22" name="TextBox 21"/>
          <p:cNvSpPr txBox="1"/>
          <p:nvPr/>
        </p:nvSpPr>
        <p:spPr>
          <a:xfrm>
            <a:off x="1706917" y="1863636"/>
            <a:ext cx="5858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The processor is assumed to have one or more CPU cores and a modem</a:t>
            </a:r>
            <a:endParaRPr lang="en-US" sz="1200" dirty="0"/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2689408" y="1275647"/>
            <a:ext cx="3744000" cy="50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Attaching a modem to a processor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b="1" dirty="0" smtClean="0">
                <a:latin typeface="Verdana" pitchFamily="34" charset="0"/>
              </a:rPr>
              <a:t>assuming integrated graphics</a:t>
            </a:r>
            <a:endParaRPr lang="en-US" altLang="en-US" sz="1300" b="1" dirty="0"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1210" y="616935"/>
            <a:ext cx="769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Attaching a modem to a processor assuming on-chip integrated graphics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8" idx="0"/>
          </p:cNvCxnSpPr>
          <p:nvPr/>
        </p:nvCxnSpPr>
        <p:spPr bwMode="auto">
          <a:xfrm>
            <a:off x="4608513" y="2234472"/>
            <a:ext cx="3058749" cy="369949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453685" y="2121299"/>
            <a:ext cx="1509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 smtClean="0"/>
              <a:t>Main alternatives</a:t>
            </a:r>
            <a:endParaRPr lang="en-US" sz="1200" i="1" dirty="0"/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4608513" y="2232311"/>
            <a:ext cx="488" cy="3492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187743" y="2580106"/>
            <a:ext cx="2608406" cy="3905062"/>
            <a:chOff x="187743" y="2580106"/>
            <a:chExt cx="2608406" cy="3905062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438389" y="2580106"/>
              <a:ext cx="1944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i="1" dirty="0" smtClean="0">
                  <a:latin typeface="Verdana" pitchFamily="34" charset="0"/>
                </a:rPr>
                <a:t>Use of </a:t>
              </a:r>
              <a:r>
                <a:rPr lang="hu-HU" altLang="en-US" sz="1200" b="1" dirty="0" smtClean="0">
                  <a:latin typeface="Verdana" pitchFamily="34" charset="0"/>
                </a:rPr>
                <a:t> 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off-chip modem  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35" name="Rectangle 56"/>
            <p:cNvSpPr>
              <a:spLocks noChangeArrowheads="1"/>
            </p:cNvSpPr>
            <p:nvPr/>
          </p:nvSpPr>
          <p:spPr bwMode="auto">
            <a:xfrm>
              <a:off x="551266" y="3566090"/>
              <a:ext cx="1728000" cy="136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 dirty="0">
                <a:latin typeface="Verdana" panose="020B0604030504040204" pitchFamily="34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659370" y="4011889"/>
              <a:ext cx="720000" cy="4320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CPU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cores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60254" y="3241631"/>
              <a:ext cx="925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Examples</a:t>
              </a:r>
              <a:endParaRPr lang="en-US" sz="1200" i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6330" y="5735089"/>
              <a:ext cx="925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hu-HU" sz="1200" i="1" dirty="0" smtClean="0"/>
                <a:t>Examples</a:t>
              </a:r>
              <a:endParaRPr lang="en-US" sz="1200" i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87743" y="6023503"/>
              <a:ext cx="2608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Mobiles with discreate modems</a:t>
              </a:r>
            </a:p>
            <a:p>
              <a:r>
                <a:rPr lang="hu-HU" sz="1200" i="1" dirty="0" smtClean="0"/>
                <a:t>(see next slide)</a:t>
              </a:r>
              <a:endParaRPr lang="en-US" sz="1200" i="1" dirty="0"/>
            </a:p>
          </p:txBody>
        </p:sp>
        <p:sp>
          <p:nvSpPr>
            <p:cNvPr id="89" name="Up-Down Arrow 88"/>
            <p:cNvSpPr/>
            <p:nvPr/>
          </p:nvSpPr>
          <p:spPr bwMode="auto">
            <a:xfrm>
              <a:off x="1338443" y="4930833"/>
              <a:ext cx="108000" cy="25200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0" name="Rectangle 58"/>
            <p:cNvSpPr>
              <a:spLocks noChangeArrowheads="1"/>
            </p:cNvSpPr>
            <p:nvPr/>
          </p:nvSpPr>
          <p:spPr bwMode="auto">
            <a:xfrm>
              <a:off x="1025002" y="5204078"/>
              <a:ext cx="727200" cy="37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Modem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1" name="Rectangle 58"/>
            <p:cNvSpPr>
              <a:spLocks noChangeArrowheads="1"/>
            </p:cNvSpPr>
            <p:nvPr/>
          </p:nvSpPr>
          <p:spPr bwMode="auto">
            <a:xfrm>
              <a:off x="1449679" y="4022643"/>
              <a:ext cx="727200" cy="432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GPU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11001" y="2579397"/>
            <a:ext cx="2196000" cy="2335274"/>
            <a:chOff x="3511001" y="2579397"/>
            <a:chExt cx="2196000" cy="2335274"/>
          </a:xfrm>
        </p:grpSpPr>
        <p:grpSp>
          <p:nvGrpSpPr>
            <p:cNvPr id="3" name="Group 2"/>
            <p:cNvGrpSpPr/>
            <p:nvPr/>
          </p:nvGrpSpPr>
          <p:grpSpPr>
            <a:xfrm>
              <a:off x="3755175" y="3546671"/>
              <a:ext cx="1728000" cy="1368000"/>
              <a:chOff x="2637785" y="3705064"/>
              <a:chExt cx="936000" cy="1368000"/>
            </a:xfrm>
          </p:grpSpPr>
          <p:sp>
            <p:nvSpPr>
              <p:cNvPr id="55" name="Rectangle 56"/>
              <p:cNvSpPr>
                <a:spLocks noChangeArrowheads="1"/>
              </p:cNvSpPr>
              <p:nvPr/>
            </p:nvSpPr>
            <p:spPr bwMode="auto">
              <a:xfrm>
                <a:off x="2637785" y="3705064"/>
                <a:ext cx="936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6" name="Rectangle 57"/>
              <p:cNvSpPr>
                <a:spLocks noChangeArrowheads="1"/>
              </p:cNvSpPr>
              <p:nvPr/>
            </p:nvSpPr>
            <p:spPr bwMode="auto">
              <a:xfrm>
                <a:off x="2662228" y="3913763"/>
                <a:ext cx="390000" cy="432000"/>
              </a:xfrm>
              <a:prstGeom prst="rect">
                <a:avLst/>
              </a:prstGeom>
              <a:solidFill>
                <a:srgbClr val="3366FF"/>
              </a:solidFill>
              <a:ln w="2857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511001" y="2579397"/>
              <a:ext cx="2196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 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in package modem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350616" y="4350883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132" name="Rectangle 58"/>
            <p:cNvSpPr>
              <a:spLocks noChangeArrowheads="1"/>
            </p:cNvSpPr>
            <p:nvPr/>
          </p:nvSpPr>
          <p:spPr bwMode="auto">
            <a:xfrm>
              <a:off x="4229694" y="4351929"/>
              <a:ext cx="727200" cy="432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Modem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3" name="Rectangle 58"/>
            <p:cNvSpPr>
              <a:spLocks noChangeArrowheads="1"/>
            </p:cNvSpPr>
            <p:nvPr/>
          </p:nvSpPr>
          <p:spPr bwMode="auto">
            <a:xfrm>
              <a:off x="4654370" y="3775794"/>
              <a:ext cx="727200" cy="432000"/>
            </a:xfrm>
            <a:prstGeom prst="rect">
              <a:avLst/>
            </a:prstGeom>
            <a:solidFill>
              <a:srgbClr val="FF99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GPU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31262" y="2604421"/>
            <a:ext cx="1872000" cy="3891443"/>
            <a:chOff x="6731262" y="2604421"/>
            <a:chExt cx="1872000" cy="38914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731262" y="2604421"/>
              <a:ext cx="1872000" cy="612000"/>
            </a:xfrm>
            <a:prstGeom prst="rect">
              <a:avLst/>
            </a:prstGeom>
            <a:solidFill>
              <a:srgbClr val="FFEFBD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Use of an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 smtClean="0">
                  <a:latin typeface="Verdana" pitchFamily="34" charset="0"/>
                </a:rPr>
                <a:t>integrated modem </a:t>
              </a:r>
              <a:endParaRPr lang="en-US" altLang="en-US" sz="1200" dirty="0">
                <a:latin typeface="Verdana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72508" y="6034199"/>
              <a:ext cx="1794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i="1" dirty="0" smtClean="0"/>
                <a:t>Most recent mobiles</a:t>
              </a:r>
            </a:p>
            <a:p>
              <a:r>
                <a:rPr lang="hu-HU" sz="1200" i="1" dirty="0" smtClean="0"/>
                <a:t>(see next slide)</a:t>
              </a:r>
              <a:endParaRPr lang="en-US" sz="1200" i="1" dirty="0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6779565" y="3557402"/>
              <a:ext cx="1728000" cy="1368000"/>
              <a:chOff x="2637785" y="3705064"/>
              <a:chExt cx="936000" cy="1368000"/>
            </a:xfrm>
          </p:grpSpPr>
          <p:sp>
            <p:nvSpPr>
              <p:cNvPr id="135" name="Rectangle 56"/>
              <p:cNvSpPr>
                <a:spLocks noChangeArrowheads="1"/>
              </p:cNvSpPr>
              <p:nvPr/>
            </p:nvSpPr>
            <p:spPr bwMode="auto">
              <a:xfrm>
                <a:off x="2637785" y="3705064"/>
                <a:ext cx="936000" cy="136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36" name="Rectangle 57"/>
              <p:cNvSpPr>
                <a:spLocks noChangeArrowheads="1"/>
              </p:cNvSpPr>
              <p:nvPr/>
            </p:nvSpPr>
            <p:spPr bwMode="auto">
              <a:xfrm>
                <a:off x="2662228" y="3926642"/>
                <a:ext cx="390000" cy="432000"/>
              </a:xfrm>
              <a:prstGeom prst="rect">
                <a:avLst/>
              </a:prstGeom>
              <a:solidFill>
                <a:srgbClr val="3366FF"/>
              </a:solidFill>
              <a:ln w="2857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CPU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en-US" sz="1050" b="1" dirty="0" smtClean="0">
                    <a:solidFill>
                      <a:schemeClr val="bg1"/>
                    </a:solidFill>
                    <a:latin typeface="Verdana" panose="020B0604030504040204" pitchFamily="34" charset="0"/>
                  </a:rPr>
                  <a:t>cores</a:t>
                </a:r>
                <a:endParaRPr lang="en-US" altLang="en-US" sz="1050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7375006" y="436161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138" name="Rectangle 58"/>
            <p:cNvSpPr>
              <a:spLocks noChangeArrowheads="1"/>
            </p:cNvSpPr>
            <p:nvPr/>
          </p:nvSpPr>
          <p:spPr bwMode="auto">
            <a:xfrm>
              <a:off x="7254084" y="4362660"/>
              <a:ext cx="727200" cy="432000"/>
            </a:xfrm>
            <a:prstGeom prst="rect">
              <a:avLst/>
            </a:prstGeom>
            <a:solidFill>
              <a:srgbClr val="92D050"/>
            </a:solidFill>
            <a:ln w="28575">
              <a:noFill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Modem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9" name="Rectangle 58"/>
            <p:cNvSpPr>
              <a:spLocks noChangeArrowheads="1"/>
            </p:cNvSpPr>
            <p:nvPr/>
          </p:nvSpPr>
          <p:spPr bwMode="auto">
            <a:xfrm>
              <a:off x="7678760" y="3786525"/>
              <a:ext cx="727200" cy="432000"/>
            </a:xfrm>
            <a:prstGeom prst="rect">
              <a:avLst/>
            </a:prstGeom>
            <a:solidFill>
              <a:srgbClr val="FF9900"/>
            </a:solidFill>
            <a:ln w="2857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GPU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6" name="Right Arrow 15"/>
          <p:cNvSpPr/>
          <p:nvPr/>
        </p:nvSpPr>
        <p:spPr bwMode="auto">
          <a:xfrm>
            <a:off x="2962140" y="6242446"/>
            <a:ext cx="3554569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83" grpId="0" animBg="1"/>
      <p:bldP spid="5" grpId="0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(8)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93811" y="2689952"/>
            <a:ext cx="335059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Use of integrated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application processor and modem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034035" y="2177189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276347" y="1866418"/>
            <a:ext cx="550503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Integration of the application processor and the modem 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696974" y="3275839"/>
            <a:ext cx="376256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</a:pPr>
            <a:r>
              <a:rPr lang="en-US" sz="1300" i="1" dirty="0" smtClean="0">
                <a:solidFill>
                  <a:srgbClr val="000000"/>
                </a:solidFill>
              </a:rPr>
              <a:t>Qualcomm’s MSM product</a:t>
            </a:r>
            <a:r>
              <a:rPr lang="hu-HU" sz="1300" i="1" dirty="0" smtClean="0">
                <a:solidFill>
                  <a:srgbClr val="000000"/>
                </a:solidFill>
              </a:rPr>
              <a:t>s (</a:t>
            </a:r>
            <a:r>
              <a:rPr lang="en-US" sz="1300" i="1" dirty="0" smtClean="0">
                <a:solidFill>
                  <a:srgbClr val="000000"/>
                </a:solidFill>
              </a:rPr>
              <a:t>since ~ 1996</a:t>
            </a:r>
            <a:r>
              <a:rPr lang="hu-HU" sz="1300" i="1" dirty="0" smtClean="0">
                <a:solidFill>
                  <a:srgbClr val="000000"/>
                </a:solidFill>
              </a:rPr>
              <a:t>)</a:t>
            </a:r>
            <a:endParaRPr lang="en-US" sz="1300" i="1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including their Snapdragon families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988" y="2689952"/>
            <a:ext cx="33505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Use of discrete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application processor and modem</a:t>
            </a:r>
            <a:endParaRPr 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>
            <a:stCxn id="5" idx="1"/>
            <a:endCxn id="16" idx="6"/>
          </p:cNvCxnSpPr>
          <p:nvPr/>
        </p:nvCxnSpPr>
        <p:spPr>
          <a:xfrm flipH="1">
            <a:off x="1918479" y="2423252"/>
            <a:ext cx="2115557" cy="1926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1"/>
            <a:endCxn id="17" idx="6"/>
          </p:cNvCxnSpPr>
          <p:nvPr/>
        </p:nvCxnSpPr>
        <p:spPr>
          <a:xfrm>
            <a:off x="4034036" y="2423252"/>
            <a:ext cx="2566024" cy="1918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853391" y="2585732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534973" y="2584190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52867" y="3808125"/>
            <a:ext cx="41509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MediaTek’s 6xxx/8xxx families (since ~ 200</a:t>
            </a:r>
            <a:r>
              <a:rPr lang="hu-HU" sz="1300" dirty="0" smtClean="0"/>
              <a:t>7</a:t>
            </a:r>
            <a:r>
              <a:rPr lang="en-US" sz="1300" dirty="0" smtClean="0"/>
              <a:t>)</a:t>
            </a:r>
          </a:p>
          <a:p>
            <a:pPr algn="ctr"/>
            <a:r>
              <a:rPr lang="en-US" sz="1300" dirty="0" smtClean="0"/>
              <a:t>except the 81xx line</a:t>
            </a:r>
            <a:endParaRPr lang="en-US" sz="1300" dirty="0"/>
          </a:p>
        </p:txBody>
      </p:sp>
      <p:sp>
        <p:nvSpPr>
          <p:cNvPr id="28" name="TextBox 27"/>
          <p:cNvSpPr txBox="1"/>
          <p:nvPr/>
        </p:nvSpPr>
        <p:spPr>
          <a:xfrm>
            <a:off x="202297" y="614142"/>
            <a:ext cx="5844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err="1" smtClean="0">
                <a:solidFill>
                  <a:schemeClr val="accent6"/>
                </a:solidFill>
              </a:rPr>
              <a:t>Integrat</a:t>
            </a:r>
            <a:r>
              <a:rPr lang="hu-HU" b="1" dirty="0" smtClean="0">
                <a:solidFill>
                  <a:schemeClr val="accent6"/>
                </a:solidFill>
              </a:rPr>
              <a:t>ion of </a:t>
            </a:r>
            <a:r>
              <a:rPr lang="en-US" b="1" dirty="0" smtClean="0">
                <a:solidFill>
                  <a:schemeClr val="accent6"/>
                </a:solidFill>
              </a:rPr>
              <a:t>the application processor and the modem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371" y="5371732"/>
            <a:ext cx="31589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Samsung’s Exynos 3/4/5/7 families</a:t>
            </a:r>
          </a:p>
          <a:p>
            <a:pPr algn="ctr"/>
            <a:r>
              <a:rPr lang="en-US" sz="1300" dirty="0" smtClean="0"/>
              <a:t>(since ~ 2010)</a:t>
            </a:r>
            <a:endParaRPr lang="en-US" sz="1300" dirty="0"/>
          </a:p>
        </p:txBody>
      </p:sp>
      <p:sp>
        <p:nvSpPr>
          <p:cNvPr id="32" name="TextBox 31"/>
          <p:cNvSpPr txBox="1"/>
          <p:nvPr/>
        </p:nvSpPr>
        <p:spPr>
          <a:xfrm>
            <a:off x="402250" y="1001721"/>
            <a:ext cx="8174200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Integrating the modem </a:t>
            </a:r>
            <a:r>
              <a:rPr lang="en-US" dirty="0" smtClean="0"/>
              <a:t>into the chip results in </a:t>
            </a:r>
            <a:r>
              <a:rPr lang="en-US" dirty="0" smtClean="0">
                <a:solidFill>
                  <a:srgbClr val="0070C0"/>
                </a:solidFill>
              </a:rPr>
              <a:t>less costs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shorter time to market</a:t>
            </a:r>
            <a:r>
              <a:rPr lang="en-US" dirty="0" smtClean="0"/>
              <a:t>.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Qualcomm pioneered </a:t>
            </a:r>
            <a:r>
              <a:rPr lang="en-US" dirty="0" smtClean="0"/>
              <a:t>this move </a:t>
            </a:r>
            <a:r>
              <a:rPr lang="hu-HU" dirty="0" smtClean="0"/>
              <a:t>by </a:t>
            </a:r>
            <a:r>
              <a:rPr lang="en-US" dirty="0" smtClean="0"/>
              <a:t>designing integrated parts already about 1996.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80161" y="5370023"/>
            <a:ext cx="25433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Samsung’s Exynos </a:t>
            </a:r>
            <a:r>
              <a:rPr lang="hu-HU" sz="1300" dirty="0" smtClean="0"/>
              <a:t>8 (8890)</a:t>
            </a:r>
            <a:endParaRPr lang="en-US" sz="1300" dirty="0" smtClean="0"/>
          </a:p>
          <a:p>
            <a:pPr algn="ctr"/>
            <a:r>
              <a:rPr lang="en-US" sz="1300" dirty="0" smtClean="0"/>
              <a:t>(201</a:t>
            </a:r>
            <a:r>
              <a:rPr lang="hu-HU" sz="1300" dirty="0" smtClean="0"/>
              <a:t>5</a:t>
            </a:r>
            <a:r>
              <a:rPr lang="en-US" sz="1300" dirty="0" smtClean="0"/>
              <a:t>)</a:t>
            </a:r>
            <a:endParaRPr lang="en-US" sz="1300" dirty="0"/>
          </a:p>
        </p:txBody>
      </p:sp>
      <p:sp>
        <p:nvSpPr>
          <p:cNvPr id="33" name="Right Arrow 32"/>
          <p:cNvSpPr/>
          <p:nvPr/>
        </p:nvSpPr>
        <p:spPr bwMode="auto">
          <a:xfrm>
            <a:off x="3864531" y="5494988"/>
            <a:ext cx="360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177511" y="4767046"/>
            <a:ext cx="344517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</a:pPr>
            <a:r>
              <a:rPr lang="en-US" sz="1300" i="1" dirty="0">
                <a:solidFill>
                  <a:srgbClr val="000000"/>
                </a:solidFill>
              </a:rPr>
              <a:t>Intel’s  Atom line (2008)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sz="1300" i="1" dirty="0" smtClean="0">
                <a:solidFill>
                  <a:srgbClr val="000000"/>
                </a:solidFill>
              </a:rPr>
              <a:t>except recent Atom X3 (Sophia (2015)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86792" y="4770939"/>
            <a:ext cx="29578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en-US" sz="1300" i="1" dirty="0">
                <a:solidFill>
                  <a:srgbClr val="000000"/>
                </a:solidFill>
              </a:rPr>
              <a:t>Intel’s  Atom </a:t>
            </a:r>
            <a:r>
              <a:rPr lang="en-US" sz="1300" i="1" dirty="0" smtClean="0">
                <a:solidFill>
                  <a:srgbClr val="000000"/>
                </a:solidFill>
              </a:rPr>
              <a:t>X3 (Sophia) </a:t>
            </a:r>
            <a:r>
              <a:rPr lang="en-US" sz="1300" i="1" dirty="0">
                <a:solidFill>
                  <a:srgbClr val="000000"/>
                </a:solidFill>
              </a:rPr>
              <a:t>(</a:t>
            </a:r>
            <a:r>
              <a:rPr lang="en-US" sz="1300" i="1" dirty="0" smtClean="0">
                <a:solidFill>
                  <a:srgbClr val="000000"/>
                </a:solidFill>
              </a:rPr>
              <a:t>2015)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3868358" y="4893964"/>
            <a:ext cx="360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1196" y="4329964"/>
            <a:ext cx="330148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NVIDIA’s Tegra 2-4, K1 (since 2011) </a:t>
            </a:r>
            <a:endParaRPr lang="en-US" sz="1300" dirty="0"/>
          </a:p>
        </p:txBody>
      </p:sp>
      <p:sp>
        <p:nvSpPr>
          <p:cNvPr id="43" name="TextBox 42"/>
          <p:cNvSpPr txBox="1"/>
          <p:nvPr/>
        </p:nvSpPr>
        <p:spPr>
          <a:xfrm>
            <a:off x="5488370" y="4329968"/>
            <a:ext cx="22819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NVIDIA’s Tegra 4i (2014)</a:t>
            </a:r>
            <a:endParaRPr lang="en-US" sz="1300" dirty="0"/>
          </a:p>
        </p:txBody>
      </p:sp>
      <p:sp>
        <p:nvSpPr>
          <p:cNvPr id="44" name="Right Arrow 43"/>
          <p:cNvSpPr/>
          <p:nvPr/>
        </p:nvSpPr>
        <p:spPr bwMode="auto">
          <a:xfrm>
            <a:off x="3865272" y="4453949"/>
            <a:ext cx="360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6417" y="5924273"/>
            <a:ext cx="34225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i="1" dirty="0">
                <a:solidFill>
                  <a:srgbClr val="000000"/>
                </a:solidFill>
              </a:rPr>
              <a:t>Apple’s own processor designs</a:t>
            </a:r>
          </a:p>
          <a:p>
            <a:pPr lvl="0"/>
            <a:r>
              <a:rPr lang="en-US" sz="1300" i="1" dirty="0" smtClean="0">
                <a:solidFill>
                  <a:srgbClr val="000000"/>
                </a:solidFill>
              </a:rPr>
              <a:t>(</a:t>
            </a:r>
            <a:r>
              <a:rPr lang="hu-HU" sz="1300" i="1" dirty="0" smtClean="0">
                <a:solidFill>
                  <a:srgbClr val="000000"/>
                </a:solidFill>
              </a:rPr>
              <a:t>stil recently - A10</a:t>
            </a:r>
            <a:r>
              <a:rPr lang="en-US" sz="1300" i="1" dirty="0" smtClean="0">
                <a:solidFill>
                  <a:srgbClr val="000000"/>
                </a:solidFill>
              </a:rPr>
              <a:t> </a:t>
            </a:r>
            <a:r>
              <a:rPr lang="en-US" sz="1300" i="1" dirty="0">
                <a:solidFill>
                  <a:srgbClr val="000000"/>
                </a:solidFill>
              </a:rPr>
              <a:t>(</a:t>
            </a:r>
            <a:r>
              <a:rPr lang="en-US" sz="1300" i="1" dirty="0" smtClean="0">
                <a:solidFill>
                  <a:srgbClr val="000000"/>
                </a:solidFill>
              </a:rPr>
              <a:t>201</a:t>
            </a:r>
            <a:r>
              <a:rPr lang="hu-HU" sz="1300" i="1" dirty="0" smtClean="0">
                <a:solidFill>
                  <a:srgbClr val="000000"/>
                </a:solidFill>
              </a:rPr>
              <a:t>6</a:t>
            </a:r>
            <a:r>
              <a:rPr lang="en-US" sz="1300" i="1" dirty="0" smtClean="0">
                <a:solidFill>
                  <a:srgbClr val="000000"/>
                </a:solidFill>
              </a:rPr>
              <a:t>)</a:t>
            </a:r>
            <a:endParaRPr lang="en-US" sz="1300" dirty="0"/>
          </a:p>
        </p:txBody>
      </p:sp>
      <p:sp>
        <p:nvSpPr>
          <p:cNvPr id="46" name="TextBox 45"/>
          <p:cNvSpPr txBox="1"/>
          <p:nvPr/>
        </p:nvSpPr>
        <p:spPr>
          <a:xfrm>
            <a:off x="7774132" y="4298900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52290" y="473463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3395" y="4345643"/>
            <a:ext cx="7585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(2015)</a:t>
            </a:r>
            <a:endParaRPr lang="en-US" sz="1300" dirty="0"/>
          </a:p>
        </p:txBody>
      </p:sp>
      <p:sp>
        <p:nvSpPr>
          <p:cNvPr id="49" name="TextBox 48"/>
          <p:cNvSpPr txBox="1"/>
          <p:nvPr/>
        </p:nvSpPr>
        <p:spPr>
          <a:xfrm>
            <a:off x="8255795" y="4768502"/>
            <a:ext cx="7585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(2016)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8739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/>
      <p:bldP spid="10" grpId="0"/>
      <p:bldP spid="16" grpId="0" animBg="1"/>
      <p:bldP spid="17" grpId="0" animBg="1"/>
      <p:bldP spid="26" grpId="0"/>
      <p:bldP spid="29" grpId="0"/>
      <p:bldP spid="31" grpId="0"/>
      <p:bldP spid="33" grpId="0" animBg="1"/>
      <p:bldP spid="38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(9)</a:t>
            </a:r>
            <a:endParaRPr lang="en-US" dirty="0"/>
          </a:p>
        </p:txBody>
      </p:sp>
      <p:pic>
        <p:nvPicPr>
          <p:cNvPr id="3" name="Picture 3" descr="http://cdn.arstechnica.net/wp-content/uploads/2015/02/Screen-Shot-2015-02-28-at-19.08.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18876" r="1693" b="2554"/>
          <a:stretch/>
        </p:blipFill>
        <p:spPr bwMode="auto">
          <a:xfrm>
            <a:off x="118537" y="1137774"/>
            <a:ext cx="8935961" cy="55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477" y="607508"/>
            <a:ext cx="7973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Example </a:t>
            </a:r>
            <a:r>
              <a:rPr lang="hu-HU" b="1" dirty="0" smtClean="0">
                <a:solidFill>
                  <a:srgbClr val="2D2D8A"/>
                </a:solidFill>
              </a:rPr>
              <a:t>for a discrete modem (Intel's Atom X5 mobile platform) (2015) </a:t>
            </a:r>
            <a:r>
              <a:rPr lang="en-US" dirty="0" smtClean="0"/>
              <a:t>[</a:t>
            </a:r>
            <a:r>
              <a:rPr lang="hu-HU" dirty="0" smtClean="0"/>
              <a:t>20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9329" y="6367929"/>
            <a:ext cx="5970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block diagram of the Cherry Trail-based Atom x5 and x7 chips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06839" y="1262130"/>
            <a:ext cx="2060620" cy="130076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0456" y="4301544"/>
            <a:ext cx="1236372" cy="104318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06839" y="2653048"/>
            <a:ext cx="1401674" cy="113334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anandtech.com/doci/7925/Screen%20Shot%202014-04-07%20at%202.28.11%20AM_678x4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5"/>
          <a:stretch/>
        </p:blipFill>
        <p:spPr bwMode="auto">
          <a:xfrm>
            <a:off x="86515" y="1231557"/>
            <a:ext cx="8960370" cy="414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411" y="614542"/>
            <a:ext cx="7996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Example </a:t>
            </a:r>
            <a:r>
              <a:rPr lang="hu-HU" b="1" dirty="0" smtClean="0">
                <a:solidFill>
                  <a:srgbClr val="2D2D8A"/>
                </a:solidFill>
              </a:rPr>
              <a:t>for an integrated modem: Qualcomm's</a:t>
            </a:r>
            <a:r>
              <a:rPr lang="en-US" b="1" dirty="0" smtClean="0">
                <a:solidFill>
                  <a:srgbClr val="2D2D8A"/>
                </a:solidFill>
              </a:rPr>
              <a:t> Snapdragon 810 </a:t>
            </a:r>
            <a:r>
              <a:rPr lang="hu-HU" b="1" dirty="0" smtClean="0">
                <a:solidFill>
                  <a:srgbClr val="2D2D8A"/>
                </a:solidFill>
              </a:rPr>
              <a:t>(2015) </a:t>
            </a:r>
            <a:r>
              <a:rPr lang="en-US" dirty="0" smtClean="0"/>
              <a:t>[</a:t>
            </a:r>
            <a:r>
              <a:rPr lang="hu-HU" dirty="0" smtClean="0"/>
              <a:t>26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1000" y="1493786"/>
            <a:ext cx="120417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</a:rPr>
              <a:t>RF Frontend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8360" y="2844288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(Near Field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 Communication)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3690" y="4419110"/>
            <a:ext cx="1138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Transceivers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/>
              <a:t>3.3 Extending the microarchitecture by dedicated units </a:t>
            </a:r>
            <a:r>
              <a:rPr lang="hu-HU" dirty="0" smtClean="0"/>
              <a:t>(10)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67460" y="1262130"/>
            <a:ext cx="119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chemeClr val="bg1"/>
                </a:solidFill>
              </a:rPr>
              <a:t>4xA57+4xA53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84113" y="3181082"/>
            <a:ext cx="1442434" cy="136516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70491" y="1326525"/>
            <a:ext cx="1300766" cy="882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84113" y="1786174"/>
            <a:ext cx="2086378" cy="87975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5" y="1200151"/>
            <a:ext cx="7359650" cy="667286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3.4 Principle of extending a microarchitecture by accelerators or further dedicated units </a:t>
            </a:r>
          </a:p>
        </p:txBody>
      </p:sp>
    </p:spTree>
    <p:extLst>
      <p:ext uri="{BB962C8B-B14F-4D97-AF65-F5344CB8AC3E}">
        <p14:creationId xmlns:p14="http://schemas.microsoft.com/office/powerpoint/2010/main" val="11969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3.4 Principle of extending a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microarchitecture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 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618" y="603028"/>
            <a:ext cx="9076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rgbClr val="2D2D8A"/>
                </a:solidFill>
              </a:rPr>
              <a:t>3.4 Principle of extending a microarchitecture by accelerators or further dedicated units 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711" y="888640"/>
            <a:ext cx="728718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00"/>
                </a:solidFill>
              </a:rPr>
              <a:t>Required infrastructure: a </a:t>
            </a:r>
            <a:r>
              <a:rPr lang="hu-HU" dirty="0" smtClean="0">
                <a:solidFill>
                  <a:srgbClr val="FF0000"/>
                </a:solidFill>
              </a:rPr>
              <a:t>cache coherent interconnect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00"/>
                </a:solidFill>
              </a:rPr>
              <a:t>Nevertheless, this point will not be discussed only illustrated by examples).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179824"/>
            <a:ext cx="89630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409" y="608797"/>
            <a:ext cx="921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Example 1: </a:t>
            </a:r>
            <a:r>
              <a:rPr lang="hu-HU" b="1" dirty="0">
                <a:solidFill>
                  <a:srgbClr val="2D2D8A"/>
                </a:solidFill>
              </a:rPr>
              <a:t>C</a:t>
            </a:r>
            <a:r>
              <a:rPr lang="hu-HU" b="1" dirty="0" smtClean="0">
                <a:solidFill>
                  <a:srgbClr val="2D2D8A"/>
                </a:solidFill>
              </a:rPr>
              <a:t>ache coherent interconnect in Qualcomm's </a:t>
            </a:r>
            <a:r>
              <a:rPr lang="en-US" b="1" dirty="0" smtClean="0">
                <a:solidFill>
                  <a:srgbClr val="2D2D8A"/>
                </a:solidFill>
              </a:rPr>
              <a:t>Snapdragon 800 SOC </a:t>
            </a:r>
            <a:r>
              <a:rPr lang="hu-HU" b="1" dirty="0" smtClean="0">
                <a:solidFill>
                  <a:srgbClr val="2D2D8A"/>
                </a:solidFill>
              </a:rPr>
              <a:t>(2013)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27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3.4 Principle of extending a microarchitecture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3.4 Principle of extending a microarchitecture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(3)</a:t>
            </a:r>
            <a:endParaRPr lang="en-US" dirty="0"/>
          </a:p>
        </p:txBody>
      </p:sp>
      <p:pic>
        <p:nvPicPr>
          <p:cNvPr id="195586" name="Picture 2" descr="http://www.arm.com/images/CoreLink_CCN-504_system_lar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1849"/>
          <a:stretch/>
        </p:blipFill>
        <p:spPr bwMode="auto">
          <a:xfrm>
            <a:off x="63500" y="1288007"/>
            <a:ext cx="8918990" cy="48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648" y="6130342"/>
            <a:ext cx="31152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sz="1300" dirty="0" smtClean="0">
                <a:solidFill>
                  <a:srgbClr val="000000"/>
                </a:solidFill>
              </a:rPr>
              <a:t>DPI: Direct Programming Interface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280" y="608797"/>
            <a:ext cx="931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Example </a:t>
            </a:r>
            <a:r>
              <a:rPr lang="hu-HU" b="1" dirty="0" smtClean="0">
                <a:solidFill>
                  <a:srgbClr val="2D2D8A"/>
                </a:solidFill>
              </a:rPr>
              <a:t>2</a:t>
            </a:r>
            <a:r>
              <a:rPr lang="en-US" b="1" dirty="0" smtClean="0">
                <a:solidFill>
                  <a:srgbClr val="2D2D8A"/>
                </a:solidFill>
              </a:rPr>
              <a:t>: </a:t>
            </a:r>
            <a:r>
              <a:rPr lang="hu-HU" b="1" dirty="0">
                <a:solidFill>
                  <a:srgbClr val="2D2D8A"/>
                </a:solidFill>
              </a:rPr>
              <a:t>C</a:t>
            </a:r>
            <a:r>
              <a:rPr lang="hu-HU" b="1" dirty="0" smtClean="0">
                <a:solidFill>
                  <a:srgbClr val="2D2D8A"/>
                </a:solidFill>
              </a:rPr>
              <a:t>ache coherent interconnect implemented by ARM's CCN-504 CCN (2012) </a:t>
            </a:r>
            <a:r>
              <a:rPr lang="hu-HU" dirty="0" smtClean="0"/>
              <a:t>[28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631842" y="1288007"/>
            <a:ext cx="3515933" cy="51503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3.4 Principle of extending a microarchitecture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506" y="605305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Remark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804" y="888644"/>
            <a:ext cx="685700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hu-HU" dirty="0" smtClean="0"/>
              <a:t>Patents have an immense role in the evolution of processor architectures.</a:t>
            </a:r>
          </a:p>
          <a:p>
            <a:pPr algn="l"/>
            <a:r>
              <a:rPr lang="hu-HU" dirty="0"/>
              <a:t>As an example: Apple posseses </a:t>
            </a:r>
            <a:r>
              <a:rPr lang="hu-HU" dirty="0" smtClean="0"/>
              <a:t>about</a:t>
            </a:r>
          </a:p>
          <a:p>
            <a:pPr algn="l"/>
            <a:r>
              <a:rPr lang="hu-HU" dirty="0" smtClean="0"/>
              <a:t> </a:t>
            </a:r>
            <a:r>
              <a:rPr lang="hu-HU" dirty="0"/>
              <a:t>13 </a:t>
            </a:r>
            <a:r>
              <a:rPr lang="hu-HU" dirty="0" smtClean="0"/>
              <a:t>000 patents</a:t>
            </a:r>
            <a:r>
              <a:rPr lang="hu-HU" dirty="0"/>
              <a:t>.  </a:t>
            </a:r>
            <a:endParaRPr lang="hu-HU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8203"/>
          <a:stretch/>
        </p:blipFill>
        <p:spPr>
          <a:xfrm>
            <a:off x="3860312" y="1350311"/>
            <a:ext cx="5003737" cy="4805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953" y="5653829"/>
            <a:ext cx="3397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/>
              <a:t>Figure: Apple's patents classified to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various fields of </a:t>
            </a:r>
            <a:r>
              <a:rPr lang="hu-HU" dirty="0" err="1" smtClean="0"/>
              <a:t>technology</a:t>
            </a:r>
            <a:r>
              <a:rPr lang="hu-HU" dirty="0" smtClean="0"/>
              <a:t> [29]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295" y="6272010"/>
            <a:ext cx="9015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/>
              <a:t>SIRI: I</a:t>
            </a:r>
            <a:r>
              <a:rPr lang="en-US" dirty="0" err="1" smtClean="0"/>
              <a:t>ntelligent</a:t>
            </a:r>
            <a:r>
              <a:rPr lang="en-US" dirty="0" smtClean="0"/>
              <a:t> </a:t>
            </a:r>
            <a:r>
              <a:rPr lang="en-US" dirty="0"/>
              <a:t>personal </a:t>
            </a:r>
            <a:r>
              <a:rPr lang="en-US" dirty="0" smtClean="0"/>
              <a:t>assistant</a:t>
            </a:r>
            <a:r>
              <a:rPr lang="hu-HU" dirty="0" smtClean="0"/>
              <a:t>, became part of the iOS since the iOS5, </a:t>
            </a:r>
            <a:r>
              <a:rPr lang="en-US" dirty="0" smtClean="0"/>
              <a:t>introduced </a:t>
            </a:r>
            <a:r>
              <a:rPr lang="hu-HU" dirty="0" smtClean="0"/>
              <a:t>along with</a:t>
            </a:r>
          </a:p>
          <a:p>
            <a:pPr algn="l"/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 the</a:t>
            </a:r>
            <a:r>
              <a:rPr lang="hu-HU" dirty="0" smtClean="0"/>
              <a:t> iPhone 4S in</a:t>
            </a:r>
            <a:r>
              <a:rPr lang="en-US" dirty="0" smtClean="0"/>
              <a:t> 2011</a:t>
            </a:r>
            <a:r>
              <a:rPr lang="hu-H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5" y="1200151"/>
            <a:ext cx="7359650" cy="48895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4. References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3254" y="1290481"/>
            <a:ext cx="8372475" cy="5245100"/>
            <a:chOff x="385763" y="1003300"/>
            <a:chExt cx="8372475" cy="5245100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81" b="1"/>
            <a:stretch/>
          </p:blipFill>
          <p:spPr bwMode="auto">
            <a:xfrm>
              <a:off x="385763" y="1003300"/>
              <a:ext cx="8372475" cy="524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1" t="9234" r="42899" b="82883"/>
            <a:stretch/>
          </p:blipFill>
          <p:spPr bwMode="auto">
            <a:xfrm>
              <a:off x="1574801" y="1003300"/>
              <a:ext cx="5514974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879455" y="3587213"/>
            <a:ext cx="3557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Moore’s revised projection from 1975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says doubling transistor counts/die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 about every two years,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beginning in 1980.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023" y="618196"/>
            <a:ext cx="8616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Gordon Moore’s revised projection for raising transistor counts/die from 1975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9241601">
            <a:off x="1874491" y="4300281"/>
            <a:ext cx="1091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2x/year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289284">
            <a:off x="5112237" y="3045228"/>
            <a:ext cx="1268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2x/2 year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4"/>
          <p:cNvSpPr>
            <a:spLocks noChangeArrowheads="1"/>
          </p:cNvSpPr>
          <p:nvPr/>
        </p:nvSpPr>
        <p:spPr bwMode="auto">
          <a:xfrm>
            <a:off x="171450" y="619125"/>
            <a:ext cx="816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[1]: Timeline of Many-Core at Intel, intel.com,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</a:t>
            </a:r>
            <a:r>
              <a:rPr lang="hu-HU" altLang="en-US" sz="1400" dirty="0">
                <a:solidFill>
                  <a:srgbClr val="000000"/>
                </a:solidFill>
              </a:rPr>
              <a:t>   </a:t>
            </a:r>
            <a:r>
              <a:rPr lang="en-US" altLang="en-US" sz="1400" dirty="0">
                <a:solidFill>
                  <a:srgbClr val="000000"/>
                </a:solidFill>
              </a:rPr>
              <a:t>http://download.intel.com/newsroom/kits/xeon/phi/pdfs/Many-Core-Timeline.pdf</a:t>
            </a:r>
          </a:p>
        </p:txBody>
      </p:sp>
      <p:sp>
        <p:nvSpPr>
          <p:cNvPr id="161795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800" dirty="0" smtClean="0">
                <a:solidFill>
                  <a:srgbClr val="FFFFFF"/>
                </a:solidFill>
              </a:rPr>
              <a:t>4. </a:t>
            </a:r>
            <a:r>
              <a:rPr lang="en-US" altLang="en-US" sz="1800" dirty="0" smtClean="0">
                <a:solidFill>
                  <a:srgbClr val="FFFFFF"/>
                </a:solidFill>
              </a:rPr>
              <a:t>References</a:t>
            </a:r>
            <a:r>
              <a:rPr lang="hu-HU" altLang="en-US" sz="1800" dirty="0" smtClean="0">
                <a:solidFill>
                  <a:srgbClr val="FFFFFF"/>
                </a:solidFill>
              </a:rPr>
              <a:t> (1)</a:t>
            </a:r>
            <a:r>
              <a:rPr lang="en-US" altLang="en-US" sz="1800" dirty="0" smtClean="0">
                <a:solidFill>
                  <a:srgbClr val="FFFFFF"/>
                </a:solidFill>
              </a:rPr>
              <a:t> </a:t>
            </a: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69863" y="1216303"/>
            <a:ext cx="8470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2</a:t>
            </a:r>
            <a:r>
              <a:rPr lang="en-US" altLang="en-US" sz="1400" dirty="0" smtClean="0">
                <a:solidFill>
                  <a:srgbClr val="000000"/>
                </a:solidFill>
              </a:rPr>
              <a:t>]: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Schmid</a:t>
            </a:r>
            <a:r>
              <a:rPr lang="hu-HU" altLang="en-US" sz="1400" dirty="0" smtClean="0">
                <a:solidFill>
                  <a:srgbClr val="000000"/>
                </a:solidFill>
              </a:rPr>
              <a:t> P</a:t>
            </a:r>
            <a:r>
              <a:rPr lang="en-US" altLang="en-US" sz="1400" dirty="0" smtClean="0">
                <a:solidFill>
                  <a:srgbClr val="000000"/>
                </a:solidFill>
              </a:rPr>
              <a:t>., </a:t>
            </a:r>
            <a:r>
              <a:rPr lang="en-US" sz="1400" dirty="0"/>
              <a:t>The Pentium D: Intel's Dual Core Silver Bullet </a:t>
            </a:r>
            <a:r>
              <a:rPr lang="en-US" sz="1400" dirty="0" smtClean="0"/>
              <a:t>Previewed</a:t>
            </a:r>
            <a:r>
              <a:rPr lang="hu-HU" sz="1400" dirty="0" smtClean="0">
                <a:solidFill>
                  <a:srgbClr val="000000"/>
                </a:solidFill>
              </a:rPr>
              <a:t>, Tom’s Hardware,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</a:rPr>
              <a:t>        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April</a:t>
            </a:r>
            <a:r>
              <a:rPr lang="hu-HU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en-US" sz="1400" dirty="0">
                <a:solidFill>
                  <a:srgbClr val="000000"/>
                </a:solidFill>
              </a:rPr>
              <a:t>5 2005, http://www.tomshardware.com/reviews/pentium-d,1006-2.html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76213" y="1827490"/>
            <a:ext cx="74141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3</a:t>
            </a:r>
            <a:r>
              <a:rPr lang="en-US" altLang="en-US" sz="1400" dirty="0" smtClean="0">
                <a:solidFill>
                  <a:srgbClr val="000000"/>
                </a:solidFill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</a:rPr>
              <a:t>Moore G.E., No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Exponential</a:t>
            </a:r>
            <a:r>
              <a:rPr lang="hu-HU" altLang="en-US" sz="1400" dirty="0" smtClean="0">
                <a:solidFill>
                  <a:srgbClr val="000000"/>
                </a:solidFill>
              </a:rPr>
              <a:t> is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Forever</a:t>
            </a:r>
            <a:r>
              <a:rPr lang="hu-HU" altLang="en-US" sz="1400" dirty="0" smtClean="0">
                <a:solidFill>
                  <a:srgbClr val="000000"/>
                </a:solidFill>
              </a:rPr>
              <a:t>…, ISSCC, San Francisco, Febr. 2003,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</a:rPr>
              <a:t>://ethw.org/images/0/06/GEM_ISSCC_20803_500pm_Final.pdf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77800" y="2419628"/>
            <a:ext cx="9201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[4]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Howse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B., Smith R.,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Tick Tock On The Rocks: Intel Delays 10nm, Adds 3rd Gen 14nm Core </a:t>
            </a:r>
            <a:endParaRPr lang="hu-HU" altLang="en-US" sz="1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Product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"</a:t>
            </a:r>
            <a:r>
              <a:rPr lang="en-US" altLang="en-US" sz="1400" dirty="0" err="1">
                <a:solidFill>
                  <a:srgbClr val="000000"/>
                </a:solidFill>
                <a:cs typeface="Arial" charset="0"/>
              </a:rPr>
              <a:t>Kaby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 Lake„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AnandTech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July 16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2015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cs typeface="Arial" charset="0"/>
              </a:rPr>
              <a:t>http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://www.anandtech.com/show/9447/intel-10nm-and-kaby-lake</a:t>
            </a:r>
            <a:endParaRPr lang="en-US" alt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69863" y="3166128"/>
            <a:ext cx="89520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[5]: </a:t>
            </a:r>
            <a:r>
              <a:rPr lang="en-US" altLang="en-US" sz="1400" dirty="0"/>
              <a:t>Anthony S., Intel unveils 72-core x86 Knights Landing CPU for </a:t>
            </a:r>
            <a:r>
              <a:rPr lang="en-US" altLang="en-US" sz="1400" dirty="0" err="1"/>
              <a:t>exascale</a:t>
            </a:r>
            <a:r>
              <a:rPr lang="en-US" altLang="en-US" sz="1400" dirty="0"/>
              <a:t> </a:t>
            </a:r>
            <a:r>
              <a:rPr lang="en-US" altLang="en-US" sz="1400" dirty="0" smtClean="0"/>
              <a:t>supercomputing</a:t>
            </a:r>
            <a:r>
              <a:rPr lang="hu-HU" altLang="en-US" sz="1400" dirty="0" smtClean="0"/>
              <a:t>,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</a:t>
            </a:r>
            <a:r>
              <a:rPr lang="hu-HU" altLang="en-US" sz="1400" dirty="0" smtClean="0"/>
              <a:t>  </a:t>
            </a:r>
            <a:r>
              <a:rPr lang="en-US" altLang="en-US" sz="1400" dirty="0" err="1" smtClean="0"/>
              <a:t>Extremetech</a:t>
            </a:r>
            <a:r>
              <a:rPr lang="en-US" altLang="en-US" sz="1400" dirty="0"/>
              <a:t>, November </a:t>
            </a:r>
            <a:r>
              <a:rPr lang="en-US" altLang="en-US" sz="1400" dirty="0" smtClean="0"/>
              <a:t>26 </a:t>
            </a:r>
            <a:r>
              <a:rPr lang="en-US" altLang="en-US" sz="1400" dirty="0"/>
              <a:t>2013,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</a:t>
            </a:r>
            <a:r>
              <a:rPr lang="hu-HU" altLang="en-US" sz="1400" dirty="0" smtClean="0"/>
              <a:t>  </a:t>
            </a:r>
            <a:r>
              <a:rPr lang="en-US" altLang="en-US" sz="1400" dirty="0" smtClean="0"/>
              <a:t>http</a:t>
            </a:r>
            <a:r>
              <a:rPr lang="en-US" altLang="en-US" sz="1400" dirty="0"/>
              <a:t>://www.extremetech.com/extreme/171678-intel-unveils-72-core-x86-knights-landing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</a:t>
            </a:r>
            <a:r>
              <a:rPr lang="hu-HU" altLang="en-US" sz="1400" dirty="0" smtClean="0"/>
              <a:t>  </a:t>
            </a:r>
            <a:r>
              <a:rPr lang="en-US" altLang="en-US" sz="1400" dirty="0" smtClean="0"/>
              <a:t>-</a:t>
            </a:r>
            <a:r>
              <a:rPr lang="en-US" altLang="en-US" sz="1400" dirty="0" err="1"/>
              <a:t>cpu</a:t>
            </a:r>
            <a:r>
              <a:rPr lang="en-US" altLang="en-US" sz="1400" dirty="0"/>
              <a:t>-for-</a:t>
            </a:r>
            <a:r>
              <a:rPr lang="en-US" altLang="en-US" sz="1400" dirty="0" err="1"/>
              <a:t>exascale</a:t>
            </a:r>
            <a:r>
              <a:rPr lang="en-US" altLang="en-US" sz="1400" dirty="0"/>
              <a:t>-supercomputing 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76213" y="4196415"/>
            <a:ext cx="90439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[6]: </a:t>
            </a:r>
            <a:r>
              <a:rPr lang="en-US" altLang="en-US" sz="1400" dirty="0" err="1"/>
              <a:t>Radek</a:t>
            </a:r>
            <a:r>
              <a:rPr lang="en-US" altLang="en-US" sz="1400" dirty="0"/>
              <a:t>, Chip Shot: Intel Reveals More Details of Its Next Generation Intel Xeon Phi Processor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 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at </a:t>
            </a:r>
            <a:r>
              <a:rPr lang="en-US" altLang="en-US" sz="1400" dirty="0"/>
              <a:t>SC'13, Intel Newsroom, Nov 19, 2013,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 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http</a:t>
            </a:r>
            <a:r>
              <a:rPr lang="en-US" altLang="en-US" sz="1400" dirty="0"/>
              <a:t>://newsroom.intel.com/community/intel_newsroom/blog/2013/11/19/chip-shot-at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 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-</a:t>
            </a:r>
            <a:r>
              <a:rPr lang="en-US" altLang="en-US" sz="1400" dirty="0"/>
              <a:t>sc13-intel-reveals-more-details-of-its-next-generation-intelr-xeon-phi-tm-processor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77800" y="5236228"/>
            <a:ext cx="9201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</a:t>
            </a:r>
            <a:r>
              <a:rPr lang="hu-HU" altLang="en-US" sz="1400" dirty="0" smtClean="0"/>
              <a:t>7</a:t>
            </a:r>
            <a:r>
              <a:rPr lang="en-US" altLang="en-US" sz="1400" dirty="0" smtClean="0"/>
              <a:t>]</a:t>
            </a:r>
            <a:r>
              <a:rPr lang="hu-HU" altLang="en-US" sz="1400" dirty="0" smtClean="0"/>
              <a:t>: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Smith R., Intel’s "Knights Landing" Xeon Phi Coprocessor Detailed, </a:t>
            </a:r>
            <a:r>
              <a:rPr lang="en-US" altLang="en-US" sz="1400" dirty="0" err="1"/>
              <a:t>AnandTech</a:t>
            </a:r>
            <a:r>
              <a:rPr lang="en-US" altLang="en-US" sz="1400" dirty="0"/>
              <a:t>, June </a:t>
            </a:r>
            <a:r>
              <a:rPr lang="en-US" altLang="en-US" sz="1400" dirty="0" smtClean="0"/>
              <a:t>26 </a:t>
            </a:r>
            <a:r>
              <a:rPr lang="en-US" altLang="en-US" sz="1400" dirty="0"/>
              <a:t>2014,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  http://www.anandtech.com/show/8217/intels-knights-landing-coprocessor-detailed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79388" y="5839573"/>
            <a:ext cx="87658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8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Intel's (INTC) CEO Brian </a:t>
            </a:r>
            <a:r>
              <a:rPr lang="en-US" altLang="hu-HU" sz="1400" dirty="0" err="1">
                <a:solidFill>
                  <a:srgbClr val="000000"/>
                </a:solidFill>
                <a:cs typeface="Arial" charset="0"/>
              </a:rPr>
              <a:t>Krzanich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 on Q2 2015 Results - Earnings Call Transcript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Seeking</a:t>
            </a:r>
            <a:endParaRPr lang="hu-HU" altLang="hu-HU" sz="1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hu-HU" altLang="hu-HU" sz="1400" dirty="0" err="1" smtClean="0">
                <a:solidFill>
                  <a:srgbClr val="000000"/>
                </a:solidFill>
                <a:cs typeface="Arial" charset="0"/>
              </a:rPr>
              <a:t>Alpha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July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15 2015, http://seekingalpha.com/article/3329035-intels-intc-ceo-brian-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hu-HU" altLang="hu-HU" sz="1400" dirty="0" smtClean="0">
                <a:solidFill>
                  <a:srgbClr val="000000"/>
                </a:solidFill>
                <a:cs typeface="Arial" charset="0"/>
              </a:rPr>
              <a:t>krzanich-on-q2-2015-results-earnings-call-transcript?</a:t>
            </a:r>
            <a:r>
              <a:rPr lang="hu-HU" altLang="hu-HU" sz="1400" dirty="0" err="1" smtClean="0">
                <a:solidFill>
                  <a:srgbClr val="000000"/>
                </a:solidFill>
                <a:cs typeface="Arial" charset="0"/>
              </a:rPr>
              <a:t>page</a:t>
            </a:r>
            <a:r>
              <a:rPr lang="hu-HU" altLang="hu-HU" sz="1400" dirty="0" smtClean="0">
                <a:solidFill>
                  <a:srgbClr val="000000"/>
                </a:solidFill>
                <a:cs typeface="Arial" charset="0"/>
              </a:rPr>
              <a:t>=2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4656" y="623191"/>
            <a:ext cx="9232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latin typeface="+mj-lt"/>
              </a:rPr>
              <a:t>[9]: </a:t>
            </a:r>
            <a:r>
              <a:rPr lang="en-US" sz="1400" dirty="0" smtClean="0"/>
              <a:t>McCredie</a:t>
            </a:r>
            <a:r>
              <a:rPr lang="hu-HU" sz="1400" dirty="0" smtClean="0"/>
              <a:t> B., </a:t>
            </a:r>
            <a:r>
              <a:rPr lang="en-US" sz="1400" dirty="0" err="1" smtClean="0"/>
              <a:t>OpenPOWER</a:t>
            </a:r>
            <a:r>
              <a:rPr lang="hu-HU" sz="1400" dirty="0" smtClean="0"/>
              <a:t> </a:t>
            </a:r>
            <a:r>
              <a:rPr lang="en-US" sz="1400" dirty="0" smtClean="0"/>
              <a:t>and the Roadmap Ahead</a:t>
            </a:r>
            <a:r>
              <a:rPr lang="hu-HU" sz="1400" dirty="0" smtClean="0"/>
              <a:t>, OpenPOWER Summit 2016, April 5-8,</a:t>
            </a:r>
          </a:p>
          <a:p>
            <a:r>
              <a:rPr lang="hu-HU" sz="1400" dirty="0" smtClean="0">
                <a:latin typeface="+mj-lt"/>
              </a:rPr>
              <a:t>              </a:t>
            </a:r>
            <a:r>
              <a:rPr lang="en-US" sz="1400" dirty="0" smtClean="0">
                <a:latin typeface="+mj-lt"/>
              </a:rPr>
              <a:t>http</a:t>
            </a:r>
            <a:r>
              <a:rPr lang="en-US" sz="1400" dirty="0">
                <a:latin typeface="+mj-lt"/>
              </a:rPr>
              <a:t>://openpowerfoundation.org/wp-content/uploads/2016/04/5_Brad-McCredie.IBM_.pdf</a:t>
            </a:r>
            <a:endParaRPr lang="en-US" sz="1400" dirty="0" smtClean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</a:rPr>
              <a:t>4. </a:t>
            </a:r>
            <a:r>
              <a:rPr lang="en-US" altLang="en-US" dirty="0">
                <a:solidFill>
                  <a:srgbClr val="FFFFFF"/>
                </a:solidFill>
              </a:rPr>
              <a:t>References</a:t>
            </a:r>
            <a:r>
              <a:rPr lang="hu-HU" altLang="en-US" dirty="0">
                <a:solidFill>
                  <a:srgbClr val="FFFFFF"/>
                </a:solidFill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</a:rPr>
              <a:t>(2)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9863" y="1216303"/>
            <a:ext cx="88060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10</a:t>
            </a:r>
            <a:r>
              <a:rPr lang="en-US" altLang="en-US" sz="1400" dirty="0">
                <a:solidFill>
                  <a:srgbClr val="000000"/>
                </a:solidFill>
              </a:rPr>
              <a:t>]: Morgan T. P., Intel Puts More Compute Behind Xeon E7 Big Memory, The Platform,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May 5 2015, http://www.theplatform.net/2015/05/05/intel-puts-more-compute-behind-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xeon-e7-big-memory/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76213" y="2046565"/>
            <a:ext cx="7901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11</a:t>
            </a:r>
            <a:r>
              <a:rPr lang="en-US" altLang="en-US" sz="1400" dirty="0">
                <a:solidFill>
                  <a:srgbClr val="000000"/>
                </a:solidFill>
              </a:rPr>
              <a:t>]: Intel "</a:t>
            </a:r>
            <a:r>
              <a:rPr lang="en-US" altLang="en-US" sz="1400" dirty="0" err="1">
                <a:solidFill>
                  <a:srgbClr val="000000"/>
                </a:solidFill>
              </a:rPr>
              <a:t>Skylake</a:t>
            </a:r>
            <a:r>
              <a:rPr lang="en-US" altLang="en-US" sz="1400" dirty="0">
                <a:solidFill>
                  <a:srgbClr val="000000"/>
                </a:solidFill>
              </a:rPr>
              <a:t>" Die Layout Detailed, </a:t>
            </a:r>
            <a:r>
              <a:rPr lang="en-US" altLang="en-US" sz="1400" dirty="0" err="1">
                <a:solidFill>
                  <a:srgbClr val="000000"/>
                </a:solidFill>
              </a:rPr>
              <a:t>TechPowerUp</a:t>
            </a:r>
            <a:r>
              <a:rPr lang="en-US" altLang="en-US" sz="1400" dirty="0">
                <a:solidFill>
                  <a:srgbClr val="000000"/>
                </a:solidFill>
              </a:rPr>
              <a:t>, Aug. 18 2015,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</a:rPr>
              <a:t>://www.techpowerup.com/215333/intel-skylake-die-layout-detailed.html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7800" y="2638703"/>
            <a:ext cx="9201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12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Shin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Y.,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Shin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K.,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Kenkare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P.,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Kashyap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R., 28nm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high-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metal-gate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heterogeneous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quad-core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CPUs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for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high-performance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energy-efficient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mobile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application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processor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,       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         2013 IEEE International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Solid-State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Circuits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Conference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Digest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of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Technical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Papers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         IEEE, pp.154-155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69863" y="3670953"/>
            <a:ext cx="8667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</a:t>
            </a:r>
            <a:r>
              <a:rPr lang="hu-HU" altLang="en-US" sz="1400" dirty="0" smtClean="0"/>
              <a:t>13</a:t>
            </a:r>
            <a:r>
              <a:rPr lang="en-US" altLang="en-US" sz="1400" dirty="0" smtClean="0"/>
              <a:t>]: </a:t>
            </a:r>
            <a:r>
              <a:rPr lang="hu-HU" altLang="en-US" sz="1400" dirty="0" err="1" smtClean="0"/>
              <a:t>Nguyen</a:t>
            </a:r>
            <a:r>
              <a:rPr lang="hu-HU" altLang="en-US" sz="1400" dirty="0" smtClean="0"/>
              <a:t> T., </a:t>
            </a:r>
            <a:r>
              <a:rPr lang="en-US" altLang="en-US" sz="1400" dirty="0"/>
              <a:t>AMD: Bringing "</a:t>
            </a:r>
            <a:r>
              <a:rPr lang="en-US" altLang="en-US" sz="1400" dirty="0" err="1"/>
              <a:t>Torrenza</a:t>
            </a:r>
            <a:r>
              <a:rPr lang="en-US" altLang="en-US" sz="1400" dirty="0"/>
              <a:t>" and "Fusion" </a:t>
            </a:r>
            <a:r>
              <a:rPr lang="en-US" altLang="en-US" sz="1400" dirty="0" smtClean="0"/>
              <a:t>Together</a:t>
            </a:r>
            <a:r>
              <a:rPr lang="hu-HU" altLang="en-US" sz="1400" dirty="0" smtClean="0"/>
              <a:t>, Daily </a:t>
            </a:r>
            <a:r>
              <a:rPr lang="hu-HU" altLang="en-US" sz="1400" dirty="0" err="1" smtClean="0"/>
              <a:t>Tech</a:t>
            </a:r>
            <a:r>
              <a:rPr lang="hu-HU" altLang="en-US" sz="1400" dirty="0" smtClean="0"/>
              <a:t>, </a:t>
            </a:r>
            <a:r>
              <a:rPr lang="hu-HU" altLang="en-US" sz="1400" dirty="0" err="1" smtClean="0"/>
              <a:t>March</a:t>
            </a:r>
            <a:r>
              <a:rPr lang="hu-HU" altLang="en-US" sz="1400" dirty="0" smtClean="0"/>
              <a:t> 17 2007,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hu-HU" altLang="en-US" sz="1400" dirty="0" smtClean="0"/>
              <a:t>          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www.dailytech.com/article.aspx?newsid=6512</a:t>
            </a:r>
            <a:endParaRPr lang="en-US" sz="14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76213" y="4263090"/>
            <a:ext cx="87726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</a:t>
            </a:r>
            <a:r>
              <a:rPr lang="hu-HU" altLang="en-US" sz="1400" dirty="0" smtClean="0"/>
              <a:t>14</a:t>
            </a:r>
            <a:r>
              <a:rPr lang="en-US" altLang="en-US" sz="1400" dirty="0" smtClean="0"/>
              <a:t>]: </a:t>
            </a:r>
            <a:r>
              <a:rPr lang="en-US" altLang="en-US" sz="1400" dirty="0">
                <a:solidFill>
                  <a:srgbClr val="000000"/>
                </a:solidFill>
              </a:rPr>
              <a:t>Wright C., Henning P., Bergen B., Roadrunner Tutorial, An Introduction to Roadrunner,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and the Cell Processor, </a:t>
            </a:r>
            <a:r>
              <a:rPr lang="en-US" altLang="en-US" sz="1400" dirty="0" err="1">
                <a:solidFill>
                  <a:srgbClr val="000000"/>
                </a:solidFill>
              </a:rPr>
              <a:t>Febr</a:t>
            </a:r>
            <a:r>
              <a:rPr lang="en-US" altLang="en-US" sz="1400" dirty="0">
                <a:solidFill>
                  <a:srgbClr val="000000"/>
                </a:solidFill>
              </a:rPr>
              <a:t>. 7 2008,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http://www.lanl.gov/orgs/hpc/roadrunner/pdfs/Roadrunner-tutorial-session-1-web1.pdf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77800" y="5074303"/>
            <a:ext cx="9201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</a:t>
            </a:r>
            <a:r>
              <a:rPr lang="hu-HU" altLang="en-US" sz="1400" dirty="0" smtClean="0"/>
              <a:t>15</a:t>
            </a:r>
            <a:r>
              <a:rPr lang="en-US" altLang="en-US" sz="1400" dirty="0" smtClean="0"/>
              <a:t>]</a:t>
            </a:r>
            <a:r>
              <a:rPr lang="hu-HU" altLang="en-US" sz="1400" dirty="0" smtClean="0"/>
              <a:t>:</a:t>
            </a:r>
            <a:r>
              <a:rPr lang="en-US" altLang="en-US" sz="1400" dirty="0"/>
              <a:t> </a:t>
            </a:r>
            <a:r>
              <a:rPr lang="en-US" altLang="en-US" sz="1400" dirty="0" smtClean="0"/>
              <a:t>Intel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810 Chipset: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Intel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82810/82810-DC100 Graphics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and Memory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Controller Hub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(GMCH)</a:t>
            </a:r>
            <a:r>
              <a:rPr lang="hu-HU" altLang="en-US" sz="1400" dirty="0" smtClean="0"/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 smtClean="0"/>
              <a:t>          </a:t>
            </a:r>
            <a:r>
              <a:rPr lang="hu-HU" altLang="en-US" sz="1400" dirty="0" err="1" smtClean="0"/>
              <a:t>Datasheet</a:t>
            </a:r>
            <a:r>
              <a:rPr lang="hu-HU" altLang="en-US" sz="1400" dirty="0" smtClean="0"/>
              <a:t>, </a:t>
            </a:r>
            <a:r>
              <a:rPr lang="hu-HU" altLang="en-US" sz="1400" dirty="0" err="1" smtClean="0"/>
              <a:t>June</a:t>
            </a:r>
            <a:r>
              <a:rPr lang="hu-HU" altLang="en-US" sz="1400" dirty="0"/>
              <a:t> 1999, http://download.intel.com/design/chipsets/datashts/29065602.pdf</a:t>
            </a:r>
            <a:endParaRPr lang="en-US" altLang="en-US" sz="1400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79388" y="5677648"/>
            <a:ext cx="91425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16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hu-HU" sz="1400" dirty="0" err="1">
                <a:solidFill>
                  <a:srgbClr val="000000"/>
                </a:solidFill>
                <a:cs typeface="Arial" charset="0"/>
              </a:rPr>
              <a:t>Altavilla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 D.,  Intel </a:t>
            </a:r>
            <a:r>
              <a:rPr lang="en-US" altLang="hu-HU" sz="1400" dirty="0" err="1">
                <a:solidFill>
                  <a:srgbClr val="000000"/>
                </a:solidFill>
                <a:cs typeface="Arial" charset="0"/>
              </a:rPr>
              <a:t>Arrandale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 Core i5 and Core i3 Mobile Unveiled, Hot Hardware, Jan. 4 2010,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en-US" altLang="hu-HU" sz="1400" dirty="0" smtClean="0">
                <a:solidFill>
                  <a:srgbClr val="000000"/>
                </a:solidFill>
                <a:cs typeface="Arial" charset="0"/>
              </a:rPr>
              <a:t>http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://hothardware.com/Reviews/Intel-Arrandale-Core-i5-and-Core-i3-Mobile-Unveiled/</a:t>
            </a:r>
          </a:p>
        </p:txBody>
      </p:sp>
    </p:spTree>
    <p:extLst>
      <p:ext uri="{BB962C8B-B14F-4D97-AF65-F5344CB8AC3E}">
        <p14:creationId xmlns:p14="http://schemas.microsoft.com/office/powerpoint/2010/main" val="20565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</a:rPr>
              <a:t>4. </a:t>
            </a:r>
            <a:r>
              <a:rPr lang="en-US" altLang="en-US" dirty="0">
                <a:solidFill>
                  <a:srgbClr val="FFFFFF"/>
                </a:solidFill>
              </a:rPr>
              <a:t>References</a:t>
            </a:r>
            <a:r>
              <a:rPr lang="hu-HU" altLang="en-US" dirty="0">
                <a:solidFill>
                  <a:srgbClr val="FFFFFF"/>
                </a:solidFill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</a:rPr>
              <a:t>(3)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-104656" y="623191"/>
            <a:ext cx="813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sz="1400" dirty="0" smtClean="0">
                <a:latin typeface="+mj-lt"/>
              </a:rPr>
              <a:t>    [17]: </a:t>
            </a:r>
            <a:r>
              <a:rPr lang="hu-HU" altLang="hu-HU" dirty="0" err="1">
                <a:solidFill>
                  <a:srgbClr val="000000"/>
                </a:solidFill>
                <a:cs typeface="Arial" charset="0"/>
              </a:rPr>
              <a:t>Shimpi</a:t>
            </a:r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 A. L., The Intel </a:t>
            </a:r>
            <a:r>
              <a:rPr lang="hu-HU" altLang="hu-HU" dirty="0" err="1">
                <a:solidFill>
                  <a:srgbClr val="000000"/>
                </a:solidFill>
                <a:cs typeface="Arial" charset="0"/>
              </a:rPr>
              <a:t>Core</a:t>
            </a:r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 i3 530 </a:t>
            </a:r>
            <a:r>
              <a:rPr lang="hu-HU" altLang="hu-HU" dirty="0" err="1">
                <a:solidFill>
                  <a:srgbClr val="000000"/>
                </a:solidFill>
                <a:cs typeface="Arial" charset="0"/>
              </a:rPr>
              <a:t>Review</a:t>
            </a:r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 - Great </a:t>
            </a:r>
            <a:r>
              <a:rPr lang="hu-HU" altLang="hu-HU" dirty="0" err="1">
                <a:solidFill>
                  <a:srgbClr val="000000"/>
                </a:solidFill>
                <a:cs typeface="Arial" charset="0"/>
              </a:rPr>
              <a:t>for</a:t>
            </a:r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hu-HU" dirty="0" err="1">
                <a:solidFill>
                  <a:srgbClr val="000000"/>
                </a:solidFill>
                <a:cs typeface="Arial" charset="0"/>
              </a:rPr>
              <a:t>Overclockers</a:t>
            </a:r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 &amp; </a:t>
            </a:r>
            <a:r>
              <a:rPr lang="hu-HU" altLang="hu-HU" dirty="0" err="1">
                <a:solidFill>
                  <a:srgbClr val="000000"/>
                </a:solidFill>
                <a:cs typeface="Arial" charset="0"/>
              </a:rPr>
              <a:t>Gamers</a:t>
            </a:r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, </a:t>
            </a:r>
          </a:p>
          <a:p>
            <a:pPr algn="l"/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            </a:t>
            </a:r>
            <a:r>
              <a:rPr lang="hu-HU" altLang="hu-HU" dirty="0" smtClean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hu-HU" altLang="hu-HU" dirty="0" err="1" smtClean="0">
                <a:solidFill>
                  <a:srgbClr val="000000"/>
                </a:solidFill>
                <a:cs typeface="Arial" charset="0"/>
              </a:rPr>
              <a:t>AnandTech</a:t>
            </a:r>
            <a:r>
              <a:rPr lang="hu-HU" altLang="hu-HU" dirty="0">
                <a:solidFill>
                  <a:srgbClr val="000000"/>
                </a:solidFill>
                <a:cs typeface="Arial" charset="0"/>
              </a:rPr>
              <a:t>, Jan. 22 2010, http://www.anandtech.com/show/2921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69863" y="1216303"/>
            <a:ext cx="89193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18</a:t>
            </a:r>
            <a:r>
              <a:rPr lang="en-US" altLang="en-US" sz="1400" dirty="0">
                <a:solidFill>
                  <a:srgbClr val="000000"/>
                </a:solidFill>
              </a:rPr>
              <a:t>]: Von </a:t>
            </a:r>
            <a:r>
              <a:rPr lang="en-US" altLang="en-US" sz="1400" dirty="0" err="1">
                <a:solidFill>
                  <a:srgbClr val="000000"/>
                </a:solidFill>
              </a:rPr>
              <a:t>Holzbauer</a:t>
            </a:r>
            <a:r>
              <a:rPr lang="en-US" altLang="en-US" sz="1400" dirty="0">
                <a:solidFill>
                  <a:srgbClr val="000000"/>
                </a:solidFill>
              </a:rPr>
              <a:t> F., </a:t>
            </a:r>
            <a:r>
              <a:rPr lang="en-US" altLang="en-US" sz="1400" dirty="0" err="1">
                <a:solidFill>
                  <a:srgbClr val="000000"/>
                </a:solidFill>
              </a:rPr>
              <a:t>Kugler</a:t>
            </a:r>
            <a:r>
              <a:rPr lang="en-US" altLang="en-US" sz="1400" dirty="0">
                <a:solidFill>
                  <a:srgbClr val="000000"/>
                </a:solidFill>
              </a:rPr>
              <a:t> A., </a:t>
            </a:r>
            <a:r>
              <a:rPr lang="en-US" altLang="en-US" sz="1400" dirty="0" err="1">
                <a:solidFill>
                  <a:srgbClr val="000000"/>
                </a:solidFill>
              </a:rPr>
              <a:t>Neue</a:t>
            </a:r>
            <a:r>
              <a:rPr lang="en-US" altLang="en-US" sz="1400" dirty="0">
                <a:solidFill>
                  <a:srgbClr val="000000"/>
                </a:solidFill>
              </a:rPr>
              <a:t> Intel-</a:t>
            </a:r>
            <a:r>
              <a:rPr lang="en-US" altLang="en-US" sz="1400" dirty="0" err="1">
                <a:solidFill>
                  <a:srgbClr val="000000"/>
                </a:solidFill>
              </a:rPr>
              <a:t>Architektur</a:t>
            </a:r>
            <a:r>
              <a:rPr lang="en-US" altLang="en-US" sz="1400" dirty="0">
                <a:solidFill>
                  <a:srgbClr val="000000"/>
                </a:solidFill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</a:rPr>
              <a:t>mit</a:t>
            </a:r>
            <a:r>
              <a:rPr lang="en-US" altLang="en-US" sz="1400" dirty="0">
                <a:solidFill>
                  <a:srgbClr val="000000"/>
                </a:solidFill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</a:rPr>
              <a:t>Grafik-Fokus</a:t>
            </a:r>
            <a:r>
              <a:rPr lang="en-US" altLang="en-US" sz="1400" dirty="0">
                <a:solidFill>
                  <a:srgbClr val="000000"/>
                </a:solidFill>
              </a:rPr>
              <a:t>, Chip Online,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June </a:t>
            </a:r>
            <a:r>
              <a:rPr lang="en-US" altLang="en-US" sz="1400" dirty="0">
                <a:solidFill>
                  <a:srgbClr val="000000"/>
                </a:solidFill>
              </a:rPr>
              <a:t>1 2013, http://www.chip.de/artikel/Intel-Haswell-Neue-CPUs-fuer-Notebooks-und-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PCs_62209040.html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213" y="2046565"/>
            <a:ext cx="84067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19</a:t>
            </a:r>
            <a:r>
              <a:rPr lang="en-US" altLang="en-US" sz="1400" dirty="0">
                <a:solidFill>
                  <a:srgbClr val="000000"/>
                </a:solidFill>
              </a:rPr>
              <a:t>]: Shutter S., </a:t>
            </a:r>
            <a:r>
              <a:rPr lang="en-US" altLang="en-US" sz="1400" dirty="0" err="1">
                <a:solidFill>
                  <a:srgbClr val="000000"/>
                </a:solidFill>
              </a:rPr>
              <a:t>Solotko</a:t>
            </a:r>
            <a:r>
              <a:rPr lang="en-US" altLang="en-US" sz="1400" dirty="0">
                <a:solidFill>
                  <a:srgbClr val="000000"/>
                </a:solidFill>
              </a:rPr>
              <a:t> S., APCUG Breakfast Keynote 2008, Jan. 6 2008,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http://www.apcug.net/events/2008/files/APCUG_presentation_FINAL.ppt#1029,12,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ATI Hybrid Graphics Technology and ATI </a:t>
            </a:r>
            <a:r>
              <a:rPr lang="en-US" altLang="en-US" sz="1400" dirty="0" err="1">
                <a:solidFill>
                  <a:srgbClr val="000000"/>
                </a:solidFill>
              </a:rPr>
              <a:t>PowerXpress</a:t>
            </a:r>
            <a:r>
              <a:rPr lang="en-US" altLang="en-US" sz="1400" dirty="0">
                <a:solidFill>
                  <a:srgbClr val="000000"/>
                </a:solidFill>
              </a:rPr>
              <a:t>™ Technology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7800" y="2867303"/>
            <a:ext cx="9201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20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cs typeface="Arial" charset="0"/>
              </a:rPr>
              <a:t>Anthony S.,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Intel unveils its next mobile maneuver: Atom x3, x5, and 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x7</a:t>
            </a:r>
            <a:r>
              <a:rPr lang="hu-HU" altLang="en-US" sz="1400" dirty="0" smtClean="0">
                <a:solidFill>
                  <a:srgbClr val="000000"/>
                </a:solidFill>
                <a:cs typeface="Arial" charset="0"/>
              </a:rPr>
              <a:t>, Ars </a:t>
            </a:r>
            <a:r>
              <a:rPr lang="hu-HU" altLang="en-US" sz="1400" dirty="0" err="1" smtClean="0">
                <a:solidFill>
                  <a:srgbClr val="000000"/>
                </a:solidFill>
                <a:cs typeface="Arial" charset="0"/>
              </a:rPr>
              <a:t>Technica</a:t>
            </a:r>
            <a:r>
              <a:rPr lang="hu-HU" altLang="en-US" sz="1400" dirty="0" smtClean="0">
                <a:solidFill>
                  <a:srgbClr val="000000"/>
                </a:solidFill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cs typeface="Arial" charset="0"/>
              </a:rPr>
              <a:t>         </a:t>
            </a:r>
            <a:r>
              <a:rPr lang="hu-HU" altLang="en-US" sz="1400" dirty="0" err="1" smtClean="0">
                <a:solidFill>
                  <a:srgbClr val="000000"/>
                </a:solidFill>
                <a:cs typeface="Arial" charset="0"/>
              </a:rPr>
              <a:t>March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2 2015, http://</a:t>
            </a:r>
            <a:r>
              <a:rPr lang="hu-HU" altLang="en-US" sz="1400" dirty="0" smtClean="0">
                <a:solidFill>
                  <a:srgbClr val="000000"/>
                </a:solidFill>
                <a:cs typeface="Arial" charset="0"/>
              </a:rPr>
              <a:t>arstechnica.com/gadgets/2015/03/intel-unveils-its-next-mobile-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cs typeface="Arial" charset="0"/>
              </a:rPr>
              <a:t>         maneuver-atom-x3-x5-and-x7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/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9388" y="3699528"/>
            <a:ext cx="8299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</a:t>
            </a:r>
            <a:r>
              <a:rPr lang="hu-HU" altLang="en-US" sz="1400" dirty="0" smtClean="0"/>
              <a:t>21</a:t>
            </a:r>
            <a:r>
              <a:rPr lang="en-US" altLang="en-US" sz="1400" dirty="0" smtClean="0"/>
              <a:t>]: </a:t>
            </a:r>
            <a:r>
              <a:rPr lang="hu-HU" altLang="en-US" sz="1400" dirty="0"/>
              <a:t>MT6595 </a:t>
            </a:r>
            <a:r>
              <a:rPr lang="hu-HU" altLang="en-US" sz="1400" dirty="0" err="1"/>
              <a:t>Octa-Core</a:t>
            </a:r>
            <a:r>
              <a:rPr lang="hu-HU" altLang="en-US" sz="1400" dirty="0"/>
              <a:t> </a:t>
            </a:r>
            <a:r>
              <a:rPr lang="hu-HU" altLang="en-US" sz="1400" dirty="0" err="1"/>
              <a:t>Smartphone</a:t>
            </a:r>
            <a:r>
              <a:rPr lang="hu-HU" altLang="en-US" sz="1400" dirty="0"/>
              <a:t> </a:t>
            </a:r>
            <a:r>
              <a:rPr lang="hu-HU" altLang="en-US" sz="1400" dirty="0" err="1"/>
              <a:t>Application</a:t>
            </a:r>
            <a:r>
              <a:rPr lang="hu-HU" altLang="en-US" sz="1400" dirty="0"/>
              <a:t> </a:t>
            </a:r>
            <a:r>
              <a:rPr lang="hu-HU" altLang="en-US" sz="1400" dirty="0" err="1"/>
              <a:t>Processor</a:t>
            </a:r>
            <a:r>
              <a:rPr lang="hu-HU" altLang="en-US" sz="1400" dirty="0"/>
              <a:t>, </a:t>
            </a:r>
            <a:r>
              <a:rPr lang="hu-HU" altLang="en-US" sz="1400" dirty="0" err="1"/>
              <a:t>Technical</a:t>
            </a:r>
            <a:r>
              <a:rPr lang="hu-HU" altLang="en-US" sz="1400" dirty="0"/>
              <a:t> </a:t>
            </a:r>
            <a:r>
              <a:rPr lang="hu-HU" altLang="en-US" sz="1400" dirty="0" err="1"/>
              <a:t>Brief</a:t>
            </a:r>
            <a:r>
              <a:rPr lang="hu-HU" altLang="en-US" sz="1400" dirty="0"/>
              <a:t>, Dec. 31 2013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76213" y="4101165"/>
            <a:ext cx="93137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</a:t>
            </a:r>
            <a:r>
              <a:rPr lang="hu-HU" altLang="en-US" sz="1400" dirty="0" smtClean="0"/>
              <a:t>22</a:t>
            </a:r>
            <a:r>
              <a:rPr lang="en-US" altLang="en-US" sz="1400" dirty="0" smtClean="0"/>
              <a:t>]: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Armasu</a:t>
            </a:r>
            <a:r>
              <a:rPr lang="hu-HU" altLang="en-US" sz="1400" dirty="0" smtClean="0">
                <a:solidFill>
                  <a:srgbClr val="000000"/>
                </a:solidFill>
              </a:rPr>
              <a:t> L., </a:t>
            </a:r>
            <a:r>
              <a:rPr lang="en-US" altLang="en-US" sz="1400" dirty="0">
                <a:solidFill>
                  <a:srgbClr val="000000"/>
                </a:solidFill>
              </a:rPr>
              <a:t>IBM's Power9 CPU Could Be Game Changer In Servers And Supercomputers </a:t>
            </a:r>
            <a:endParaRPr lang="hu-HU" altLang="en-US" sz="14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</a:rPr>
              <a:t>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With </a:t>
            </a:r>
            <a:r>
              <a:rPr lang="en-US" altLang="en-US" sz="1400" dirty="0">
                <a:solidFill>
                  <a:srgbClr val="000000"/>
                </a:solidFill>
              </a:rPr>
              <a:t>Help From Google, </a:t>
            </a:r>
            <a:r>
              <a:rPr lang="en-US" altLang="en-US" sz="1400" dirty="0" err="1" smtClean="0">
                <a:solidFill>
                  <a:srgbClr val="000000"/>
                </a:solidFill>
              </a:rPr>
              <a:t>Nvidia</a:t>
            </a:r>
            <a:r>
              <a:rPr lang="hu-HU" altLang="en-US" sz="1400" dirty="0" smtClean="0">
                <a:solidFill>
                  <a:srgbClr val="000000"/>
                </a:solidFill>
              </a:rPr>
              <a:t>, Tom’s Hardware,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April</a:t>
            </a:r>
            <a:r>
              <a:rPr lang="hu-HU" altLang="en-US" sz="1400" dirty="0" smtClean="0">
                <a:solidFill>
                  <a:srgbClr val="000000"/>
                </a:solidFill>
              </a:rPr>
              <a:t> 7 2016,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</a:rPr>
              <a:t>://www.tomshardware.com/news/ibm-power9-servers-supercomputers-nvidia,31567.html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77800" y="4931428"/>
            <a:ext cx="9201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</a:t>
            </a:r>
            <a:r>
              <a:rPr lang="hu-HU" altLang="en-US" sz="1400" dirty="0" smtClean="0"/>
              <a:t>23</a:t>
            </a:r>
            <a:r>
              <a:rPr lang="en-US" altLang="en-US" sz="1400" dirty="0" smtClean="0"/>
              <a:t>]</a:t>
            </a:r>
            <a:r>
              <a:rPr lang="hu-HU" altLang="en-US" sz="1400" dirty="0" smtClean="0"/>
              <a:t>:</a:t>
            </a:r>
            <a:r>
              <a:rPr lang="en-US" altLang="en-US" sz="1400" dirty="0" smtClean="0"/>
              <a:t> </a:t>
            </a:r>
            <a:r>
              <a:rPr lang="hu-HU" altLang="en-US" sz="1400" dirty="0" smtClean="0"/>
              <a:t>Morgan T. P., </a:t>
            </a:r>
            <a:r>
              <a:rPr lang="en-US" altLang="en-US" sz="1400" dirty="0"/>
              <a:t>Power9 Will Bring Competition To Datacenter </a:t>
            </a:r>
            <a:r>
              <a:rPr lang="en-US" altLang="en-US" sz="1400" dirty="0" smtClean="0"/>
              <a:t>Compute</a:t>
            </a:r>
            <a:r>
              <a:rPr lang="hu-HU" altLang="en-US" sz="1400" dirty="0" smtClean="0"/>
              <a:t>, The </a:t>
            </a:r>
            <a:r>
              <a:rPr lang="hu-HU" altLang="en-US" sz="1400" dirty="0" err="1" smtClean="0"/>
              <a:t>Next</a:t>
            </a:r>
            <a:r>
              <a:rPr lang="hu-HU" altLang="en-US" sz="1400" dirty="0" smtClean="0"/>
              <a:t> Platform,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/>
              <a:t> </a:t>
            </a:r>
            <a:r>
              <a:rPr lang="hu-HU" altLang="en-US" sz="1400" dirty="0" smtClean="0"/>
              <a:t>         </a:t>
            </a:r>
            <a:r>
              <a:rPr lang="hu-HU" altLang="en-US" sz="1400" dirty="0" err="1" smtClean="0"/>
              <a:t>April</a:t>
            </a:r>
            <a:r>
              <a:rPr lang="hu-HU" altLang="en-US" sz="1400" dirty="0"/>
              <a:t> 18 2016, http://</a:t>
            </a:r>
            <a:r>
              <a:rPr lang="hu-HU" altLang="en-US" sz="1400" dirty="0" smtClean="0"/>
              <a:t>www.nextplatform.com/2016/04/18/power9-will-bring-competition-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/>
              <a:t> </a:t>
            </a:r>
            <a:r>
              <a:rPr lang="hu-HU" altLang="en-US" sz="1400" dirty="0" smtClean="0"/>
              <a:t>         </a:t>
            </a:r>
            <a:r>
              <a:rPr lang="hu-HU" altLang="en-US" sz="1400" dirty="0" err="1" smtClean="0"/>
              <a:t>datacenter-compute</a:t>
            </a:r>
            <a:r>
              <a:rPr lang="hu-HU" altLang="en-US" sz="1400" dirty="0"/>
              <a:t>/</a:t>
            </a:r>
            <a:endParaRPr lang="en-US" altLang="en-US" sz="1400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5753848"/>
            <a:ext cx="8927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24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Chang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H.,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Multi-Die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Integration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Strategies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hu-HU" altLang="hu-HU" sz="1400" dirty="0" smtClean="0">
                <a:solidFill>
                  <a:srgbClr val="000000"/>
                </a:solidFill>
                <a:cs typeface="Arial" charset="0"/>
              </a:rPr>
              <a:t>System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Partitions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in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Mobile WWAN </a:t>
            </a:r>
            <a:r>
              <a:rPr lang="hu-HU" altLang="hu-HU" sz="1400" dirty="0" err="1" smtClean="0">
                <a:solidFill>
                  <a:srgbClr val="000000"/>
                </a:solidFill>
                <a:cs typeface="Arial" charset="0"/>
              </a:rPr>
              <a:t>Devices</a:t>
            </a:r>
            <a:r>
              <a:rPr lang="hu-HU" altLang="hu-HU" sz="1400" dirty="0" smtClean="0">
                <a:solidFill>
                  <a:srgbClr val="000000"/>
                </a:solidFill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hu-HU" sz="1400" dirty="0" smtClean="0">
                <a:solidFill>
                  <a:srgbClr val="000000"/>
                </a:solidFill>
                <a:cs typeface="Arial" charset="0"/>
              </a:rPr>
              <a:t>         Nov. 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14 2012, http://meptec.org/Resources/1%20-%20Universal%20Scientific.pdf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038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rgbClr val="FFFFFF"/>
                </a:solidFill>
              </a:rPr>
              <a:t>4. </a:t>
            </a:r>
            <a:r>
              <a:rPr lang="en-US" altLang="en-US" dirty="0">
                <a:solidFill>
                  <a:srgbClr val="FFFFFF"/>
                </a:solidFill>
              </a:rPr>
              <a:t>References</a:t>
            </a:r>
            <a:r>
              <a:rPr lang="hu-HU" altLang="en-US" dirty="0">
                <a:solidFill>
                  <a:srgbClr val="FFFFFF"/>
                </a:solidFill>
              </a:rPr>
              <a:t> </a:t>
            </a:r>
            <a:r>
              <a:rPr lang="hu-HU" altLang="en-US" dirty="0" smtClean="0">
                <a:solidFill>
                  <a:srgbClr val="FFFFFF"/>
                </a:solidFill>
              </a:rPr>
              <a:t>(4)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-104656" y="623191"/>
            <a:ext cx="8985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dirty="0" smtClean="0">
                <a:solidFill>
                  <a:srgbClr val="000000"/>
                </a:solidFill>
                <a:latin typeface="Verdana"/>
              </a:rPr>
              <a:t>    [25]: </a:t>
            </a:r>
            <a:r>
              <a:rPr lang="en-US" altLang="hu-HU" dirty="0">
                <a:solidFill>
                  <a:srgbClr val="000000"/>
                </a:solidFill>
                <a:cs typeface="Arial" charset="0"/>
              </a:rPr>
              <a:t>Klug B., The State of Qualcomm's Modems - WTR1605 and MDM9x25, </a:t>
            </a:r>
            <a:r>
              <a:rPr lang="en-US" altLang="hu-HU" dirty="0" err="1">
                <a:solidFill>
                  <a:srgbClr val="000000"/>
                </a:solidFill>
                <a:cs typeface="Arial" charset="0"/>
              </a:rPr>
              <a:t>AnandTech</a:t>
            </a:r>
            <a:r>
              <a:rPr lang="en-US" altLang="hu-HU" dirty="0">
                <a:solidFill>
                  <a:srgbClr val="000000"/>
                </a:solidFill>
                <a:cs typeface="Arial" charset="0"/>
              </a:rPr>
              <a:t>, </a:t>
            </a:r>
          </a:p>
          <a:p>
            <a:pPr algn="l"/>
            <a:r>
              <a:rPr lang="en-US" altLang="hu-HU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hu-HU" altLang="hu-HU" dirty="0" smtClean="0">
                <a:solidFill>
                  <a:srgbClr val="000000"/>
                </a:solidFill>
                <a:cs typeface="Arial" charset="0"/>
              </a:rPr>
              <a:t>     </a:t>
            </a:r>
            <a:r>
              <a:rPr lang="en-US" altLang="hu-HU" dirty="0" smtClean="0">
                <a:solidFill>
                  <a:srgbClr val="000000"/>
                </a:solidFill>
                <a:cs typeface="Arial" charset="0"/>
              </a:rPr>
              <a:t>Jan</a:t>
            </a:r>
            <a:r>
              <a:rPr lang="en-US" altLang="hu-HU" dirty="0">
                <a:solidFill>
                  <a:srgbClr val="000000"/>
                </a:solidFill>
                <a:cs typeface="Arial" charset="0"/>
              </a:rPr>
              <a:t>. 4 2013, http://www.anandtech.com/print/6541/the-state-of-qualcomms-modems-</a:t>
            </a:r>
          </a:p>
          <a:p>
            <a:pPr algn="l"/>
            <a:r>
              <a:rPr lang="en-US" altLang="hu-HU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hu-HU" altLang="hu-HU" dirty="0" smtClean="0">
                <a:solidFill>
                  <a:srgbClr val="000000"/>
                </a:solidFill>
                <a:cs typeface="Arial" charset="0"/>
              </a:rPr>
              <a:t>     </a:t>
            </a:r>
            <a:r>
              <a:rPr lang="en-US" altLang="hu-HU" dirty="0" smtClean="0">
                <a:solidFill>
                  <a:srgbClr val="000000"/>
                </a:solidFill>
                <a:cs typeface="Arial" charset="0"/>
              </a:rPr>
              <a:t>wtr1605-and-mdm9x25</a:t>
            </a:r>
            <a:endParaRPr lang="en-US" altLang="hu-H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69863" y="1425853"/>
            <a:ext cx="88828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26</a:t>
            </a:r>
            <a:r>
              <a:rPr lang="en-US" altLang="en-US" sz="1400" dirty="0">
                <a:solidFill>
                  <a:srgbClr val="000000"/>
                </a:solidFill>
              </a:rPr>
              <a:t>]: </a:t>
            </a:r>
            <a:r>
              <a:rPr lang="en-US" altLang="en-US" sz="1400" dirty="0" err="1">
                <a:solidFill>
                  <a:srgbClr val="000000"/>
                </a:solidFill>
              </a:rPr>
              <a:t>Shimpi</a:t>
            </a:r>
            <a:r>
              <a:rPr lang="en-US" altLang="en-US" sz="1400" dirty="0">
                <a:solidFill>
                  <a:srgbClr val="000000"/>
                </a:solidFill>
              </a:rPr>
              <a:t> A.L., Qualcomm's Snapdragon 808/810: 20nm High-End 64-bit </a:t>
            </a:r>
            <a:r>
              <a:rPr lang="en-US" altLang="en-US" sz="1400" dirty="0" err="1">
                <a:solidFill>
                  <a:srgbClr val="000000"/>
                </a:solidFill>
              </a:rPr>
              <a:t>SoCs</a:t>
            </a:r>
            <a:r>
              <a:rPr lang="en-US" altLang="en-US" sz="1400" dirty="0">
                <a:solidFill>
                  <a:srgbClr val="000000"/>
                </a:solidFill>
              </a:rPr>
              <a:t> with LTE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Category 6/7 Support in 2015, </a:t>
            </a:r>
            <a:r>
              <a:rPr lang="en-US" altLang="en-US" sz="1400" dirty="0" err="1">
                <a:solidFill>
                  <a:srgbClr val="000000"/>
                </a:solidFill>
              </a:rPr>
              <a:t>AnandTech</a:t>
            </a:r>
            <a:r>
              <a:rPr lang="en-US" altLang="en-US" sz="1400" dirty="0">
                <a:solidFill>
                  <a:srgbClr val="000000"/>
                </a:solidFill>
              </a:rPr>
              <a:t>, April 7 2014,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http://www.anandtech.com/show/7925/qualcomms-snapdragon-808810-20nm-highend-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   64bit-socs-with-lte-category-67-support-in-2015 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7800" y="2448203"/>
            <a:ext cx="9201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808080"/>
              </a:buClr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27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Katouzian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A., The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Qualcomm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difference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, 2013,</a:t>
            </a:r>
          </a:p>
          <a:p>
            <a:pPr eaLnBrk="1" hangingPunct="1">
              <a:spcBef>
                <a:spcPct val="0"/>
              </a:spcBef>
              <a:buClr>
                <a:srgbClr val="808080"/>
              </a:buClr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         https://www.qualcomm.com/media/documents/files/the-qualcomm-difference.pdf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76213" y="3043890"/>
            <a:ext cx="7937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28</a:t>
            </a:r>
            <a:r>
              <a:rPr lang="en-US" altLang="en-US" sz="1400" dirty="0" smtClean="0">
                <a:solidFill>
                  <a:srgbClr val="000000"/>
                </a:solidFill>
              </a:rPr>
              <a:t>]: </a:t>
            </a:r>
            <a:r>
              <a:rPr lang="hu-HU" altLang="en-US" sz="1400" dirty="0" err="1">
                <a:solidFill>
                  <a:srgbClr val="000000"/>
                </a:solidFill>
              </a:rPr>
              <a:t>CoreLink</a:t>
            </a:r>
            <a:r>
              <a:rPr lang="hu-HU" altLang="en-US" sz="1400" dirty="0">
                <a:solidFill>
                  <a:srgbClr val="000000"/>
                </a:solidFill>
              </a:rPr>
              <a:t> CCN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Family</a:t>
            </a:r>
            <a:r>
              <a:rPr lang="hu-HU" altLang="en-US" sz="1400" dirty="0" smtClean="0">
                <a:solidFill>
                  <a:srgbClr val="000000"/>
                </a:solidFill>
              </a:rPr>
              <a:t>, ARM,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</a:rPr>
              <a:t>://www.arm.com/products/system-ip/interconnect/corelink-ccn-family.php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77800" y="3655078"/>
            <a:ext cx="9201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29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</a:rPr>
              <a:t>James D., </a:t>
            </a:r>
            <a:r>
              <a:rPr lang="en-US" altLang="en-US" sz="1400" dirty="0">
                <a:solidFill>
                  <a:srgbClr val="000000"/>
                </a:solidFill>
              </a:rPr>
              <a:t>Inside Today’s Systems &amp; Chips: A </a:t>
            </a:r>
            <a:r>
              <a:rPr lang="en-US" altLang="en-US" sz="1400" dirty="0" smtClean="0">
                <a:solidFill>
                  <a:srgbClr val="000000"/>
                </a:solidFill>
              </a:rPr>
              <a:t>Survey </a:t>
            </a:r>
            <a:r>
              <a:rPr lang="en-US" altLang="en-US" sz="1400" dirty="0">
                <a:solidFill>
                  <a:srgbClr val="000000"/>
                </a:solidFill>
              </a:rPr>
              <a:t>of the Past </a:t>
            </a:r>
            <a:r>
              <a:rPr lang="en-US" altLang="en-US" sz="1400" dirty="0" smtClean="0">
                <a:solidFill>
                  <a:srgbClr val="000000"/>
                </a:solidFill>
              </a:rPr>
              <a:t>Year</a:t>
            </a:r>
            <a:r>
              <a:rPr lang="hu-HU" altLang="en-US" sz="1400" dirty="0" smtClean="0">
                <a:solidFill>
                  <a:srgbClr val="000000"/>
                </a:solidFill>
              </a:rPr>
              <a:t>, 2013,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</a:rPr>
              <a:t>://theconfab.com/wp-content/uploads/2014/dick_james_confab14.pdf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9609" y="4264026"/>
            <a:ext cx="9209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latin typeface="+mj-lt"/>
              </a:rPr>
              <a:t>[30]: </a:t>
            </a:r>
            <a:r>
              <a:rPr lang="en-US" sz="1400" dirty="0" smtClean="0"/>
              <a:t>McCredie</a:t>
            </a:r>
            <a:r>
              <a:rPr lang="hu-HU" sz="1400" dirty="0" smtClean="0"/>
              <a:t> B., </a:t>
            </a:r>
            <a:r>
              <a:rPr lang="en-US" sz="1400" dirty="0" err="1" smtClean="0"/>
              <a:t>OpenPOWER</a:t>
            </a:r>
            <a:r>
              <a:rPr lang="hu-HU" sz="1400" dirty="0" smtClean="0"/>
              <a:t> </a:t>
            </a:r>
            <a:r>
              <a:rPr lang="en-US" sz="1400" dirty="0" smtClean="0"/>
              <a:t>and the Roadmap Ahead</a:t>
            </a:r>
            <a:r>
              <a:rPr lang="hu-HU" sz="1400" dirty="0" smtClean="0"/>
              <a:t>, OpenPOWER Summit 2016, April 5-8,</a:t>
            </a:r>
          </a:p>
          <a:p>
            <a:r>
              <a:rPr lang="hu-HU" sz="1400" dirty="0" smtClean="0">
                <a:latin typeface="+mj-lt"/>
              </a:rPr>
              <a:t>           </a:t>
            </a:r>
            <a:r>
              <a:rPr lang="en-US" sz="1400" dirty="0" smtClean="0">
                <a:latin typeface="+mj-lt"/>
              </a:rPr>
              <a:t>http</a:t>
            </a:r>
            <a:r>
              <a:rPr lang="en-US" sz="1400" dirty="0">
                <a:latin typeface="+mj-lt"/>
              </a:rPr>
              <a:t>://openpowerfoundation.org/wp-content/uploads/2016/04/5_Brad-McCredie.IBM_.pdf</a:t>
            </a:r>
            <a:endParaRPr 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85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1067" y="1286619"/>
            <a:ext cx="8343900" cy="5183188"/>
            <a:chOff x="400050" y="1022350"/>
            <a:chExt cx="8343900" cy="5183188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1"/>
            <a:stretch/>
          </p:blipFill>
          <p:spPr bwMode="auto">
            <a:xfrm>
              <a:off x="400050" y="1022350"/>
              <a:ext cx="8343900" cy="518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1" t="9234" r="42899" b="82883"/>
            <a:stretch/>
          </p:blipFill>
          <p:spPr bwMode="auto">
            <a:xfrm>
              <a:off x="1574800" y="1022350"/>
              <a:ext cx="5791200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90269" y="609794"/>
            <a:ext cx="7334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2D2D8A"/>
                </a:solidFill>
              </a:rPr>
              <a:t>Moore’s revised projection for the no. of transistors/die from 2003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7148" y="4279184"/>
            <a:ext cx="46650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Actual data show  in fact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doubling transistor counts/die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 every two years, beginning already from 1970.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241601">
            <a:off x="1264891" y="4897002"/>
            <a:ext cx="1091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2x/year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289284">
            <a:off x="4210537" y="2829149"/>
            <a:ext cx="1268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2x/2 year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 rot="20283822">
            <a:off x="4240679" y="2711969"/>
            <a:ext cx="1429555" cy="4935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5949280"/>
            <a:ext cx="867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last two technology transitions have signaled that </a:t>
            </a:r>
            <a:r>
              <a:rPr lang="en-US" dirty="0">
                <a:solidFill>
                  <a:srgbClr val="FF0000"/>
                </a:solidFill>
              </a:rPr>
              <a:t>our cadence today is closer to 2.5 </a:t>
            </a:r>
            <a:r>
              <a:rPr lang="en-US" dirty="0" smtClean="0">
                <a:solidFill>
                  <a:srgbClr val="FF0000"/>
                </a:solidFill>
              </a:rPr>
              <a:t>years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than </a:t>
            </a:r>
            <a:r>
              <a:rPr lang="en-US" dirty="0" smtClean="0">
                <a:solidFill>
                  <a:srgbClr val="FF0000"/>
                </a:solidFill>
              </a:rPr>
              <a:t>two“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].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127395" y="4690341"/>
            <a:ext cx="0" cy="58506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98530" y="54260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On Intel’s Q2 2015 earnings conference call, </a:t>
            </a:r>
            <a:r>
              <a:rPr lang="en-US" dirty="0" smtClean="0">
                <a:solidFill>
                  <a:srgbClr val="0070C0"/>
                </a:solidFill>
              </a:rPr>
              <a:t>on July 16 2015</a:t>
            </a:r>
            <a:r>
              <a:rPr lang="en-US" dirty="0" smtClean="0">
                <a:solidFill>
                  <a:srgbClr val="000000"/>
                </a:solidFill>
              </a:rPr>
              <a:t>,  </a:t>
            </a:r>
            <a:r>
              <a:rPr lang="en-US" dirty="0" err="1" smtClean="0">
                <a:solidFill>
                  <a:srgbClr val="0070C0"/>
                </a:solidFill>
              </a:rPr>
              <a:t>Krzanich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>
                <a:solidFill>
                  <a:srgbClr val="0070C0"/>
                </a:solidFill>
              </a:rPr>
              <a:t>the second half </a:t>
            </a:r>
            <a:r>
              <a:rPr lang="en-US" dirty="0" smtClean="0">
                <a:solidFill>
                  <a:srgbClr val="0070C0"/>
                </a:solidFill>
              </a:rPr>
              <a:t>of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  2017</a:t>
            </a:r>
            <a:r>
              <a:rPr lang="en-US" dirty="0">
                <a:solidFill>
                  <a:srgbClr val="000000"/>
                </a:solidFill>
              </a:rPr>
              <a:t>, we expect to launch our first </a:t>
            </a:r>
            <a:r>
              <a:rPr lang="en-US" dirty="0">
                <a:solidFill>
                  <a:srgbClr val="0070C0"/>
                </a:solidFill>
              </a:rPr>
              <a:t>10-nanometer product</a:t>
            </a:r>
            <a:r>
              <a:rPr lang="en-US" dirty="0">
                <a:solidFill>
                  <a:srgbClr val="000000"/>
                </a:solidFill>
              </a:rPr>
              <a:t>, code named </a:t>
            </a:r>
            <a:r>
              <a:rPr lang="en-US" dirty="0" err="1">
                <a:solidFill>
                  <a:srgbClr val="FF0000"/>
                </a:solidFill>
              </a:rPr>
              <a:t>Cannonlake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144" y="625061"/>
            <a:ext cx="6620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Slowing down the cadence of Intel’s technology transitions</a:t>
            </a:r>
            <a:r>
              <a:rPr lang="hu-HU" b="1" dirty="0" smtClean="0">
                <a:solidFill>
                  <a:srgbClr val="2D2D8A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[4]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9" name="Group 4"/>
          <p:cNvGrpSpPr/>
          <p:nvPr/>
        </p:nvGrpSpPr>
        <p:grpSpPr>
          <a:xfrm>
            <a:off x="-2632" y="1133745"/>
            <a:ext cx="9149264" cy="3822897"/>
            <a:chOff x="-86749" y="1877652"/>
            <a:chExt cx="9310938" cy="4014428"/>
          </a:xfrm>
        </p:grpSpPr>
        <p:sp>
          <p:nvSpPr>
            <p:cNvPr id="31" name="Téglalap 30"/>
            <p:cNvSpPr/>
            <p:nvPr/>
          </p:nvSpPr>
          <p:spPr bwMode="auto">
            <a:xfrm>
              <a:off x="755646" y="4938100"/>
              <a:ext cx="4207254" cy="219092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755647" y="4258588"/>
              <a:ext cx="2333663" cy="37680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755648" y="2864019"/>
              <a:ext cx="504055" cy="76817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755649" y="3645024"/>
              <a:ext cx="1470715" cy="605164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 bwMode="auto">
            <a:xfrm>
              <a:off x="755646" y="5480938"/>
              <a:ext cx="8203076" cy="92391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 bwMode="auto">
            <a:xfrm>
              <a:off x="755646" y="5283641"/>
              <a:ext cx="6295256" cy="10901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755646" y="5175918"/>
              <a:ext cx="5183882" cy="9767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755646" y="4650100"/>
              <a:ext cx="3163255" cy="28800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755646" y="5396874"/>
              <a:ext cx="7702718" cy="68445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sz="9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40" name="Csoportba foglalás 39"/>
            <p:cNvGrpSpPr/>
            <p:nvPr/>
          </p:nvGrpSpPr>
          <p:grpSpPr>
            <a:xfrm>
              <a:off x="284448" y="5508949"/>
              <a:ext cx="8676000" cy="216024"/>
              <a:chOff x="384897" y="5508949"/>
              <a:chExt cx="8676000" cy="216024"/>
            </a:xfrm>
          </p:grpSpPr>
          <p:cxnSp>
            <p:nvCxnSpPr>
              <p:cNvPr id="113" name="Egyenes összekötő 112"/>
              <p:cNvCxnSpPr/>
              <p:nvPr/>
            </p:nvCxnSpPr>
            <p:spPr bwMode="auto">
              <a:xfrm>
                <a:off x="384897" y="5580956"/>
                <a:ext cx="8676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Egyenes összekötő 113"/>
              <p:cNvCxnSpPr/>
              <p:nvPr/>
            </p:nvCxnSpPr>
            <p:spPr bwMode="auto">
              <a:xfrm>
                <a:off x="87652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Egyenes összekötő 114"/>
              <p:cNvCxnSpPr/>
              <p:nvPr/>
            </p:nvCxnSpPr>
            <p:spPr bwMode="auto">
              <a:xfrm>
                <a:off x="133737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Egyenes összekötő 115"/>
              <p:cNvCxnSpPr/>
              <p:nvPr/>
            </p:nvCxnSpPr>
            <p:spPr bwMode="auto">
              <a:xfrm>
                <a:off x="2259082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Egyenes összekötő 116"/>
              <p:cNvCxnSpPr/>
              <p:nvPr/>
            </p:nvCxnSpPr>
            <p:spPr bwMode="auto">
              <a:xfrm>
                <a:off x="179823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Egyenes összekötő 117"/>
              <p:cNvCxnSpPr/>
              <p:nvPr/>
            </p:nvCxnSpPr>
            <p:spPr bwMode="auto">
              <a:xfrm>
                <a:off x="3180784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Egyenes összekötő 118"/>
              <p:cNvCxnSpPr/>
              <p:nvPr/>
            </p:nvCxnSpPr>
            <p:spPr bwMode="auto">
              <a:xfrm>
                <a:off x="2719933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Egyenes összekötő 119"/>
              <p:cNvCxnSpPr/>
              <p:nvPr/>
            </p:nvCxnSpPr>
            <p:spPr bwMode="auto">
              <a:xfrm>
                <a:off x="7328445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Egyenes összekötő 120"/>
              <p:cNvCxnSpPr/>
              <p:nvPr/>
            </p:nvCxnSpPr>
            <p:spPr bwMode="auto">
              <a:xfrm>
                <a:off x="7789296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Egyenes összekötő 121"/>
              <p:cNvCxnSpPr/>
              <p:nvPr/>
            </p:nvCxnSpPr>
            <p:spPr bwMode="auto">
              <a:xfrm>
                <a:off x="6867594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8710999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8250147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4102487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Egyenes összekötő 125"/>
              <p:cNvCxnSpPr/>
              <p:nvPr/>
            </p:nvCxnSpPr>
            <p:spPr bwMode="auto">
              <a:xfrm>
                <a:off x="456333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Egyenes összekötő 126"/>
              <p:cNvCxnSpPr/>
              <p:nvPr/>
            </p:nvCxnSpPr>
            <p:spPr bwMode="auto">
              <a:xfrm>
                <a:off x="3641635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Egyenes összekötő 127"/>
              <p:cNvCxnSpPr/>
              <p:nvPr/>
            </p:nvCxnSpPr>
            <p:spPr bwMode="auto">
              <a:xfrm>
                <a:off x="5485040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Egyenes összekötő 128"/>
              <p:cNvCxnSpPr/>
              <p:nvPr/>
            </p:nvCxnSpPr>
            <p:spPr bwMode="auto">
              <a:xfrm>
                <a:off x="502418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Egyenes összekötő 129"/>
              <p:cNvCxnSpPr/>
              <p:nvPr/>
            </p:nvCxnSpPr>
            <p:spPr bwMode="auto">
              <a:xfrm>
                <a:off x="6406743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Egyenes összekötő 130"/>
              <p:cNvCxnSpPr/>
              <p:nvPr/>
            </p:nvCxnSpPr>
            <p:spPr bwMode="auto">
              <a:xfrm>
                <a:off x="594589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286762" y="5661248"/>
              <a:ext cx="8775754" cy="230832"/>
              <a:chOff x="343669" y="5703202"/>
              <a:chExt cx="8775754" cy="230832"/>
            </a:xfrm>
          </p:grpSpPr>
          <p:sp>
            <p:nvSpPr>
              <p:cNvPr id="103" name="Szövegdoboz 4101"/>
              <p:cNvSpPr txBox="1"/>
              <p:nvPr/>
            </p:nvSpPr>
            <p:spPr>
              <a:xfrm>
                <a:off x="34366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Szövegdoboz 67"/>
              <p:cNvSpPr txBox="1"/>
              <p:nvPr/>
            </p:nvSpPr>
            <p:spPr>
              <a:xfrm>
                <a:off x="1279773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Szövegdoboz 68"/>
              <p:cNvSpPr txBox="1"/>
              <p:nvPr/>
            </p:nvSpPr>
            <p:spPr>
              <a:xfrm>
                <a:off x="218684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Szövegdoboz 69"/>
              <p:cNvSpPr txBox="1"/>
              <p:nvPr/>
            </p:nvSpPr>
            <p:spPr>
              <a:xfrm>
                <a:off x="3115330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Szövegdoboz 70"/>
              <p:cNvSpPr txBox="1"/>
              <p:nvPr/>
            </p:nvSpPr>
            <p:spPr>
              <a:xfrm>
                <a:off x="402391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Szövegdoboz 71"/>
              <p:cNvSpPr txBox="1"/>
              <p:nvPr/>
            </p:nvSpPr>
            <p:spPr>
              <a:xfrm>
                <a:off x="496541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Szövegdoboz 72"/>
              <p:cNvSpPr txBox="1"/>
              <p:nvPr/>
            </p:nvSpPr>
            <p:spPr>
              <a:xfrm>
                <a:off x="587375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Szövegdoboz 73"/>
              <p:cNvSpPr txBox="1"/>
              <p:nvPr/>
            </p:nvSpPr>
            <p:spPr>
              <a:xfrm>
                <a:off x="6795361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Szövegdoboz 74"/>
              <p:cNvSpPr txBox="1"/>
              <p:nvPr/>
            </p:nvSpPr>
            <p:spPr>
              <a:xfrm>
                <a:off x="7723842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Szövegdoboz 75"/>
              <p:cNvSpPr txBox="1"/>
              <p:nvPr/>
            </p:nvSpPr>
            <p:spPr>
              <a:xfrm>
                <a:off x="8639805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Csoportba foglalás 41"/>
            <p:cNvGrpSpPr/>
            <p:nvPr/>
          </p:nvGrpSpPr>
          <p:grpSpPr>
            <a:xfrm>
              <a:off x="243220" y="2313742"/>
              <a:ext cx="144000" cy="3355103"/>
              <a:chOff x="179512" y="2366269"/>
              <a:chExt cx="144000" cy="3355103"/>
            </a:xfrm>
          </p:grpSpPr>
          <p:cxnSp>
            <p:nvCxnSpPr>
              <p:cNvPr id="92" name="Egyenes összekötő 91"/>
              <p:cNvCxnSpPr/>
              <p:nvPr/>
            </p:nvCxnSpPr>
            <p:spPr bwMode="auto">
              <a:xfrm flipV="1">
                <a:off x="251520" y="2366269"/>
                <a:ext cx="0" cy="335510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Egyenes összekötő 92"/>
              <p:cNvCxnSpPr/>
              <p:nvPr/>
            </p:nvCxnSpPr>
            <p:spPr bwMode="auto">
              <a:xfrm flipH="1">
                <a:off x="179512" y="259663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Egyenes összekötő 93"/>
              <p:cNvCxnSpPr/>
              <p:nvPr/>
            </p:nvCxnSpPr>
            <p:spPr bwMode="auto">
              <a:xfrm flipH="1">
                <a:off x="179512" y="291019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Egyenes összekötő 94"/>
              <p:cNvCxnSpPr/>
              <p:nvPr/>
            </p:nvCxnSpPr>
            <p:spPr bwMode="auto">
              <a:xfrm flipH="1">
                <a:off x="179512" y="352877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Egyenes összekötő 95"/>
              <p:cNvCxnSpPr/>
              <p:nvPr/>
            </p:nvCxnSpPr>
            <p:spPr bwMode="auto">
              <a:xfrm flipH="1">
                <a:off x="179512" y="322376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Egyenes összekötő 96"/>
              <p:cNvCxnSpPr/>
              <p:nvPr/>
            </p:nvCxnSpPr>
            <p:spPr bwMode="auto">
              <a:xfrm flipH="1">
                <a:off x="179512" y="383892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Egyenes összekötő 97"/>
              <p:cNvCxnSpPr/>
              <p:nvPr/>
            </p:nvCxnSpPr>
            <p:spPr bwMode="auto">
              <a:xfrm flipH="1">
                <a:off x="179512" y="414908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Egyenes összekötő 98"/>
              <p:cNvCxnSpPr/>
              <p:nvPr/>
            </p:nvCxnSpPr>
            <p:spPr bwMode="auto">
              <a:xfrm flipH="1">
                <a:off x="179512" y="445750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Egyenes összekötő 99"/>
              <p:cNvCxnSpPr/>
              <p:nvPr/>
            </p:nvCxnSpPr>
            <p:spPr bwMode="auto">
              <a:xfrm flipH="1">
                <a:off x="179512" y="476765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Egyenes összekötő 100"/>
              <p:cNvCxnSpPr/>
              <p:nvPr/>
            </p:nvCxnSpPr>
            <p:spPr bwMode="auto">
              <a:xfrm flipH="1">
                <a:off x="179512" y="507781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Egyenes összekötő 101"/>
              <p:cNvCxnSpPr/>
              <p:nvPr/>
            </p:nvCxnSpPr>
            <p:spPr bwMode="auto">
              <a:xfrm flipH="1">
                <a:off x="179512" y="5387964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3" name="Szövegdoboz 64"/>
            <p:cNvSpPr txBox="1"/>
            <p:nvPr/>
          </p:nvSpPr>
          <p:spPr>
            <a:xfrm>
              <a:off x="-86749" y="2439490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4" name="Szövegdoboz 65"/>
            <p:cNvSpPr txBox="1"/>
            <p:nvPr/>
          </p:nvSpPr>
          <p:spPr>
            <a:xfrm>
              <a:off x="-79492" y="2742915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5" name="Szövegdoboz 66"/>
            <p:cNvSpPr txBox="1"/>
            <p:nvPr/>
          </p:nvSpPr>
          <p:spPr>
            <a:xfrm>
              <a:off x="-84646" y="3050108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6" name="Szövegdoboz 76"/>
            <p:cNvSpPr txBox="1"/>
            <p:nvPr/>
          </p:nvSpPr>
          <p:spPr>
            <a:xfrm>
              <a:off x="-86162" y="3360790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7" name="Szövegdoboz 77"/>
            <p:cNvSpPr txBox="1"/>
            <p:nvPr/>
          </p:nvSpPr>
          <p:spPr>
            <a:xfrm>
              <a:off x="-79492" y="3671762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8" name="Szövegdoboz 82"/>
            <p:cNvSpPr txBox="1"/>
            <p:nvPr/>
          </p:nvSpPr>
          <p:spPr>
            <a:xfrm>
              <a:off x="-79492" y="3978955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9" name="Szövegdoboz 83"/>
            <p:cNvSpPr txBox="1"/>
            <p:nvPr/>
          </p:nvSpPr>
          <p:spPr>
            <a:xfrm>
              <a:off x="-15284" y="4289637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0" name="Szövegdoboz 85"/>
            <p:cNvSpPr txBox="1"/>
            <p:nvPr/>
          </p:nvSpPr>
          <p:spPr>
            <a:xfrm>
              <a:off x="-15284" y="4605433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1" name="Szövegdoboz 88"/>
            <p:cNvSpPr txBox="1"/>
            <p:nvPr/>
          </p:nvSpPr>
          <p:spPr>
            <a:xfrm>
              <a:off x="-8027" y="4909945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2" name="Szövegdoboz 92"/>
            <p:cNvSpPr txBox="1"/>
            <p:nvPr/>
          </p:nvSpPr>
          <p:spPr>
            <a:xfrm>
              <a:off x="51954" y="5469062"/>
              <a:ext cx="2584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3" name="Szövegdoboz 91"/>
            <p:cNvSpPr txBox="1"/>
            <p:nvPr/>
          </p:nvSpPr>
          <p:spPr>
            <a:xfrm>
              <a:off x="-8027" y="5228174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4" name="Szövegdoboz 23"/>
            <p:cNvSpPr txBox="1"/>
            <p:nvPr/>
          </p:nvSpPr>
          <p:spPr>
            <a:xfrm>
              <a:off x="679973" y="2463470"/>
              <a:ext cx="6319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5" name="Szövegdoboz 113"/>
            <p:cNvSpPr txBox="1"/>
            <p:nvPr/>
          </p:nvSpPr>
          <p:spPr>
            <a:xfrm>
              <a:off x="1435382" y="3369278"/>
              <a:ext cx="6319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130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6" name="Szövegdoboz 114"/>
            <p:cNvSpPr txBox="1"/>
            <p:nvPr/>
          </p:nvSpPr>
          <p:spPr>
            <a:xfrm>
              <a:off x="2397725" y="4005644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90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7" name="Szövegdoboz 115"/>
            <p:cNvSpPr txBox="1"/>
            <p:nvPr/>
          </p:nvSpPr>
          <p:spPr>
            <a:xfrm>
              <a:off x="3223635" y="4366639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65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8" name="Szövegdoboz 116"/>
            <p:cNvSpPr txBox="1"/>
            <p:nvPr/>
          </p:nvSpPr>
          <p:spPr>
            <a:xfrm>
              <a:off x="4178875" y="4653716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45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9" name="Szövegdoboz 117"/>
            <p:cNvSpPr txBox="1"/>
            <p:nvPr/>
          </p:nvSpPr>
          <p:spPr>
            <a:xfrm>
              <a:off x="5174838" y="4899747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32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0" name="Szövegdoboz 118"/>
            <p:cNvSpPr txBox="1"/>
            <p:nvPr/>
          </p:nvSpPr>
          <p:spPr>
            <a:xfrm>
              <a:off x="6219725" y="5016600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2</a:t>
              </a:r>
              <a:r>
                <a:rPr lang="hu-HU" sz="900" dirty="0" smtClean="0">
                  <a:solidFill>
                    <a:srgbClr val="000000"/>
                  </a:solidFill>
                </a:rPr>
                <a:t>2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1" name="Szövegdoboz 119"/>
            <p:cNvSpPr txBox="1"/>
            <p:nvPr/>
          </p:nvSpPr>
          <p:spPr>
            <a:xfrm>
              <a:off x="7525394" y="5127186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2" name="Szövegdoboz 120"/>
            <p:cNvSpPr txBox="1"/>
            <p:nvPr/>
          </p:nvSpPr>
          <p:spPr>
            <a:xfrm>
              <a:off x="8541343" y="5209195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8"/>
            <p:cNvSpPr txBox="1"/>
            <p:nvPr/>
          </p:nvSpPr>
          <p:spPr>
            <a:xfrm>
              <a:off x="1353810" y="2331345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Pentium </a:t>
              </a:r>
              <a:r>
                <a:rPr lang="en-US" altLang="en-US" sz="900" b="1" dirty="0">
                  <a:solidFill>
                    <a:srgbClr val="000000"/>
                  </a:solidFill>
                  <a:cs typeface="Arial" charset="0"/>
                </a:rPr>
                <a:t>4</a:t>
              </a:r>
            </a:p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Northwood</a:t>
              </a:r>
              <a:endParaRPr lang="en-US" altLang="en-US" sz="9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TextBox 9"/>
            <p:cNvSpPr txBox="1"/>
            <p:nvPr/>
          </p:nvSpPr>
          <p:spPr>
            <a:xfrm>
              <a:off x="2331505" y="3067496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Prescott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11"/>
            <p:cNvSpPr txBox="1"/>
            <p:nvPr/>
          </p:nvSpPr>
          <p:spPr>
            <a:xfrm>
              <a:off x="3112487" y="3683680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Cedar Mill</a:t>
              </a:r>
            </a:p>
          </p:txBody>
        </p:sp>
        <p:sp>
          <p:nvSpPr>
            <p:cNvPr id="66" name="TextBox 12"/>
            <p:cNvSpPr txBox="1"/>
            <p:nvPr/>
          </p:nvSpPr>
          <p:spPr>
            <a:xfrm>
              <a:off x="4096936" y="4221668"/>
              <a:ext cx="6431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Penryn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Box 13"/>
            <p:cNvSpPr txBox="1"/>
            <p:nvPr/>
          </p:nvSpPr>
          <p:spPr>
            <a:xfrm>
              <a:off x="4989864" y="4457696"/>
              <a:ext cx="8467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Westmere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14"/>
            <p:cNvSpPr txBox="1"/>
            <p:nvPr/>
          </p:nvSpPr>
          <p:spPr>
            <a:xfrm>
              <a:off x="6012835" y="4725144"/>
              <a:ext cx="8611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Ivy </a:t>
              </a:r>
              <a:r>
                <a:rPr lang="en-US" sz="900" b="1" dirty="0">
                  <a:solidFill>
                    <a:srgbClr val="000000"/>
                  </a:solidFill>
                </a:rPr>
                <a:t>Bridge</a:t>
              </a:r>
            </a:p>
          </p:txBody>
        </p:sp>
        <p:sp>
          <p:nvSpPr>
            <p:cNvPr id="69" name="TextBox 15"/>
            <p:cNvSpPr txBox="1"/>
            <p:nvPr/>
          </p:nvSpPr>
          <p:spPr>
            <a:xfrm>
              <a:off x="7298882" y="4869740"/>
              <a:ext cx="8370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Broadwell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532211" y="1877652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Willamette</a:t>
              </a: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8284508" y="4915540"/>
              <a:ext cx="9396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Cannonlake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2" name="Egyenes összekötő 71"/>
            <p:cNvCxnSpPr/>
            <p:nvPr/>
          </p:nvCxnSpPr>
          <p:spPr bwMode="auto">
            <a:xfrm flipV="1">
              <a:off x="318902" y="4715506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/>
            <p:nvPr/>
          </p:nvCxnSpPr>
          <p:spPr bwMode="auto">
            <a:xfrm flipV="1">
              <a:off x="316858" y="4405827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Egyenes összekötő 73"/>
            <p:cNvCxnSpPr/>
            <p:nvPr/>
          </p:nvCxnSpPr>
          <p:spPr bwMode="auto">
            <a:xfrm flipV="1">
              <a:off x="309601" y="5025081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Egyenes összekötő 74"/>
            <p:cNvCxnSpPr/>
            <p:nvPr/>
          </p:nvCxnSpPr>
          <p:spPr bwMode="auto">
            <a:xfrm flipV="1">
              <a:off x="318902" y="5337141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/>
            <p:nvPr/>
          </p:nvCxnSpPr>
          <p:spPr bwMode="auto">
            <a:xfrm flipV="1">
              <a:off x="315220" y="3477299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Egyenes összekötő 76"/>
            <p:cNvCxnSpPr/>
            <p:nvPr/>
          </p:nvCxnSpPr>
          <p:spPr bwMode="auto">
            <a:xfrm flipV="1">
              <a:off x="313176" y="3172382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Egyenes összekötő 77"/>
            <p:cNvCxnSpPr/>
            <p:nvPr/>
          </p:nvCxnSpPr>
          <p:spPr bwMode="auto">
            <a:xfrm flipV="1">
              <a:off x="305919" y="3786874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gyenes összekötő 78"/>
            <p:cNvCxnSpPr/>
            <p:nvPr/>
          </p:nvCxnSpPr>
          <p:spPr bwMode="auto">
            <a:xfrm flipV="1">
              <a:off x="315220" y="4096553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/>
            <p:nvPr/>
          </p:nvCxnSpPr>
          <p:spPr bwMode="auto">
            <a:xfrm flipV="1">
              <a:off x="329761" y="2854339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Egyenes összekötő 80"/>
            <p:cNvCxnSpPr/>
            <p:nvPr/>
          </p:nvCxnSpPr>
          <p:spPr bwMode="auto">
            <a:xfrm flipV="1">
              <a:off x="327717" y="2544660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Box 8"/>
            <p:cNvSpPr txBox="1"/>
            <p:nvPr/>
          </p:nvSpPr>
          <p:spPr>
            <a:xfrm>
              <a:off x="1007157" y="2625313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0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1/02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" name="TextBox 9"/>
            <p:cNvSpPr txBox="1"/>
            <p:nvPr/>
          </p:nvSpPr>
          <p:spPr>
            <a:xfrm>
              <a:off x="1971232" y="3393408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02/04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12"/>
            <p:cNvSpPr txBox="1"/>
            <p:nvPr/>
          </p:nvSpPr>
          <p:spPr>
            <a:xfrm>
              <a:off x="3639260" y="4391832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11/07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Box 13"/>
            <p:cNvSpPr txBox="1"/>
            <p:nvPr/>
          </p:nvSpPr>
          <p:spPr>
            <a:xfrm>
              <a:off x="4679709" y="4697985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01/10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Box 14"/>
            <p:cNvSpPr txBox="1"/>
            <p:nvPr/>
          </p:nvSpPr>
          <p:spPr>
            <a:xfrm>
              <a:off x="5670063" y="4926476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04/12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15"/>
            <p:cNvSpPr txBox="1"/>
            <p:nvPr/>
          </p:nvSpPr>
          <p:spPr>
            <a:xfrm>
              <a:off x="6770261" y="5045175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09/14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21"/>
            <p:cNvSpPr txBox="1"/>
            <p:nvPr/>
          </p:nvSpPr>
          <p:spPr>
            <a:xfrm>
              <a:off x="486609" y="2625313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</a:t>
              </a:r>
              <a:r>
                <a:rPr lang="en-US" altLang="en-US" sz="900" dirty="0" smtClean="0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TextBox 22"/>
            <p:cNvSpPr txBox="1"/>
            <p:nvPr/>
          </p:nvSpPr>
          <p:spPr>
            <a:xfrm>
              <a:off x="8163122" y="5132851"/>
              <a:ext cx="5453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2H/17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Box 12"/>
            <p:cNvSpPr txBox="1"/>
            <p:nvPr/>
          </p:nvSpPr>
          <p:spPr>
            <a:xfrm>
              <a:off x="2824572" y="3998347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900" dirty="0">
                  <a:solidFill>
                    <a:srgbClr val="000000"/>
                  </a:solidFill>
                </a:rPr>
                <a:t>0</a:t>
              </a:r>
              <a:r>
                <a:rPr lang="en-US" sz="900" dirty="0" smtClean="0">
                  <a:solidFill>
                    <a:srgbClr val="000000"/>
                  </a:solidFill>
                </a:rPr>
                <a:t>1/0</a:t>
              </a:r>
              <a:r>
                <a:rPr lang="hu-HU" sz="900" dirty="0" smtClean="0">
                  <a:solidFill>
                    <a:srgbClr val="000000"/>
                  </a:solidFill>
                </a:rPr>
                <a:t>6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2"/>
            <p:cNvSpPr txBox="1"/>
            <p:nvPr/>
          </p:nvSpPr>
          <p:spPr>
            <a:xfrm>
              <a:off x="138445" y="2060848"/>
              <a:ext cx="3706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>
                  <a:solidFill>
                    <a:srgbClr val="000000"/>
                  </a:solidFill>
                </a:rPr>
                <a:t>nm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Rounded Rectangle 5"/>
          <p:cNvSpPr/>
          <p:nvPr/>
        </p:nvSpPr>
        <p:spPr bwMode="auto">
          <a:xfrm>
            <a:off x="5915854" y="3700611"/>
            <a:ext cx="2478251" cy="13852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13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CFEFE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26000" tIns="82800" rIns="126000" bIns="82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CFEFE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26000" tIns="82800" rIns="126000" bIns="82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77648</TotalTime>
  <Words>5034</Words>
  <Application>Microsoft Office PowerPoint</Application>
  <PresentationFormat>On-screen Show (4:3)</PresentationFormat>
  <Paragraphs>980</Paragraphs>
  <Slides>73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Times New Roman</vt:lpstr>
      <vt:lpstr>Verdana</vt:lpstr>
      <vt:lpstr>Wingdings</vt:lpstr>
      <vt:lpstr>1_Default Design</vt:lpstr>
      <vt:lpstr>10_Default Design</vt:lpstr>
      <vt:lpstr>2_Default Design</vt:lpstr>
      <vt:lpstr>Bitmap Image</vt:lpstr>
      <vt:lpstr>PowerPoint Presentation</vt:lpstr>
      <vt:lpstr>PowerPoint Presentation</vt:lpstr>
      <vt:lpstr>PowerPoint Presentation</vt:lpstr>
      <vt:lpstr>1. The necessity of emerging multicore processors (1)</vt:lpstr>
      <vt:lpstr>1. The necessity of emerging multicore processors (2)</vt:lpstr>
      <vt:lpstr>1. The necessity of emerging multicore processors (3)</vt:lpstr>
      <vt:lpstr>1. The necessity of emerging multicore processors (4)</vt:lpstr>
      <vt:lpstr>1. The necessity of emerging multicore processors (5)</vt:lpstr>
      <vt:lpstr>1. The necessity of emerging multicore processors (6)</vt:lpstr>
      <vt:lpstr>1. The necessity of emerging multicore processors (7)</vt:lpstr>
      <vt:lpstr>1. The necessity of emerging multicore processors (8)</vt:lpstr>
      <vt:lpstr>1. The necessity of emerging multicore processors (9)</vt:lpstr>
      <vt:lpstr>1. The necessity of emerging multicore processors (10)</vt:lpstr>
      <vt:lpstr>1. The necessity of emerging multicore processors (11)</vt:lpstr>
      <vt:lpstr>1. The necessity of emerging multicore processors (12)</vt:lpstr>
      <vt:lpstr>1. The necessity of emerging multicore processors (13)</vt:lpstr>
      <vt:lpstr>1. The necessity of emerging multicore processors (14)</vt:lpstr>
      <vt:lpstr>1. The necessity of emerging multicore processors (15)</vt:lpstr>
      <vt:lpstr>PowerPoint Presentation</vt:lpstr>
      <vt:lpstr>2. Classification of multicores according to the organization of the CPU cores (1)</vt:lpstr>
      <vt:lpstr>2. Classification of multicores according to the organization of the CPU cores (2)</vt:lpstr>
      <vt:lpstr>2. Classification of multicores according to the organization of the CPU cores (3)</vt:lpstr>
      <vt:lpstr>2. Classification of multicores according to the organization of the CPU cores (4)</vt:lpstr>
      <vt:lpstr>2. Classification of multicores according to the organization of the CPU cores (5)</vt:lpstr>
      <vt:lpstr>PowerPoint Presentation</vt:lpstr>
      <vt:lpstr>2. Classification of multicores according to the organization of the CPU cores (7)</vt:lpstr>
      <vt:lpstr>PowerPoint Presentation</vt:lpstr>
      <vt:lpstr>PowerPoint Presentation</vt:lpstr>
      <vt:lpstr>3. Extending the microarchitecture - Overview</vt:lpstr>
      <vt:lpstr>PowerPoint Presentation</vt:lpstr>
      <vt:lpstr>3.2 Extending the microarchitecture by accelerators - Overview (1)</vt:lpstr>
      <vt:lpstr>3.2 Extending the microarchitecture by accelerators - Overview (2)</vt:lpstr>
      <vt:lpstr>3.2 Extending the microarchitecture by accelerators - Overview (3)</vt:lpstr>
      <vt:lpstr>3.2 Extending the microarchitecture by accelerators - Overview (4)</vt:lpstr>
      <vt:lpstr>3.2.2 Use of slave cores leading to Master/slave processing (1)</vt:lpstr>
      <vt:lpstr>3.2.2 Use of slave cores leading to Master/slave processing (1)</vt:lpstr>
      <vt:lpstr>3.2.2 Use of slave cores leading to Master/slave processing (1)</vt:lpstr>
      <vt:lpstr>3.2.3 Use of GPUs to speed-up graphics or HPC processing (1)</vt:lpstr>
      <vt:lpstr>3.2.3 Use of GPUs to speed-up graphics or HPC processing (2)</vt:lpstr>
      <vt:lpstr>3.2.3 Use of GPUs to speed-up graphics or HPC processing (3)</vt:lpstr>
      <vt:lpstr>3.2.3 Use of GPUs to speed-up graphics or HPC processing (4)</vt:lpstr>
      <vt:lpstr>3.2.3 Use of GPUs to speed-up graphics or HPC processing (5)</vt:lpstr>
      <vt:lpstr>3.2.3 Use of GPUs to speed-up graphics or HPC processing (6)</vt:lpstr>
      <vt:lpstr>3.2.3 Use of GPUs to speed-up graphics or HPC processing (7)</vt:lpstr>
      <vt:lpstr>3.2.3 Use of GPUs to speed-up graphics or HPC processing (8)</vt:lpstr>
      <vt:lpstr>3.2.3 Use of GPUs to speed-up graphics or HPC processing (9)</vt:lpstr>
      <vt:lpstr>3.2.4 Using further dedicated accelerators - Main use cases (1) </vt:lpstr>
      <vt:lpstr>3.2.4 Using further dedicated accelerators - Main use cases (2) </vt:lpstr>
      <vt:lpstr>PowerPoint Presentation</vt:lpstr>
      <vt:lpstr>3.2.4 Using further dedicated accelerators - Main use cases (3) </vt:lpstr>
      <vt:lpstr>3.2.4 Using further dedicated accelerators - Main use cases (4) </vt:lpstr>
      <vt:lpstr>3.2.4 Using further dedicated accelerators - Main use cases (5) </vt:lpstr>
      <vt:lpstr>PowerPoint Presentation</vt:lpstr>
      <vt:lpstr>3.3 Extending the microarchitecture by dedicated units (1)</vt:lpstr>
      <vt:lpstr>3.3 Extending the microarchitecture by dedicated units (2)</vt:lpstr>
      <vt:lpstr>3.3 Extending the microarchitecture by dedicated units (3)</vt:lpstr>
      <vt:lpstr>3.3 Extending the microarchitecture by dedicated units (4)</vt:lpstr>
      <vt:lpstr>3.3 Extending the microarchitecture by dedicated units (5)</vt:lpstr>
      <vt:lpstr>3.3 Extending the microarchitecture by dedicated units (6)</vt:lpstr>
      <vt:lpstr>3.3 Extending the microarchitecture by dedicated units (7)</vt:lpstr>
      <vt:lpstr>3.3 Extending the microarchitecture by dedicated units (8)</vt:lpstr>
      <vt:lpstr>3.3 Extending the microarchitecture by dedicated units (9)</vt:lpstr>
      <vt:lpstr>3.3 Extending the microarchitecture by dedicated units (10)</vt:lpstr>
      <vt:lpstr>PowerPoint Presentation</vt:lpstr>
      <vt:lpstr>3.4 Principle of extending a microarchitecture (1)</vt:lpstr>
      <vt:lpstr>3.4 Principle of extending a microarchitecture (2)</vt:lpstr>
      <vt:lpstr>3.4 Principle of extending a microarchitecture (3)</vt:lpstr>
      <vt:lpstr>3.4 Principle of extending a microarchitecture (4)</vt:lpstr>
      <vt:lpstr>PowerPoint Presentation</vt:lpstr>
      <vt:lpstr>PowerPoint Presentation</vt:lpstr>
      <vt:lpstr>4. References (2) </vt:lpstr>
      <vt:lpstr>4. References (3) </vt:lpstr>
      <vt:lpstr>4. References (4) </vt:lpstr>
    </vt:vector>
  </TitlesOfParts>
  <Company>bmf-nik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Sima</dc:creator>
  <cp:lastModifiedBy>sima</cp:lastModifiedBy>
  <cp:revision>1372</cp:revision>
  <cp:lastPrinted>2016-09-19T11:33:59Z</cp:lastPrinted>
  <dcterms:created xsi:type="dcterms:W3CDTF">2008-07-15T10:49:04Z</dcterms:created>
  <dcterms:modified xsi:type="dcterms:W3CDTF">2016-09-19T14:05:21Z</dcterms:modified>
</cp:coreProperties>
</file>